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e18a03976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e18a03976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e1408002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e1408002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e1408002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e1408002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e1408002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e1408002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500">
                <a:solidFill>
                  <a:schemeClr val="dk1"/>
                </a:solidFill>
              </a:rPr>
              <a:t>Места поражения:</a:t>
            </a:r>
            <a:r>
              <a:rPr lang="ru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Листья, плоды, цветки и молодые побеги.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500">
                <a:solidFill>
                  <a:schemeClr val="dk1"/>
                </a:solidFill>
              </a:rPr>
              <a:t>Признаки:</a:t>
            </a:r>
            <a:r>
              <a:rPr lang="ru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На листьях образуются пятна, которые просвечивают и имеют буровато-зелёный налёт, затем листья сохнут и опадают. На плодах же образуются тёмно-коричневые или серо-чёрные пятна. У груш они даже трескаются, а на побегах появляются вздутия, кора трескается, побеги усыхают.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500">
                <a:solidFill>
                  <a:schemeClr val="dk1"/>
                </a:solidFill>
              </a:rPr>
              <a:t>Лечение:</a:t>
            </a:r>
            <a:r>
              <a:rPr lang="ru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Уборка листового опада. Перекопка приствольных кругов. Обработка фунгицидами.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e18a0397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e18a0397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e18a0397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e18a0397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e18a0397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e18a0397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e18a0397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e18a0397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e18a0397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e18a0397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Значение защиты растений в современном мире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018075" y="3216450"/>
            <a:ext cx="5814000" cy="13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Работу выполнила Чупина Елизавета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Б 181 - 02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Зачем нам нужно защищать растения?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</a:rPr>
              <a:t>Растения, используемые в пищевых целях и как корм для скота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</a:rPr>
              <a:t>Используются для лечения человека , или же используют как сырьё в химико — фармацевтической промышленности.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</a:rPr>
              <a:t>Используются в технических целях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</a:rPr>
              <a:t>Источник витаминов,эфирных масел, дубильных веществ, алкалоидов.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8650" y="2989750"/>
            <a:ext cx="2021100" cy="20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План:</a:t>
            </a:r>
            <a:endParaRPr sz="360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354325"/>
            <a:ext cx="8520600" cy="3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ru" sz="2400">
                <a:solidFill>
                  <a:srgbClr val="000000"/>
                </a:solidFill>
              </a:rPr>
              <a:t>От чего нужно защищать растения?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ru" sz="2400">
                <a:solidFill>
                  <a:srgbClr val="000000"/>
                </a:solidFill>
              </a:rPr>
              <a:t>Средства защиты растений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ru" sz="2400">
                <a:solidFill>
                  <a:srgbClr val="000000"/>
                </a:solidFill>
              </a:rPr>
              <a:t>Зачем нам защищать растения?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450" y="1728675"/>
            <a:ext cx="3296349" cy="329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Защита растений</a:t>
            </a:r>
            <a:endParaRPr sz="360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346100"/>
            <a:ext cx="8520600" cy="32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000000"/>
                </a:solidFill>
              </a:rPr>
              <a:t>Защита растений - от­расль нау­ки, раз­ра­ба­ты­ваю­щая тео­ре­тические  ос­но­вы и ме­то­ды борь­бы с бо­лез­ня­ми и вре­ди­те­ля­ми с.-х. куль­тур и лес­ных по­род, а так­же с сор­ня­ка­ми.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 чего нужно защищать растения?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75" y="1179113"/>
            <a:ext cx="2785275" cy="278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3050" y="1170125"/>
            <a:ext cx="2785275" cy="27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4525" y="1170125"/>
            <a:ext cx="2706375" cy="27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482313" y="4125800"/>
            <a:ext cx="23238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/>
              <a:t>Парша на яблоне</a:t>
            </a:r>
            <a:endParaRPr i="1" sz="1800"/>
          </a:p>
        </p:txBody>
      </p:sp>
      <p:sp>
        <p:nvSpPr>
          <p:cNvPr id="78" name="Google Shape;78;p16"/>
          <p:cNvSpPr txBox="1"/>
          <p:nvPr/>
        </p:nvSpPr>
        <p:spPr>
          <a:xfrm>
            <a:off x="3286225" y="4116800"/>
            <a:ext cx="27852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/>
              <a:t>Колорадский жук на картофеле</a:t>
            </a:r>
            <a:endParaRPr i="1" sz="1800"/>
          </a:p>
        </p:txBody>
      </p:sp>
      <p:sp>
        <p:nvSpPr>
          <p:cNvPr id="79" name="Google Shape;79;p16"/>
          <p:cNvSpPr txBox="1"/>
          <p:nvPr/>
        </p:nvSpPr>
        <p:spPr>
          <a:xfrm>
            <a:off x="6227525" y="4116800"/>
            <a:ext cx="27063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/>
              <a:t>Осот</a:t>
            </a:r>
            <a:endParaRPr i="1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Методы защиты</a:t>
            </a:r>
            <a:endParaRPr sz="3000"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289425"/>
            <a:ext cx="8520600" cy="32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0000"/>
                </a:solidFill>
              </a:rPr>
              <a:t>Методы защиты растений от болезней и вредителей из года в год совершенствуются. На сегодняшний день существует несколько основных видов по защите растений от болезней и вредителей, которые многие садоводы-любители применяют на практике.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0000"/>
                </a:solidFill>
              </a:rPr>
              <a:t>В методах защиты растений от вредителей и болезней можно выделить несколько групп: агротехнические, физико-механические, хи­мические и биологические методы борьбы.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Агротехнические методы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К </a:t>
            </a:r>
            <a:r>
              <a:rPr b="1" lang="ru">
                <a:solidFill>
                  <a:srgbClr val="000000"/>
                </a:solidFill>
              </a:rPr>
              <a:t>агротехническим </a:t>
            </a:r>
            <a:r>
              <a:rPr lang="ru">
                <a:solidFill>
                  <a:srgbClr val="000000"/>
                </a:solidFill>
              </a:rPr>
              <a:t>методам относятся правильный выбор и подготовка места для закладки сада, выращивание и использование здорового посадочного материала, прост­ранственная изоляция культур, имеющих общих вреди­телей, обработка почвы, внесение удобрений, правильная обрезка, использование устойчивых сортов и т. д. При тща­тельной обработке почвы разрушаются места обитания многих вредных насекомых, ухудшаются условия их зи­мовки. Своевременный посев обеспечивает наиболее бла­гоприятные условия для прорастания семян и развития растений, что делает их более устойчивыми к повреждени­ям.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Физико - химические методы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000000"/>
                </a:solidFill>
              </a:rPr>
              <a:t>Физико-механические </a:t>
            </a:r>
            <a:r>
              <a:rPr lang="ru">
                <a:solidFill>
                  <a:srgbClr val="000000"/>
                </a:solidFill>
              </a:rPr>
              <a:t>методы — это сжигание засох­ших, поврежденных веток, яиц некоторых вредителей (на­пример непарного и кольчатого шелкопрядов), стряхивание жуков (яблонный цветоед), использование ловчих поясов против плодожорки, сбор падалицы, очистка штамбов от ста­рой, отмершей коры и побелка их известковым молоком, снятие и сжигание зимующих гнезд боярышницы и злато­гузки и т. д.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Химические методы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424242"/>
                </a:solidFill>
              </a:rPr>
              <a:t>Химические </a:t>
            </a:r>
            <a:r>
              <a:rPr lang="ru">
                <a:solidFill>
                  <a:srgbClr val="424242"/>
                </a:solidFill>
              </a:rPr>
              <a:t>методы заключаются в использовании для борьбы с вредителями различных ядов — пестицидов. Они требуют специальных знаний, так как неумелое применение ядовитых веществ может вызвать отравление людей, гибель полезных насекомых, а также загрязнение ядами окружаю­щей среды (почвы, растений, воды и т. д.). Одним из путей со­кращения использования ядохимикатов является применение биологических, агротехнических и других экологически безо­пасных способов защиты урожая.</a:t>
            </a:r>
            <a:endParaRPr>
              <a:solidFill>
                <a:srgbClr val="424242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Биологические методы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Биологическая </a:t>
            </a:r>
            <a:r>
              <a:rPr lang="ru">
                <a:solidFill>
                  <a:srgbClr val="000000"/>
                </a:solidFill>
              </a:rPr>
              <a:t>защита — это использование различных организмов-энтомофагов для борьбы с вредителями расте­ний. В качестве энтомофагов применяются бактерии, грибы, вирусы, простейшие, круглые черви, рыбы, птицы, млекопи­тающие и чаще всего насекомые. Биологический метод борь­бы с возбудителями болезней растений безопасен для людей и теплокровных животных. Он основан на том, что в силу ан­тагонистических взаимоотношений некоторых микроорга­низмов один вид подавляет жизнедеятельность другого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