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AEADC77-9317-4EC3-8335-3DFE507110CE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20EC393-B5C0-4F0B-B4C2-92C3F177A6C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3489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DC77-9317-4EC3-8335-3DFE507110CE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C393-B5C0-4F0B-B4C2-92C3F177A6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774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DC77-9317-4EC3-8335-3DFE507110CE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C393-B5C0-4F0B-B4C2-92C3F177A6CA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661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DC77-9317-4EC3-8335-3DFE507110CE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C393-B5C0-4F0B-B4C2-92C3F177A6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809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DC77-9317-4EC3-8335-3DFE507110CE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C393-B5C0-4F0B-B4C2-92C3F177A6CA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4446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DC77-9317-4EC3-8335-3DFE507110CE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C393-B5C0-4F0B-B4C2-92C3F177A6CA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1108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DC77-9317-4EC3-8335-3DFE507110CE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C393-B5C0-4F0B-B4C2-92C3F177A6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0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DC77-9317-4EC3-8335-3DFE507110CE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C393-B5C0-4F0B-B4C2-92C3F177A6CA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071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DC77-9317-4EC3-8335-3DFE507110CE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C393-B5C0-4F0B-B4C2-92C3F177A6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319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DC77-9317-4EC3-8335-3DFE507110CE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C393-B5C0-4F0B-B4C2-92C3F177A6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637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DC77-9317-4EC3-8335-3DFE507110CE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C393-B5C0-4F0B-B4C2-92C3F177A6C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8960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DC77-9317-4EC3-8335-3DFE507110CE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C393-B5C0-4F0B-B4C2-92C3F177A6C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523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DC77-9317-4EC3-8335-3DFE507110CE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C393-B5C0-4F0B-B4C2-92C3F177A6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1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DC77-9317-4EC3-8335-3DFE507110CE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C393-B5C0-4F0B-B4C2-92C3F177A6C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0010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DC77-9317-4EC3-8335-3DFE507110CE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C393-B5C0-4F0B-B4C2-92C3F177A6C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37690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DC77-9317-4EC3-8335-3DFE507110CE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C393-B5C0-4F0B-B4C2-92C3F177A6CA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1418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DC77-9317-4EC3-8335-3DFE507110CE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C393-B5C0-4F0B-B4C2-92C3F177A6CA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8061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AEADC77-9317-4EC3-8335-3DFE507110CE}" type="datetimeFigureOut">
              <a:rPr lang="ru-RU" smtClean="0"/>
              <a:t>04.09.2023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20EC393-B5C0-4F0B-B4C2-92C3F177A6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805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Лекция № 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705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92333" y="2752844"/>
            <a:ext cx="73581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МЕТОДОЛОГИЯ НАУЧНЫХ ИССЛЕДОВАНИЙ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63848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245870" y="417106"/>
            <a:ext cx="938403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2800" b="1" dirty="0" smtClean="0"/>
              <a:t>В упрощенном представлении </a:t>
            </a:r>
            <a:r>
              <a:rPr lang="ru-RU" sz="2800" b="1" dirty="0" smtClean="0">
                <a:solidFill>
                  <a:srgbClr val="FF0000"/>
                </a:solidFill>
              </a:rPr>
              <a:t>методология</a:t>
            </a:r>
            <a:r>
              <a:rPr lang="ru-RU" sz="2800" b="1" dirty="0" smtClean="0"/>
              <a:t> – это логически обоснованный план решения поставленной научно-исследовательской задачи.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45870" y="2690336"/>
            <a:ext cx="9932670" cy="2256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2400" b="1" dirty="0" smtClean="0"/>
              <a:t>Общей методологической основой научных исследований является диалектический метод и законы диалектики: </a:t>
            </a:r>
            <a:r>
              <a:rPr lang="ru-RU" sz="2400" b="1" dirty="0" smtClean="0">
                <a:solidFill>
                  <a:srgbClr val="00B050"/>
                </a:solidFill>
              </a:rPr>
              <a:t>переход количества в качество, отрицание отрицания, единство и борьба противоположностей.</a:t>
            </a:r>
            <a:endParaRPr lang="ru-RU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4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45845" y="1564124"/>
            <a:ext cx="3789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Определение науки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82980" y="2551837"/>
            <a:ext cx="101155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2400" dirty="0" smtClean="0"/>
              <a:t>Долгое время науку рассматривали как систему знаний. В настоящее время стало очевидно, что </a:t>
            </a:r>
            <a:r>
              <a:rPr lang="ru-RU" sz="2400" dirty="0" smtClean="0">
                <a:solidFill>
                  <a:srgbClr val="FF0000"/>
                </a:solidFill>
              </a:rPr>
              <a:t>наука</a:t>
            </a:r>
            <a:r>
              <a:rPr lang="ru-RU" sz="2400" dirty="0" smtClean="0"/>
              <a:t> – </a:t>
            </a:r>
            <a:r>
              <a:rPr lang="ru-RU" sz="2400" dirty="0" smtClean="0">
                <a:solidFill>
                  <a:srgbClr val="00B050"/>
                </a:solidFill>
              </a:rPr>
              <a:t>это не только совокупность систематизированных знаний, но и специфическая целостная система, и особая форма деятельности человека, подчиняющаяся в своем развитии особым закономерностям.</a:t>
            </a:r>
            <a:endParaRPr lang="ru-RU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1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27710" y="552926"/>
            <a:ext cx="107022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2000" dirty="0" smtClean="0"/>
              <a:t>В связи с этим сейчас быстро формируется специальная комплексная отрасль знания, предметом которой является наука как специфическая система и особая форма деятельности человека. Ее называют наукой о науке или </a:t>
            </a:r>
            <a:r>
              <a:rPr lang="ru-RU" sz="2000" b="1" dirty="0" smtClean="0">
                <a:solidFill>
                  <a:srgbClr val="FF0000"/>
                </a:solidFill>
              </a:rPr>
              <a:t>науковедением.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35855" y="2000250"/>
            <a:ext cx="1595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Джон Бернал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510" y="2708910"/>
            <a:ext cx="4572000" cy="32118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067" y="2708910"/>
            <a:ext cx="5363463" cy="321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77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1540" y="1028343"/>
            <a:ext cx="104927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</a:rPr>
              <a:t>Наука</a:t>
            </a:r>
            <a:r>
              <a:rPr lang="ru-RU" sz="2000" dirty="0" smtClean="0"/>
              <a:t> – сфера человеческой деятельности, функцией которой является выработка и теоретическая систематизация объективных знаний о реальном мире. Науку мы понимаем как сферу деятельности человека по установлению объективных связей, внутренних закономерностей объективного реального мира.</a:t>
            </a:r>
          </a:p>
          <a:p>
            <a:pPr indent="457200"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</a:rPr>
              <a:t>Понятие «наука» </a:t>
            </a:r>
            <a:r>
              <a:rPr lang="ru-RU" sz="2000" dirty="0" smtClean="0"/>
              <a:t>включает как деятельность по получению нового знания, так и результат этой деятельности – сумму полученных знаний, образующих научную картину мира.</a:t>
            </a:r>
          </a:p>
          <a:p>
            <a:pPr indent="457200"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FF0000"/>
                </a:solidFill>
              </a:rPr>
              <a:t>Непосредственная цель науки </a:t>
            </a:r>
            <a:r>
              <a:rPr lang="ru-RU" sz="2000" dirty="0" smtClean="0"/>
              <a:t>– описание, объяснение и предсказание процессов и явлений действительности, составляющих предмет ее изучения, на основе открываемых законов, а в широком смысле – теоретическое отражение действительности.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8972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12760" y="695444"/>
            <a:ext cx="27574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История развития науки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8660" y="1162735"/>
            <a:ext cx="107784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странах Древнего Востока была накоплена значительная информация – важная предпосылка будущей науки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380" y="1630026"/>
            <a:ext cx="4880610" cy="456503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57250" y="1859340"/>
            <a:ext cx="545211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smtClean="0"/>
              <a:t>«Факты, – говорил И.П. Павлов, – это воздух ученого. Но сами по себе факты – еще не наука. Они становятся составной частью научных знаний, если выступают в систематизированном обобщенном виде».</a:t>
            </a:r>
          </a:p>
          <a:p>
            <a:pPr indent="457200" algn="just"/>
            <a:r>
              <a:rPr lang="ru-RU" b="1" dirty="0" smtClean="0"/>
              <a:t>Для развития науки были необходимы определенные социальные условия: достаточно высокий уровень развития производства и </a:t>
            </a:r>
          </a:p>
          <a:p>
            <a:pPr indent="457200" algn="just"/>
            <a:r>
              <a:rPr lang="ru-RU" b="1" dirty="0" smtClean="0"/>
              <a:t>общественных отношений, в частности, разделение труда на умственный и физический.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1847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5840" y="891540"/>
            <a:ext cx="561213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00B050"/>
                </a:solidFill>
              </a:rPr>
              <a:t>Аристотель</a:t>
            </a:r>
            <a:r>
              <a:rPr lang="ru-RU" sz="2000" dirty="0" smtClean="0"/>
              <a:t> и другие греческие ученые дали первое описание закономерностей природы, общества и мышления. Они ввели систему абстрактных понятий, создали традицию поиска объективных естественных законов, заложили основы доказательного способа изложения </a:t>
            </a:r>
          </a:p>
          <a:p>
            <a:pPr indent="457200" algn="just">
              <a:lnSpc>
                <a:spcPct val="150000"/>
              </a:lnSpc>
            </a:pPr>
            <a:r>
              <a:rPr lang="ru-RU" sz="2000" dirty="0" smtClean="0"/>
              <a:t>материала.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980" y="891540"/>
            <a:ext cx="440436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152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4380" y="681335"/>
            <a:ext cx="105727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Этот период знаменателен созданием первых теоретических </a:t>
            </a:r>
          </a:p>
          <a:p>
            <a:pPr indent="457200" algn="just"/>
            <a:r>
              <a:rPr lang="ru-RU" dirty="0" smtClean="0"/>
              <a:t>систем в области геометрии (</a:t>
            </a:r>
            <a:r>
              <a:rPr lang="ru-RU" b="1" dirty="0" smtClean="0"/>
              <a:t>Евклид</a:t>
            </a:r>
            <a:r>
              <a:rPr lang="ru-RU" dirty="0" smtClean="0"/>
              <a:t>), механики (</a:t>
            </a:r>
            <a:r>
              <a:rPr lang="ru-RU" b="1" dirty="0" smtClean="0"/>
              <a:t>Архимед</a:t>
            </a:r>
            <a:r>
              <a:rPr lang="ru-RU" dirty="0" smtClean="0"/>
              <a:t>) и астрономии (</a:t>
            </a:r>
            <a:r>
              <a:rPr lang="ru-RU" b="1" dirty="0" smtClean="0"/>
              <a:t>Птолемей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013" y="1680210"/>
            <a:ext cx="3309937" cy="29603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2934" y="1680210"/>
            <a:ext cx="3448050" cy="29603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529" y="1680210"/>
            <a:ext cx="3276601" cy="296037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24400" y="4812030"/>
            <a:ext cx="104651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В эпоху Средневековья огромный вклад в науку внесли ученые Арабского Востока и Средней Азии: Ибн-Сина (Авиценна), Бируни и др. Созданию базы для современной науки способствовало развитие алхимии и астрологии. Первая предшествовала развитию химии, а вторая – астрономии и космонавтики.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7442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31520" y="707589"/>
            <a:ext cx="107784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 ХVI–ХVII веков наука начала превращаться в самостоятельный фактор духовной жизни, в реальную базу мировоззрения (Леонардо да Винчи, Коперник).</a:t>
            </a:r>
          </a:p>
          <a:p>
            <a:r>
              <a:rPr lang="ru-RU" dirty="0" smtClean="0"/>
              <a:t>Наряду с наблюдением наука берет на вооружение эксперимент, который становится ведущим методом исследования и значительно расширяет сферу познания, тесно соединяя теоретические рассуждения с практическими испытаниями.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370" y="2184917"/>
            <a:ext cx="4465320" cy="304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608" y="2184917"/>
            <a:ext cx="4241483" cy="304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69670" y="5332006"/>
            <a:ext cx="103403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результате усилилась познавательная мощь науки, и современные энциклопедисты считают, что этот период (годы жизни Галилея, Коперника, Ньютона и других) был первой научной революцией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7818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02970" y="696159"/>
            <a:ext cx="10378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Успехи механики к концу ХVII века (Эйлер, Ломоносов) сыграли решающую роль в формировании механистической картины мира.</a:t>
            </a:r>
          </a:p>
          <a:p>
            <a:r>
              <a:rPr lang="ru-RU" dirty="0" smtClean="0"/>
              <a:t>Эволюционное учение в биологии Дарвина, периодическая система Менделеева показали наличие развития и внутренней связи между известными видами животных и веществ.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970" y="2442210"/>
            <a:ext cx="2361962" cy="304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236" y="2442210"/>
            <a:ext cx="2378393" cy="304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1933" y="2442210"/>
            <a:ext cx="2641997" cy="304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1110" y="2442210"/>
            <a:ext cx="24003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203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77240" y="737146"/>
            <a:ext cx="10698480" cy="884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В середине XIX века создаются социально-экономические, философские и общенаучные предпосылки для построения научной теории общественного развития (К. Маркс, Ф. Энгельс).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990" y="1760220"/>
            <a:ext cx="3653790" cy="32613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9430" y="1760220"/>
            <a:ext cx="3557587" cy="326136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02970" y="5021580"/>
            <a:ext cx="1069848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ru-RU" dirty="0" smtClean="0"/>
              <a:t>На рубеже ХIХ–ХХ веков новые открытия в физике привели к кризису классической науки нового времени, прежде всего, к краху «механистической» концепции теории познания, логики и исторического материализма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8580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1540" y="696159"/>
            <a:ext cx="103327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Кризис разрешился новой революцией в науке, которая началась в физике (Планк, Эйнштейн) и охватила все основные отрасли науки. К середине XX века сделан ряд фундаментальных открытий: генетический код, новые источники энергии и материалов, освоены методы управления большими системами; космические исследования и т. д.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134" y="2602230"/>
            <a:ext cx="3522346" cy="304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670" y="2602230"/>
            <a:ext cx="351663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076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98072" y="2581394"/>
            <a:ext cx="6207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Закономерности развития науки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139476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68680" y="855554"/>
            <a:ext cx="1036701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В настоящее время, когда обобщен опыт более чем двух тысячелетий истории науки, отчетливо обнаруживается ряд общих закономерностей и тенденций ее развития.</a:t>
            </a:r>
          </a:p>
          <a:p>
            <a:pPr indent="457200" algn="just">
              <a:lnSpc>
                <a:spcPct val="150000"/>
              </a:lnSpc>
            </a:pPr>
            <a:r>
              <a:rPr lang="ru-RU" dirty="0" smtClean="0"/>
              <a:t>Наука движется вперед пропорционально объему знаний, унаследованных ей от предшествующего поколения, которое описывается экспоненциальным законом. Так, объем научной деятельности удваивается (начиная с XVII века) каждые 10–15 лет, что находит выражение в количестве ученых, научных открытий и информации.</a:t>
            </a:r>
          </a:p>
          <a:p>
            <a:pPr indent="457200" algn="just">
              <a:lnSpc>
                <a:spcPct val="150000"/>
              </a:lnSpc>
            </a:pPr>
            <a:r>
              <a:rPr lang="ru-RU" dirty="0" smtClean="0"/>
              <a:t>Всю историю науки пронизывает сложное диалектическое сочетание процессов дифференциации и интеграции. Освоение все новых областей реальности и углубление познания приводит к дифференциации науки, ее дроблению на более специализированные области </a:t>
            </a:r>
          </a:p>
          <a:p>
            <a:pPr indent="457200" algn="just">
              <a:lnSpc>
                <a:spcPct val="150000"/>
              </a:lnSpc>
            </a:pPr>
            <a:r>
              <a:rPr lang="ru-RU" dirty="0" smtClean="0"/>
              <a:t>знания.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955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97480" y="2741414"/>
            <a:ext cx="66751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Классификация отраслей науки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955699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20140" y="908596"/>
            <a:ext cx="98640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 smtClean="0"/>
              <a:t>Научные дисциплины, образующие в своей совокупности систему науки в целом, весьма условно делят на 3 подсистемы (группы): </a:t>
            </a:r>
            <a:r>
              <a:rPr lang="ru-RU" sz="2000" b="1" i="1" dirty="0" smtClean="0">
                <a:solidFill>
                  <a:srgbClr val="FF0000"/>
                </a:solidFill>
              </a:rPr>
              <a:t>естественные, общественные и технические.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48690" y="1924259"/>
            <a:ext cx="986409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 smtClean="0"/>
              <a:t>По своей направленности науку принято подразделять на </a:t>
            </a:r>
            <a:r>
              <a:rPr lang="ru-RU" sz="2000" b="1" i="1" dirty="0" smtClean="0">
                <a:solidFill>
                  <a:srgbClr val="FF0000"/>
                </a:solidFill>
              </a:rPr>
              <a:t>фундаментальную</a:t>
            </a:r>
            <a:r>
              <a:rPr lang="ru-RU" sz="2000" dirty="0" smtClean="0"/>
              <a:t> и </a:t>
            </a:r>
            <a:r>
              <a:rPr lang="ru-RU" sz="2000" b="1" dirty="0" smtClean="0">
                <a:solidFill>
                  <a:srgbClr val="FF0000"/>
                </a:solidFill>
              </a:rPr>
              <a:t>прикладную.</a:t>
            </a:r>
          </a:p>
          <a:p>
            <a:pPr indent="457200" algn="just"/>
            <a:r>
              <a:rPr lang="ru-RU" sz="2000" dirty="0" smtClean="0"/>
              <a:t>Задачей фундаментальных наук является познание законов, управляющих поведением и взаимодействием базисных структур природы, общества, мышления. Эти законы и структуры изучают в «чистом виде», безотносительно к их возможному использованию.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48690" y="3555475"/>
            <a:ext cx="1050417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smtClean="0"/>
              <a:t>В современной науке на долю прикладных наук приходится до 80–90 % всех исследований и ассигнований.</a:t>
            </a:r>
          </a:p>
          <a:p>
            <a:pPr indent="457200" algn="just"/>
            <a:r>
              <a:rPr lang="ru-RU" dirty="0" smtClean="0"/>
              <a:t>Основная задача в настоящее время заключается в сокращении длительности цикла: фундаментальные исследования – прикладные исследования – разработки – внедрение.</a:t>
            </a:r>
          </a:p>
          <a:p>
            <a:pPr indent="457200" algn="just"/>
            <a:r>
              <a:rPr lang="ru-RU" dirty="0" smtClean="0"/>
              <a:t>Очень часто молодой научный работник, аспирант или соискатель не видят различия между прикладной научно-исследовательской работой (диссертацией) и разработкой в области </a:t>
            </a:r>
            <a:r>
              <a:rPr lang="ru-RU" sz="2000" dirty="0" smtClean="0"/>
              <a:t>опытно-конструкторских</a:t>
            </a:r>
            <a:r>
              <a:rPr lang="ru-RU" dirty="0" smtClean="0"/>
              <a:t> работ (ОКР). Это заблуждение носит принципиальный характер и в значительной мере отражается на продолжительности выполнения диссертационной работы и ее качестве.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239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06040" y="5814745"/>
            <a:ext cx="10698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Рисунок 1 – Этапы выполнения прикладной научно-исследовательской работы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930" y="651509"/>
            <a:ext cx="6446520" cy="516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683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84180" y="741164"/>
            <a:ext cx="64924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НАУЧНЫЕ ГИПОТЕЗЫ И МЕТОДЫ ИССЛЕДОВАНИЯ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14400" y="1110496"/>
            <a:ext cx="103327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В науке можно выделить </a:t>
            </a:r>
            <a:r>
              <a:rPr lang="ru-RU" b="1" dirty="0" smtClean="0">
                <a:solidFill>
                  <a:srgbClr val="FF0000"/>
                </a:solidFill>
              </a:rPr>
              <a:t>эмпирический и теоретический</a:t>
            </a:r>
            <a:r>
              <a:rPr lang="ru-RU" dirty="0" smtClean="0"/>
              <a:t> методы (уровни) исследования. Эмпирический метод основан на опыте. </a:t>
            </a:r>
          </a:p>
          <a:p>
            <a:pPr indent="457200" algn="just">
              <a:lnSpc>
                <a:spcPct val="150000"/>
              </a:lnSpc>
            </a:pPr>
            <a:r>
              <a:rPr lang="ru-RU" dirty="0" smtClean="0"/>
              <a:t>На эмпирическом уровне познания широко используют методы </a:t>
            </a:r>
            <a:r>
              <a:rPr lang="ru-RU" b="1" dirty="0" smtClean="0">
                <a:solidFill>
                  <a:srgbClr val="FF0000"/>
                </a:solidFill>
              </a:rPr>
              <a:t>сравнения, измерения, индукцию, анализ и синтез.</a:t>
            </a:r>
          </a:p>
          <a:p>
            <a:pPr indent="457200" algn="just">
              <a:lnSpc>
                <a:spcPct val="150000"/>
              </a:lnSpc>
            </a:pPr>
            <a:r>
              <a:rPr lang="ru-RU" dirty="0" smtClean="0"/>
              <a:t>Для теоретического уровня характерны такие познавательные приемы, как </a:t>
            </a:r>
            <a:r>
              <a:rPr lang="ru-RU" b="1" dirty="0" smtClean="0">
                <a:solidFill>
                  <a:srgbClr val="FF0000"/>
                </a:solidFill>
              </a:rPr>
              <a:t>гипотеза, моделирование, идеализация, абстракция, дедукция, обобщение и мысленный эксперимент.</a:t>
            </a:r>
          </a:p>
          <a:p>
            <a:pPr indent="457200" algn="just">
              <a:lnSpc>
                <a:spcPct val="150000"/>
              </a:lnSpc>
            </a:pPr>
            <a:r>
              <a:rPr lang="ru-RU" dirty="0" smtClean="0"/>
              <a:t>Необходимо обратить внимание на сравнительно малоразвитый и малоиспользуемый в наших исследованиях метод, основанный на разработке гипотезы.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9860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80361" y="1621274"/>
            <a:ext cx="41520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/>
              <a:t>Научные гипотезы</a:t>
            </a:r>
            <a:endParaRPr lang="ru-RU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62990" y="2600950"/>
            <a:ext cx="101727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В обыденном представлении под гипотезой понимают </a:t>
            </a:r>
            <a:r>
              <a:rPr lang="ru-RU" b="1" i="1" dirty="0" smtClean="0"/>
              <a:t>догадку</a:t>
            </a:r>
            <a:r>
              <a:rPr lang="ru-RU" dirty="0" smtClean="0"/>
              <a:t>, </a:t>
            </a:r>
            <a:r>
              <a:rPr lang="ru-RU" b="1" i="1" dirty="0" smtClean="0"/>
              <a:t>предположение, прогноз событий или явлений</a:t>
            </a:r>
            <a:r>
              <a:rPr lang="ru-RU" dirty="0" smtClean="0"/>
              <a:t>. С точки зрения теории познания под научной гипотезой понимают предположение, основанное на реальных данных о причине, обусловливающей определенные следствия. Гипотеза потому и включает определенный термин «научная», что является научно обоснованным предположением о наличии существенных функциональных связей между следствием и причиной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0551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54430" y="1997839"/>
            <a:ext cx="1004697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b="1" i="1" dirty="0" smtClean="0">
                <a:solidFill>
                  <a:srgbClr val="FF0000"/>
                </a:solidFill>
              </a:rPr>
              <a:t>Эмпирические гипотезы </a:t>
            </a:r>
            <a:r>
              <a:rPr lang="ru-RU" dirty="0" smtClean="0"/>
              <a:t>обычно подтверждают фактами в небольшой области исследования. Этим гипотезам не хватает теоретического обоснования, а самое главное, они представляют отдельные, изолированные предложения.</a:t>
            </a:r>
          </a:p>
          <a:p>
            <a:pPr indent="457200" algn="just">
              <a:lnSpc>
                <a:spcPct val="150000"/>
              </a:lnSpc>
            </a:pPr>
            <a:r>
              <a:rPr lang="ru-RU" dirty="0" smtClean="0"/>
              <a:t>Обычно эмпирическая стадия исследования начинается именно с такого рода обособленных гипотез, в которых ученые пытаются осмыслить быстрорастущую информацию об опытных данных.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394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48690" y="706249"/>
            <a:ext cx="1014984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Теоретически правдоподобные гипотезы в отличие от эмпирических основываются на тех или иных теоретических принципах, идеях и законах. Нередко они являются логическим следствием известных принципов и законов. Однако они недостаточно обосновываются опытными данными, поэтому остаются теоретическими предположениями. </a:t>
            </a:r>
            <a:endParaRPr lang="en-US" dirty="0" smtClean="0"/>
          </a:p>
          <a:p>
            <a:pPr indent="457200" algn="just">
              <a:lnSpc>
                <a:spcPct val="150000"/>
              </a:lnSpc>
            </a:pPr>
            <a:endParaRPr lang="en-US" dirty="0"/>
          </a:p>
          <a:p>
            <a:pPr indent="457200" algn="just">
              <a:lnSpc>
                <a:spcPct val="150000"/>
              </a:lnSpc>
            </a:pPr>
            <a:r>
              <a:rPr lang="ru-RU" dirty="0" smtClean="0"/>
              <a:t>Ярким примером теоретической гипотезы было предсказание радиоволн, сделанное английским физиком Максвеллом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6530" y="3257550"/>
            <a:ext cx="4572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2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7270" y="1088172"/>
            <a:ext cx="10275570" cy="2961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b="1" i="1" dirty="0" smtClean="0"/>
              <a:t>Эксперимент </a:t>
            </a:r>
            <a:r>
              <a:rPr lang="ru-RU" dirty="0" smtClean="0"/>
              <a:t>– это активные воздействия исследователя на изучаемый объект и его процессы в искусственных условиях в соответствии с целями опыта. Исследователь ставит изучаемый объект в различные, заранее запланированные условия, и в этом заключается преимущество эксперимента.</a:t>
            </a:r>
          </a:p>
          <a:p>
            <a:pPr indent="457200" algn="just">
              <a:lnSpc>
                <a:spcPct val="150000"/>
              </a:lnSpc>
            </a:pPr>
            <a:r>
              <a:rPr lang="ru-RU" dirty="0" smtClean="0"/>
              <a:t> Преимуществом эксперимента является также и то, что изучать явления можно в любое время, не ожидая, пока они возникнут в природе (провести полив, внести удобрения, обрезать деревья и др.). Одним из преимуществ эксперимента является и то, что в одном опыте можно изучать несколько явлений, расчленяя их в процессе проведения опыта и анализа результатов.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88376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00587" y="684014"/>
            <a:ext cx="2476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Методы исследования</a:t>
            </a:r>
            <a:endParaRPr lang="ru-RU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40130" y="1217206"/>
            <a:ext cx="10309860" cy="884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dirty="0" smtClean="0"/>
              <a:t>Метод наблюдения. Для того чтобы в опыте выявить лучшие агрономические приемы или технологии возделывания культуры, используют такой метод исследований, как наблюдение.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40130" y="2552551"/>
            <a:ext cx="9784080" cy="254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b="1" i="1" dirty="0" smtClean="0"/>
              <a:t>Анализ</a:t>
            </a:r>
            <a:r>
              <a:rPr lang="ru-RU" dirty="0" smtClean="0"/>
              <a:t> – метод исследования, с помощью которого изучаемый предмет мысленно или практически расчленяют на составные части для более детального изучения. Так, весь опыт расчленяют на повторения, каждое повторение – на опытные делянки. При изучении особенностей растений их расчленяют на отдельные органы, которые анализируют отдельно: корни, побеги, листья, цветы, плоды. Например, в плодах определяют содержание сахара, кислот, витаминов и пр. Анализ как метод исследования используют только в связи с синтезом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29803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4410" y="531406"/>
            <a:ext cx="1013841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b="1" i="1" dirty="0" smtClean="0"/>
              <a:t>Синтез </a:t>
            </a:r>
            <a:r>
              <a:rPr lang="ru-RU" dirty="0" smtClean="0"/>
              <a:t>– объединение расчлененных и проанализированных частей в единое целое с целью получения более полных выводов и обобщений. Проанализировав данные по каждой части исследования, исследователи выводят средние значения по каждому варианту, т. е. объединяют данные по делянкам с одинаковыми вариантами. Анализируя каждый вариант, они объединяют их в единый опыт, по которому делают выводы, обобщения и как конечный синтез дают рекомендации производству. Таким образом, анализ и синтез как диалектическое единство и противоположность способствуют более полному изучению эффективности агрономических приемов и явлений.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94410" y="3532227"/>
            <a:ext cx="1013841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b="1" i="1" dirty="0" smtClean="0"/>
              <a:t>Индукция</a:t>
            </a:r>
            <a:r>
              <a:rPr lang="ru-RU" dirty="0" smtClean="0"/>
              <a:t> – метод, с помощью которого рассуждения ведутся от фактов к конкретным выводам. Так, если листья на растениях увядают, то на основании этого факта делают вывод о недостатке влаги, при пожелтении листьев делают вывод о нарушении минерального питания, а если в одном из вариантов опыта получена наиболее высокая урожайность и качество плодов, то делают выводы и предложения о внедрении этого варианта в производство. Это и есть использование метода индукции в исследованиях.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14827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4420" y="2659440"/>
            <a:ext cx="1024128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ru-RU" b="1" i="1" dirty="0" smtClean="0"/>
              <a:t>Индукция </a:t>
            </a:r>
            <a:r>
              <a:rPr lang="ru-RU" dirty="0" smtClean="0"/>
              <a:t>– метод, с помощью которого рассуждения ведутся от фактов к конкретным выводам. Так, если листья на растениях увядают, то на основании этого факта делают вывод о недостатке влаги, при пожелтении листьев делают вывод о нарушении минерального питания, а если в одном из вариантов опыта получена наиболее высокая урожайность и качество плодов, то делают выводы и предложения о внедрении этого варианта в производство. Это и есть использование метода индукции в исследованиях.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89175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0130" y="1469380"/>
            <a:ext cx="102641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b="1" i="1" dirty="0" smtClean="0"/>
              <a:t>Дедукция </a:t>
            </a:r>
            <a:r>
              <a:rPr lang="ru-RU" dirty="0" smtClean="0"/>
              <a:t>– метод, с помощью которого рассуждения ведутся от общих положений к выводам. Например, используют альбом цветных изображений листьев плодовых и ягодных культур, свидетельствующих о недостатке определенных элементов питания. Сравнение фактической окраски листьев с определенными изображениями в альбоме позволяет путем дедуктивного мышления прийти к выводу о недостатке определенных элементов питания у растений. Метод дедукции лежит в основе определения сортов плодовых культур.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10645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428</TotalTime>
  <Words>1699</Words>
  <Application>Microsoft Office PowerPoint</Application>
  <PresentationFormat>Широкоэкранный</PresentationFormat>
  <Paragraphs>63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0" baseType="lpstr">
      <vt:lpstr>Arial</vt:lpstr>
      <vt:lpstr>Garamond</vt:lpstr>
      <vt:lpstr>Натуральные материалы</vt:lpstr>
      <vt:lpstr>Лекция № 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 1</dc:title>
  <dc:creator>user</dc:creator>
  <cp:lastModifiedBy>user</cp:lastModifiedBy>
  <cp:revision>35</cp:revision>
  <dcterms:created xsi:type="dcterms:W3CDTF">2023-09-04T05:19:08Z</dcterms:created>
  <dcterms:modified xsi:type="dcterms:W3CDTF">2023-09-04T12:27:17Z</dcterms:modified>
</cp:coreProperties>
</file>