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305" r:id="rId20"/>
    <p:sldId id="276" r:id="rId21"/>
    <p:sldId id="277" r:id="rId22"/>
    <p:sldId id="278" r:id="rId23"/>
    <p:sldId id="279" r:id="rId24"/>
    <p:sldId id="280" r:id="rId25"/>
    <p:sldId id="283" r:id="rId26"/>
    <p:sldId id="284" r:id="rId27"/>
    <p:sldId id="291" r:id="rId28"/>
    <p:sldId id="292" r:id="rId29"/>
    <p:sldId id="293" r:id="rId30"/>
    <p:sldId id="294" r:id="rId31"/>
    <p:sldId id="295" r:id="rId32"/>
    <p:sldId id="296" r:id="rId33"/>
    <p:sldId id="297" r:id="rId34"/>
    <p:sldId id="298" r:id="rId35"/>
    <p:sldId id="299" r:id="rId36"/>
    <p:sldId id="304" r:id="rId37"/>
    <p:sldId id="300" r:id="rId38"/>
    <p:sldId id="301" r:id="rId39"/>
    <p:sldId id="302" r:id="rId40"/>
    <p:sldId id="303" r:id="rId41"/>
    <p:sldId id="287" r:id="rId42"/>
    <p:sldId id="288" r:id="rId43"/>
    <p:sldId id="289" r:id="rId44"/>
    <p:sldId id="290" r:id="rId45"/>
    <p:sldId id="306" r:id="rId4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881" autoAdjust="0"/>
  </p:normalViewPr>
  <p:slideViewPr>
    <p:cSldViewPr>
      <p:cViewPr varScale="1">
        <p:scale>
          <a:sx n="61" d="100"/>
          <a:sy n="61" d="100"/>
        </p:scale>
        <p:origin x="-1632" y="-84"/>
      </p:cViewPr>
      <p:guideLst>
        <p:guide orient="horz" pos="2160"/>
        <p:guide pos="2880"/>
      </p:guideLst>
    </p:cSldViewPr>
  </p:slideViewPr>
  <p:notesTextViewPr>
    <p:cViewPr>
      <p:scale>
        <a:sx n="100" d="100"/>
        <a:sy n="100" d="100"/>
      </p:scale>
      <p:origin x="18" y="936"/>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4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6779D7-C6AF-4EAA-AE9F-95C8AD6F5EC9}" type="datetimeFigureOut">
              <a:rPr lang="ru-RU" smtClean="0"/>
              <a:pPr/>
              <a:t>05.02.2016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70A909-98BF-410C-968F-24BEC444DD68}"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7500" lnSpcReduction="20000"/>
          </a:bodyPr>
          <a:lstStyle/>
          <a:p>
            <a:r>
              <a:rPr lang="ru-RU" sz="1200" b="0" i="0" kern="1200" dirty="0" smtClean="0">
                <a:solidFill>
                  <a:schemeClr val="tx1"/>
                </a:solidFill>
                <a:latin typeface="+mn-lt"/>
                <a:ea typeface="+mn-ea"/>
                <a:cs typeface="+mn-cs"/>
              </a:rPr>
              <a:t>Агротехнические требования</a:t>
            </a:r>
          </a:p>
          <a:p>
            <a:r>
              <a:rPr lang="ru-RU" sz="1200" b="0" i="0" kern="1200" dirty="0" smtClean="0">
                <a:solidFill>
                  <a:schemeClr val="tx1"/>
                </a:solidFill>
                <a:latin typeface="+mn-lt"/>
                <a:ea typeface="+mn-ea"/>
                <a:cs typeface="+mn-cs"/>
              </a:rPr>
              <a:t>Для выполнения поверхностной обработки почвы применяют зубовые и дисковые бороны, лущильники, гладкие и кольчато-шпоровые катки, мотыги с игольчатыми дисками, паровые и пропашные культиваторы.</a:t>
            </a:r>
          </a:p>
          <a:p>
            <a:r>
              <a:rPr lang="ru-RU" sz="1200" b="0" i="0" kern="1200" dirty="0" smtClean="0">
                <a:solidFill>
                  <a:schemeClr val="tx1"/>
                </a:solidFill>
                <a:latin typeface="+mn-lt"/>
                <a:ea typeface="+mn-ea"/>
                <a:cs typeface="+mn-cs"/>
              </a:rPr>
              <a:t>Орудия поверхностной обработки используют при подготовке почвы к посеву и посадке сельскохозяйственных культур, на операциях по уходу за посевами, при обработке паров и др.</a:t>
            </a:r>
          </a:p>
          <a:p>
            <a:r>
              <a:rPr lang="ru-RU" sz="1200" b="0" i="0" kern="1200" dirty="0" smtClean="0">
                <a:solidFill>
                  <a:schemeClr val="tx1"/>
                </a:solidFill>
                <a:latin typeface="+mn-lt"/>
                <a:ea typeface="+mn-ea"/>
                <a:cs typeface="+mn-cs"/>
              </a:rPr>
              <a:t>Общие агротехнические требования, предъявляемые к этим орудиям: почва обработана на заданную глубину без пропусков и огрехов, рабочие органы не забиваются почвой и растительными остатками. Последнее требование при малой ширине захвата отдельных рабочих органов выдерживают многорядной расстановкой их на раме орудия.</a:t>
            </a:r>
          </a:p>
          <a:p>
            <a:r>
              <a:rPr lang="ru-RU" sz="1200" b="0" i="0" kern="1200" dirty="0" smtClean="0">
                <a:solidFill>
                  <a:schemeClr val="tx1"/>
                </a:solidFill>
                <a:latin typeface="+mn-lt"/>
                <a:ea typeface="+mn-ea"/>
                <a:cs typeface="+mn-cs"/>
              </a:rPr>
              <a:t>Зубовые органы должны рыхлить почву на глубину не менее 4 см, чтобы раскрошенный поверхностный слои состоял в основном из комков размером 1...4 см. Поверхность поля после прохода борон должна быть ровной: высота гребней и глубина борозде более 3...4 см, огрехи не допускаются. Зубовые и сетчатые бороны применяют для проведения поверхностной обработки посевов перед всходами и по всходам. Повреждение всходов при такой обработке не должно превышать 3 %.</a:t>
            </a:r>
          </a:p>
          <a:p>
            <a:r>
              <a:rPr lang="ru-RU" sz="1200" b="0" i="0" kern="1200" dirty="0" smtClean="0">
                <a:solidFill>
                  <a:schemeClr val="tx1"/>
                </a:solidFill>
                <a:latin typeface="+mn-lt"/>
                <a:ea typeface="+mn-ea"/>
                <a:cs typeface="+mn-cs"/>
              </a:rPr>
              <a:t>Дисковые бороны и лущильники должны обрабатывать почву на глубину не менее 8 см. Отклонение средней глубины от заданной допускается не более ±3 см. В верхнем обработанном слое почвы не должно быть комков более 10 см по наибольшему размеру. Поверхность поля после прохода дисковых борон должна быть слитной, а глубина развальных борозд и высота свальных гребней -- не более глубины обработки. Сорные растения должны быть подрезаны не менее чем на 97 %.</a:t>
            </a:r>
          </a:p>
          <a:p>
            <a:r>
              <a:rPr lang="ru-RU" sz="1200" b="0" i="0" kern="1200" dirty="0" smtClean="0">
                <a:solidFill>
                  <a:schemeClr val="tx1"/>
                </a:solidFill>
                <a:latin typeface="+mn-lt"/>
                <a:ea typeface="+mn-ea"/>
                <a:cs typeface="+mn-cs"/>
              </a:rPr>
              <a:t>Катки должны равномерно уплотнять поверхностный слой почвы. При нормальной влажности размер комков после прикатывания не должен превышать 3...5 см.</a:t>
            </a:r>
          </a:p>
          <a:p>
            <a:r>
              <a:rPr lang="ru-RU" sz="1200" b="0" i="0" kern="1200" dirty="0" smtClean="0">
                <a:solidFill>
                  <a:schemeClr val="tx1"/>
                </a:solidFill>
                <a:latin typeface="+mn-lt"/>
                <a:ea typeface="+mn-ea"/>
                <a:cs typeface="+mn-cs"/>
              </a:rPr>
              <a:t>При сплошной обработке культиваторы должны рыхлить почву на глубину 6... 16 см. Отклонение средней глубины обработки от заданной не должно превышать ± 1 см. При рыхлении не должно быть выноса влажных слоев почвы на поверхность поля. После культивации поверхность поля должна быть ровной, без гребней и борозд. Это достигается одновременной работой культиваторов и борон. Высота гребней и глубина борозд не должны превышать 3...4 см. Во время культивации сорные растения должны быть полностью подрезаны.</a:t>
            </a:r>
          </a:p>
          <a:p>
            <a:r>
              <a:rPr lang="ru-RU" sz="1200" b="0" i="0" kern="1200" dirty="0" smtClean="0">
                <a:solidFill>
                  <a:schemeClr val="tx1"/>
                </a:solidFill>
                <a:latin typeface="+mn-lt"/>
                <a:ea typeface="+mn-ea"/>
                <a:cs typeface="+mn-cs"/>
              </a:rPr>
              <a:t>Пропашные культиваторы должны полностью уничтожать сорняки в междурядьях, не повреждая культурных растений, а качество обработки междурядий должно удовлетворять перечисленным требованиям.</a:t>
            </a:r>
          </a:p>
          <a:p>
            <a:r>
              <a:rPr lang="ru-RU" sz="1200" b="0" i="0" kern="1200" dirty="0" smtClean="0">
                <a:solidFill>
                  <a:schemeClr val="tx1"/>
                </a:solidFill>
                <a:latin typeface="+mn-lt"/>
                <a:ea typeface="+mn-ea"/>
                <a:cs typeface="+mn-cs"/>
              </a:rPr>
              <a:t>Культиваторы-окучники в процессе работы нагребают почву к растениям ровным слоем высотой 5...8 см. При этом дно и стенки борозды должны быть покрыты взрыхленным слоем почвы. При подкормке посевов удобрения должны попадать на глубину до 15 см на расстоянии 15...20 см от рядков растений.</a:t>
            </a:r>
          </a:p>
          <a:p>
            <a:endParaRPr lang="ru-RU" dirty="0"/>
          </a:p>
        </p:txBody>
      </p:sp>
      <p:sp>
        <p:nvSpPr>
          <p:cNvPr id="4" name="Номер слайда 3"/>
          <p:cNvSpPr>
            <a:spLocks noGrp="1"/>
          </p:cNvSpPr>
          <p:nvPr>
            <p:ph type="sldNum" sz="quarter" idx="10"/>
          </p:nvPr>
        </p:nvSpPr>
        <p:spPr/>
        <p:txBody>
          <a:bodyPr/>
          <a:lstStyle/>
          <a:p>
            <a:fld id="{1170A909-98BF-410C-968F-24BEC444DD68}" type="slidenum">
              <a:rPr lang="ru-RU" smtClean="0"/>
              <a:pPr/>
              <a:t>5</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u="sng" dirty="0" smtClean="0">
                <a:solidFill>
                  <a:srgbClr val="006666"/>
                </a:solidFill>
              </a:rPr>
              <a:t>Тяжелые бороны</a:t>
            </a:r>
            <a:r>
              <a:rPr lang="ru-RU" sz="1200" dirty="0" smtClean="0">
                <a:solidFill>
                  <a:srgbClr val="006666"/>
                </a:solidFill>
              </a:rPr>
              <a:t> применяют для дробления глыб (пластов) после вспашки, обработки лугов и пастбищ.</a:t>
            </a:r>
            <a:endParaRPr lang="ru-RU"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ru-RU" sz="1200" b="1" u="sng" dirty="0" smtClean="0">
                <a:solidFill>
                  <a:srgbClr val="006666"/>
                </a:solidFill>
              </a:rPr>
              <a:t>Средние</a:t>
            </a:r>
            <a:r>
              <a:rPr lang="ru-RU" sz="1200" dirty="0" smtClean="0">
                <a:solidFill>
                  <a:srgbClr val="006666"/>
                </a:solidFill>
              </a:rPr>
              <a:t> – для разбивания комьев, уничтожения всходов сорняков, боронования всходов зерновых и технических культур.</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b="1" u="sng" dirty="0" smtClean="0">
                <a:solidFill>
                  <a:srgbClr val="006666"/>
                </a:solidFill>
              </a:rPr>
              <a:t>Легкие</a:t>
            </a:r>
            <a:r>
              <a:rPr lang="ru-RU" sz="1200" dirty="0" smtClean="0">
                <a:solidFill>
                  <a:srgbClr val="006666"/>
                </a:solidFill>
              </a:rPr>
              <a:t> – для разрушения поверхностной корки, выравнивания поверхности поля перед посевом, заделки семян и минеральных удобрений.</a:t>
            </a:r>
          </a:p>
          <a:p>
            <a:endParaRPr lang="ru-RU" dirty="0"/>
          </a:p>
        </p:txBody>
      </p:sp>
      <p:sp>
        <p:nvSpPr>
          <p:cNvPr id="4" name="Номер слайда 3"/>
          <p:cNvSpPr>
            <a:spLocks noGrp="1"/>
          </p:cNvSpPr>
          <p:nvPr>
            <p:ph type="sldNum" sz="quarter" idx="10"/>
          </p:nvPr>
        </p:nvSpPr>
        <p:spPr/>
        <p:txBody>
          <a:bodyPr/>
          <a:lstStyle/>
          <a:p>
            <a:fld id="{1170A909-98BF-410C-968F-24BEC444DD68}" type="slidenum">
              <a:rPr lang="ru-RU" smtClean="0"/>
              <a:pPr/>
              <a:t>8</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algn="l"/>
            <a:r>
              <a:rPr lang="ru-RU" sz="1200" dirty="0" smtClean="0">
                <a:solidFill>
                  <a:srgbClr val="006666"/>
                </a:solidFill>
              </a:rPr>
              <a:t>Сетчатая борона для равномерного распределения соломы по полю.</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smtClean="0">
                <a:solidFill>
                  <a:srgbClr val="006666"/>
                </a:solidFill>
              </a:rPr>
              <a:t>Благодаря шарнирному соединению они хорошо копируют неровности поля и поэтому применяются для боронования как гладких, так и гребневых посадок.</a:t>
            </a:r>
            <a:r>
              <a:rPr lang="ru-RU" sz="1200" dirty="0" smtClean="0">
                <a:solidFill>
                  <a:srgbClr val="000099"/>
                </a:solidFill>
              </a:rPr>
              <a:t> </a:t>
            </a:r>
          </a:p>
          <a:p>
            <a:endParaRPr lang="ru-RU" dirty="0"/>
          </a:p>
        </p:txBody>
      </p:sp>
      <p:sp>
        <p:nvSpPr>
          <p:cNvPr id="4" name="Номер слайда 3"/>
          <p:cNvSpPr>
            <a:spLocks noGrp="1"/>
          </p:cNvSpPr>
          <p:nvPr>
            <p:ph type="sldNum" sz="quarter" idx="10"/>
          </p:nvPr>
        </p:nvSpPr>
        <p:spPr/>
        <p:txBody>
          <a:bodyPr/>
          <a:lstStyle/>
          <a:p>
            <a:fld id="{1170A909-98BF-410C-968F-24BEC444DD68}" type="slidenum">
              <a:rPr lang="ru-RU" smtClean="0"/>
              <a:pPr/>
              <a:t>9</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dirty="0" smtClean="0">
                <a:solidFill>
                  <a:srgbClr val="006666"/>
                </a:solidFill>
              </a:rPr>
              <a:t>Дисковая борона производства Германии)</a:t>
            </a:r>
            <a:endParaRPr lang="ru-RU"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ru-RU" sz="1200" b="0" dirty="0" smtClean="0">
                <a:solidFill>
                  <a:srgbClr val="006666"/>
                </a:solidFill>
              </a:rPr>
              <a:t>Предназначена для неглубокого и глубокого рыхления с интенсивным измельчением, перемешиванием растительных остатков и последующим уплотнением почвы.</a:t>
            </a:r>
          </a:p>
          <a:p>
            <a:endParaRPr lang="ru-RU" dirty="0"/>
          </a:p>
        </p:txBody>
      </p:sp>
      <p:sp>
        <p:nvSpPr>
          <p:cNvPr id="4" name="Номер слайда 3"/>
          <p:cNvSpPr>
            <a:spLocks noGrp="1"/>
          </p:cNvSpPr>
          <p:nvPr>
            <p:ph type="sldNum" sz="quarter" idx="10"/>
          </p:nvPr>
        </p:nvSpPr>
        <p:spPr/>
        <p:txBody>
          <a:bodyPr/>
          <a:lstStyle/>
          <a:p>
            <a:fld id="{1170A909-98BF-410C-968F-24BEC444DD68}" type="slidenum">
              <a:rPr lang="ru-RU" smtClean="0"/>
              <a:pPr/>
              <a:t>12</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0" dirty="0" smtClean="0">
                <a:solidFill>
                  <a:srgbClr val="006666"/>
                </a:solidFill>
              </a:rPr>
              <a:t>Дисковая борона </a:t>
            </a:r>
            <a:r>
              <a:rPr lang="en-US" sz="1200" b="0" dirty="0" err="1" smtClean="0">
                <a:solidFill>
                  <a:srgbClr val="006666"/>
                </a:solidFill>
              </a:rPr>
              <a:t>Catros</a:t>
            </a:r>
            <a:r>
              <a:rPr lang="en-US" sz="1200" b="0" dirty="0" smtClean="0">
                <a:solidFill>
                  <a:srgbClr val="006666"/>
                </a:solidFill>
              </a:rPr>
              <a:t> </a:t>
            </a:r>
            <a:r>
              <a:rPr lang="en-US" sz="1200" b="0" dirty="0" err="1" smtClean="0">
                <a:solidFill>
                  <a:srgbClr val="006666"/>
                </a:solidFill>
              </a:rPr>
              <a:t>Amazone</a:t>
            </a:r>
            <a:r>
              <a:rPr lang="en-US" sz="1200" b="0" dirty="0" smtClean="0">
                <a:solidFill>
                  <a:srgbClr val="006666"/>
                </a:solidFill>
              </a:rPr>
              <a:t> (</a:t>
            </a:r>
            <a:r>
              <a:rPr lang="ru-RU" sz="1200" b="0" dirty="0" smtClean="0">
                <a:solidFill>
                  <a:srgbClr val="006666"/>
                </a:solidFill>
              </a:rPr>
              <a:t>Германия</a:t>
            </a:r>
            <a:r>
              <a:rPr lang="en-US" sz="1200" b="0" dirty="0" smtClean="0">
                <a:solidFill>
                  <a:srgbClr val="006666"/>
                </a:solidFill>
              </a:rPr>
              <a:t>)</a:t>
            </a:r>
            <a:endParaRPr lang="ru-RU" sz="1200" b="0" dirty="0" smtClean="0">
              <a:solidFill>
                <a:srgbClr val="006666"/>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200" b="0" dirty="0" smtClean="0">
                <a:solidFill>
                  <a:srgbClr val="006666"/>
                </a:solidFill>
              </a:rPr>
              <a:t>Борона предназначена для неглубокой обработки (10см) почвы. </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b="0" dirty="0" smtClean="0">
                <a:solidFill>
                  <a:srgbClr val="006666"/>
                </a:solidFill>
              </a:rPr>
              <a:t>Каждый диск расположен на отдельной стойке посредством резиновых упругих элементов. Которые</a:t>
            </a:r>
            <a:r>
              <a:rPr lang="ru-RU" sz="1200" b="0" baseline="0" dirty="0" smtClean="0">
                <a:solidFill>
                  <a:srgbClr val="006666"/>
                </a:solidFill>
              </a:rPr>
              <a:t> обеспечивают з</a:t>
            </a:r>
            <a:r>
              <a:rPr lang="ru-RU" sz="1200" b="0" dirty="0" smtClean="0">
                <a:solidFill>
                  <a:srgbClr val="006666"/>
                </a:solidFill>
              </a:rPr>
              <a:t>ащиту от перегрузок и препятствий</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200" b="1" dirty="0" smtClean="0">
              <a:solidFill>
                <a:srgbClr val="006666"/>
              </a:solidFill>
            </a:endParaRPr>
          </a:p>
          <a:p>
            <a:endParaRPr lang="ru-RU" dirty="0"/>
          </a:p>
        </p:txBody>
      </p:sp>
      <p:sp>
        <p:nvSpPr>
          <p:cNvPr id="4" name="Номер слайда 3"/>
          <p:cNvSpPr>
            <a:spLocks noGrp="1"/>
          </p:cNvSpPr>
          <p:nvPr>
            <p:ph type="sldNum" sz="quarter" idx="10"/>
          </p:nvPr>
        </p:nvSpPr>
        <p:spPr/>
        <p:txBody>
          <a:bodyPr/>
          <a:lstStyle/>
          <a:p>
            <a:fld id="{1170A909-98BF-410C-968F-24BEC444DD68}" type="slidenum">
              <a:rPr lang="ru-RU" smtClean="0"/>
              <a:pPr/>
              <a:t>13</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0" dirty="0" err="1" smtClean="0">
                <a:solidFill>
                  <a:srgbClr val="006666"/>
                </a:solidFill>
              </a:rPr>
              <a:t>Дискаторы</a:t>
            </a:r>
            <a:r>
              <a:rPr lang="ru-RU" sz="1200" b="0" dirty="0" smtClean="0">
                <a:solidFill>
                  <a:srgbClr val="006666"/>
                </a:solidFill>
              </a:rPr>
              <a:t> применяются в системе основной и предпосевной обработки почвы под зерновые, технические и кормовые культуры, а также лущения стерни.</a:t>
            </a:r>
            <a:r>
              <a:rPr lang="ru-RU" sz="1200" b="0" dirty="0" smtClean="0">
                <a:solidFill>
                  <a:srgbClr val="000099"/>
                </a:solidFill>
              </a:rPr>
              <a:t> </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b="0" dirty="0" smtClean="0">
                <a:solidFill>
                  <a:srgbClr val="006666"/>
                </a:solidFill>
              </a:rPr>
              <a:t>Отличительной особенностью </a:t>
            </a:r>
            <a:r>
              <a:rPr lang="ru-RU" sz="1200" b="0" dirty="0" err="1" smtClean="0">
                <a:solidFill>
                  <a:srgbClr val="006666"/>
                </a:solidFill>
              </a:rPr>
              <a:t>дискатора</a:t>
            </a:r>
            <a:r>
              <a:rPr lang="ru-RU" sz="1200" b="0" dirty="0" smtClean="0">
                <a:solidFill>
                  <a:srgbClr val="006666"/>
                </a:solidFill>
              </a:rPr>
              <a:t> является то, что каждый диск установлен на отдельной стойке и имеет наклон от вертикальной оси. Диск выполняет роль лемеха и отвала. Угол атаки настраивается от 0 до 30 градусов. Работают </a:t>
            </a:r>
            <a:r>
              <a:rPr lang="ru-RU" sz="1200" b="0" dirty="0" err="1" smtClean="0">
                <a:solidFill>
                  <a:srgbClr val="006666"/>
                </a:solidFill>
              </a:rPr>
              <a:t>дискаторы</a:t>
            </a:r>
            <a:r>
              <a:rPr lang="ru-RU" sz="1200" b="0" dirty="0" smtClean="0">
                <a:solidFill>
                  <a:srgbClr val="006666"/>
                </a:solidFill>
              </a:rPr>
              <a:t> в условиях повышенной влажности на полях с большим количеством растительных остатков. </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200" b="1" dirty="0" smtClean="0">
              <a:solidFill>
                <a:srgbClr val="000099"/>
              </a:solidFill>
            </a:endParaRPr>
          </a:p>
          <a:p>
            <a:endParaRPr lang="ru-RU" dirty="0"/>
          </a:p>
        </p:txBody>
      </p:sp>
      <p:sp>
        <p:nvSpPr>
          <p:cNvPr id="4" name="Номер слайда 3"/>
          <p:cNvSpPr>
            <a:spLocks noGrp="1"/>
          </p:cNvSpPr>
          <p:nvPr>
            <p:ph type="sldNum" sz="quarter" idx="10"/>
          </p:nvPr>
        </p:nvSpPr>
        <p:spPr/>
        <p:txBody>
          <a:bodyPr/>
          <a:lstStyle/>
          <a:p>
            <a:fld id="{1170A909-98BF-410C-968F-24BEC444DD68}" type="slidenum">
              <a:rPr lang="ru-RU" smtClean="0"/>
              <a:pPr/>
              <a:t>14</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solidFill>
                  <a:srgbClr val="C00000"/>
                </a:solidFill>
                <a:latin typeface="Arial" pitchFamily="34" charset="0"/>
                <a:cs typeface="Arial" pitchFamily="34" charset="0"/>
              </a:rPr>
              <a:t>Катки </a:t>
            </a:r>
            <a:r>
              <a:rPr lang="ru-RU" dirty="0" smtClean="0">
                <a:latin typeface="Arial" pitchFamily="34" charset="0"/>
                <a:cs typeface="Arial" pitchFamily="34" charset="0"/>
              </a:rPr>
              <a:t>предназначены для уплотнения почвы до и после посева с целью выравнивания поверхности поля, разрушения глыб, улучшения контакта семян с почвой, снижения испарения влаги (рабочая скорость до 13 км/ч).</a:t>
            </a:r>
          </a:p>
          <a:p>
            <a:pPr marL="457200" lvl="0" indent="-457200" algn="ctr"/>
            <a:r>
              <a:rPr lang="ru-RU" dirty="0" smtClean="0">
                <a:solidFill>
                  <a:srgbClr val="9933FF"/>
                </a:solidFill>
                <a:latin typeface="Arial" pitchFamily="34" charset="0"/>
                <a:cs typeface="Arial" pitchFamily="34" charset="0"/>
              </a:rPr>
              <a:t>Типы катков:</a:t>
            </a:r>
          </a:p>
          <a:p>
            <a:pPr marL="457200" lvl="0" indent="-457200" algn="just"/>
            <a:r>
              <a:rPr lang="ru-RU" dirty="0" smtClean="0">
                <a:solidFill>
                  <a:srgbClr val="009900"/>
                </a:solidFill>
                <a:latin typeface="Arial" pitchFamily="34" charset="0"/>
                <a:cs typeface="Arial" pitchFamily="34" charset="0"/>
              </a:rPr>
              <a:t>	а) Кольчато-шпоровые</a:t>
            </a:r>
            <a:endParaRPr lang="ru-RU" dirty="0" smtClean="0">
              <a:latin typeface="Arial" pitchFamily="34" charset="0"/>
              <a:cs typeface="Arial" pitchFamily="34" charset="0"/>
            </a:endParaRPr>
          </a:p>
          <a:p>
            <a:pPr marL="457200" lvl="0" indent="-457200" algn="just"/>
            <a:r>
              <a:rPr lang="ru-RU" dirty="0" smtClean="0">
                <a:latin typeface="Arial" pitchFamily="34" charset="0"/>
                <a:cs typeface="Arial" pitchFamily="34" charset="0"/>
              </a:rPr>
              <a:t>	</a:t>
            </a:r>
            <a:r>
              <a:rPr lang="ru-RU" dirty="0" smtClean="0">
                <a:solidFill>
                  <a:srgbClr val="009900"/>
                </a:solidFill>
                <a:latin typeface="Arial" pitchFamily="34" charset="0"/>
                <a:cs typeface="Arial" pitchFamily="34" charset="0"/>
              </a:rPr>
              <a:t>б) Кольчато-зубчатые</a:t>
            </a:r>
            <a:endParaRPr lang="ru-RU" dirty="0" smtClean="0">
              <a:latin typeface="Arial" pitchFamily="34" charset="0"/>
              <a:cs typeface="Arial" pitchFamily="34" charset="0"/>
            </a:endParaRPr>
          </a:p>
          <a:p>
            <a:pPr marL="457200" lvl="0" indent="-457200" algn="just"/>
            <a:r>
              <a:rPr lang="ru-RU" dirty="0" smtClean="0">
                <a:latin typeface="Arial" pitchFamily="34" charset="0"/>
                <a:cs typeface="Arial" pitchFamily="34" charset="0"/>
              </a:rPr>
              <a:t>	</a:t>
            </a:r>
            <a:r>
              <a:rPr lang="ru-RU" dirty="0" smtClean="0">
                <a:solidFill>
                  <a:srgbClr val="009900"/>
                </a:solidFill>
                <a:latin typeface="Arial" pitchFamily="34" charset="0"/>
                <a:cs typeface="Arial" pitchFamily="34" charset="0"/>
              </a:rPr>
              <a:t>в) Гладкие водоналивные</a:t>
            </a:r>
            <a:endParaRPr lang="ru-RU" dirty="0" smtClean="0">
              <a:latin typeface="Arial" pitchFamily="34" charset="0"/>
              <a:cs typeface="Arial" pitchFamily="34" charset="0"/>
            </a:endParaRPr>
          </a:p>
          <a:p>
            <a:pPr marL="457200" lvl="0" indent="-457200" algn="just"/>
            <a:r>
              <a:rPr lang="ru-RU" dirty="0" smtClean="0">
                <a:latin typeface="Arial" pitchFamily="34" charset="0"/>
                <a:cs typeface="Arial" pitchFamily="34" charset="0"/>
              </a:rPr>
              <a:t>	</a:t>
            </a:r>
            <a:r>
              <a:rPr lang="ru-RU" dirty="0" smtClean="0">
                <a:solidFill>
                  <a:srgbClr val="009900"/>
                </a:solidFill>
                <a:latin typeface="Arial" pitchFamily="34" charset="0"/>
                <a:cs typeface="Arial" pitchFamily="34" charset="0"/>
              </a:rPr>
              <a:t>г) Легкие гладкие водоналивные </a:t>
            </a:r>
            <a:r>
              <a:rPr lang="ru-RU" dirty="0" smtClean="0">
                <a:latin typeface="Arial" pitchFamily="34" charset="0"/>
                <a:cs typeface="Arial" pitchFamily="34" charset="0"/>
              </a:rPr>
              <a:t>для сахарной свеклы</a:t>
            </a:r>
          </a:p>
          <a:p>
            <a:pPr marL="457200" lvl="0" indent="-457200" algn="just"/>
            <a:r>
              <a:rPr lang="ru-RU" dirty="0" smtClean="0">
                <a:latin typeface="Arial" pitchFamily="34" charset="0"/>
                <a:cs typeface="Arial" pitchFamily="34" charset="0"/>
              </a:rPr>
              <a:t>	</a:t>
            </a:r>
            <a:r>
              <a:rPr lang="ru-RU" dirty="0" err="1" smtClean="0">
                <a:solidFill>
                  <a:srgbClr val="009900"/>
                </a:solidFill>
                <a:latin typeface="Arial" pitchFamily="34" charset="0"/>
                <a:cs typeface="Arial" pitchFamily="34" charset="0"/>
              </a:rPr>
              <a:t>д</a:t>
            </a:r>
            <a:r>
              <a:rPr lang="ru-RU" dirty="0" smtClean="0">
                <a:solidFill>
                  <a:srgbClr val="009900"/>
                </a:solidFill>
                <a:latin typeface="Arial" pitchFamily="34" charset="0"/>
                <a:cs typeface="Arial" pitchFamily="34" charset="0"/>
              </a:rPr>
              <a:t>) </a:t>
            </a:r>
            <a:r>
              <a:rPr lang="ru-RU" dirty="0" err="1" smtClean="0">
                <a:solidFill>
                  <a:srgbClr val="009900"/>
                </a:solidFill>
                <a:latin typeface="Arial" pitchFamily="34" charset="0"/>
                <a:cs typeface="Arial" pitchFamily="34" charset="0"/>
              </a:rPr>
              <a:t>Борончатые</a:t>
            </a:r>
            <a:r>
              <a:rPr lang="ru-RU" dirty="0" smtClean="0">
                <a:latin typeface="Arial" pitchFamily="34" charset="0"/>
                <a:cs typeface="Arial" pitchFamily="34" charset="0"/>
              </a:rPr>
              <a:t> </a:t>
            </a:r>
          </a:p>
          <a:p>
            <a:pPr marL="457200" lvl="0" indent="-457200" algn="just"/>
            <a:r>
              <a:rPr lang="ru-RU" dirty="0" smtClean="0">
                <a:solidFill>
                  <a:srgbClr val="009900"/>
                </a:solidFill>
                <a:latin typeface="Arial" pitchFamily="34" charset="0"/>
                <a:cs typeface="Arial" pitchFamily="34" charset="0"/>
              </a:rPr>
              <a:t>	е) Планчатые катки </a:t>
            </a:r>
            <a:endParaRPr lang="ru-RU" dirty="0" smtClean="0">
              <a:latin typeface="Arial" pitchFamily="34" charset="0"/>
              <a:cs typeface="Arial" pitchFamily="34" charset="0"/>
            </a:endParaRPr>
          </a:p>
          <a:p>
            <a:pPr marL="457200" lvl="0" indent="-457200" algn="just"/>
            <a:r>
              <a:rPr lang="ru-RU" dirty="0" smtClean="0">
                <a:solidFill>
                  <a:srgbClr val="009900"/>
                </a:solidFill>
                <a:latin typeface="Arial" pitchFamily="34" charset="0"/>
                <a:cs typeface="Arial" pitchFamily="34" charset="0"/>
              </a:rPr>
              <a:t>	ж) Прутковые</a:t>
            </a:r>
            <a:endParaRPr lang="ru-RU" dirty="0" smtClean="0">
              <a:latin typeface="Arial" pitchFamily="34" charset="0"/>
              <a:cs typeface="Arial" pitchFamily="34" charset="0"/>
            </a:endParaRPr>
          </a:p>
          <a:p>
            <a:pPr marL="457200" lvl="0" indent="-457200" algn="just"/>
            <a:r>
              <a:rPr lang="ru-RU" dirty="0" smtClean="0">
                <a:solidFill>
                  <a:srgbClr val="009900"/>
                </a:solidFill>
                <a:latin typeface="Arial" pitchFamily="34" charset="0"/>
                <a:cs typeface="Arial" pitchFamily="34" charset="0"/>
              </a:rPr>
              <a:t>	</a:t>
            </a:r>
            <a:r>
              <a:rPr lang="ru-RU" dirty="0" err="1" smtClean="0">
                <a:solidFill>
                  <a:srgbClr val="009900"/>
                </a:solidFill>
                <a:latin typeface="Arial" pitchFamily="34" charset="0"/>
                <a:cs typeface="Arial" pitchFamily="34" charset="0"/>
              </a:rPr>
              <a:t>з</a:t>
            </a:r>
            <a:r>
              <a:rPr lang="ru-RU" dirty="0" smtClean="0">
                <a:solidFill>
                  <a:srgbClr val="009900"/>
                </a:solidFill>
                <a:latin typeface="Arial" pitchFamily="34" charset="0"/>
                <a:cs typeface="Arial" pitchFamily="34" charset="0"/>
              </a:rPr>
              <a:t>) Комбинированные катки</a:t>
            </a:r>
            <a:endParaRPr lang="ru-RU" dirty="0"/>
          </a:p>
        </p:txBody>
      </p:sp>
      <p:sp>
        <p:nvSpPr>
          <p:cNvPr id="4" name="Номер слайда 3"/>
          <p:cNvSpPr>
            <a:spLocks noGrp="1"/>
          </p:cNvSpPr>
          <p:nvPr>
            <p:ph type="sldNum" sz="quarter" idx="10"/>
          </p:nvPr>
        </p:nvSpPr>
        <p:spPr/>
        <p:txBody>
          <a:bodyPr/>
          <a:lstStyle/>
          <a:p>
            <a:pPr>
              <a:defRPr/>
            </a:pPr>
            <a:fld id="{D79AA567-82B1-485E-AB99-98EBD1AB00AD}" type="slidenum">
              <a:rPr lang="ru-RU" smtClean="0"/>
              <a:pPr>
                <a:defRPr/>
              </a:pPr>
              <a:t>19</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indent="538163" algn="just"/>
            <a:r>
              <a:rPr lang="ru-RU" sz="1200" dirty="0" smtClean="0">
                <a:solidFill>
                  <a:srgbClr val="006666"/>
                </a:solidFill>
              </a:rPr>
              <a:t>Почву уплотняют катками до и после посева. До посева выравнивают поверхность поля, разрушают глыбы, уплотняют </a:t>
            </a:r>
            <a:r>
              <a:rPr lang="ru-RU" sz="1200" dirty="0" err="1" smtClean="0">
                <a:solidFill>
                  <a:srgbClr val="006666"/>
                </a:solidFill>
              </a:rPr>
              <a:t>неосевшую</a:t>
            </a:r>
            <a:r>
              <a:rPr lang="ru-RU" sz="1200" dirty="0" smtClean="0">
                <a:solidFill>
                  <a:srgbClr val="006666"/>
                </a:solidFill>
              </a:rPr>
              <a:t>, поздно обработанную почву. Уплотняя верхний слой после посева, улучшают контакт семян с почвой и увеличивают приток влаги из нижних горизонтов, в результате чего семена быстрее прорастают. В засушливых районах прикатыванием снижают потери влаги за счет конвекционно-диффузного тока (испарения), интенсивность которого больше при рыхлой почве и меньше при уплотненной.</a:t>
            </a:r>
          </a:p>
          <a:p>
            <a:pPr indent="538163" algn="just"/>
            <a:r>
              <a:rPr lang="ru-RU" sz="1200" dirty="0" smtClean="0">
                <a:solidFill>
                  <a:srgbClr val="006666"/>
                </a:solidFill>
              </a:rPr>
              <a:t>На прикатанном поле повышается равномерность хода агрегатов, поэтому рабочая скорость может быть больше.</a:t>
            </a:r>
          </a:p>
          <a:p>
            <a:endParaRPr lang="ru-RU" dirty="0"/>
          </a:p>
        </p:txBody>
      </p:sp>
      <p:sp>
        <p:nvSpPr>
          <p:cNvPr id="4" name="Номер слайда 3"/>
          <p:cNvSpPr>
            <a:spLocks noGrp="1"/>
          </p:cNvSpPr>
          <p:nvPr>
            <p:ph type="sldNum" sz="quarter" idx="10"/>
          </p:nvPr>
        </p:nvSpPr>
        <p:spPr/>
        <p:txBody>
          <a:bodyPr/>
          <a:lstStyle/>
          <a:p>
            <a:fld id="{1170A909-98BF-410C-968F-24BEC444DD68}" type="slidenum">
              <a:rPr lang="ru-RU" smtClean="0"/>
              <a:pPr/>
              <a:t>20</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Катки </a:t>
            </a:r>
            <a:r>
              <a:rPr lang="ru-RU" sz="1200" b="1" dirty="0" err="1" smtClean="0">
                <a:solidFill>
                  <a:srgbClr val="006666"/>
                </a:solidFill>
              </a:rPr>
              <a:t>Варио</a:t>
            </a:r>
            <a:r>
              <a:rPr lang="ru-RU" sz="1200" b="1" dirty="0" smtClean="0">
                <a:solidFill>
                  <a:srgbClr val="006666"/>
                </a:solidFill>
              </a:rPr>
              <a:t> Пак </a:t>
            </a:r>
            <a:r>
              <a:rPr lang="ru-RU" sz="1200" dirty="0" smtClean="0">
                <a:solidFill>
                  <a:srgbClr val="006666"/>
                </a:solidFill>
              </a:rPr>
              <a:t>фирмы </a:t>
            </a:r>
            <a:r>
              <a:rPr lang="en-US" sz="1200" dirty="0" err="1" smtClean="0">
                <a:solidFill>
                  <a:srgbClr val="006666"/>
                </a:solidFill>
              </a:rPr>
              <a:t>Lemken</a:t>
            </a:r>
            <a:r>
              <a:rPr lang="ru-RU" sz="1200" dirty="0" smtClean="0">
                <a:solidFill>
                  <a:srgbClr val="006666"/>
                </a:solidFill>
              </a:rPr>
              <a:t> </a:t>
            </a:r>
            <a:r>
              <a:rPr lang="ru-RU" sz="1200" dirty="0" err="1" smtClean="0">
                <a:solidFill>
                  <a:srgbClr val="006666"/>
                </a:solidFill>
              </a:rPr>
              <a:t>агрегатируемые</a:t>
            </a:r>
            <a:r>
              <a:rPr lang="ru-RU" sz="1200" dirty="0" smtClean="0">
                <a:solidFill>
                  <a:srgbClr val="006666"/>
                </a:solidFill>
              </a:rPr>
              <a:t> вместе с плугами</a:t>
            </a:r>
          </a:p>
          <a:p>
            <a:r>
              <a:rPr lang="ru-RU" sz="1200" dirty="0" smtClean="0">
                <a:solidFill>
                  <a:srgbClr val="006666"/>
                </a:solidFill>
              </a:rPr>
              <a:t>После прохода прикатывающих катков </a:t>
            </a:r>
            <a:r>
              <a:rPr lang="ru-RU" sz="1200" dirty="0" err="1" smtClean="0">
                <a:solidFill>
                  <a:srgbClr val="006666"/>
                </a:solidFill>
              </a:rPr>
              <a:t>ВариоПак</a:t>
            </a:r>
            <a:r>
              <a:rPr lang="ru-RU" sz="1200" dirty="0" smtClean="0">
                <a:solidFill>
                  <a:srgbClr val="006666"/>
                </a:solidFill>
              </a:rPr>
              <a:t> восстанавливаются капиллярные каналы в корнеобитаемом слое, а крупные комки дополнительно крошатся. Последействие катков предотвращает высушивание почвы и активизирует действие почвенных микроорганизмов.</a:t>
            </a:r>
            <a:r>
              <a:rPr lang="ru-RU" sz="1200" dirty="0" smtClean="0">
                <a:solidFill>
                  <a:srgbClr val="000099"/>
                </a:solidFill>
              </a:rPr>
              <a:t> </a:t>
            </a:r>
            <a:endParaRPr lang="ru-RU" dirty="0"/>
          </a:p>
        </p:txBody>
      </p:sp>
      <p:sp>
        <p:nvSpPr>
          <p:cNvPr id="4" name="Номер слайда 3"/>
          <p:cNvSpPr>
            <a:spLocks noGrp="1"/>
          </p:cNvSpPr>
          <p:nvPr>
            <p:ph type="sldNum" sz="quarter" idx="10"/>
          </p:nvPr>
        </p:nvSpPr>
        <p:spPr/>
        <p:txBody>
          <a:bodyPr/>
          <a:lstStyle/>
          <a:p>
            <a:fld id="{1170A909-98BF-410C-968F-24BEC444DD68}" type="slidenum">
              <a:rPr lang="ru-RU" smtClean="0"/>
              <a:pPr/>
              <a:t>22</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solidFill>
                  <a:srgbClr val="006666"/>
                </a:solidFill>
              </a:rPr>
              <a:t>3</a:t>
            </a:r>
            <a:r>
              <a:rPr lang="ru-RU" b="0" dirty="0" smtClean="0">
                <a:solidFill>
                  <a:srgbClr val="006666"/>
                </a:solidFill>
              </a:rPr>
              <a:t>(Три)</a:t>
            </a:r>
            <a:r>
              <a:rPr lang="ru-RU" b="0" baseline="0" dirty="0" smtClean="0">
                <a:solidFill>
                  <a:srgbClr val="006666"/>
                </a:solidFill>
              </a:rPr>
              <a:t> </a:t>
            </a:r>
            <a:r>
              <a:rPr lang="ru-RU" b="1" dirty="0" smtClean="0">
                <a:solidFill>
                  <a:srgbClr val="006666"/>
                </a:solidFill>
              </a:rPr>
              <a:t>КВГ-1,4 </a:t>
            </a:r>
            <a:r>
              <a:rPr lang="ru-RU" sz="1200" dirty="0" smtClean="0">
                <a:solidFill>
                  <a:srgbClr val="006666"/>
                </a:solidFill>
              </a:rPr>
              <a:t>Гладкий водоналивной каток предназначен для уплотнения поверхностного слоя почвы до или после посева, прикатывания зеленых удобрений перед запашкой. Каток </a:t>
            </a:r>
            <a:r>
              <a:rPr lang="ru-RU" sz="1200" dirty="0" err="1" smtClean="0">
                <a:solidFill>
                  <a:srgbClr val="006666"/>
                </a:solidFill>
              </a:rPr>
              <a:t>трехсекционный</a:t>
            </a:r>
            <a:r>
              <a:rPr lang="ru-RU" sz="1200" dirty="0" smtClean="0">
                <a:solidFill>
                  <a:srgbClr val="006666"/>
                </a:solidFill>
              </a:rPr>
              <a:t>. Каждая секция снабжена вращающимся гладким пустотелым цилиндром диаметром 700 мм, длиной 1400 мм и вместимостью 500 л. </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smtClean="0">
                <a:solidFill>
                  <a:srgbClr val="006666"/>
                </a:solidFill>
              </a:rPr>
              <a:t>Цилиндры заполняют водой. </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smtClean="0">
                <a:solidFill>
                  <a:srgbClr val="006666"/>
                </a:solidFill>
              </a:rPr>
              <a:t>Изменяя количество воды, регулируют удельное давление катка на почву в пределе от 23 до 60 Н/см.</a:t>
            </a:r>
            <a:r>
              <a:rPr lang="ru-RU" sz="1400" dirty="0" smtClean="0">
                <a:solidFill>
                  <a:srgbClr val="006666"/>
                </a:solidFill>
              </a:rPr>
              <a:t> </a:t>
            </a:r>
          </a:p>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smtClean="0">
                <a:solidFill>
                  <a:srgbClr val="006666"/>
                </a:solidFill>
              </a:rPr>
              <a:t>Кольчато-зубчатый каток</a:t>
            </a:r>
            <a:r>
              <a:rPr lang="ru-RU" sz="1400" b="1" dirty="0" smtClean="0">
                <a:solidFill>
                  <a:srgbClr val="006666"/>
                </a:solidFill>
              </a:rPr>
              <a:t> </a:t>
            </a:r>
            <a:r>
              <a:rPr lang="ru-RU" sz="1400" dirty="0" smtClean="0">
                <a:solidFill>
                  <a:srgbClr val="006666"/>
                </a:solidFill>
              </a:rPr>
              <a:t>предназначен для выравнивания поверхности поля, уплотнения на глубину до 7 см </a:t>
            </a:r>
            <a:r>
              <a:rPr lang="ru-RU" sz="1400" dirty="0" err="1" smtClean="0">
                <a:solidFill>
                  <a:srgbClr val="006666"/>
                </a:solidFill>
              </a:rPr>
              <a:t>подповерхностного</a:t>
            </a:r>
            <a:r>
              <a:rPr lang="ru-RU" sz="1400" dirty="0" smtClean="0">
                <a:solidFill>
                  <a:srgbClr val="006666"/>
                </a:solidFill>
              </a:rPr>
              <a:t> и рыхления на глубину 4 см поверхностного слоев почвы. Его можно применять в агрегате со свекловичными сеялками и культиваторами.</a:t>
            </a:r>
            <a:r>
              <a:rPr lang="ru-RU" sz="140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400" dirty="0" smtClean="0">
              <a:solidFill>
                <a:srgbClr val="006666"/>
              </a:solidFill>
            </a:endParaRPr>
          </a:p>
          <a:p>
            <a:endParaRPr lang="ru-RU" dirty="0"/>
          </a:p>
        </p:txBody>
      </p:sp>
      <p:sp>
        <p:nvSpPr>
          <p:cNvPr id="4" name="Номер слайда 3"/>
          <p:cNvSpPr>
            <a:spLocks noGrp="1"/>
          </p:cNvSpPr>
          <p:nvPr>
            <p:ph type="sldNum" sz="quarter" idx="10"/>
          </p:nvPr>
        </p:nvSpPr>
        <p:spPr/>
        <p:txBody>
          <a:bodyPr/>
          <a:lstStyle/>
          <a:p>
            <a:fld id="{1170A909-98BF-410C-968F-24BEC444DD68}" type="slidenum">
              <a:rPr lang="ru-RU" smtClean="0"/>
              <a:pPr/>
              <a:t>23</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smtClean="0">
                <a:solidFill>
                  <a:srgbClr val="006666"/>
                </a:solidFill>
              </a:rPr>
              <a:t>Различают культиваторы для </a:t>
            </a:r>
            <a:r>
              <a:rPr lang="ru-RU" sz="1200" b="1" dirty="0" smtClean="0">
                <a:solidFill>
                  <a:srgbClr val="006666"/>
                </a:solidFill>
              </a:rPr>
              <a:t>сплошной обработки почвы</a:t>
            </a:r>
            <a:r>
              <a:rPr lang="ru-RU" sz="1200" dirty="0" smtClean="0">
                <a:solidFill>
                  <a:srgbClr val="006666"/>
                </a:solidFill>
              </a:rPr>
              <a:t>, </a:t>
            </a:r>
            <a:r>
              <a:rPr lang="ru-RU" sz="1200" b="1" dirty="0" smtClean="0">
                <a:solidFill>
                  <a:srgbClr val="006666"/>
                </a:solidFill>
              </a:rPr>
              <a:t>пропашные.</a:t>
            </a:r>
          </a:p>
          <a:p>
            <a:r>
              <a:rPr lang="ru-RU" sz="1200" dirty="0" smtClean="0">
                <a:solidFill>
                  <a:srgbClr val="006666"/>
                </a:solidFill>
              </a:rPr>
              <a:t>По виду тяги культиваторы бывают </a:t>
            </a:r>
            <a:r>
              <a:rPr lang="ru-RU" sz="1200" b="1" dirty="0" smtClean="0">
                <a:solidFill>
                  <a:srgbClr val="006666"/>
                </a:solidFill>
              </a:rPr>
              <a:t>прицепные</a:t>
            </a:r>
            <a:r>
              <a:rPr lang="ru-RU" sz="1200" dirty="0" smtClean="0">
                <a:solidFill>
                  <a:srgbClr val="006666"/>
                </a:solidFill>
              </a:rPr>
              <a:t> и </a:t>
            </a:r>
            <a:r>
              <a:rPr lang="ru-RU" sz="1200" b="1" dirty="0" smtClean="0">
                <a:solidFill>
                  <a:srgbClr val="006666"/>
                </a:solidFill>
              </a:rPr>
              <a:t>навесные</a:t>
            </a:r>
            <a:endParaRPr lang="ru-RU" sz="1200" dirty="0" smtClean="0">
              <a:solidFill>
                <a:srgbClr val="006666"/>
              </a:solidFill>
            </a:endParaRPr>
          </a:p>
          <a:p>
            <a:r>
              <a:rPr lang="ru-RU" sz="1200" dirty="0" smtClean="0">
                <a:solidFill>
                  <a:srgbClr val="006666"/>
                </a:solidFill>
              </a:rPr>
              <a:t>Сплошную культивацию применяют для уничтожения сорняков и рыхления почвы без ее оборачивания при уходе за парами и подготовке к посеву. Рыхление почвы способствует накоплению и сохранению влаги и питательных веществ в форме, доступной для усвоения их растениями.</a:t>
            </a:r>
          </a:p>
          <a:p>
            <a:r>
              <a:rPr lang="ru-RU" sz="1200" dirty="0" smtClean="0">
                <a:solidFill>
                  <a:srgbClr val="006666"/>
                </a:solidFill>
              </a:rPr>
              <a:t>Сплошную культивацию следует проводить поперек предыдущей обработки или под углом к ней на скорости 9... 12 км/ч. </a:t>
            </a:r>
          </a:p>
          <a:p>
            <a:endParaRPr lang="ru-RU" sz="1200" dirty="0" smtClean="0">
              <a:solidFill>
                <a:srgbClr val="006666"/>
              </a:solidFill>
            </a:endParaRPr>
          </a:p>
          <a:p>
            <a:endParaRPr lang="ru-RU" dirty="0"/>
          </a:p>
        </p:txBody>
      </p:sp>
      <p:sp>
        <p:nvSpPr>
          <p:cNvPr id="4" name="Номер слайда 3"/>
          <p:cNvSpPr>
            <a:spLocks noGrp="1"/>
          </p:cNvSpPr>
          <p:nvPr>
            <p:ph type="sldNum" sz="quarter" idx="10"/>
          </p:nvPr>
        </p:nvSpPr>
        <p:spPr/>
        <p:txBody>
          <a:bodyPr/>
          <a:lstStyle/>
          <a:p>
            <a:fld id="{1170A909-98BF-410C-968F-24BEC444DD68}" type="slidenum">
              <a:rPr lang="ru-RU" smtClean="0"/>
              <a:pPr/>
              <a:t>24</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1" i="1" dirty="0" smtClean="0">
                <a:latin typeface="Arial" pitchFamily="34" charset="0"/>
                <a:cs typeface="Arial" pitchFamily="34" charset="0"/>
              </a:rPr>
              <a:t>КУЛЬТИВАТОРЫ РАСТЕНИЕПИТАТЕЛИ (ПРОПАШНЫЕ</a:t>
            </a:r>
            <a:r>
              <a:rPr lang="ru-RU" sz="1400" i="1" dirty="0" smtClean="0">
                <a:latin typeface="Arial" pitchFamily="34" charset="0"/>
                <a:cs typeface="Arial" pitchFamily="34" charset="0"/>
              </a:rPr>
              <a:t>) </a:t>
            </a:r>
            <a:r>
              <a:rPr lang="ru-RU" sz="1400" dirty="0" smtClean="0">
                <a:cs typeface="Times New Roman" pitchFamily="18" charset="0"/>
              </a:rPr>
              <a:t>предназначены для рыхления почвы в</a:t>
            </a:r>
            <a:r>
              <a:rPr lang="en-US" sz="1400" dirty="0" smtClean="0">
                <a:cs typeface="Times New Roman" pitchFamily="18" charset="0"/>
              </a:rPr>
              <a:t> </a:t>
            </a:r>
            <a:r>
              <a:rPr lang="ru-RU" sz="1400" dirty="0" smtClean="0">
                <a:cs typeface="Times New Roman" pitchFamily="18" charset="0"/>
              </a:rPr>
              <a:t>междурядьях пропашных культур с одновременным уничтожением сорняков и внесением минеральных удобрений (подкормка)</a:t>
            </a:r>
          </a:p>
          <a:p>
            <a:endParaRPr lang="ru-RU" sz="1400" dirty="0" smtClean="0"/>
          </a:p>
          <a:p>
            <a:r>
              <a:rPr lang="ru-RU" sz="1400" dirty="0" smtClean="0"/>
              <a:t>РЕГУЛИРОВКИ</a:t>
            </a:r>
          </a:p>
          <a:p>
            <a:r>
              <a:rPr lang="ru-RU" sz="1200" dirty="0" smtClean="0"/>
              <a:t>Глубина хода лап — перестановкой стойки по грядилю </a:t>
            </a:r>
          </a:p>
          <a:p>
            <a:r>
              <a:rPr lang="ru-RU" sz="1200" dirty="0" smtClean="0"/>
              <a:t>Ширина защитной зоны — Лапы не должны повреждать корневую систему картофеля, поэтому, чем позже обработка, тем уже лапа.</a:t>
            </a:r>
          </a:p>
          <a:p>
            <a:r>
              <a:rPr lang="ru-RU" sz="1200" dirty="0" smtClean="0"/>
              <a:t>Норма внесения удобрений — шибером на туковысевающем аппарате.</a:t>
            </a:r>
          </a:p>
          <a:p>
            <a:r>
              <a:rPr lang="ru-RU" sz="1200" dirty="0" smtClean="0"/>
              <a:t>Вылет маркеров — ширина стыковых междурядий должна быть 70±10 см</a:t>
            </a:r>
          </a:p>
          <a:p>
            <a:endParaRPr lang="ru-RU" dirty="0"/>
          </a:p>
        </p:txBody>
      </p:sp>
      <p:sp>
        <p:nvSpPr>
          <p:cNvPr id="4" name="Номер слайда 3"/>
          <p:cNvSpPr>
            <a:spLocks noGrp="1"/>
          </p:cNvSpPr>
          <p:nvPr>
            <p:ph type="sldNum" sz="quarter" idx="10"/>
          </p:nvPr>
        </p:nvSpPr>
        <p:spPr/>
        <p:txBody>
          <a:bodyPr/>
          <a:lstStyle/>
          <a:p>
            <a:pPr>
              <a:defRPr/>
            </a:pPr>
            <a:fld id="{D79AA567-82B1-485E-AB99-98EBD1AB00AD}" type="slidenum">
              <a:rPr lang="ru-RU" smtClean="0"/>
              <a:pPr>
                <a:defRPr/>
              </a:pPr>
              <a:t>27</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КРН-5,6</a:t>
            </a:r>
            <a:endParaRPr lang="ru-RU" dirty="0"/>
          </a:p>
        </p:txBody>
      </p:sp>
      <p:sp>
        <p:nvSpPr>
          <p:cNvPr id="4" name="Номер слайда 3"/>
          <p:cNvSpPr>
            <a:spLocks noGrp="1"/>
          </p:cNvSpPr>
          <p:nvPr>
            <p:ph type="sldNum" sz="quarter" idx="10"/>
          </p:nvPr>
        </p:nvSpPr>
        <p:spPr/>
        <p:txBody>
          <a:bodyPr/>
          <a:lstStyle/>
          <a:p>
            <a:pPr>
              <a:defRPr/>
            </a:pPr>
            <a:fld id="{D79AA567-82B1-485E-AB99-98EBD1AB00AD}" type="slidenum">
              <a:rPr lang="ru-RU" smtClean="0"/>
              <a:pPr>
                <a:defRPr/>
              </a:pPr>
              <a:t>29</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ru-RU" i="1" dirty="0" smtClean="0">
                <a:latin typeface="Arial" pitchFamily="34" charset="0"/>
                <a:cs typeface="Arial" pitchFamily="34" charset="0"/>
              </a:rPr>
              <a:t>культиватор –</a:t>
            </a:r>
            <a:r>
              <a:rPr lang="ru-RU" i="1" dirty="0" err="1" smtClean="0">
                <a:latin typeface="Arial" pitchFamily="34" charset="0"/>
                <a:cs typeface="Arial" pitchFamily="34" charset="0"/>
              </a:rPr>
              <a:t>растениепитатель</a:t>
            </a:r>
            <a:r>
              <a:rPr lang="ru-RU" i="1" dirty="0" smtClean="0">
                <a:latin typeface="Arial" pitchFamily="34" charset="0"/>
                <a:cs typeface="Arial" pitchFamily="34" charset="0"/>
              </a:rPr>
              <a:t>  </a:t>
            </a:r>
            <a:r>
              <a:rPr lang="ru-RU" dirty="0" smtClean="0"/>
              <a:t>УСМК-5,4</a:t>
            </a:r>
            <a:endParaRPr lang="ru-RU" dirty="0"/>
          </a:p>
        </p:txBody>
      </p:sp>
      <p:sp>
        <p:nvSpPr>
          <p:cNvPr id="4" name="Номер слайда 3"/>
          <p:cNvSpPr>
            <a:spLocks noGrp="1"/>
          </p:cNvSpPr>
          <p:nvPr>
            <p:ph type="sldNum" sz="quarter" idx="10"/>
          </p:nvPr>
        </p:nvSpPr>
        <p:spPr/>
        <p:txBody>
          <a:bodyPr/>
          <a:lstStyle/>
          <a:p>
            <a:pPr>
              <a:defRPr/>
            </a:pPr>
            <a:fld id="{D79AA567-82B1-485E-AB99-98EBD1AB00AD}" type="slidenum">
              <a:rPr lang="ru-RU" smtClean="0"/>
              <a:pPr>
                <a:defRPr/>
              </a:pPr>
              <a:t>30</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ru-RU" sz="1200" kern="1200" dirty="0" smtClean="0">
                <a:solidFill>
                  <a:schemeClr val="tx1"/>
                </a:solidFill>
                <a:latin typeface="+mn-lt"/>
                <a:ea typeface="+mn-ea"/>
                <a:cs typeface="+mn-cs"/>
              </a:rPr>
              <a:t>При регулировке культиваторов УСМК-5,4 А и УСМК-5,4Б на глубину обработки почвы опускают культиватор всеми колесами на деревянные подставки (рис. 3.11). Ослабив винты (скобы) крепления стоек рабочих органов в держателях, опускают рабочие органы на поверхность площадки. Затем снова закрепляют их в держателях так, чтобы стояки находились в вертикальном положении, а каждая лапа всей плоскостью лезвия опиралась на поверхность площадки. При отсутствии опоры на всю плоскость регулируют длину верхнего звена подвески или центральной тяги трактора.</a:t>
            </a:r>
          </a:p>
          <a:p>
            <a:endParaRPr lang="ru-RU" dirty="0"/>
          </a:p>
        </p:txBody>
      </p:sp>
      <p:sp>
        <p:nvSpPr>
          <p:cNvPr id="4" name="Номер слайда 3"/>
          <p:cNvSpPr>
            <a:spLocks noGrp="1"/>
          </p:cNvSpPr>
          <p:nvPr>
            <p:ph type="sldNum" sz="quarter" idx="10"/>
          </p:nvPr>
        </p:nvSpPr>
        <p:spPr/>
        <p:txBody>
          <a:bodyPr/>
          <a:lstStyle/>
          <a:p>
            <a:pPr>
              <a:defRPr/>
            </a:pPr>
            <a:fld id="{D79AA567-82B1-485E-AB99-98EBD1AB00AD}" type="slidenum">
              <a:rPr lang="ru-RU" smtClean="0"/>
              <a:pPr>
                <a:defRPr/>
              </a:pPr>
              <a:t>31</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algn="just">
              <a:buFont typeface="Arial" pitchFamily="34" charset="0"/>
              <a:buChar char="•"/>
            </a:pPr>
            <a:r>
              <a:rPr lang="ru-RU" sz="1200" dirty="0" smtClean="0"/>
              <a:t>При работе культиватора плоскорежущие лапы крыловидной формы рыхлят обрабатываемой слой почвы на установленной глубине от 8 до 16см; </a:t>
            </a:r>
          </a:p>
          <a:p>
            <a:pPr algn="just">
              <a:buFont typeface="Arial" pitchFamily="34" charset="0"/>
              <a:buChar char="•"/>
            </a:pPr>
            <a:r>
              <a:rPr lang="ru-RU" sz="1200" dirty="0" smtClean="0"/>
              <a:t>регулируемые по глубине сферические диски измельчают и перемешивают растительные остатки, удобрения с верхним слоем почвы, разравнивают гребни, образуемые рыхлящими лапами; </a:t>
            </a:r>
          </a:p>
          <a:p>
            <a:pPr algn="just">
              <a:buFont typeface="Arial" pitchFamily="34" charset="0"/>
              <a:buChar char="•"/>
            </a:pPr>
            <a:r>
              <a:rPr lang="ru-RU" sz="1200" dirty="0" smtClean="0"/>
              <a:t>прикатывающие опорные катки поддерживают необходимую глубину обработки, выравнивают поверхность поля, прикатывают почву, создавая уплотненное семенное ложе.</a:t>
            </a:r>
          </a:p>
          <a:p>
            <a:endParaRPr lang="ru-RU" dirty="0"/>
          </a:p>
        </p:txBody>
      </p:sp>
      <p:sp>
        <p:nvSpPr>
          <p:cNvPr id="4" name="Номер слайда 3"/>
          <p:cNvSpPr>
            <a:spLocks noGrp="1"/>
          </p:cNvSpPr>
          <p:nvPr>
            <p:ph type="sldNum" sz="quarter" idx="10"/>
          </p:nvPr>
        </p:nvSpPr>
        <p:spPr/>
        <p:txBody>
          <a:bodyPr/>
          <a:lstStyle/>
          <a:p>
            <a:pPr>
              <a:defRPr/>
            </a:pPr>
            <a:fld id="{D79AA567-82B1-485E-AB99-98EBD1AB00AD}" type="slidenum">
              <a:rPr lang="ru-RU" smtClean="0"/>
              <a:pPr>
                <a:defRPr/>
              </a:pPr>
              <a:t>33</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51B061-F168-48F1-9B26-1B925865CA75}" type="slidenum">
              <a:rPr lang="ru-RU"/>
              <a:pPr/>
              <a:t>34</a:t>
            </a:fld>
            <a:endParaRPr lang="ru-RU"/>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B88CC7-0E64-4EE1-9E36-E312E5D70F7C}" type="slidenum">
              <a:rPr lang="ru-RU"/>
              <a:pPr/>
              <a:t>35</a:t>
            </a:fld>
            <a:endParaRPr lang="ru-RU"/>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pPr>
              <a:lnSpc>
                <a:spcPct val="80000"/>
              </a:lnSpc>
              <a:buFont typeface="Wingdings" pitchFamily="2" charset="2"/>
              <a:buNone/>
            </a:pPr>
            <a:r>
              <a:rPr lang="ru-RU" sz="1200" dirty="0" smtClean="0">
                <a:latin typeface="Arial" pitchFamily="34" charset="0"/>
                <a:cs typeface="Arial" pitchFamily="34" charset="0"/>
              </a:rPr>
              <a:t>Основные технологические регулировки:</a:t>
            </a:r>
          </a:p>
          <a:p>
            <a:pPr>
              <a:lnSpc>
                <a:spcPct val="80000"/>
              </a:lnSpc>
            </a:pPr>
            <a:r>
              <a:rPr lang="ru-RU" sz="1200" dirty="0" smtClean="0">
                <a:latin typeface="Arial" pitchFamily="34" charset="0"/>
                <a:cs typeface="Arial" pitchFamily="34" charset="0"/>
              </a:rPr>
              <a:t>- регулировка глубины хода плоскорежущих лап (8-16 см)</a:t>
            </a:r>
          </a:p>
          <a:p>
            <a:pPr>
              <a:lnSpc>
                <a:spcPct val="80000"/>
              </a:lnSpc>
            </a:pPr>
            <a:r>
              <a:rPr lang="ru-RU" sz="1200" dirty="0" smtClean="0">
                <a:latin typeface="Arial" pitchFamily="34" charset="0"/>
                <a:cs typeface="Arial" pitchFamily="34" charset="0"/>
              </a:rPr>
              <a:t>- регулировка глубины хода сферических дисков	(4-8 см)</a:t>
            </a:r>
          </a:p>
          <a:p>
            <a:pPr>
              <a:lnSpc>
                <a:spcPct val="80000"/>
              </a:lnSpc>
            </a:pPr>
            <a:r>
              <a:rPr lang="ru-RU" sz="1200" dirty="0" smtClean="0">
                <a:latin typeface="Arial" pitchFamily="34" charset="0"/>
                <a:cs typeface="Arial" pitchFamily="34" charset="0"/>
              </a:rPr>
              <a:t>- регулировка опорных прикатывающих катков</a:t>
            </a:r>
          </a:p>
          <a:p>
            <a:pPr>
              <a:lnSpc>
                <a:spcPct val="80000"/>
              </a:lnSpc>
            </a:pPr>
            <a:r>
              <a:rPr lang="ru-RU" sz="1200" dirty="0" smtClean="0">
                <a:latin typeface="Arial" pitchFamily="34" charset="0"/>
                <a:cs typeface="Arial" pitchFamily="34" charset="0"/>
              </a:rPr>
              <a:t>- регулировка жесткости пружин</a:t>
            </a:r>
            <a:endParaRPr lang="ru-RU" dirty="0" smtClean="0"/>
          </a:p>
          <a:p>
            <a:r>
              <a:rPr lang="ru-RU" dirty="0" smtClean="0"/>
              <a:t>	Положение </a:t>
            </a:r>
            <a:r>
              <a:rPr lang="ru-RU" dirty="0"/>
              <a:t>опорного колеса, в совокупности с положением катка, определяет глубину обработки. Шаг регулировки </a:t>
            </a:r>
            <a:r>
              <a:rPr lang="ru-RU" dirty="0" smtClean="0"/>
              <a:t>колеса -</a:t>
            </a:r>
            <a:r>
              <a:rPr lang="ru-RU" dirty="0"/>
              <a:t>1,5 см.</a:t>
            </a:r>
          </a:p>
          <a:p>
            <a:endParaRPr lang="ru-RU"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ru-RU" sz="1200" kern="1200" dirty="0" smtClean="0">
                <a:solidFill>
                  <a:schemeClr val="tx1"/>
                </a:solidFill>
                <a:latin typeface="+mn-lt"/>
                <a:ea typeface="+mn-ea"/>
                <a:cs typeface="+mn-cs"/>
              </a:rPr>
              <a:t>Типы лал культиваторов: </a:t>
            </a:r>
            <a:r>
              <a:rPr lang="ru-RU" sz="1200" i="1" kern="1200" dirty="0" smtClean="0">
                <a:solidFill>
                  <a:schemeClr val="tx1"/>
                </a:solidFill>
                <a:latin typeface="+mn-lt"/>
                <a:ea typeface="+mn-ea"/>
                <a:cs typeface="+mn-cs"/>
              </a:rPr>
              <a:t>а</a:t>
            </a:r>
            <a:r>
              <a:rPr lang="ru-RU" sz="1200" kern="1200" dirty="0" smtClean="0">
                <a:solidFill>
                  <a:schemeClr val="tx1"/>
                </a:solidFill>
                <a:latin typeface="+mn-lt"/>
                <a:ea typeface="+mn-ea"/>
                <a:cs typeface="+mn-cs"/>
              </a:rPr>
              <a:t> – односторонняя плоскорежущая (бритва); </a:t>
            </a:r>
            <a:r>
              <a:rPr lang="ru-RU" sz="1200" i="1" kern="1200" dirty="0" smtClean="0">
                <a:solidFill>
                  <a:schemeClr val="tx1"/>
                </a:solidFill>
                <a:latin typeface="+mn-lt"/>
                <a:ea typeface="+mn-ea"/>
                <a:cs typeface="+mn-cs"/>
              </a:rPr>
              <a:t>б</a:t>
            </a:r>
            <a:r>
              <a:rPr lang="ru-RU" sz="1200" kern="1200" dirty="0" smtClean="0">
                <a:solidFill>
                  <a:schemeClr val="tx1"/>
                </a:solidFill>
                <a:latin typeface="+mn-lt"/>
                <a:ea typeface="+mn-ea"/>
                <a:cs typeface="+mn-cs"/>
              </a:rPr>
              <a:t> – стрельчатая универсальная; </a:t>
            </a:r>
            <a:r>
              <a:rPr lang="ru-RU" sz="1200" i="1" kern="1200" dirty="0" smtClean="0">
                <a:solidFill>
                  <a:schemeClr val="tx1"/>
                </a:solidFill>
                <a:latin typeface="+mn-lt"/>
                <a:ea typeface="+mn-ea"/>
                <a:cs typeface="+mn-cs"/>
              </a:rPr>
              <a:t>в </a:t>
            </a:r>
            <a:r>
              <a:rPr lang="ru-RU" sz="1200" b="1" kern="1200" dirty="0" smtClean="0">
                <a:solidFill>
                  <a:schemeClr val="tx1"/>
                </a:solidFill>
                <a:latin typeface="+mn-lt"/>
                <a:ea typeface="+mn-ea"/>
                <a:cs typeface="+mn-cs"/>
              </a:rPr>
              <a:t>-</a:t>
            </a:r>
            <a:r>
              <a:rPr lang="ru-RU" sz="1200" kern="1200" dirty="0" smtClean="0">
                <a:solidFill>
                  <a:schemeClr val="tx1"/>
                </a:solidFill>
                <a:latin typeface="+mn-lt"/>
                <a:ea typeface="+mn-ea"/>
                <a:cs typeface="+mn-cs"/>
              </a:rPr>
              <a:t> долотообразная </a:t>
            </a:r>
            <a:r>
              <a:rPr lang="ru-RU" sz="1200" kern="1200" dirty="0" err="1" smtClean="0">
                <a:solidFill>
                  <a:schemeClr val="tx1"/>
                </a:solidFill>
                <a:latin typeface="+mn-lt"/>
                <a:ea typeface="+mn-ea"/>
                <a:cs typeface="+mn-cs"/>
              </a:rPr>
              <a:t>рыхлительная</a:t>
            </a:r>
            <a:r>
              <a:rPr lang="ru-RU" sz="1200" kern="1200" dirty="0" smtClean="0">
                <a:solidFill>
                  <a:schemeClr val="tx1"/>
                </a:solidFill>
                <a:latin typeface="+mn-lt"/>
                <a:ea typeface="+mn-ea"/>
                <a:cs typeface="+mn-cs"/>
              </a:rPr>
              <a:t>; </a:t>
            </a:r>
            <a:r>
              <a:rPr lang="ru-RU" sz="1200" i="1" kern="1200" dirty="0" smtClean="0">
                <a:solidFill>
                  <a:schemeClr val="tx1"/>
                </a:solidFill>
                <a:latin typeface="+mn-lt"/>
                <a:ea typeface="+mn-ea"/>
                <a:cs typeface="+mn-cs"/>
              </a:rPr>
              <a:t>г </a:t>
            </a:r>
            <a:r>
              <a:rPr lang="ru-RU" sz="1200" b="1" kern="1200" dirty="0" smtClean="0">
                <a:solidFill>
                  <a:schemeClr val="tx1"/>
                </a:solidFill>
                <a:latin typeface="+mn-lt"/>
                <a:ea typeface="+mn-ea"/>
                <a:cs typeface="+mn-cs"/>
              </a:rPr>
              <a:t>–</a:t>
            </a:r>
            <a:r>
              <a:rPr lang="ru-RU" sz="1200" kern="1200" dirty="0" smtClean="0">
                <a:solidFill>
                  <a:schemeClr val="tx1"/>
                </a:solidFill>
                <a:latin typeface="+mn-lt"/>
                <a:ea typeface="+mn-ea"/>
                <a:cs typeface="+mn-cs"/>
              </a:rPr>
              <a:t> оборотная;</a:t>
            </a:r>
            <a:r>
              <a:rPr lang="ru-RU" sz="1200" i="1" kern="1200" dirty="0" smtClean="0">
                <a:solidFill>
                  <a:schemeClr val="tx1"/>
                </a:solidFill>
                <a:latin typeface="+mn-lt"/>
                <a:ea typeface="+mn-ea"/>
                <a:cs typeface="+mn-cs"/>
              </a:rPr>
              <a:t> </a:t>
            </a:r>
            <a:r>
              <a:rPr lang="ru-RU" sz="1200" i="1" kern="1200" dirty="0" err="1" smtClean="0">
                <a:solidFill>
                  <a:schemeClr val="tx1"/>
                </a:solidFill>
                <a:latin typeface="+mn-lt"/>
                <a:ea typeface="+mn-ea"/>
                <a:cs typeface="+mn-cs"/>
              </a:rPr>
              <a:t>д</a:t>
            </a:r>
            <a:r>
              <a:rPr lang="ru-RU" sz="1200" kern="1200" dirty="0" smtClean="0">
                <a:solidFill>
                  <a:schemeClr val="tx1"/>
                </a:solidFill>
                <a:latin typeface="+mn-lt"/>
                <a:ea typeface="+mn-ea"/>
                <a:cs typeface="+mn-cs"/>
              </a:rPr>
              <a:t> </a:t>
            </a:r>
            <a:r>
              <a:rPr lang="ru-RU" sz="1200" b="1" kern="1200" dirty="0" smtClean="0">
                <a:solidFill>
                  <a:schemeClr val="tx1"/>
                </a:solidFill>
                <a:latin typeface="+mn-lt"/>
                <a:ea typeface="+mn-ea"/>
                <a:cs typeface="+mn-cs"/>
              </a:rPr>
              <a:t>-</a:t>
            </a:r>
            <a:r>
              <a:rPr lang="ru-RU" sz="1200" kern="1200" dirty="0" smtClean="0">
                <a:solidFill>
                  <a:schemeClr val="tx1"/>
                </a:solidFill>
                <a:latin typeface="+mn-lt"/>
                <a:ea typeface="+mn-ea"/>
                <a:cs typeface="+mn-cs"/>
              </a:rPr>
              <a:t> копьевидная</a:t>
            </a:r>
          </a:p>
          <a:p>
            <a:endParaRPr lang="ru-RU" dirty="0"/>
          </a:p>
        </p:txBody>
      </p:sp>
      <p:sp>
        <p:nvSpPr>
          <p:cNvPr id="4" name="Номер слайда 3"/>
          <p:cNvSpPr>
            <a:spLocks noGrp="1"/>
          </p:cNvSpPr>
          <p:nvPr>
            <p:ph type="sldNum" sz="quarter" idx="10"/>
          </p:nvPr>
        </p:nvSpPr>
        <p:spPr/>
        <p:txBody>
          <a:bodyPr/>
          <a:lstStyle/>
          <a:p>
            <a:pPr>
              <a:defRPr/>
            </a:pPr>
            <a:fld id="{D79AA567-82B1-485E-AB99-98EBD1AB00AD}" type="slidenum">
              <a:rPr lang="ru-RU" smtClean="0"/>
              <a:pPr>
                <a:defRPr/>
              </a:pPr>
              <a:t>38</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indent="538163" algn="just"/>
            <a:r>
              <a:rPr lang="ru-RU" sz="1200" dirty="0" smtClean="0">
                <a:solidFill>
                  <a:srgbClr val="006666"/>
                </a:solidFill>
              </a:rPr>
              <a:t>Универсальные стрельчатые и </a:t>
            </a:r>
            <a:r>
              <a:rPr lang="ru-RU" sz="1200" dirty="0" err="1" smtClean="0">
                <a:solidFill>
                  <a:srgbClr val="006666"/>
                </a:solidFill>
              </a:rPr>
              <a:t>рыхлительные</a:t>
            </a:r>
            <a:r>
              <a:rPr lang="ru-RU" sz="1200" dirty="0" smtClean="0">
                <a:solidFill>
                  <a:srgbClr val="006666"/>
                </a:solidFill>
              </a:rPr>
              <a:t> лапы. </a:t>
            </a:r>
          </a:p>
          <a:p>
            <a:pPr indent="538163" algn="just"/>
            <a:r>
              <a:rPr lang="ru-RU" sz="1200" dirty="0" smtClean="0">
                <a:solidFill>
                  <a:srgbClr val="006666"/>
                </a:solidFill>
              </a:rPr>
              <a:t>Копьевидный </a:t>
            </a:r>
            <a:r>
              <a:rPr lang="ru-RU" sz="1200" dirty="0" err="1" smtClean="0">
                <a:solidFill>
                  <a:srgbClr val="006666"/>
                </a:solidFill>
              </a:rPr>
              <a:t>наральник</a:t>
            </a:r>
            <a:r>
              <a:rPr lang="ru-RU" sz="1200" dirty="0" smtClean="0">
                <a:solidFill>
                  <a:srgbClr val="006666"/>
                </a:solidFill>
              </a:rPr>
              <a:t> 1</a:t>
            </a:r>
            <a:r>
              <a:rPr lang="ru-RU" sz="1200" i="1" dirty="0" smtClean="0">
                <a:solidFill>
                  <a:srgbClr val="006666"/>
                </a:solidFill>
              </a:rPr>
              <a:t> </a:t>
            </a:r>
            <a:r>
              <a:rPr lang="ru-RU" sz="1200" dirty="0" smtClean="0">
                <a:solidFill>
                  <a:srgbClr val="006666"/>
                </a:solidFill>
              </a:rPr>
              <a:t>универсальной стрельчатой лапы прикреплен к жесткой стойке 2</a:t>
            </a:r>
            <a:r>
              <a:rPr lang="ru-RU" sz="1200" i="1" dirty="0" smtClean="0">
                <a:solidFill>
                  <a:srgbClr val="006666"/>
                </a:solidFill>
              </a:rPr>
              <a:t>. </a:t>
            </a:r>
            <a:r>
              <a:rPr lang="ru-RU" sz="1200" dirty="0" smtClean="0">
                <a:solidFill>
                  <a:srgbClr val="006666"/>
                </a:solidFill>
              </a:rPr>
              <a:t>Угол наклона лезвия к горизонтальной плоскости 23...30°, угол между лезвиями 60...65°, ширина захвата 270 и 330 мм. Универсальные лапы хорошо рыхлят почву и подрезают сорняки. Их используют для обработки почвы на глубину до 12 см.</a:t>
            </a:r>
          </a:p>
          <a:p>
            <a:pPr indent="538163" algn="just"/>
            <a:r>
              <a:rPr lang="ru-RU" sz="1200" dirty="0" smtClean="0">
                <a:solidFill>
                  <a:srgbClr val="006666"/>
                </a:solidFill>
              </a:rPr>
              <a:t>Рабочие органы могут устанавливаться на </a:t>
            </a:r>
            <a:r>
              <a:rPr lang="en-US" sz="1200" dirty="0" smtClean="0">
                <a:solidFill>
                  <a:srgbClr val="006666"/>
                </a:solidFill>
              </a:rPr>
              <a:t>S</a:t>
            </a:r>
            <a:r>
              <a:rPr lang="ru-RU" sz="1200" dirty="0" smtClean="0">
                <a:solidFill>
                  <a:srgbClr val="006666"/>
                </a:solidFill>
              </a:rPr>
              <a:t> и С образные стойки.</a:t>
            </a:r>
          </a:p>
          <a:p>
            <a:endParaRPr lang="ru-RU" dirty="0"/>
          </a:p>
        </p:txBody>
      </p:sp>
      <p:sp>
        <p:nvSpPr>
          <p:cNvPr id="4" name="Номер слайда 3"/>
          <p:cNvSpPr>
            <a:spLocks noGrp="1"/>
          </p:cNvSpPr>
          <p:nvPr>
            <p:ph type="sldNum" sz="quarter" idx="10"/>
          </p:nvPr>
        </p:nvSpPr>
        <p:spPr/>
        <p:txBody>
          <a:bodyPr/>
          <a:lstStyle/>
          <a:p>
            <a:fld id="{1170A909-98BF-410C-968F-24BEC444DD68}" type="slidenum">
              <a:rPr lang="ru-RU" smtClean="0"/>
              <a:pPr/>
              <a:t>39</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smtClean="0">
                <a:solidFill>
                  <a:srgbClr val="006666"/>
                </a:solidFill>
              </a:rPr>
              <a:t>Долотообразные </a:t>
            </a:r>
            <a:r>
              <a:rPr lang="ru-RU" sz="1200" dirty="0" err="1" smtClean="0">
                <a:solidFill>
                  <a:srgbClr val="006666"/>
                </a:solidFill>
              </a:rPr>
              <a:t>наральники</a:t>
            </a:r>
            <a:r>
              <a:rPr lang="ru-RU" sz="1200" dirty="0" smtClean="0">
                <a:solidFill>
                  <a:srgbClr val="006666"/>
                </a:solidFill>
              </a:rPr>
              <a:t> </a:t>
            </a:r>
            <a:r>
              <a:rPr lang="ru-RU" sz="1200" dirty="0" err="1" smtClean="0">
                <a:solidFill>
                  <a:srgbClr val="006666"/>
                </a:solidFill>
              </a:rPr>
              <a:t>рыхлительных</a:t>
            </a:r>
            <a:r>
              <a:rPr lang="ru-RU" sz="1200" dirty="0" smtClean="0">
                <a:solidFill>
                  <a:srgbClr val="006666"/>
                </a:solidFill>
              </a:rPr>
              <a:t> лап имеют две режущие кромки с углом раствора 60...70°. </a:t>
            </a:r>
            <a:r>
              <a:rPr lang="ru-RU" sz="1200" dirty="0" err="1" smtClean="0">
                <a:solidFill>
                  <a:srgbClr val="006666"/>
                </a:solidFill>
              </a:rPr>
              <a:t>Наральники</a:t>
            </a:r>
            <a:r>
              <a:rPr lang="ru-RU" sz="1200" dirty="0" smtClean="0">
                <a:solidFill>
                  <a:srgbClr val="006666"/>
                </a:solidFill>
              </a:rPr>
              <a:t> закреплены на пружинных или жестких стойках. Двусторонние </a:t>
            </a:r>
            <a:r>
              <a:rPr lang="ru-RU" sz="1200" dirty="0" err="1" smtClean="0">
                <a:solidFill>
                  <a:srgbClr val="006666"/>
                </a:solidFill>
              </a:rPr>
              <a:t>наральники</a:t>
            </a:r>
            <a:r>
              <a:rPr lang="ru-RU" sz="1200" dirty="0" smtClean="0">
                <a:solidFill>
                  <a:srgbClr val="006666"/>
                </a:solidFill>
              </a:rPr>
              <a:t> после износа одного конца поворачивают на 180°.</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200" dirty="0" smtClean="0">
              <a:solidFill>
                <a:srgbClr val="006666"/>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smtClean="0">
                <a:solidFill>
                  <a:srgbClr val="006666"/>
                </a:solidFill>
              </a:rPr>
              <a:t>Лапы с пружинными стойками шириной захвата 20...50 мм служат для рыхления почвы на глубину до 16 см, вычесывания корнеотпрысковых сорняков, культивации почвы повышенной влажности. Во время работы они вибрируют и самоочищаются от нависших на стойки растительных остатков.</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200" dirty="0" smtClean="0">
              <a:solidFill>
                <a:srgbClr val="006666"/>
              </a:solidFill>
            </a:endParaRPr>
          </a:p>
          <a:p>
            <a:endParaRPr lang="ru-RU" dirty="0"/>
          </a:p>
        </p:txBody>
      </p:sp>
      <p:sp>
        <p:nvSpPr>
          <p:cNvPr id="4" name="Номер слайда 3"/>
          <p:cNvSpPr>
            <a:spLocks noGrp="1"/>
          </p:cNvSpPr>
          <p:nvPr>
            <p:ph type="sldNum" sz="quarter" idx="10"/>
          </p:nvPr>
        </p:nvSpPr>
        <p:spPr/>
        <p:txBody>
          <a:bodyPr/>
          <a:lstStyle/>
          <a:p>
            <a:fld id="{1170A909-98BF-410C-968F-24BEC444DD68}" type="slidenum">
              <a:rPr lang="ru-RU" smtClean="0"/>
              <a:pPr/>
              <a:t>40</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i="0" kern="1200" dirty="0" smtClean="0">
                <a:solidFill>
                  <a:schemeClr val="tx1"/>
                </a:solidFill>
                <a:latin typeface="+mn-lt"/>
                <a:ea typeface="+mn-ea"/>
                <a:cs typeface="+mn-cs"/>
              </a:rPr>
              <a:t>Контрольные вопросы и задания</a:t>
            </a: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sz="1200" b="0" i="0" kern="1200" dirty="0" smtClean="0">
                <a:solidFill>
                  <a:schemeClr val="tx1"/>
                </a:solidFill>
                <a:latin typeface="+mn-lt"/>
                <a:ea typeface="+mn-ea"/>
                <a:cs typeface="+mn-cs"/>
              </a:rPr>
              <a:t>1. При каких условиях применяют зубовые (легкие, средние и тяжелые), дисковые и сетчатые бороны? Как они воздействуют на почву? 2. Какие машины применяют для лущения почвы после уборки зерновых культур, кукурузы, </a:t>
            </a:r>
            <a:r>
              <a:rPr lang="ru-RU" sz="1200" b="0" i="0" kern="1200" dirty="0" err="1" smtClean="0">
                <a:solidFill>
                  <a:schemeClr val="tx1"/>
                </a:solidFill>
                <a:latin typeface="+mn-lt"/>
                <a:ea typeface="+mn-ea"/>
                <a:cs typeface="+mn-cs"/>
              </a:rPr>
              <a:t>подсол-нечника</a:t>
            </a:r>
            <a:r>
              <a:rPr lang="ru-RU" sz="1200" b="0" i="0" kern="1200" dirty="0" smtClean="0">
                <a:solidFill>
                  <a:schemeClr val="tx1"/>
                </a:solidFill>
                <a:latin typeface="+mn-lt"/>
                <a:ea typeface="+mn-ea"/>
                <a:cs typeface="+mn-cs"/>
              </a:rPr>
              <a:t>, а также участков, засоренных корневищными и корнеотпрысковыми сорняками? 3. Перечислите операции, которые выполняют культиватором, оборудованным </a:t>
            </a:r>
            <a:r>
              <a:rPr lang="ru-RU" sz="1200" b="0" i="0" kern="1200" dirty="0" err="1" smtClean="0">
                <a:solidFill>
                  <a:schemeClr val="tx1"/>
                </a:solidFill>
                <a:latin typeface="+mn-lt"/>
                <a:ea typeface="+mn-ea"/>
                <a:cs typeface="+mn-cs"/>
              </a:rPr>
              <a:t>рыхлительными</a:t>
            </a:r>
            <a:r>
              <a:rPr lang="ru-RU" sz="1200" b="0" i="0" kern="1200" dirty="0" smtClean="0">
                <a:solidFill>
                  <a:schemeClr val="tx1"/>
                </a:solidFill>
                <a:latin typeface="+mn-lt"/>
                <a:ea typeface="+mn-ea"/>
                <a:cs typeface="+mn-cs"/>
              </a:rPr>
              <a:t> или стрельчатыми лапами. 4. Какие регулировки необходимо выполнить, чтобы подготовить культиватор к работе для мелкого и глубокого рыхления, подрезания сорняков, выравнивания поверхности? 5. Какие машины применяют для предпосевного и послепосевного прикатывания почв в условиях недостатка или избытка почвенной влаги? 6. Какие машины используют для основной и предпосевной обработки почв, подверженных ветровой эрозии? 7. Какие машины и приспособления применяют для обработки почв, подверженных водной эрозии? 8. Какие машины применяют для снижения глубины обработки почвы, числа обработок и совмещения операций? </a:t>
            </a:r>
            <a:r>
              <a:rPr lang="ru-RU" sz="1200" b="0" i="0" kern="1200" smtClean="0">
                <a:solidFill>
                  <a:schemeClr val="tx1"/>
                </a:solidFill>
                <a:latin typeface="+mn-lt"/>
                <a:ea typeface="+mn-ea"/>
                <a:cs typeface="+mn-cs"/>
              </a:rPr>
              <a:t>Перечислите преимущества комбинированных машин.</a:t>
            </a:r>
            <a:endParaRPr lang="ru-RU"/>
          </a:p>
        </p:txBody>
      </p:sp>
      <p:sp>
        <p:nvSpPr>
          <p:cNvPr id="4" name="Номер слайда 3"/>
          <p:cNvSpPr>
            <a:spLocks noGrp="1"/>
          </p:cNvSpPr>
          <p:nvPr>
            <p:ph type="sldNum" sz="quarter" idx="10"/>
          </p:nvPr>
        </p:nvSpPr>
        <p:spPr/>
        <p:txBody>
          <a:bodyPr/>
          <a:lstStyle/>
          <a:p>
            <a:fld id="{1170A909-98BF-410C-968F-24BEC444DD68}" type="slidenum">
              <a:rPr lang="ru-RU" smtClean="0"/>
              <a:pPr/>
              <a:t>45</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35E81E0-A188-4090-B902-B46C03339D61}" type="datetimeFigureOut">
              <a:rPr lang="ru-RU" smtClean="0"/>
              <a:pPr/>
              <a:t>05.02.2016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F810791-6C58-4E02-B2F4-E5229A260BBC}"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35E81E0-A188-4090-B902-B46C03339D61}" type="datetimeFigureOut">
              <a:rPr lang="ru-RU" smtClean="0"/>
              <a:pPr/>
              <a:t>05.02.2016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F810791-6C58-4E02-B2F4-E5229A260BBC}"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35E81E0-A188-4090-B902-B46C03339D61}" type="datetimeFigureOut">
              <a:rPr lang="ru-RU" smtClean="0"/>
              <a:pPr/>
              <a:t>05.02.2016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F810791-6C58-4E02-B2F4-E5229A260BBC}"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35E81E0-A188-4090-B902-B46C03339D61}" type="datetimeFigureOut">
              <a:rPr lang="ru-RU" smtClean="0"/>
              <a:pPr/>
              <a:t>05.02.2016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F810791-6C58-4E02-B2F4-E5229A260BBC}"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35E81E0-A188-4090-B902-B46C03339D61}" type="datetimeFigureOut">
              <a:rPr lang="ru-RU" smtClean="0"/>
              <a:pPr/>
              <a:t>05.02.2016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F810791-6C58-4E02-B2F4-E5229A260BBC}"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35E81E0-A188-4090-B902-B46C03339D61}" type="datetimeFigureOut">
              <a:rPr lang="ru-RU" smtClean="0"/>
              <a:pPr/>
              <a:t>05.02.2016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F810791-6C58-4E02-B2F4-E5229A260BBC}"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35E81E0-A188-4090-B902-B46C03339D61}" type="datetimeFigureOut">
              <a:rPr lang="ru-RU" smtClean="0"/>
              <a:pPr/>
              <a:t>05.02.2016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F810791-6C58-4E02-B2F4-E5229A260BBC}"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35E81E0-A188-4090-B902-B46C03339D61}" type="datetimeFigureOut">
              <a:rPr lang="ru-RU" smtClean="0"/>
              <a:pPr/>
              <a:t>05.02.2016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F810791-6C58-4E02-B2F4-E5229A260BBC}"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35E81E0-A188-4090-B902-B46C03339D61}" type="datetimeFigureOut">
              <a:rPr lang="ru-RU" smtClean="0"/>
              <a:pPr/>
              <a:t>05.02.2016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F810791-6C58-4E02-B2F4-E5229A260BBC}"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35E81E0-A188-4090-B902-B46C03339D61}" type="datetimeFigureOut">
              <a:rPr lang="ru-RU" smtClean="0"/>
              <a:pPr/>
              <a:t>05.02.2016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F810791-6C58-4E02-B2F4-E5229A260BBC}"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35E81E0-A188-4090-B902-B46C03339D61}" type="datetimeFigureOut">
              <a:rPr lang="ru-RU" smtClean="0"/>
              <a:pPr/>
              <a:t>05.02.2016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F810791-6C58-4E02-B2F4-E5229A260BBC}"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8202BDFC-C47C-42DC-89D8-B7B0437B7230}"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5E81E0-A188-4090-B902-B46C03339D61}" type="datetimeFigureOut">
              <a:rPr lang="ru-RU" smtClean="0"/>
              <a:pPr/>
              <a:t>05.02.2016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810791-6C58-4E02-B2F4-E5229A260BBC}"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video" Target="file:///D:\&#1044;&#1072;&#1084;&#1080;&#1088;\Documents\&#1046;&#1044;_12.2015\D\Teaching\2015-2016%20&#1091;&#1095;.&#1075;&#1086;&#1076;\&#1057;&#1061;&#1052;%20&#1090;&#1089;&#1072;,%20&#1090;&#1089;%20&#1040;&#1055;&#1050;\&#1057;&#1061;&#1052;%20(34+18)%20231,%20234%20&#1075;&#1088;\&#1055;&#1086;&#1095;&#1074;&#1086;&#1086;&#1073;&#1088;&#1072;&#1073;&#1086;&#1090;&#1082;&#1072;%20&#1086;&#1090;%20&#1051;&#1041;&#1056;%20(&#1076;&#1083;&#1103;%20&#1087;&#1088;&#1077;&#1079;&#1077;&#1085;&#1090;&#1072;&#1094;&#1080;&#1080;).wm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ideo" Target="file:///D:\&#1044;&#1072;&#1084;&#1080;&#1088;\Documents\&#1046;&#1044;_12.2015\D\Teaching\2015-2016%20&#1091;&#1095;.&#1075;&#1086;&#1076;\&#1057;&#1061;&#1052;%20&#1090;&#1089;&#1072;,%20&#1090;&#1089;%20&#1040;&#1055;&#1050;\&#1057;&#1061;&#1052;%20(34+18)%20231,%20234%20&#1075;&#1088;\&#1087;&#1083;&#1091;&#1075;(%20&#1086;&#1073;&#1086;&#1088;&#1086;&#1090;).avi"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ideo" Target="file:///D:\&#1044;&#1072;&#1084;&#1080;&#1088;\Documents\&#1046;&#1044;_12.2015\D\Teaching\2015-2016%20&#1091;&#1095;.&#1075;&#1086;&#1076;\&#1057;&#1061;&#1052;%20&#1090;&#1089;&#1072;,%20&#1090;&#1089;%20&#1040;&#1055;&#1050;\&#1057;&#1061;&#1052;%20(34+18)%20231,%20234%20&#1075;&#1088;\&#1044;&#1080;&#1089;&#1082;&#1072;&#1090;&#1086;&#1088;&#1099;%20&#1089;&#1086;&#1082;&#1088;.(&#1076;&#1083;&#1103;%20&#1087;&#1088;&#1077;&#1079;&#1077;&#1085;&#1090;).wmv"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2.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7.bin"/><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0.jpeg"/></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33.jpeg"/></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4.png"/><Relationship Id="rId4" Type="http://schemas.openxmlformats.org/officeDocument/2006/relationships/image" Target="../media/image35.jpeg"/></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2.xml"/><Relationship Id="rId1" Type="http://schemas.openxmlformats.org/officeDocument/2006/relationships/video" Target="file:///D:\&#1044;&#1072;&#1084;&#1080;&#1088;\Documents\&#1046;&#1044;_12.2015\D\Teaching\2015-2016%20&#1091;&#1095;.&#1075;&#1086;&#1076;\&#1057;&#1061;&#1052;%20&#1090;&#1089;&#1072;,%20&#1090;&#1089;%20&#1040;&#1055;&#1050;\&#1057;&#1061;&#1052;%20(34+18)%20231,%20234%20&#1075;&#1088;\&#1050;&#1057;&#1058;-3,8.wmv"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notesSlide" Target="../notesSlides/notesSlide20.xml"/><Relationship Id="rId7" Type="http://schemas.openxmlformats.org/officeDocument/2006/relationships/image" Target="../media/image43.png"/><Relationship Id="rId2" Type="http://schemas.openxmlformats.org/officeDocument/2006/relationships/slideLayout" Target="../slideLayouts/slideLayout12.xml"/><Relationship Id="rId1" Type="http://schemas.openxmlformats.org/officeDocument/2006/relationships/vmlDrawing" Target="../drawings/vmlDrawing6.vml"/><Relationship Id="rId6" Type="http://schemas.openxmlformats.org/officeDocument/2006/relationships/image" Target="../media/image42.png"/><Relationship Id="rId5" Type="http://schemas.openxmlformats.org/officeDocument/2006/relationships/oleObject" Target="../embeddings/oleObject8.bin"/><Relationship Id="rId4" Type="http://schemas.openxmlformats.org/officeDocument/2006/relationships/image" Target="../media/image3.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oleObject" Target="../embeddings/oleObject11.bin"/><Relationship Id="rId2" Type="http://schemas.openxmlformats.org/officeDocument/2006/relationships/slideLayout" Target="../slideLayouts/slideLayout12.xml"/><Relationship Id="rId1" Type="http://schemas.openxmlformats.org/officeDocument/2006/relationships/vmlDrawing" Target="../drawings/vmlDrawing7.vml"/><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image" Target="../media/image3.jpeg"/></Relationships>
</file>

<file path=ppt/slides/_rels/slide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12.bin"/></Relationships>
</file>

<file path=ppt/slides/_rels/slide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Почвообработка от ЛБР (для презентации).wmv">
            <a:hlinkClick r:id="" action="ppaction://media"/>
          </p:cNvPr>
          <p:cNvPicPr>
            <a:picLocks noRot="1" noChangeAspect="1"/>
          </p:cNvPicPr>
          <p:nvPr>
            <a:videoFile r:link="rId1"/>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0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плуг( оборот).avi">
            <a:hlinkClick r:id="" action="ppaction://media"/>
          </p:cNvPr>
          <p:cNvPicPr>
            <a:picLocks noRot="1" noChangeAspect="1"/>
          </p:cNvPicPr>
          <p:nvPr>
            <a:videoFile r:link="rId1"/>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7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Рисунок1"/>
          <p:cNvPicPr>
            <a:picLocks noChangeAspect="1" noChangeArrowheads="1"/>
          </p:cNvPicPr>
          <p:nvPr/>
        </p:nvPicPr>
        <p:blipFill>
          <a:blip r:embed="rId2" cstate="print"/>
          <a:srcRect/>
          <a:stretch>
            <a:fillRect/>
          </a:stretch>
        </p:blipFill>
        <p:spPr bwMode="auto">
          <a:xfrm>
            <a:off x="0" y="0"/>
            <a:ext cx="9144000" cy="6859588"/>
          </a:xfrm>
          <a:prstGeom prst="rect">
            <a:avLst/>
          </a:prstGeom>
          <a:noFill/>
          <a:ln w="9525">
            <a:noFill/>
            <a:miter lim="800000"/>
            <a:headEnd/>
            <a:tailEnd/>
          </a:ln>
        </p:spPr>
      </p:pic>
      <p:sp>
        <p:nvSpPr>
          <p:cNvPr id="10243" name="Rectangle 5"/>
          <p:cNvSpPr>
            <a:spLocks noGrp="1" noChangeArrowheads="1"/>
          </p:cNvSpPr>
          <p:nvPr>
            <p:ph type="title"/>
          </p:nvPr>
        </p:nvSpPr>
        <p:spPr>
          <a:xfrm>
            <a:off x="539750" y="549275"/>
            <a:ext cx="8229600" cy="4162425"/>
          </a:xfrm>
          <a:noFill/>
        </p:spPr>
        <p:txBody>
          <a:bodyPr/>
          <a:lstStyle/>
          <a:p>
            <a:pPr eaLnBrk="1" hangingPunct="1"/>
            <a:r>
              <a:rPr lang="ru-RU" b="1" dirty="0" smtClean="0">
                <a:solidFill>
                  <a:srgbClr val="006666"/>
                </a:solidFill>
              </a:rPr>
              <a:t>Лекция  </a:t>
            </a:r>
            <a:br>
              <a:rPr lang="ru-RU" b="1" dirty="0" smtClean="0">
                <a:solidFill>
                  <a:srgbClr val="006666"/>
                </a:solidFill>
              </a:rPr>
            </a:br>
            <a:r>
              <a:rPr lang="ru-RU" b="1" dirty="0" smtClean="0">
                <a:solidFill>
                  <a:srgbClr val="006666"/>
                </a:solidFill>
              </a:rPr>
              <a:t/>
            </a:r>
            <a:br>
              <a:rPr lang="ru-RU" b="1" dirty="0" smtClean="0">
                <a:solidFill>
                  <a:srgbClr val="006666"/>
                </a:solidFill>
              </a:rPr>
            </a:br>
            <a:r>
              <a:rPr lang="ru-RU" b="1" dirty="0" smtClean="0">
                <a:solidFill>
                  <a:srgbClr val="006666"/>
                </a:solidFill>
              </a:rPr>
              <a:t/>
            </a:r>
            <a:br>
              <a:rPr lang="ru-RU" b="1" dirty="0" smtClean="0">
                <a:solidFill>
                  <a:srgbClr val="006666"/>
                </a:solidFill>
              </a:rPr>
            </a:br>
            <a:r>
              <a:rPr lang="ru-RU" b="1" dirty="0" smtClean="0">
                <a:solidFill>
                  <a:srgbClr val="006666"/>
                </a:solidFill>
              </a:rPr>
              <a:t>Машины и орудия для поверхностной обработки почвы</a:t>
            </a:r>
            <a:r>
              <a:rPr lang="ru-RU" dirty="0" smtClean="0"/>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Рисунок1"/>
          <p:cNvPicPr>
            <a:picLocks noChangeAspect="1" noChangeArrowheads="1"/>
          </p:cNvPicPr>
          <p:nvPr/>
        </p:nvPicPr>
        <p:blipFill>
          <a:blip r:embed="rId2" cstate="print"/>
          <a:srcRect/>
          <a:stretch>
            <a:fillRect/>
          </a:stretch>
        </p:blipFill>
        <p:spPr bwMode="auto">
          <a:xfrm>
            <a:off x="0" y="-1588"/>
            <a:ext cx="9144000" cy="6859588"/>
          </a:xfrm>
          <a:prstGeom prst="rect">
            <a:avLst/>
          </a:prstGeom>
          <a:noFill/>
          <a:ln w="9525">
            <a:noFill/>
            <a:miter lim="800000"/>
            <a:headEnd/>
            <a:tailEnd/>
          </a:ln>
        </p:spPr>
      </p:pic>
      <p:sp>
        <p:nvSpPr>
          <p:cNvPr id="11267" name="Rectangle 5"/>
          <p:cNvSpPr>
            <a:spLocks noGrp="1" noChangeArrowheads="1"/>
          </p:cNvSpPr>
          <p:nvPr>
            <p:ph type="title"/>
          </p:nvPr>
        </p:nvSpPr>
        <p:spPr>
          <a:xfrm>
            <a:off x="457200" y="274638"/>
            <a:ext cx="8229600" cy="490537"/>
          </a:xfrm>
          <a:noFill/>
        </p:spPr>
        <p:txBody>
          <a:bodyPr>
            <a:normAutofit fontScale="90000"/>
          </a:bodyPr>
          <a:lstStyle/>
          <a:p>
            <a:pPr eaLnBrk="1" hangingPunct="1"/>
            <a:r>
              <a:rPr lang="ru-RU" b="1" smtClean="0">
                <a:solidFill>
                  <a:srgbClr val="006666"/>
                </a:solidFill>
              </a:rPr>
              <a:t>Вопросы лекции</a:t>
            </a:r>
          </a:p>
        </p:txBody>
      </p:sp>
      <p:sp>
        <p:nvSpPr>
          <p:cNvPr id="11268" name="Rectangle 7"/>
          <p:cNvSpPr>
            <a:spLocks noGrp="1" noChangeArrowheads="1"/>
          </p:cNvSpPr>
          <p:nvPr>
            <p:ph type="body" idx="1"/>
          </p:nvPr>
        </p:nvSpPr>
        <p:spPr>
          <a:xfrm>
            <a:off x="179388" y="981075"/>
            <a:ext cx="8785225" cy="5876925"/>
          </a:xfrm>
          <a:noFill/>
        </p:spPr>
        <p:txBody>
          <a:bodyPr/>
          <a:lstStyle/>
          <a:p>
            <a:pPr eaLnBrk="1" hangingPunct="1">
              <a:lnSpc>
                <a:spcPct val="90000"/>
              </a:lnSpc>
              <a:buFontTx/>
              <a:buNone/>
            </a:pPr>
            <a:r>
              <a:rPr lang="ru-RU" b="1" smtClean="0">
                <a:solidFill>
                  <a:srgbClr val="006666"/>
                </a:solidFill>
              </a:rPr>
              <a:t>1. Агротехнические требования к поверхностной обработке почвы.</a:t>
            </a:r>
          </a:p>
          <a:p>
            <a:pPr eaLnBrk="1" hangingPunct="1">
              <a:lnSpc>
                <a:spcPct val="90000"/>
              </a:lnSpc>
              <a:buFontTx/>
              <a:buNone/>
            </a:pPr>
            <a:r>
              <a:rPr lang="ru-RU" b="1" smtClean="0">
                <a:solidFill>
                  <a:srgbClr val="006666"/>
                </a:solidFill>
              </a:rPr>
              <a:t>2. Технологическая схема работы и типы борон.</a:t>
            </a:r>
          </a:p>
          <a:p>
            <a:pPr eaLnBrk="1" hangingPunct="1">
              <a:lnSpc>
                <a:spcPct val="90000"/>
              </a:lnSpc>
              <a:buFontTx/>
              <a:buNone/>
            </a:pPr>
            <a:r>
              <a:rPr lang="ru-RU" b="1" smtClean="0">
                <a:solidFill>
                  <a:srgbClr val="006666"/>
                </a:solidFill>
              </a:rPr>
              <a:t>3. Лущильники. Катки. Классификация, устройство, процесс работы, основные регулировки.</a:t>
            </a:r>
          </a:p>
          <a:p>
            <a:pPr eaLnBrk="1" hangingPunct="1">
              <a:lnSpc>
                <a:spcPct val="90000"/>
              </a:lnSpc>
              <a:buFontTx/>
              <a:buNone/>
            </a:pPr>
            <a:r>
              <a:rPr lang="ru-RU" b="1" smtClean="0">
                <a:solidFill>
                  <a:srgbClr val="006666"/>
                </a:solidFill>
              </a:rPr>
              <a:t>4. Культиваторы. Классификация, устройство, процесс работы, основные регулировки.</a:t>
            </a:r>
          </a:p>
          <a:p>
            <a:pPr eaLnBrk="1" hangingPunct="1">
              <a:lnSpc>
                <a:spcPct val="90000"/>
              </a:lnSpc>
              <a:buFontTx/>
              <a:buNone/>
            </a:pPr>
            <a:r>
              <a:rPr lang="ru-RU" b="1" smtClean="0">
                <a:solidFill>
                  <a:srgbClr val="006666"/>
                </a:solidFill>
              </a:rPr>
              <a:t>5. Организация поверхностной обработки почвы.</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Рисунок1"/>
          <p:cNvPicPr>
            <a:picLocks noChangeAspect="1" noChangeArrowheads="1"/>
          </p:cNvPicPr>
          <p:nvPr/>
        </p:nvPicPr>
        <p:blipFill>
          <a:blip r:embed="rId3" cstate="print"/>
          <a:srcRect/>
          <a:stretch>
            <a:fillRect/>
          </a:stretch>
        </p:blipFill>
        <p:spPr bwMode="auto">
          <a:xfrm>
            <a:off x="0" y="0"/>
            <a:ext cx="9144000" cy="6859588"/>
          </a:xfrm>
          <a:prstGeom prst="rect">
            <a:avLst/>
          </a:prstGeom>
          <a:noFill/>
          <a:ln w="9525">
            <a:noFill/>
            <a:miter lim="800000"/>
            <a:headEnd/>
            <a:tailEnd/>
          </a:ln>
        </p:spPr>
      </p:pic>
      <p:sp>
        <p:nvSpPr>
          <p:cNvPr id="8194" name="Rectangle 2"/>
          <p:cNvSpPr>
            <a:spLocks noGrp="1" noChangeArrowheads="1"/>
          </p:cNvSpPr>
          <p:nvPr>
            <p:ph type="title"/>
          </p:nvPr>
        </p:nvSpPr>
        <p:spPr>
          <a:xfrm>
            <a:off x="0" y="836613"/>
            <a:ext cx="9144000" cy="865187"/>
          </a:xfrm>
        </p:spPr>
        <p:txBody>
          <a:bodyPr>
            <a:normAutofit fontScale="90000"/>
          </a:bodyPr>
          <a:lstStyle/>
          <a:p>
            <a:pPr algn="l" eaLnBrk="1" hangingPunct="1"/>
            <a:r>
              <a:rPr lang="ru-RU" sz="2000" dirty="0" smtClean="0">
                <a:solidFill>
                  <a:srgbClr val="008080"/>
                </a:solidFill>
              </a:rPr>
              <a:t/>
            </a:r>
            <a:br>
              <a:rPr lang="ru-RU" sz="2000" dirty="0" smtClean="0">
                <a:solidFill>
                  <a:srgbClr val="008080"/>
                </a:solidFill>
              </a:rPr>
            </a:br>
            <a:r>
              <a:rPr lang="ru-RU" sz="2600" dirty="0" smtClean="0">
                <a:solidFill>
                  <a:srgbClr val="006666"/>
                </a:solidFill>
              </a:rPr>
              <a:t>1. Поверхность почвы следует обрабатывать на заданную глубину (0,03...0,20 м)</a:t>
            </a:r>
            <a:br>
              <a:rPr lang="ru-RU" sz="2600" dirty="0" smtClean="0">
                <a:solidFill>
                  <a:srgbClr val="006666"/>
                </a:solidFill>
              </a:rPr>
            </a:br>
            <a:endParaRPr lang="ru-RU" sz="2600" dirty="0" smtClean="0">
              <a:solidFill>
                <a:srgbClr val="006666"/>
              </a:solidFill>
            </a:endParaRPr>
          </a:p>
        </p:txBody>
      </p:sp>
      <p:sp>
        <p:nvSpPr>
          <p:cNvPr id="12292" name="Rectangle 5"/>
          <p:cNvSpPr>
            <a:spLocks noChangeArrowheads="1"/>
          </p:cNvSpPr>
          <p:nvPr/>
        </p:nvSpPr>
        <p:spPr bwMode="auto">
          <a:xfrm>
            <a:off x="0" y="0"/>
            <a:ext cx="9144000" cy="701675"/>
          </a:xfrm>
          <a:prstGeom prst="rect">
            <a:avLst/>
          </a:prstGeom>
          <a:noFill/>
          <a:ln w="9525">
            <a:noFill/>
            <a:miter lim="800000"/>
            <a:headEnd/>
            <a:tailEnd/>
          </a:ln>
        </p:spPr>
        <p:txBody>
          <a:bodyPr>
            <a:spAutoFit/>
          </a:bodyPr>
          <a:lstStyle/>
          <a:p>
            <a:pPr algn="ctr"/>
            <a:r>
              <a:rPr lang="ru-RU" sz="4000" b="1">
                <a:solidFill>
                  <a:srgbClr val="006666"/>
                </a:solidFill>
              </a:rPr>
              <a:t>1. Агротехнические требования</a:t>
            </a:r>
          </a:p>
        </p:txBody>
      </p:sp>
      <p:sp>
        <p:nvSpPr>
          <p:cNvPr id="8198" name="Rectangle 6"/>
          <p:cNvSpPr>
            <a:spLocks noChangeArrowheads="1"/>
          </p:cNvSpPr>
          <p:nvPr/>
        </p:nvSpPr>
        <p:spPr bwMode="auto">
          <a:xfrm>
            <a:off x="0" y="1700213"/>
            <a:ext cx="9144000" cy="707886"/>
          </a:xfrm>
          <a:prstGeom prst="rect">
            <a:avLst/>
          </a:prstGeom>
          <a:noFill/>
          <a:ln w="9525">
            <a:noFill/>
            <a:miter lim="800000"/>
            <a:headEnd/>
            <a:tailEnd/>
          </a:ln>
        </p:spPr>
        <p:txBody>
          <a:bodyPr>
            <a:spAutoFit/>
          </a:bodyPr>
          <a:lstStyle/>
          <a:p>
            <a:r>
              <a:rPr lang="ru-RU" sz="2000" dirty="0">
                <a:solidFill>
                  <a:srgbClr val="006666"/>
                </a:solidFill>
              </a:rPr>
              <a:t>2. Отклонение средней глубины обработки от заданной не должно превышать ±0,01 м</a:t>
            </a:r>
          </a:p>
        </p:txBody>
      </p:sp>
      <p:sp>
        <p:nvSpPr>
          <p:cNvPr id="8199" name="Rectangle 7"/>
          <p:cNvSpPr>
            <a:spLocks noChangeArrowheads="1"/>
          </p:cNvSpPr>
          <p:nvPr/>
        </p:nvSpPr>
        <p:spPr bwMode="auto">
          <a:xfrm>
            <a:off x="0" y="2636838"/>
            <a:ext cx="9144000" cy="400110"/>
          </a:xfrm>
          <a:prstGeom prst="rect">
            <a:avLst/>
          </a:prstGeom>
          <a:noFill/>
          <a:ln w="9525">
            <a:noFill/>
            <a:miter lim="800000"/>
            <a:headEnd/>
            <a:tailEnd/>
          </a:ln>
        </p:spPr>
        <p:txBody>
          <a:bodyPr>
            <a:spAutoFit/>
          </a:bodyPr>
          <a:lstStyle/>
          <a:p>
            <a:r>
              <a:rPr lang="ru-RU" sz="2000" dirty="0">
                <a:solidFill>
                  <a:srgbClr val="006666"/>
                </a:solidFill>
              </a:rPr>
              <a:t>3. Верхний слой почвы должен быть мелко комковатым.</a:t>
            </a:r>
          </a:p>
        </p:txBody>
      </p:sp>
      <p:sp>
        <p:nvSpPr>
          <p:cNvPr id="8200" name="Rectangle 8"/>
          <p:cNvSpPr>
            <a:spLocks noChangeArrowheads="1"/>
          </p:cNvSpPr>
          <p:nvPr/>
        </p:nvSpPr>
        <p:spPr bwMode="auto">
          <a:xfrm>
            <a:off x="0" y="3141663"/>
            <a:ext cx="9144000" cy="400110"/>
          </a:xfrm>
          <a:prstGeom prst="rect">
            <a:avLst/>
          </a:prstGeom>
          <a:noFill/>
          <a:ln w="9525">
            <a:noFill/>
            <a:miter lim="800000"/>
            <a:headEnd/>
            <a:tailEnd/>
          </a:ln>
        </p:spPr>
        <p:txBody>
          <a:bodyPr>
            <a:spAutoFit/>
          </a:bodyPr>
          <a:lstStyle/>
          <a:p>
            <a:r>
              <a:rPr lang="ru-RU" sz="2000" dirty="0">
                <a:solidFill>
                  <a:srgbClr val="006666"/>
                </a:solidFill>
              </a:rPr>
              <a:t>4.</a:t>
            </a:r>
            <a:r>
              <a:rPr lang="ru-RU" sz="2000" b="1" dirty="0">
                <a:solidFill>
                  <a:srgbClr val="006666"/>
                </a:solidFill>
              </a:rPr>
              <a:t> </a:t>
            </a:r>
            <a:r>
              <a:rPr lang="ru-RU" sz="2000" dirty="0">
                <a:solidFill>
                  <a:srgbClr val="006666"/>
                </a:solidFill>
              </a:rPr>
              <a:t>Высота гребней и глубина борозд не должна быть более 0,03 м.</a:t>
            </a:r>
          </a:p>
        </p:txBody>
      </p:sp>
      <p:sp>
        <p:nvSpPr>
          <p:cNvPr id="8201" name="Rectangle 9"/>
          <p:cNvSpPr>
            <a:spLocks noChangeArrowheads="1"/>
          </p:cNvSpPr>
          <p:nvPr/>
        </p:nvSpPr>
        <p:spPr bwMode="auto">
          <a:xfrm>
            <a:off x="0" y="3501008"/>
            <a:ext cx="9144000" cy="400110"/>
          </a:xfrm>
          <a:prstGeom prst="rect">
            <a:avLst/>
          </a:prstGeom>
          <a:noFill/>
          <a:ln w="9525">
            <a:noFill/>
            <a:miter lim="800000"/>
            <a:headEnd/>
            <a:tailEnd/>
          </a:ln>
        </p:spPr>
        <p:txBody>
          <a:bodyPr>
            <a:spAutoFit/>
          </a:bodyPr>
          <a:lstStyle/>
          <a:p>
            <a:r>
              <a:rPr lang="ru-RU" sz="2000" dirty="0">
                <a:solidFill>
                  <a:srgbClr val="006666"/>
                </a:solidFill>
              </a:rPr>
              <a:t>5. Поверхность обработанного поля должна быть ровной.</a:t>
            </a:r>
          </a:p>
        </p:txBody>
      </p:sp>
      <p:sp>
        <p:nvSpPr>
          <p:cNvPr id="8202" name="Rectangle 10"/>
          <p:cNvSpPr>
            <a:spLocks noChangeArrowheads="1"/>
          </p:cNvSpPr>
          <p:nvPr/>
        </p:nvSpPr>
        <p:spPr bwMode="auto">
          <a:xfrm>
            <a:off x="0" y="3933056"/>
            <a:ext cx="9144000" cy="400110"/>
          </a:xfrm>
          <a:prstGeom prst="rect">
            <a:avLst/>
          </a:prstGeom>
          <a:noFill/>
          <a:ln w="9525">
            <a:noFill/>
            <a:miter lim="800000"/>
            <a:headEnd/>
            <a:tailEnd/>
          </a:ln>
        </p:spPr>
        <p:txBody>
          <a:bodyPr>
            <a:spAutoFit/>
          </a:bodyPr>
          <a:lstStyle/>
          <a:p>
            <a:r>
              <a:rPr lang="ru-RU" sz="2000" dirty="0">
                <a:solidFill>
                  <a:srgbClr val="006666"/>
                </a:solidFill>
              </a:rPr>
              <a:t>6. Выворачивание нижних слоев почвы на поверхность поля не допускается.</a:t>
            </a:r>
          </a:p>
        </p:txBody>
      </p:sp>
      <p:sp>
        <p:nvSpPr>
          <p:cNvPr id="8203" name="Rectangle 11"/>
          <p:cNvSpPr>
            <a:spLocks noChangeArrowheads="1"/>
          </p:cNvSpPr>
          <p:nvPr/>
        </p:nvSpPr>
        <p:spPr bwMode="auto">
          <a:xfrm>
            <a:off x="0" y="4509120"/>
            <a:ext cx="9144000" cy="707886"/>
          </a:xfrm>
          <a:prstGeom prst="rect">
            <a:avLst/>
          </a:prstGeom>
          <a:noFill/>
          <a:ln w="9525">
            <a:noFill/>
            <a:miter lim="800000"/>
            <a:headEnd/>
            <a:tailEnd/>
          </a:ln>
        </p:spPr>
        <p:txBody>
          <a:bodyPr>
            <a:spAutoFit/>
          </a:bodyPr>
          <a:lstStyle/>
          <a:p>
            <a:r>
              <a:rPr lang="ru-RU" sz="2000" dirty="0">
                <a:solidFill>
                  <a:srgbClr val="006666"/>
                </a:solidFill>
              </a:rPr>
              <a:t>7. Сорняки должны быть подрезаны стрельчатыми лапами полностью, рыхлящими - не менее 95%.</a:t>
            </a:r>
          </a:p>
        </p:txBody>
      </p:sp>
      <p:sp>
        <p:nvSpPr>
          <p:cNvPr id="8204" name="Rectangle 12"/>
          <p:cNvSpPr>
            <a:spLocks noChangeArrowheads="1"/>
          </p:cNvSpPr>
          <p:nvPr/>
        </p:nvSpPr>
        <p:spPr bwMode="auto">
          <a:xfrm>
            <a:off x="0" y="5229200"/>
            <a:ext cx="6012993" cy="400110"/>
          </a:xfrm>
          <a:prstGeom prst="rect">
            <a:avLst/>
          </a:prstGeom>
          <a:noFill/>
          <a:ln w="9525">
            <a:noFill/>
            <a:miter lim="800000"/>
            <a:headEnd/>
            <a:tailEnd/>
          </a:ln>
        </p:spPr>
        <p:txBody>
          <a:bodyPr wrap="none">
            <a:spAutoFit/>
          </a:bodyPr>
          <a:lstStyle/>
          <a:p>
            <a:r>
              <a:rPr lang="ru-RU" sz="2000" dirty="0">
                <a:solidFill>
                  <a:srgbClr val="006666"/>
                </a:solidFill>
              </a:rPr>
              <a:t>8. Огрехи и необработанные полосы не допускаются.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ppt_x"/>
                                          </p:val>
                                        </p:tav>
                                        <p:tav tm="100000">
                                          <p:val>
                                            <p:strVal val="#ppt_x"/>
                                          </p:val>
                                        </p:tav>
                                      </p:tavLst>
                                    </p:anim>
                                    <p:anim calcmode="lin" valueType="num">
                                      <p:cBhvr additive="base">
                                        <p:cTn id="8"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8"/>
                                        </p:tgtEl>
                                        <p:attrNameLst>
                                          <p:attrName>style.visibility</p:attrName>
                                        </p:attrNameLst>
                                      </p:cBhvr>
                                      <p:to>
                                        <p:strVal val="visible"/>
                                      </p:to>
                                    </p:set>
                                    <p:anim calcmode="lin" valueType="num">
                                      <p:cBhvr additive="base">
                                        <p:cTn id="13" dur="500" fill="hold"/>
                                        <p:tgtEl>
                                          <p:spTgt spid="8198"/>
                                        </p:tgtEl>
                                        <p:attrNameLst>
                                          <p:attrName>ppt_x</p:attrName>
                                        </p:attrNameLst>
                                      </p:cBhvr>
                                      <p:tavLst>
                                        <p:tav tm="0">
                                          <p:val>
                                            <p:strVal val="#ppt_x"/>
                                          </p:val>
                                        </p:tav>
                                        <p:tav tm="100000">
                                          <p:val>
                                            <p:strVal val="#ppt_x"/>
                                          </p:val>
                                        </p:tav>
                                      </p:tavLst>
                                    </p:anim>
                                    <p:anim calcmode="lin" valueType="num">
                                      <p:cBhvr additive="base">
                                        <p:cTn id="14" dur="500" fill="hold"/>
                                        <p:tgtEl>
                                          <p:spTgt spid="819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9"/>
                                        </p:tgtEl>
                                        <p:attrNameLst>
                                          <p:attrName>style.visibility</p:attrName>
                                        </p:attrNameLst>
                                      </p:cBhvr>
                                      <p:to>
                                        <p:strVal val="visible"/>
                                      </p:to>
                                    </p:set>
                                    <p:anim calcmode="lin" valueType="num">
                                      <p:cBhvr additive="base">
                                        <p:cTn id="19" dur="500" fill="hold"/>
                                        <p:tgtEl>
                                          <p:spTgt spid="8199"/>
                                        </p:tgtEl>
                                        <p:attrNameLst>
                                          <p:attrName>ppt_x</p:attrName>
                                        </p:attrNameLst>
                                      </p:cBhvr>
                                      <p:tavLst>
                                        <p:tav tm="0">
                                          <p:val>
                                            <p:strVal val="#ppt_x"/>
                                          </p:val>
                                        </p:tav>
                                        <p:tav tm="100000">
                                          <p:val>
                                            <p:strVal val="#ppt_x"/>
                                          </p:val>
                                        </p:tav>
                                      </p:tavLst>
                                    </p:anim>
                                    <p:anim calcmode="lin" valueType="num">
                                      <p:cBhvr additive="base">
                                        <p:cTn id="20" dur="500" fill="hold"/>
                                        <p:tgtEl>
                                          <p:spTgt spid="819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200"/>
                                        </p:tgtEl>
                                        <p:attrNameLst>
                                          <p:attrName>style.visibility</p:attrName>
                                        </p:attrNameLst>
                                      </p:cBhvr>
                                      <p:to>
                                        <p:strVal val="visible"/>
                                      </p:to>
                                    </p:set>
                                    <p:anim calcmode="lin" valueType="num">
                                      <p:cBhvr additive="base">
                                        <p:cTn id="25" dur="500" fill="hold"/>
                                        <p:tgtEl>
                                          <p:spTgt spid="8200"/>
                                        </p:tgtEl>
                                        <p:attrNameLst>
                                          <p:attrName>ppt_x</p:attrName>
                                        </p:attrNameLst>
                                      </p:cBhvr>
                                      <p:tavLst>
                                        <p:tav tm="0">
                                          <p:val>
                                            <p:strVal val="#ppt_x"/>
                                          </p:val>
                                        </p:tav>
                                        <p:tav tm="100000">
                                          <p:val>
                                            <p:strVal val="#ppt_x"/>
                                          </p:val>
                                        </p:tav>
                                      </p:tavLst>
                                    </p:anim>
                                    <p:anim calcmode="lin" valueType="num">
                                      <p:cBhvr additive="base">
                                        <p:cTn id="26" dur="500" fill="hold"/>
                                        <p:tgtEl>
                                          <p:spTgt spid="820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201"/>
                                        </p:tgtEl>
                                        <p:attrNameLst>
                                          <p:attrName>style.visibility</p:attrName>
                                        </p:attrNameLst>
                                      </p:cBhvr>
                                      <p:to>
                                        <p:strVal val="visible"/>
                                      </p:to>
                                    </p:set>
                                    <p:anim calcmode="lin" valueType="num">
                                      <p:cBhvr additive="base">
                                        <p:cTn id="31" dur="500" fill="hold"/>
                                        <p:tgtEl>
                                          <p:spTgt spid="8201"/>
                                        </p:tgtEl>
                                        <p:attrNameLst>
                                          <p:attrName>ppt_x</p:attrName>
                                        </p:attrNameLst>
                                      </p:cBhvr>
                                      <p:tavLst>
                                        <p:tav tm="0">
                                          <p:val>
                                            <p:strVal val="#ppt_x"/>
                                          </p:val>
                                        </p:tav>
                                        <p:tav tm="100000">
                                          <p:val>
                                            <p:strVal val="#ppt_x"/>
                                          </p:val>
                                        </p:tav>
                                      </p:tavLst>
                                    </p:anim>
                                    <p:anim calcmode="lin" valueType="num">
                                      <p:cBhvr additive="base">
                                        <p:cTn id="32" dur="500" fill="hold"/>
                                        <p:tgtEl>
                                          <p:spTgt spid="820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202"/>
                                        </p:tgtEl>
                                        <p:attrNameLst>
                                          <p:attrName>style.visibility</p:attrName>
                                        </p:attrNameLst>
                                      </p:cBhvr>
                                      <p:to>
                                        <p:strVal val="visible"/>
                                      </p:to>
                                    </p:set>
                                    <p:anim calcmode="lin" valueType="num">
                                      <p:cBhvr additive="base">
                                        <p:cTn id="37" dur="500" fill="hold"/>
                                        <p:tgtEl>
                                          <p:spTgt spid="8202"/>
                                        </p:tgtEl>
                                        <p:attrNameLst>
                                          <p:attrName>ppt_x</p:attrName>
                                        </p:attrNameLst>
                                      </p:cBhvr>
                                      <p:tavLst>
                                        <p:tav tm="0">
                                          <p:val>
                                            <p:strVal val="#ppt_x"/>
                                          </p:val>
                                        </p:tav>
                                        <p:tav tm="100000">
                                          <p:val>
                                            <p:strVal val="#ppt_x"/>
                                          </p:val>
                                        </p:tav>
                                      </p:tavLst>
                                    </p:anim>
                                    <p:anim calcmode="lin" valueType="num">
                                      <p:cBhvr additive="base">
                                        <p:cTn id="38" dur="500" fill="hold"/>
                                        <p:tgtEl>
                                          <p:spTgt spid="820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203"/>
                                        </p:tgtEl>
                                        <p:attrNameLst>
                                          <p:attrName>style.visibility</p:attrName>
                                        </p:attrNameLst>
                                      </p:cBhvr>
                                      <p:to>
                                        <p:strVal val="visible"/>
                                      </p:to>
                                    </p:set>
                                    <p:anim calcmode="lin" valueType="num">
                                      <p:cBhvr additive="base">
                                        <p:cTn id="43" dur="500" fill="hold"/>
                                        <p:tgtEl>
                                          <p:spTgt spid="8203"/>
                                        </p:tgtEl>
                                        <p:attrNameLst>
                                          <p:attrName>ppt_x</p:attrName>
                                        </p:attrNameLst>
                                      </p:cBhvr>
                                      <p:tavLst>
                                        <p:tav tm="0">
                                          <p:val>
                                            <p:strVal val="#ppt_x"/>
                                          </p:val>
                                        </p:tav>
                                        <p:tav tm="100000">
                                          <p:val>
                                            <p:strVal val="#ppt_x"/>
                                          </p:val>
                                        </p:tav>
                                      </p:tavLst>
                                    </p:anim>
                                    <p:anim calcmode="lin" valueType="num">
                                      <p:cBhvr additive="base">
                                        <p:cTn id="44" dur="500" fill="hold"/>
                                        <p:tgtEl>
                                          <p:spTgt spid="820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204"/>
                                        </p:tgtEl>
                                        <p:attrNameLst>
                                          <p:attrName>style.visibility</p:attrName>
                                        </p:attrNameLst>
                                      </p:cBhvr>
                                      <p:to>
                                        <p:strVal val="visible"/>
                                      </p:to>
                                    </p:set>
                                    <p:anim calcmode="lin" valueType="num">
                                      <p:cBhvr additive="base">
                                        <p:cTn id="49" dur="500" fill="hold"/>
                                        <p:tgtEl>
                                          <p:spTgt spid="8204"/>
                                        </p:tgtEl>
                                        <p:attrNameLst>
                                          <p:attrName>ppt_x</p:attrName>
                                        </p:attrNameLst>
                                      </p:cBhvr>
                                      <p:tavLst>
                                        <p:tav tm="0">
                                          <p:val>
                                            <p:strVal val="#ppt_x"/>
                                          </p:val>
                                        </p:tav>
                                        <p:tav tm="100000">
                                          <p:val>
                                            <p:strVal val="#ppt_x"/>
                                          </p:val>
                                        </p:tav>
                                      </p:tavLst>
                                    </p:anim>
                                    <p:anim calcmode="lin" valueType="num">
                                      <p:cBhvr additive="base">
                                        <p:cTn id="50" dur="500" fill="hold"/>
                                        <p:tgtEl>
                                          <p:spTgt spid="82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8" grpId="0"/>
      <p:bldP spid="8199" grpId="0"/>
      <p:bldP spid="8200" grpId="0"/>
      <p:bldP spid="8201" grpId="0"/>
      <p:bldP spid="8202" grpId="0"/>
      <p:bldP spid="8203" grpId="0"/>
      <p:bldP spid="820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Рисунок1"/>
          <p:cNvPicPr>
            <a:picLocks noChangeAspect="1" noChangeArrowheads="1"/>
          </p:cNvPicPr>
          <p:nvPr/>
        </p:nvPicPr>
        <p:blipFill>
          <a:blip r:embed="rId2" cstate="print"/>
          <a:srcRect/>
          <a:stretch>
            <a:fillRect/>
          </a:stretch>
        </p:blipFill>
        <p:spPr bwMode="auto">
          <a:xfrm>
            <a:off x="0" y="0"/>
            <a:ext cx="9144000" cy="6859588"/>
          </a:xfrm>
          <a:prstGeom prst="rect">
            <a:avLst/>
          </a:prstGeom>
          <a:noFill/>
          <a:ln w="9525">
            <a:noFill/>
            <a:miter lim="800000"/>
            <a:headEnd/>
            <a:tailEnd/>
          </a:ln>
        </p:spPr>
      </p:pic>
      <p:sp>
        <p:nvSpPr>
          <p:cNvPr id="13315" name="Rectangle 2"/>
          <p:cNvSpPr>
            <a:spLocks noGrp="1" noChangeArrowheads="1"/>
          </p:cNvSpPr>
          <p:nvPr>
            <p:ph type="title"/>
          </p:nvPr>
        </p:nvSpPr>
        <p:spPr>
          <a:xfrm>
            <a:off x="395288" y="0"/>
            <a:ext cx="8229600" cy="1143000"/>
          </a:xfrm>
        </p:spPr>
        <p:txBody>
          <a:bodyPr>
            <a:normAutofit fontScale="90000"/>
          </a:bodyPr>
          <a:lstStyle/>
          <a:p>
            <a:pPr eaLnBrk="1" hangingPunct="1"/>
            <a:r>
              <a:rPr lang="ru-RU" sz="4000" b="1" smtClean="0">
                <a:solidFill>
                  <a:srgbClr val="008080"/>
                </a:solidFill>
              </a:rPr>
              <a:t>2. Технологическая схема работы и типы зубовых борон</a:t>
            </a:r>
          </a:p>
        </p:txBody>
      </p:sp>
      <p:sp>
        <p:nvSpPr>
          <p:cNvPr id="3078" name="Rectangle 6"/>
          <p:cNvSpPr>
            <a:spLocks noChangeArrowheads="1"/>
          </p:cNvSpPr>
          <p:nvPr/>
        </p:nvSpPr>
        <p:spPr bwMode="auto">
          <a:xfrm>
            <a:off x="0" y="1484313"/>
            <a:ext cx="9036050" cy="1922462"/>
          </a:xfrm>
          <a:prstGeom prst="rect">
            <a:avLst/>
          </a:prstGeom>
          <a:noFill/>
          <a:ln w="9525">
            <a:noFill/>
            <a:miter lim="800000"/>
            <a:headEnd/>
            <a:tailEnd/>
          </a:ln>
        </p:spPr>
        <p:txBody>
          <a:bodyPr>
            <a:spAutoFit/>
          </a:bodyPr>
          <a:lstStyle/>
          <a:p>
            <a:r>
              <a:rPr lang="ru-RU" sz="2800">
                <a:solidFill>
                  <a:srgbClr val="006666"/>
                </a:solidFill>
              </a:rPr>
              <a:t>Бороны применяют для рыхления верхнего слоя почвы, выравнивания поверхности поля, разрушения почвенной корки, крошения комков, уничтожения сорняков, заделки семян и удобрений.</a:t>
            </a:r>
            <a:r>
              <a:rPr lang="ru-RU" sz="3600">
                <a:solidFill>
                  <a:srgbClr val="006666"/>
                </a:solidFill>
              </a:rPr>
              <a:t> </a:t>
            </a:r>
          </a:p>
        </p:txBody>
      </p:sp>
      <p:sp>
        <p:nvSpPr>
          <p:cNvPr id="3079" name="Rectangle 7"/>
          <p:cNvSpPr>
            <a:spLocks noChangeArrowheads="1"/>
          </p:cNvSpPr>
          <p:nvPr/>
        </p:nvSpPr>
        <p:spPr bwMode="auto">
          <a:xfrm>
            <a:off x="0" y="3573016"/>
            <a:ext cx="9144000" cy="519113"/>
          </a:xfrm>
          <a:prstGeom prst="rect">
            <a:avLst/>
          </a:prstGeom>
          <a:noFill/>
          <a:ln w="9525">
            <a:noFill/>
            <a:miter lim="800000"/>
            <a:headEnd/>
            <a:tailEnd/>
          </a:ln>
        </p:spPr>
        <p:txBody>
          <a:bodyPr>
            <a:spAutoFit/>
          </a:bodyPr>
          <a:lstStyle/>
          <a:p>
            <a:r>
              <a:rPr lang="ru-RU" sz="2800" dirty="0">
                <a:solidFill>
                  <a:srgbClr val="006666"/>
                </a:solidFill>
              </a:rPr>
              <a:t>Бороны бывают </a:t>
            </a:r>
            <a:r>
              <a:rPr lang="ru-RU" sz="2800" b="1" i="1" u="sng" dirty="0">
                <a:solidFill>
                  <a:srgbClr val="006666"/>
                </a:solidFill>
              </a:rPr>
              <a:t>зубовые</a:t>
            </a:r>
            <a:r>
              <a:rPr lang="ru-RU" sz="2800" dirty="0">
                <a:solidFill>
                  <a:srgbClr val="006666"/>
                </a:solidFill>
              </a:rPr>
              <a:t> и </a:t>
            </a:r>
            <a:r>
              <a:rPr lang="ru-RU" sz="2800" b="1" i="1" u="sng" dirty="0">
                <a:solidFill>
                  <a:srgbClr val="006666"/>
                </a:solidFill>
              </a:rPr>
              <a:t>дисковые</a:t>
            </a:r>
            <a:r>
              <a:rPr lang="ru-RU" sz="2800" dirty="0">
                <a:solidFill>
                  <a:srgbClr val="006666"/>
                </a:solidFill>
              </a:rPr>
              <a:t>.</a:t>
            </a:r>
          </a:p>
        </p:txBody>
      </p:sp>
      <p:sp>
        <p:nvSpPr>
          <p:cNvPr id="3080" name="Rectangle 8"/>
          <p:cNvSpPr>
            <a:spLocks noChangeArrowheads="1"/>
          </p:cNvSpPr>
          <p:nvPr/>
        </p:nvSpPr>
        <p:spPr bwMode="auto">
          <a:xfrm>
            <a:off x="0" y="4365104"/>
            <a:ext cx="9144000" cy="946150"/>
          </a:xfrm>
          <a:prstGeom prst="rect">
            <a:avLst/>
          </a:prstGeom>
          <a:noFill/>
          <a:ln w="9525">
            <a:noFill/>
            <a:miter lim="800000"/>
            <a:headEnd/>
            <a:tailEnd/>
          </a:ln>
        </p:spPr>
        <p:txBody>
          <a:bodyPr>
            <a:spAutoFit/>
          </a:bodyPr>
          <a:lstStyle/>
          <a:p>
            <a:r>
              <a:rPr lang="ru-RU" sz="2800" dirty="0">
                <a:solidFill>
                  <a:srgbClr val="006666"/>
                </a:solidFill>
              </a:rPr>
              <a:t>Зубовые бороны делятся на </a:t>
            </a:r>
            <a:r>
              <a:rPr lang="ru-RU" sz="2800" b="1" u="sng" dirty="0">
                <a:solidFill>
                  <a:srgbClr val="006666"/>
                </a:solidFill>
              </a:rPr>
              <a:t>легкие</a:t>
            </a:r>
            <a:r>
              <a:rPr lang="ru-RU" sz="2800" dirty="0">
                <a:solidFill>
                  <a:srgbClr val="006666"/>
                </a:solidFill>
              </a:rPr>
              <a:t> (5…10Н), </a:t>
            </a:r>
            <a:r>
              <a:rPr lang="ru-RU" sz="2800" b="1" u="sng" dirty="0">
                <a:solidFill>
                  <a:srgbClr val="006666"/>
                </a:solidFill>
              </a:rPr>
              <a:t>средние</a:t>
            </a:r>
            <a:r>
              <a:rPr lang="ru-RU" sz="2800" dirty="0">
                <a:solidFill>
                  <a:srgbClr val="006666"/>
                </a:solidFill>
              </a:rPr>
              <a:t> (12…15Н), </a:t>
            </a:r>
            <a:r>
              <a:rPr lang="ru-RU" sz="2800" b="1" u="sng" dirty="0">
                <a:solidFill>
                  <a:srgbClr val="006666"/>
                </a:solidFill>
              </a:rPr>
              <a:t>тяжелые</a:t>
            </a:r>
            <a:r>
              <a:rPr lang="ru-RU" sz="2800" dirty="0">
                <a:solidFill>
                  <a:srgbClr val="006666"/>
                </a:solidFill>
              </a:rPr>
              <a:t> (16…20Н).</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8"/>
                                        </p:tgtEl>
                                        <p:attrNameLst>
                                          <p:attrName>style.visibility</p:attrName>
                                        </p:attrNameLst>
                                      </p:cBhvr>
                                      <p:to>
                                        <p:strVal val="visible"/>
                                      </p:to>
                                    </p:set>
                                    <p:anim calcmode="lin" valueType="num">
                                      <p:cBhvr additive="base">
                                        <p:cTn id="7" dur="500" fill="hold"/>
                                        <p:tgtEl>
                                          <p:spTgt spid="3078"/>
                                        </p:tgtEl>
                                        <p:attrNameLst>
                                          <p:attrName>ppt_x</p:attrName>
                                        </p:attrNameLst>
                                      </p:cBhvr>
                                      <p:tavLst>
                                        <p:tav tm="0">
                                          <p:val>
                                            <p:strVal val="#ppt_x"/>
                                          </p:val>
                                        </p:tav>
                                        <p:tav tm="100000">
                                          <p:val>
                                            <p:strVal val="#ppt_x"/>
                                          </p:val>
                                        </p:tav>
                                      </p:tavLst>
                                    </p:anim>
                                    <p:anim calcmode="lin" valueType="num">
                                      <p:cBhvr additive="base">
                                        <p:cTn id="8" dur="500" fill="hold"/>
                                        <p:tgtEl>
                                          <p:spTgt spid="307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79"/>
                                        </p:tgtEl>
                                        <p:attrNameLst>
                                          <p:attrName>style.visibility</p:attrName>
                                        </p:attrNameLst>
                                      </p:cBhvr>
                                      <p:to>
                                        <p:strVal val="visible"/>
                                      </p:to>
                                    </p:set>
                                    <p:anim calcmode="lin" valueType="num">
                                      <p:cBhvr additive="base">
                                        <p:cTn id="13" dur="500" fill="hold"/>
                                        <p:tgtEl>
                                          <p:spTgt spid="3079"/>
                                        </p:tgtEl>
                                        <p:attrNameLst>
                                          <p:attrName>ppt_x</p:attrName>
                                        </p:attrNameLst>
                                      </p:cBhvr>
                                      <p:tavLst>
                                        <p:tav tm="0">
                                          <p:val>
                                            <p:strVal val="#ppt_x"/>
                                          </p:val>
                                        </p:tav>
                                        <p:tav tm="100000">
                                          <p:val>
                                            <p:strVal val="#ppt_x"/>
                                          </p:val>
                                        </p:tav>
                                      </p:tavLst>
                                    </p:anim>
                                    <p:anim calcmode="lin" valueType="num">
                                      <p:cBhvr additive="base">
                                        <p:cTn id="14" dur="500" fill="hold"/>
                                        <p:tgtEl>
                                          <p:spTgt spid="307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080"/>
                                        </p:tgtEl>
                                        <p:attrNameLst>
                                          <p:attrName>style.visibility</p:attrName>
                                        </p:attrNameLst>
                                      </p:cBhvr>
                                      <p:to>
                                        <p:strVal val="visible"/>
                                      </p:to>
                                    </p:set>
                                    <p:anim calcmode="lin" valueType="num">
                                      <p:cBhvr additive="base">
                                        <p:cTn id="19" dur="500" fill="hold"/>
                                        <p:tgtEl>
                                          <p:spTgt spid="3080"/>
                                        </p:tgtEl>
                                        <p:attrNameLst>
                                          <p:attrName>ppt_x</p:attrName>
                                        </p:attrNameLst>
                                      </p:cBhvr>
                                      <p:tavLst>
                                        <p:tav tm="0">
                                          <p:val>
                                            <p:strVal val="#ppt_x"/>
                                          </p:val>
                                        </p:tav>
                                        <p:tav tm="100000">
                                          <p:val>
                                            <p:strVal val="#ppt_x"/>
                                          </p:val>
                                        </p:tav>
                                      </p:tavLst>
                                    </p:anim>
                                    <p:anim calcmode="lin" valueType="num">
                                      <p:cBhvr additive="base">
                                        <p:cTn id="20" dur="500" fill="hold"/>
                                        <p:tgtEl>
                                          <p:spTgt spid="30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p:bldP spid="3079" grpId="0"/>
      <p:bldP spid="308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4" descr="Рисунок1"/>
          <p:cNvPicPr>
            <a:picLocks noChangeAspect="1" noChangeArrowheads="1"/>
          </p:cNvPicPr>
          <p:nvPr/>
        </p:nvPicPr>
        <p:blipFill>
          <a:blip r:embed="rId3" cstate="print"/>
          <a:srcRect/>
          <a:stretch>
            <a:fillRect/>
          </a:stretch>
        </p:blipFill>
        <p:spPr bwMode="auto">
          <a:xfrm>
            <a:off x="0" y="0"/>
            <a:ext cx="9144000" cy="6859588"/>
          </a:xfrm>
          <a:prstGeom prst="rect">
            <a:avLst/>
          </a:prstGeom>
          <a:noFill/>
          <a:ln w="9525">
            <a:noFill/>
            <a:miter lim="800000"/>
            <a:headEnd/>
            <a:tailEnd/>
          </a:ln>
        </p:spPr>
      </p:pic>
      <p:sp>
        <p:nvSpPr>
          <p:cNvPr id="1028" name="Rectangle 8"/>
          <p:cNvSpPr>
            <a:spLocks noChangeArrowheads="1"/>
          </p:cNvSpPr>
          <p:nvPr/>
        </p:nvSpPr>
        <p:spPr bwMode="auto">
          <a:xfrm>
            <a:off x="0" y="1600200"/>
            <a:ext cx="9144000" cy="0"/>
          </a:xfrm>
          <a:prstGeom prst="rect">
            <a:avLst/>
          </a:prstGeom>
          <a:noFill/>
          <a:ln w="9525">
            <a:noFill/>
            <a:miter lim="800000"/>
            <a:headEnd/>
            <a:tailEnd/>
          </a:ln>
        </p:spPr>
        <p:txBody>
          <a:bodyPr wrap="none" anchor="ctr">
            <a:spAutoFit/>
          </a:bodyPr>
          <a:lstStyle/>
          <a:p>
            <a:endParaRPr lang="ru-RU"/>
          </a:p>
        </p:txBody>
      </p:sp>
      <p:graphicFrame>
        <p:nvGraphicFramePr>
          <p:cNvPr id="1026" name="Object 7"/>
          <p:cNvGraphicFramePr>
            <a:graphicFrameLocks noChangeAspect="1"/>
          </p:cNvGraphicFramePr>
          <p:nvPr/>
        </p:nvGraphicFramePr>
        <p:xfrm>
          <a:off x="1" y="549275"/>
          <a:ext cx="8244408" cy="5302250"/>
        </p:xfrm>
        <a:graphic>
          <a:graphicData uri="http://schemas.openxmlformats.org/presentationml/2006/ole">
            <p:oleObj spid="_x0000_s1026" name="AutoCAD Drawing" r:id="rId4" imgW="11134725" imgH="7629525" progId="">
              <p:embed/>
            </p:oleObj>
          </a:graphicData>
        </a:graphic>
      </p:graphicFrame>
      <p:sp>
        <p:nvSpPr>
          <p:cNvPr id="1029" name="Rectangle 9"/>
          <p:cNvSpPr>
            <a:spLocks noChangeArrowheads="1"/>
          </p:cNvSpPr>
          <p:nvPr/>
        </p:nvSpPr>
        <p:spPr bwMode="auto">
          <a:xfrm>
            <a:off x="0" y="-20638"/>
            <a:ext cx="9144000" cy="641351"/>
          </a:xfrm>
          <a:prstGeom prst="rect">
            <a:avLst/>
          </a:prstGeom>
          <a:noFill/>
          <a:ln w="9525">
            <a:noFill/>
            <a:miter lim="800000"/>
            <a:headEnd/>
            <a:tailEnd/>
          </a:ln>
        </p:spPr>
        <p:txBody>
          <a:bodyPr anchor="ctr">
            <a:spAutoFit/>
          </a:bodyPr>
          <a:lstStyle/>
          <a:p>
            <a:pPr algn="ctr"/>
            <a:r>
              <a:rPr lang="ru-RU" sz="3600" b="1">
                <a:solidFill>
                  <a:srgbClr val="008080"/>
                </a:solidFill>
              </a:rPr>
              <a:t>Типы зубьев борон</a:t>
            </a:r>
            <a:r>
              <a:rPr lang="ru-RU"/>
              <a:t> </a:t>
            </a:r>
          </a:p>
        </p:txBody>
      </p:sp>
      <p:sp>
        <p:nvSpPr>
          <p:cNvPr id="1030" name="Rectangle 10"/>
          <p:cNvSpPr>
            <a:spLocks noChangeArrowheads="1"/>
          </p:cNvSpPr>
          <p:nvPr/>
        </p:nvSpPr>
        <p:spPr bwMode="auto">
          <a:xfrm>
            <a:off x="0" y="5599113"/>
            <a:ext cx="9144000" cy="1187450"/>
          </a:xfrm>
          <a:prstGeom prst="rect">
            <a:avLst/>
          </a:prstGeom>
          <a:noFill/>
          <a:ln w="9525">
            <a:noFill/>
            <a:miter lim="800000"/>
            <a:headEnd/>
            <a:tailEnd/>
          </a:ln>
        </p:spPr>
        <p:txBody>
          <a:bodyPr anchor="ctr">
            <a:spAutoFit/>
          </a:bodyPr>
          <a:lstStyle/>
          <a:p>
            <a:r>
              <a:rPr lang="ru-RU" sz="2400" b="1">
                <a:solidFill>
                  <a:srgbClr val="008080"/>
                </a:solidFill>
              </a:rPr>
              <a:t>а–зуб тяжелой и средней бороны; б–зуб легкой бороны; в, г, д–зубья сетчатых борон; е–зуб прополочной бороны; ж–зуб луговой бороны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Рисунок1"/>
          <p:cNvPicPr>
            <a:picLocks noChangeAspect="1" noChangeArrowheads="1"/>
          </p:cNvPicPr>
          <p:nvPr/>
        </p:nvPicPr>
        <p:blipFill>
          <a:blip r:embed="rId3" cstate="print"/>
          <a:srcRect/>
          <a:stretch>
            <a:fillRect/>
          </a:stretch>
        </p:blipFill>
        <p:spPr bwMode="auto">
          <a:xfrm>
            <a:off x="0" y="0"/>
            <a:ext cx="9144000" cy="6859588"/>
          </a:xfrm>
          <a:prstGeom prst="rect">
            <a:avLst/>
          </a:prstGeom>
          <a:noFill/>
          <a:ln w="9525">
            <a:noFill/>
            <a:miter lim="800000"/>
            <a:headEnd/>
            <a:tailEnd/>
          </a:ln>
        </p:spPr>
      </p:pic>
      <p:sp>
        <p:nvSpPr>
          <p:cNvPr id="14339" name="Rectangle 5"/>
          <p:cNvSpPr>
            <a:spLocks noGrp="1" noChangeArrowheads="1"/>
          </p:cNvSpPr>
          <p:nvPr>
            <p:ph type="title"/>
          </p:nvPr>
        </p:nvSpPr>
        <p:spPr>
          <a:xfrm>
            <a:off x="468313" y="-242888"/>
            <a:ext cx="8229600" cy="941388"/>
          </a:xfrm>
          <a:noFill/>
        </p:spPr>
        <p:txBody>
          <a:bodyPr/>
          <a:lstStyle/>
          <a:p>
            <a:pPr eaLnBrk="1" hangingPunct="1"/>
            <a:r>
              <a:rPr lang="ru-RU" b="1" smtClean="0">
                <a:solidFill>
                  <a:srgbClr val="006666"/>
                </a:solidFill>
              </a:rPr>
              <a:t>Зубовые бороны</a:t>
            </a:r>
          </a:p>
        </p:txBody>
      </p:sp>
      <p:pic>
        <p:nvPicPr>
          <p:cNvPr id="10247" name="Picture 7" descr="p0006"/>
          <p:cNvPicPr>
            <a:picLocks noChangeAspect="1" noChangeArrowheads="1"/>
          </p:cNvPicPr>
          <p:nvPr/>
        </p:nvPicPr>
        <p:blipFill>
          <a:blip r:embed="rId4" cstate="print"/>
          <a:srcRect/>
          <a:stretch>
            <a:fillRect/>
          </a:stretch>
        </p:blipFill>
        <p:spPr bwMode="auto">
          <a:xfrm>
            <a:off x="900113" y="549275"/>
            <a:ext cx="7345362" cy="3094038"/>
          </a:xfrm>
          <a:prstGeom prst="rect">
            <a:avLst/>
          </a:prstGeom>
          <a:noFill/>
          <a:ln w="9525">
            <a:noFill/>
            <a:miter lim="800000"/>
            <a:headEnd/>
            <a:tailEnd/>
          </a:ln>
        </p:spPr>
      </p:pic>
      <p:sp>
        <p:nvSpPr>
          <p:cNvPr id="10248" name="Rectangle 8"/>
          <p:cNvSpPr>
            <a:spLocks noChangeArrowheads="1"/>
          </p:cNvSpPr>
          <p:nvPr/>
        </p:nvSpPr>
        <p:spPr bwMode="auto">
          <a:xfrm>
            <a:off x="0" y="3573463"/>
            <a:ext cx="9144000" cy="885825"/>
          </a:xfrm>
          <a:prstGeom prst="rect">
            <a:avLst/>
          </a:prstGeom>
          <a:noFill/>
          <a:ln w="9525">
            <a:noFill/>
            <a:miter lim="800000"/>
            <a:headEnd/>
            <a:tailEnd/>
          </a:ln>
        </p:spPr>
        <p:txBody>
          <a:bodyPr anchor="ctr">
            <a:spAutoFit/>
          </a:bodyPr>
          <a:lstStyle/>
          <a:p>
            <a:r>
              <a:rPr lang="ru-RU" sz="2600" b="1" u="sng" dirty="0">
                <a:solidFill>
                  <a:srgbClr val="006666"/>
                </a:solidFill>
              </a:rPr>
              <a:t>Тяжелые бороны</a:t>
            </a:r>
            <a:r>
              <a:rPr lang="ru-RU" sz="2600" dirty="0">
                <a:solidFill>
                  <a:srgbClr val="006666"/>
                </a:solidFill>
              </a:rPr>
              <a:t> </a:t>
            </a:r>
            <a:r>
              <a:rPr lang="ru-RU" sz="2400" dirty="0">
                <a:solidFill>
                  <a:srgbClr val="006666"/>
                </a:solidFill>
              </a:rPr>
              <a:t>применяют для дробления глыб (пластов) после вспашки, обработки лугов и пастбищ.</a:t>
            </a:r>
            <a:endParaRPr lang="ru-RU" sz="2400" dirty="0"/>
          </a:p>
        </p:txBody>
      </p:sp>
      <p:sp>
        <p:nvSpPr>
          <p:cNvPr id="10249" name="Rectangle 9"/>
          <p:cNvSpPr>
            <a:spLocks noChangeArrowheads="1"/>
          </p:cNvSpPr>
          <p:nvPr/>
        </p:nvSpPr>
        <p:spPr bwMode="auto">
          <a:xfrm>
            <a:off x="0" y="4365625"/>
            <a:ext cx="9144000" cy="861774"/>
          </a:xfrm>
          <a:prstGeom prst="rect">
            <a:avLst/>
          </a:prstGeom>
          <a:noFill/>
          <a:ln w="9525">
            <a:noFill/>
            <a:miter lim="800000"/>
            <a:headEnd/>
            <a:tailEnd/>
          </a:ln>
        </p:spPr>
        <p:txBody>
          <a:bodyPr>
            <a:spAutoFit/>
          </a:bodyPr>
          <a:lstStyle/>
          <a:p>
            <a:r>
              <a:rPr lang="ru-RU" sz="2600" b="1" u="sng" dirty="0">
                <a:solidFill>
                  <a:srgbClr val="006666"/>
                </a:solidFill>
              </a:rPr>
              <a:t>Средние</a:t>
            </a:r>
            <a:r>
              <a:rPr lang="ru-RU" sz="2600" dirty="0">
                <a:solidFill>
                  <a:srgbClr val="006666"/>
                </a:solidFill>
              </a:rPr>
              <a:t> </a:t>
            </a:r>
            <a:r>
              <a:rPr lang="ru-RU" sz="2400" dirty="0">
                <a:solidFill>
                  <a:srgbClr val="006666"/>
                </a:solidFill>
              </a:rPr>
              <a:t>– для разбивания комьев, уничтожения всходов сорняков, боронования всходов зерновых и технических культур.</a:t>
            </a:r>
          </a:p>
        </p:txBody>
      </p:sp>
      <p:sp>
        <p:nvSpPr>
          <p:cNvPr id="10250" name="Rectangle 10"/>
          <p:cNvSpPr>
            <a:spLocks noChangeArrowheads="1"/>
          </p:cNvSpPr>
          <p:nvPr/>
        </p:nvSpPr>
        <p:spPr bwMode="auto">
          <a:xfrm>
            <a:off x="0" y="5157192"/>
            <a:ext cx="9144000" cy="1231106"/>
          </a:xfrm>
          <a:prstGeom prst="rect">
            <a:avLst/>
          </a:prstGeom>
          <a:noFill/>
          <a:ln w="9525">
            <a:noFill/>
            <a:miter lim="800000"/>
            <a:headEnd/>
            <a:tailEnd/>
          </a:ln>
        </p:spPr>
        <p:txBody>
          <a:bodyPr>
            <a:spAutoFit/>
          </a:bodyPr>
          <a:lstStyle/>
          <a:p>
            <a:r>
              <a:rPr lang="ru-RU" sz="2600" b="1" u="sng" dirty="0">
                <a:solidFill>
                  <a:srgbClr val="006666"/>
                </a:solidFill>
              </a:rPr>
              <a:t>Легкие</a:t>
            </a:r>
            <a:r>
              <a:rPr lang="ru-RU" sz="2600" dirty="0">
                <a:solidFill>
                  <a:srgbClr val="006666"/>
                </a:solidFill>
              </a:rPr>
              <a:t> – </a:t>
            </a:r>
            <a:r>
              <a:rPr lang="ru-RU" sz="2400" dirty="0">
                <a:solidFill>
                  <a:srgbClr val="006666"/>
                </a:solidFill>
              </a:rPr>
              <a:t>для разрушения поверхностной корки, выравнивания поверхности поля перед посевом, заделки семян и минеральных удобрений.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7"/>
                                        </p:tgtEl>
                                        <p:attrNameLst>
                                          <p:attrName>style.visibility</p:attrName>
                                        </p:attrNameLst>
                                      </p:cBhvr>
                                      <p:to>
                                        <p:strVal val="visible"/>
                                      </p:to>
                                    </p:set>
                                    <p:anim calcmode="lin" valueType="num">
                                      <p:cBhvr additive="base">
                                        <p:cTn id="7" dur="500" fill="hold"/>
                                        <p:tgtEl>
                                          <p:spTgt spid="10247"/>
                                        </p:tgtEl>
                                        <p:attrNameLst>
                                          <p:attrName>ppt_x</p:attrName>
                                        </p:attrNameLst>
                                      </p:cBhvr>
                                      <p:tavLst>
                                        <p:tav tm="0">
                                          <p:val>
                                            <p:strVal val="#ppt_x"/>
                                          </p:val>
                                        </p:tav>
                                        <p:tav tm="100000">
                                          <p:val>
                                            <p:strVal val="#ppt_x"/>
                                          </p:val>
                                        </p:tav>
                                      </p:tavLst>
                                    </p:anim>
                                    <p:anim calcmode="lin" valueType="num">
                                      <p:cBhvr additive="base">
                                        <p:cTn id="8" dur="500" fill="hold"/>
                                        <p:tgtEl>
                                          <p:spTgt spid="1024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248"/>
                                        </p:tgtEl>
                                        <p:attrNameLst>
                                          <p:attrName>style.visibility</p:attrName>
                                        </p:attrNameLst>
                                      </p:cBhvr>
                                      <p:to>
                                        <p:strVal val="visible"/>
                                      </p:to>
                                    </p:set>
                                    <p:anim calcmode="lin" valueType="num">
                                      <p:cBhvr additive="base">
                                        <p:cTn id="13" dur="500" fill="hold"/>
                                        <p:tgtEl>
                                          <p:spTgt spid="10248"/>
                                        </p:tgtEl>
                                        <p:attrNameLst>
                                          <p:attrName>ppt_x</p:attrName>
                                        </p:attrNameLst>
                                      </p:cBhvr>
                                      <p:tavLst>
                                        <p:tav tm="0">
                                          <p:val>
                                            <p:strVal val="#ppt_x"/>
                                          </p:val>
                                        </p:tav>
                                        <p:tav tm="100000">
                                          <p:val>
                                            <p:strVal val="#ppt_x"/>
                                          </p:val>
                                        </p:tav>
                                      </p:tavLst>
                                    </p:anim>
                                    <p:anim calcmode="lin" valueType="num">
                                      <p:cBhvr additive="base">
                                        <p:cTn id="14" dur="500" fill="hold"/>
                                        <p:tgtEl>
                                          <p:spTgt spid="1024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249"/>
                                        </p:tgtEl>
                                        <p:attrNameLst>
                                          <p:attrName>style.visibility</p:attrName>
                                        </p:attrNameLst>
                                      </p:cBhvr>
                                      <p:to>
                                        <p:strVal val="visible"/>
                                      </p:to>
                                    </p:set>
                                    <p:anim calcmode="lin" valueType="num">
                                      <p:cBhvr additive="base">
                                        <p:cTn id="19" dur="500" fill="hold"/>
                                        <p:tgtEl>
                                          <p:spTgt spid="10249"/>
                                        </p:tgtEl>
                                        <p:attrNameLst>
                                          <p:attrName>ppt_x</p:attrName>
                                        </p:attrNameLst>
                                      </p:cBhvr>
                                      <p:tavLst>
                                        <p:tav tm="0">
                                          <p:val>
                                            <p:strVal val="#ppt_x"/>
                                          </p:val>
                                        </p:tav>
                                        <p:tav tm="100000">
                                          <p:val>
                                            <p:strVal val="#ppt_x"/>
                                          </p:val>
                                        </p:tav>
                                      </p:tavLst>
                                    </p:anim>
                                    <p:anim calcmode="lin" valueType="num">
                                      <p:cBhvr additive="base">
                                        <p:cTn id="20" dur="500" fill="hold"/>
                                        <p:tgtEl>
                                          <p:spTgt spid="1024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250"/>
                                        </p:tgtEl>
                                        <p:attrNameLst>
                                          <p:attrName>style.visibility</p:attrName>
                                        </p:attrNameLst>
                                      </p:cBhvr>
                                      <p:to>
                                        <p:strVal val="visible"/>
                                      </p:to>
                                    </p:set>
                                    <p:anim calcmode="lin" valueType="num">
                                      <p:cBhvr additive="base">
                                        <p:cTn id="25" dur="500" fill="hold"/>
                                        <p:tgtEl>
                                          <p:spTgt spid="10250"/>
                                        </p:tgtEl>
                                        <p:attrNameLst>
                                          <p:attrName>ppt_x</p:attrName>
                                        </p:attrNameLst>
                                      </p:cBhvr>
                                      <p:tavLst>
                                        <p:tav tm="0">
                                          <p:val>
                                            <p:strVal val="#ppt_x"/>
                                          </p:val>
                                        </p:tav>
                                        <p:tav tm="100000">
                                          <p:val>
                                            <p:strVal val="#ppt_x"/>
                                          </p:val>
                                        </p:tav>
                                      </p:tavLst>
                                    </p:anim>
                                    <p:anim calcmode="lin" valueType="num">
                                      <p:cBhvr additive="base">
                                        <p:cTn id="26" dur="500" fill="hold"/>
                                        <p:tgtEl>
                                          <p:spTgt spid="102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8" grpId="0"/>
      <p:bldP spid="10249" grpId="0"/>
      <p:bldP spid="1025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descr="Рисунок1"/>
          <p:cNvPicPr>
            <a:picLocks noChangeAspect="1" noChangeArrowheads="1"/>
          </p:cNvPicPr>
          <p:nvPr/>
        </p:nvPicPr>
        <p:blipFill>
          <a:blip r:embed="rId3" cstate="print"/>
          <a:srcRect/>
          <a:stretch>
            <a:fillRect/>
          </a:stretch>
        </p:blipFill>
        <p:spPr bwMode="auto">
          <a:xfrm>
            <a:off x="0" y="0"/>
            <a:ext cx="9144000" cy="6859588"/>
          </a:xfrm>
          <a:prstGeom prst="rect">
            <a:avLst/>
          </a:prstGeom>
          <a:noFill/>
          <a:ln w="9525">
            <a:noFill/>
            <a:miter lim="800000"/>
            <a:headEnd/>
            <a:tailEnd/>
          </a:ln>
        </p:spPr>
      </p:pic>
      <p:sp>
        <p:nvSpPr>
          <p:cNvPr id="15363" name="Rectangle 5"/>
          <p:cNvSpPr>
            <a:spLocks noChangeArrowheads="1"/>
          </p:cNvSpPr>
          <p:nvPr/>
        </p:nvSpPr>
        <p:spPr bwMode="auto">
          <a:xfrm>
            <a:off x="684213" y="115888"/>
            <a:ext cx="7772400" cy="792162"/>
          </a:xfrm>
          <a:prstGeom prst="rect">
            <a:avLst/>
          </a:prstGeom>
          <a:noFill/>
          <a:ln w="9525">
            <a:noFill/>
            <a:miter lim="800000"/>
            <a:headEnd/>
            <a:tailEnd/>
          </a:ln>
        </p:spPr>
        <p:txBody>
          <a:bodyPr anchor="ctr"/>
          <a:lstStyle/>
          <a:p>
            <a:pPr algn="ctr"/>
            <a:r>
              <a:rPr lang="ru-RU" sz="4400" b="1">
                <a:solidFill>
                  <a:srgbClr val="006666"/>
                </a:solidFill>
              </a:rPr>
              <a:t>Сетчатые бороны</a:t>
            </a:r>
          </a:p>
        </p:txBody>
      </p:sp>
      <p:pic>
        <p:nvPicPr>
          <p:cNvPr id="11270" name="Picture 6" descr="Сет борона для соломы"/>
          <p:cNvPicPr>
            <a:picLocks noChangeAspect="1" noChangeArrowheads="1"/>
          </p:cNvPicPr>
          <p:nvPr/>
        </p:nvPicPr>
        <p:blipFill>
          <a:blip r:embed="rId4" cstate="print"/>
          <a:srcRect/>
          <a:stretch>
            <a:fillRect/>
          </a:stretch>
        </p:blipFill>
        <p:spPr bwMode="auto">
          <a:xfrm>
            <a:off x="0" y="765175"/>
            <a:ext cx="4716463" cy="4108450"/>
          </a:xfrm>
          <a:prstGeom prst="rect">
            <a:avLst/>
          </a:prstGeom>
          <a:noFill/>
          <a:ln w="9525">
            <a:noFill/>
            <a:miter lim="800000"/>
            <a:headEnd/>
            <a:tailEnd/>
          </a:ln>
        </p:spPr>
      </p:pic>
      <p:pic>
        <p:nvPicPr>
          <p:cNvPr id="11271" name="Picture 7" descr="Сет бор"/>
          <p:cNvPicPr>
            <a:picLocks noChangeAspect="1" noChangeArrowheads="1"/>
          </p:cNvPicPr>
          <p:nvPr/>
        </p:nvPicPr>
        <p:blipFill>
          <a:blip r:embed="rId5" cstate="print"/>
          <a:srcRect/>
          <a:stretch>
            <a:fillRect/>
          </a:stretch>
        </p:blipFill>
        <p:spPr bwMode="auto">
          <a:xfrm>
            <a:off x="4716463" y="836613"/>
            <a:ext cx="4427537" cy="2082800"/>
          </a:xfrm>
          <a:prstGeom prst="rect">
            <a:avLst/>
          </a:prstGeom>
          <a:noFill/>
          <a:ln w="9525">
            <a:noFill/>
            <a:miter lim="800000"/>
            <a:headEnd/>
            <a:tailEnd/>
          </a:ln>
        </p:spPr>
      </p:pic>
      <p:sp>
        <p:nvSpPr>
          <p:cNvPr id="11272" name="Rectangle 8"/>
          <p:cNvSpPr>
            <a:spLocks noChangeArrowheads="1"/>
          </p:cNvSpPr>
          <p:nvPr/>
        </p:nvSpPr>
        <p:spPr bwMode="auto">
          <a:xfrm>
            <a:off x="251520" y="4941168"/>
            <a:ext cx="4176713" cy="1200329"/>
          </a:xfrm>
          <a:prstGeom prst="rect">
            <a:avLst/>
          </a:prstGeom>
          <a:noFill/>
          <a:ln w="9525">
            <a:noFill/>
            <a:miter lim="800000"/>
            <a:headEnd/>
            <a:tailEnd/>
          </a:ln>
        </p:spPr>
        <p:txBody>
          <a:bodyPr anchor="ctr">
            <a:spAutoFit/>
          </a:bodyPr>
          <a:lstStyle/>
          <a:p>
            <a:pPr algn="ctr"/>
            <a:r>
              <a:rPr lang="ru-RU" sz="2400" dirty="0">
                <a:solidFill>
                  <a:srgbClr val="006666"/>
                </a:solidFill>
              </a:rPr>
              <a:t>Сетчатая борона для равномерного распределения </a:t>
            </a:r>
            <a:r>
              <a:rPr lang="ru-RU" sz="2400" dirty="0" smtClean="0">
                <a:solidFill>
                  <a:srgbClr val="006666"/>
                </a:solidFill>
              </a:rPr>
              <a:t>соломы по </a:t>
            </a:r>
            <a:r>
              <a:rPr lang="ru-RU" sz="2400" dirty="0">
                <a:solidFill>
                  <a:srgbClr val="006666"/>
                </a:solidFill>
              </a:rPr>
              <a:t>полю</a:t>
            </a:r>
          </a:p>
        </p:txBody>
      </p:sp>
      <p:sp>
        <p:nvSpPr>
          <p:cNvPr id="11273" name="Rectangle 9"/>
          <p:cNvSpPr>
            <a:spLocks noChangeArrowheads="1"/>
          </p:cNvSpPr>
          <p:nvPr/>
        </p:nvSpPr>
        <p:spPr bwMode="auto">
          <a:xfrm>
            <a:off x="4788024" y="3068960"/>
            <a:ext cx="4176713" cy="2308324"/>
          </a:xfrm>
          <a:prstGeom prst="rect">
            <a:avLst/>
          </a:prstGeom>
          <a:noFill/>
          <a:ln w="9525">
            <a:noFill/>
            <a:miter lim="800000"/>
            <a:headEnd/>
            <a:tailEnd/>
          </a:ln>
        </p:spPr>
        <p:txBody>
          <a:bodyPr anchor="ctr">
            <a:spAutoFit/>
          </a:bodyPr>
          <a:lstStyle/>
          <a:p>
            <a:r>
              <a:rPr lang="ru-RU" sz="2400" dirty="0">
                <a:solidFill>
                  <a:srgbClr val="006666"/>
                </a:solidFill>
              </a:rPr>
              <a:t>Благодаря шарнирному соединению они хорошо копируют неровности поля и поэтому применяются для боронования как гладких, так и гребневых посадок.</a:t>
            </a:r>
            <a:r>
              <a:rPr lang="ru-RU" sz="2400" dirty="0">
                <a:solidFill>
                  <a:srgbClr val="000099"/>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270"/>
                                        </p:tgtEl>
                                        <p:attrNameLst>
                                          <p:attrName>style.visibility</p:attrName>
                                        </p:attrNameLst>
                                      </p:cBhvr>
                                      <p:to>
                                        <p:strVal val="visible"/>
                                      </p:to>
                                    </p:set>
                                    <p:anim calcmode="lin" valueType="num">
                                      <p:cBhvr additive="base">
                                        <p:cTn id="7" dur="500" fill="hold"/>
                                        <p:tgtEl>
                                          <p:spTgt spid="11270"/>
                                        </p:tgtEl>
                                        <p:attrNameLst>
                                          <p:attrName>ppt_x</p:attrName>
                                        </p:attrNameLst>
                                      </p:cBhvr>
                                      <p:tavLst>
                                        <p:tav tm="0">
                                          <p:val>
                                            <p:strVal val="#ppt_x"/>
                                          </p:val>
                                        </p:tav>
                                        <p:tav tm="100000">
                                          <p:val>
                                            <p:strVal val="#ppt_x"/>
                                          </p:val>
                                        </p:tav>
                                      </p:tavLst>
                                    </p:anim>
                                    <p:anim calcmode="lin" valueType="num">
                                      <p:cBhvr additive="base">
                                        <p:cTn id="8" dur="500" fill="hold"/>
                                        <p:tgtEl>
                                          <p:spTgt spid="1127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1272"/>
                                        </p:tgtEl>
                                        <p:attrNameLst>
                                          <p:attrName>style.visibility</p:attrName>
                                        </p:attrNameLst>
                                      </p:cBhvr>
                                      <p:to>
                                        <p:strVal val="visible"/>
                                      </p:to>
                                    </p:set>
                                    <p:animEffect transition="in" filter="blinds(horizontal)">
                                      <p:cBhvr>
                                        <p:cTn id="13" dur="500"/>
                                        <p:tgtEl>
                                          <p:spTgt spid="11272"/>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11271"/>
                                        </p:tgtEl>
                                        <p:attrNameLst>
                                          <p:attrName>style.visibility</p:attrName>
                                        </p:attrNameLst>
                                      </p:cBhvr>
                                      <p:to>
                                        <p:strVal val="visible"/>
                                      </p:to>
                                    </p:set>
                                    <p:animEffect transition="in" filter="box(in)">
                                      <p:cBhvr>
                                        <p:cTn id="18" dur="500"/>
                                        <p:tgtEl>
                                          <p:spTgt spid="11271"/>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11273"/>
                                        </p:tgtEl>
                                        <p:attrNameLst>
                                          <p:attrName>style.visibility</p:attrName>
                                        </p:attrNameLst>
                                      </p:cBhvr>
                                      <p:to>
                                        <p:strVal val="visible"/>
                                      </p:to>
                                    </p:set>
                                    <p:animEffect transition="in" filter="diamond(in)">
                                      <p:cBhvr>
                                        <p:cTn id="23" dur="2000"/>
                                        <p:tgtEl>
                                          <p:spTgt spid="112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2" grpId="0"/>
      <p:bldP spid="1127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4" descr="Рисунок1"/>
          <p:cNvPicPr>
            <a:picLocks noChangeAspect="1" noChangeArrowheads="1"/>
          </p:cNvPicPr>
          <p:nvPr/>
        </p:nvPicPr>
        <p:blipFill>
          <a:blip r:embed="rId3" cstate="print"/>
          <a:srcRect/>
          <a:stretch>
            <a:fillRect/>
          </a:stretch>
        </p:blipFill>
        <p:spPr bwMode="auto">
          <a:xfrm>
            <a:off x="0" y="0"/>
            <a:ext cx="9144000" cy="6859588"/>
          </a:xfrm>
          <a:prstGeom prst="rect">
            <a:avLst/>
          </a:prstGeom>
          <a:noFill/>
          <a:ln w="9525">
            <a:noFill/>
            <a:miter lim="800000"/>
            <a:headEnd/>
            <a:tailEnd/>
          </a:ln>
        </p:spPr>
      </p:pic>
      <p:sp>
        <p:nvSpPr>
          <p:cNvPr id="2052" name="Rectangle 5"/>
          <p:cNvSpPr>
            <a:spLocks noChangeArrowheads="1"/>
          </p:cNvSpPr>
          <p:nvPr/>
        </p:nvSpPr>
        <p:spPr bwMode="auto">
          <a:xfrm>
            <a:off x="0" y="0"/>
            <a:ext cx="9144000" cy="701675"/>
          </a:xfrm>
          <a:prstGeom prst="rect">
            <a:avLst/>
          </a:prstGeom>
          <a:noFill/>
          <a:ln w="9525">
            <a:noFill/>
            <a:miter lim="800000"/>
            <a:headEnd/>
            <a:tailEnd/>
          </a:ln>
        </p:spPr>
        <p:txBody>
          <a:bodyPr>
            <a:spAutoFit/>
          </a:bodyPr>
          <a:lstStyle/>
          <a:p>
            <a:pPr algn="ctr"/>
            <a:r>
              <a:rPr lang="ru-RU" sz="4000" b="1">
                <a:solidFill>
                  <a:srgbClr val="006666"/>
                </a:solidFill>
              </a:rPr>
              <a:t>Дисковые бороны</a:t>
            </a:r>
            <a:r>
              <a:rPr lang="ru-RU"/>
              <a:t> </a:t>
            </a:r>
          </a:p>
        </p:txBody>
      </p:sp>
      <p:sp>
        <p:nvSpPr>
          <p:cNvPr id="22534" name="Rectangle 6"/>
          <p:cNvSpPr>
            <a:spLocks noChangeArrowheads="1"/>
          </p:cNvSpPr>
          <p:nvPr/>
        </p:nvSpPr>
        <p:spPr bwMode="auto">
          <a:xfrm>
            <a:off x="0" y="620713"/>
            <a:ext cx="9144000" cy="701675"/>
          </a:xfrm>
          <a:prstGeom prst="rect">
            <a:avLst/>
          </a:prstGeom>
          <a:noFill/>
          <a:ln w="9525">
            <a:noFill/>
            <a:miter lim="800000"/>
            <a:headEnd/>
            <a:tailEnd/>
          </a:ln>
        </p:spPr>
        <p:txBody>
          <a:bodyPr anchor="ctr">
            <a:spAutoFit/>
          </a:bodyPr>
          <a:lstStyle/>
          <a:p>
            <a:pPr algn="just"/>
            <a:r>
              <a:rPr lang="ru-RU" sz="2000">
                <a:solidFill>
                  <a:srgbClr val="006666"/>
                </a:solidFill>
              </a:rPr>
              <a:t>Рабочий орган дисковой бороны – стальной заостренный сферический диск со сплошной или вырезной режущей кромкой. </a:t>
            </a:r>
            <a:endParaRPr lang="ru-RU" sz="2000">
              <a:solidFill>
                <a:srgbClr val="000099"/>
              </a:solidFill>
            </a:endParaRPr>
          </a:p>
        </p:txBody>
      </p:sp>
      <p:graphicFrame>
        <p:nvGraphicFramePr>
          <p:cNvPr id="22536" name="Object 8"/>
          <p:cNvGraphicFramePr>
            <a:graphicFrameLocks noChangeAspect="1"/>
          </p:cNvGraphicFramePr>
          <p:nvPr>
            <p:ph sz="half" idx="1"/>
          </p:nvPr>
        </p:nvGraphicFramePr>
        <p:xfrm>
          <a:off x="0" y="1268413"/>
          <a:ext cx="9144000" cy="2687637"/>
        </p:xfrm>
        <a:graphic>
          <a:graphicData uri="http://schemas.openxmlformats.org/presentationml/2006/ole">
            <p:oleObj spid="_x0000_s2050" name="AutoCAD Drawing" r:id="rId4" imgW="11134800" imgH="7410600" progId="">
              <p:embed/>
            </p:oleObj>
          </a:graphicData>
        </a:graphic>
      </p:graphicFrame>
      <p:sp>
        <p:nvSpPr>
          <p:cNvPr id="22542" name="Rectangle 14"/>
          <p:cNvSpPr>
            <a:spLocks noChangeArrowheads="1"/>
          </p:cNvSpPr>
          <p:nvPr/>
        </p:nvSpPr>
        <p:spPr bwMode="auto">
          <a:xfrm>
            <a:off x="0" y="3800475"/>
            <a:ext cx="9144000" cy="1738313"/>
          </a:xfrm>
          <a:prstGeom prst="rect">
            <a:avLst/>
          </a:prstGeom>
          <a:noFill/>
          <a:ln w="9525">
            <a:noFill/>
            <a:miter lim="800000"/>
            <a:headEnd/>
            <a:tailEnd/>
          </a:ln>
        </p:spPr>
        <p:txBody>
          <a:bodyPr anchor="ctr">
            <a:spAutoFit/>
          </a:bodyPr>
          <a:lstStyle/>
          <a:p>
            <a:pPr indent="538163" algn="just"/>
            <a:r>
              <a:rPr lang="ru-RU" sz="2000" dirty="0">
                <a:solidFill>
                  <a:srgbClr val="006666"/>
                </a:solidFill>
              </a:rPr>
              <a:t>Практикой выработано определенное соотношение между диаметром и глубиной обработки:</a:t>
            </a:r>
          </a:p>
          <a:p>
            <a:pPr indent="538163" algn="just"/>
            <a:r>
              <a:rPr lang="ru-RU" sz="2800" dirty="0">
                <a:solidFill>
                  <a:srgbClr val="006666"/>
                </a:solidFill>
              </a:rPr>
              <a:t>                                        </a:t>
            </a:r>
            <a:r>
              <a:rPr lang="en-US" sz="2800" b="1" dirty="0">
                <a:solidFill>
                  <a:srgbClr val="006666"/>
                </a:solidFill>
              </a:rPr>
              <a:t>D</a:t>
            </a:r>
            <a:r>
              <a:rPr lang="ru-RU" sz="2800" b="1" dirty="0">
                <a:solidFill>
                  <a:srgbClr val="006666"/>
                </a:solidFill>
              </a:rPr>
              <a:t>=</a:t>
            </a:r>
            <a:r>
              <a:rPr lang="en-US" sz="2800" b="1" dirty="0" smtClean="0">
                <a:solidFill>
                  <a:srgbClr val="006666"/>
                </a:solidFill>
              </a:rPr>
              <a:t>k</a:t>
            </a:r>
            <a:r>
              <a:rPr lang="ru-RU" sz="2800" b="1" dirty="0" smtClean="0">
                <a:solidFill>
                  <a:srgbClr val="006666"/>
                </a:solidFill>
              </a:rPr>
              <a:t>∙</a:t>
            </a:r>
            <a:r>
              <a:rPr lang="en-US" sz="2800" b="1" dirty="0" smtClean="0">
                <a:solidFill>
                  <a:srgbClr val="006666"/>
                </a:solidFill>
              </a:rPr>
              <a:t>a</a:t>
            </a:r>
            <a:endParaRPr lang="ru-RU" sz="2800" dirty="0">
              <a:solidFill>
                <a:srgbClr val="006666"/>
              </a:solidFill>
            </a:endParaRPr>
          </a:p>
          <a:p>
            <a:pPr indent="538163" algn="just"/>
            <a:r>
              <a:rPr lang="ru-RU" sz="2000" dirty="0">
                <a:solidFill>
                  <a:srgbClr val="006666"/>
                </a:solidFill>
              </a:rPr>
              <a:t>где </a:t>
            </a:r>
            <a:r>
              <a:rPr lang="ru-RU" sz="2000" i="1" dirty="0" err="1">
                <a:solidFill>
                  <a:srgbClr val="006666"/>
                </a:solidFill>
              </a:rPr>
              <a:t>к</a:t>
            </a:r>
            <a:r>
              <a:rPr lang="ru-RU" sz="2000" dirty="0" err="1">
                <a:solidFill>
                  <a:srgbClr val="006666"/>
                </a:solidFill>
              </a:rPr>
              <a:t>-коэффициент</a:t>
            </a:r>
            <a:r>
              <a:rPr lang="ru-RU" sz="2000" dirty="0">
                <a:solidFill>
                  <a:srgbClr val="006666"/>
                </a:solidFill>
              </a:rPr>
              <a:t>, равный 3…4 для плугов, 4…6 для борон, 6…8 для лущильников.</a:t>
            </a:r>
          </a:p>
        </p:txBody>
      </p:sp>
      <p:sp>
        <p:nvSpPr>
          <p:cNvPr id="22543" name="Rectangle 15"/>
          <p:cNvSpPr>
            <a:spLocks noChangeArrowheads="1"/>
          </p:cNvSpPr>
          <p:nvPr/>
        </p:nvSpPr>
        <p:spPr bwMode="auto">
          <a:xfrm>
            <a:off x="0" y="5589588"/>
            <a:ext cx="9144000" cy="1128712"/>
          </a:xfrm>
          <a:prstGeom prst="rect">
            <a:avLst/>
          </a:prstGeom>
          <a:noFill/>
          <a:ln w="9525">
            <a:noFill/>
            <a:miter lim="800000"/>
            <a:headEnd/>
            <a:tailEnd/>
          </a:ln>
        </p:spPr>
        <p:txBody>
          <a:bodyPr anchor="ctr">
            <a:spAutoFit/>
          </a:bodyPr>
          <a:lstStyle/>
          <a:p>
            <a:pPr indent="538163" algn="just"/>
            <a:r>
              <a:rPr lang="ru-RU" sz="2000" dirty="0">
                <a:solidFill>
                  <a:srgbClr val="006666"/>
                </a:solidFill>
              </a:rPr>
              <a:t>Чем меньше радиус кривизны диска тем интенсивнее крошится и оборачивается пласт.</a:t>
            </a:r>
          </a:p>
          <a:p>
            <a:pPr indent="538163" algn="ctr"/>
            <a:r>
              <a:rPr lang="en-US" sz="2800" b="1" dirty="0">
                <a:solidFill>
                  <a:srgbClr val="006666"/>
                </a:solidFill>
              </a:rPr>
              <a:t>D</a:t>
            </a:r>
            <a:r>
              <a:rPr lang="ru-RU" sz="2800" b="1" dirty="0">
                <a:solidFill>
                  <a:srgbClr val="006666"/>
                </a:solidFill>
              </a:rPr>
              <a:t>=2</a:t>
            </a:r>
            <a:r>
              <a:rPr lang="en-US" sz="2800" b="1" dirty="0" err="1">
                <a:solidFill>
                  <a:srgbClr val="006666"/>
                </a:solidFill>
              </a:rPr>
              <a:t>rsinφ</a:t>
            </a:r>
            <a:endParaRPr lang="en-US" sz="2800" b="1" dirty="0">
              <a:solidFill>
                <a:srgbClr val="006666"/>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534"/>
                                        </p:tgtEl>
                                        <p:attrNameLst>
                                          <p:attrName>style.visibility</p:attrName>
                                        </p:attrNameLst>
                                      </p:cBhvr>
                                      <p:to>
                                        <p:strVal val="visible"/>
                                      </p:to>
                                    </p:set>
                                    <p:anim calcmode="lin" valueType="num">
                                      <p:cBhvr additive="base">
                                        <p:cTn id="7" dur="500" fill="hold"/>
                                        <p:tgtEl>
                                          <p:spTgt spid="22534"/>
                                        </p:tgtEl>
                                        <p:attrNameLst>
                                          <p:attrName>ppt_x</p:attrName>
                                        </p:attrNameLst>
                                      </p:cBhvr>
                                      <p:tavLst>
                                        <p:tav tm="0">
                                          <p:val>
                                            <p:strVal val="#ppt_x"/>
                                          </p:val>
                                        </p:tav>
                                        <p:tav tm="100000">
                                          <p:val>
                                            <p:strVal val="#ppt_x"/>
                                          </p:val>
                                        </p:tav>
                                      </p:tavLst>
                                    </p:anim>
                                    <p:anim calcmode="lin" valueType="num">
                                      <p:cBhvr additive="base">
                                        <p:cTn id="8" dur="500" fill="hold"/>
                                        <p:tgtEl>
                                          <p:spTgt spid="225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2536"/>
                                        </p:tgtEl>
                                        <p:attrNameLst>
                                          <p:attrName>style.visibility</p:attrName>
                                        </p:attrNameLst>
                                      </p:cBhvr>
                                      <p:to>
                                        <p:strVal val="visible"/>
                                      </p:to>
                                    </p:set>
                                    <p:anim calcmode="lin" valueType="num">
                                      <p:cBhvr additive="base">
                                        <p:cTn id="13" dur="500" fill="hold"/>
                                        <p:tgtEl>
                                          <p:spTgt spid="22536"/>
                                        </p:tgtEl>
                                        <p:attrNameLst>
                                          <p:attrName>ppt_x</p:attrName>
                                        </p:attrNameLst>
                                      </p:cBhvr>
                                      <p:tavLst>
                                        <p:tav tm="0">
                                          <p:val>
                                            <p:strVal val="0-#ppt_w/2"/>
                                          </p:val>
                                        </p:tav>
                                        <p:tav tm="100000">
                                          <p:val>
                                            <p:strVal val="#ppt_x"/>
                                          </p:val>
                                        </p:tav>
                                      </p:tavLst>
                                    </p:anim>
                                    <p:anim calcmode="lin" valueType="num">
                                      <p:cBhvr additive="base">
                                        <p:cTn id="14" dur="500" fill="hold"/>
                                        <p:tgtEl>
                                          <p:spTgt spid="2253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1" nodeType="clickEffect">
                                  <p:stCondLst>
                                    <p:cond delay="0"/>
                                  </p:stCondLst>
                                  <p:childTnLst>
                                    <p:set>
                                      <p:cBhvr>
                                        <p:cTn id="18" dur="1" fill="hold">
                                          <p:stCondLst>
                                            <p:cond delay="0"/>
                                          </p:stCondLst>
                                        </p:cTn>
                                        <p:tgtEl>
                                          <p:spTgt spid="22534"/>
                                        </p:tgtEl>
                                        <p:attrNameLst>
                                          <p:attrName>style.visibility</p:attrName>
                                        </p:attrNameLst>
                                      </p:cBhvr>
                                      <p:to>
                                        <p:strVal val="visible"/>
                                      </p:to>
                                    </p:set>
                                    <p:anim calcmode="lin" valueType="num">
                                      <p:cBhvr additive="base">
                                        <p:cTn id="19" dur="500" fill="hold"/>
                                        <p:tgtEl>
                                          <p:spTgt spid="22534"/>
                                        </p:tgtEl>
                                        <p:attrNameLst>
                                          <p:attrName>ppt_x</p:attrName>
                                        </p:attrNameLst>
                                      </p:cBhvr>
                                      <p:tavLst>
                                        <p:tav tm="0">
                                          <p:val>
                                            <p:strVal val="#ppt_x"/>
                                          </p:val>
                                        </p:tav>
                                        <p:tav tm="100000">
                                          <p:val>
                                            <p:strVal val="#ppt_x"/>
                                          </p:val>
                                        </p:tav>
                                      </p:tavLst>
                                    </p:anim>
                                    <p:anim calcmode="lin" valueType="num">
                                      <p:cBhvr additive="base">
                                        <p:cTn id="20" dur="500" fill="hold"/>
                                        <p:tgtEl>
                                          <p:spTgt spid="2253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2536"/>
                                        </p:tgtEl>
                                        <p:attrNameLst>
                                          <p:attrName>style.visibility</p:attrName>
                                        </p:attrNameLst>
                                      </p:cBhvr>
                                      <p:to>
                                        <p:strVal val="visible"/>
                                      </p:to>
                                    </p:set>
                                    <p:anim calcmode="lin" valueType="num">
                                      <p:cBhvr additive="base">
                                        <p:cTn id="25" dur="500" fill="hold"/>
                                        <p:tgtEl>
                                          <p:spTgt spid="22536"/>
                                        </p:tgtEl>
                                        <p:attrNameLst>
                                          <p:attrName>ppt_x</p:attrName>
                                        </p:attrNameLst>
                                      </p:cBhvr>
                                      <p:tavLst>
                                        <p:tav tm="0">
                                          <p:val>
                                            <p:strVal val="0-#ppt_w/2"/>
                                          </p:val>
                                        </p:tav>
                                        <p:tav tm="100000">
                                          <p:val>
                                            <p:strVal val="#ppt_x"/>
                                          </p:val>
                                        </p:tav>
                                      </p:tavLst>
                                    </p:anim>
                                    <p:anim calcmode="lin" valueType="num">
                                      <p:cBhvr additive="base">
                                        <p:cTn id="26" dur="500" fill="hold"/>
                                        <p:tgtEl>
                                          <p:spTgt spid="2253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2542"/>
                                        </p:tgtEl>
                                        <p:attrNameLst>
                                          <p:attrName>style.visibility</p:attrName>
                                        </p:attrNameLst>
                                      </p:cBhvr>
                                      <p:to>
                                        <p:strVal val="visible"/>
                                      </p:to>
                                    </p:set>
                                    <p:anim calcmode="lin" valueType="num">
                                      <p:cBhvr additive="base">
                                        <p:cTn id="31" dur="500" fill="hold"/>
                                        <p:tgtEl>
                                          <p:spTgt spid="22542"/>
                                        </p:tgtEl>
                                        <p:attrNameLst>
                                          <p:attrName>ppt_x</p:attrName>
                                        </p:attrNameLst>
                                      </p:cBhvr>
                                      <p:tavLst>
                                        <p:tav tm="0">
                                          <p:val>
                                            <p:strVal val="#ppt_x"/>
                                          </p:val>
                                        </p:tav>
                                        <p:tav tm="100000">
                                          <p:val>
                                            <p:strVal val="#ppt_x"/>
                                          </p:val>
                                        </p:tav>
                                      </p:tavLst>
                                    </p:anim>
                                    <p:anim calcmode="lin" valueType="num">
                                      <p:cBhvr additive="base">
                                        <p:cTn id="32" dur="500" fill="hold"/>
                                        <p:tgtEl>
                                          <p:spTgt spid="2254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2543"/>
                                        </p:tgtEl>
                                        <p:attrNameLst>
                                          <p:attrName>style.visibility</p:attrName>
                                        </p:attrNameLst>
                                      </p:cBhvr>
                                      <p:to>
                                        <p:strVal val="visible"/>
                                      </p:to>
                                    </p:set>
                                    <p:anim calcmode="lin" valueType="num">
                                      <p:cBhvr additive="base">
                                        <p:cTn id="37" dur="500" fill="hold"/>
                                        <p:tgtEl>
                                          <p:spTgt spid="22543"/>
                                        </p:tgtEl>
                                        <p:attrNameLst>
                                          <p:attrName>ppt_x</p:attrName>
                                        </p:attrNameLst>
                                      </p:cBhvr>
                                      <p:tavLst>
                                        <p:tav tm="0">
                                          <p:val>
                                            <p:strVal val="#ppt_x"/>
                                          </p:val>
                                        </p:tav>
                                        <p:tav tm="100000">
                                          <p:val>
                                            <p:strVal val="#ppt_x"/>
                                          </p:val>
                                        </p:tav>
                                      </p:tavLst>
                                    </p:anim>
                                    <p:anim calcmode="lin" valueType="num">
                                      <p:cBhvr additive="base">
                                        <p:cTn id="38" dur="500" fill="hold"/>
                                        <p:tgtEl>
                                          <p:spTgt spid="225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4" grpId="0"/>
      <p:bldP spid="22534" grpId="1"/>
      <p:bldP spid="22542" grpId="0"/>
      <p:bldP spid="2254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 descr="Рисунок1"/>
          <p:cNvPicPr>
            <a:picLocks noChangeAspect="1" noChangeArrowheads="1"/>
          </p:cNvPicPr>
          <p:nvPr/>
        </p:nvPicPr>
        <p:blipFill>
          <a:blip r:embed="rId3" cstate="print"/>
          <a:srcRect/>
          <a:stretch>
            <a:fillRect/>
          </a:stretch>
        </p:blipFill>
        <p:spPr bwMode="auto">
          <a:xfrm>
            <a:off x="0" y="0"/>
            <a:ext cx="9144000" cy="6859588"/>
          </a:xfrm>
          <a:prstGeom prst="rect">
            <a:avLst/>
          </a:prstGeom>
          <a:noFill/>
          <a:ln w="9525">
            <a:noFill/>
            <a:miter lim="800000"/>
            <a:headEnd/>
            <a:tailEnd/>
          </a:ln>
        </p:spPr>
      </p:pic>
      <p:graphicFrame>
        <p:nvGraphicFramePr>
          <p:cNvPr id="49158" name="Object 6"/>
          <p:cNvGraphicFramePr>
            <a:graphicFrameLocks noChangeAspect="1"/>
          </p:cNvGraphicFramePr>
          <p:nvPr>
            <p:ph/>
          </p:nvPr>
        </p:nvGraphicFramePr>
        <p:xfrm>
          <a:off x="539750" y="2420938"/>
          <a:ext cx="8064500" cy="3821112"/>
        </p:xfrm>
        <a:graphic>
          <a:graphicData uri="http://schemas.openxmlformats.org/presentationml/2006/ole">
            <p:oleObj spid="_x0000_s3074" name="AutoCAD Drawing" r:id="rId4" imgW="11134725" imgH="5276850" progId="">
              <p:embed/>
            </p:oleObj>
          </a:graphicData>
        </a:graphic>
      </p:graphicFrame>
      <p:sp>
        <p:nvSpPr>
          <p:cNvPr id="49160" name="Rectangle 8"/>
          <p:cNvSpPr>
            <a:spLocks noChangeArrowheads="1"/>
          </p:cNvSpPr>
          <p:nvPr/>
        </p:nvSpPr>
        <p:spPr bwMode="auto">
          <a:xfrm>
            <a:off x="0" y="476250"/>
            <a:ext cx="9144000" cy="1373188"/>
          </a:xfrm>
          <a:prstGeom prst="rect">
            <a:avLst/>
          </a:prstGeom>
          <a:noFill/>
          <a:ln w="9525">
            <a:noFill/>
            <a:miter lim="800000"/>
            <a:headEnd/>
            <a:tailEnd/>
          </a:ln>
        </p:spPr>
        <p:txBody>
          <a:bodyPr>
            <a:spAutoFit/>
          </a:bodyPr>
          <a:lstStyle/>
          <a:p>
            <a:r>
              <a:rPr lang="ru-RU" sz="2800" dirty="0">
                <a:solidFill>
                  <a:srgbClr val="006666"/>
                </a:solidFill>
              </a:rPr>
              <a:t>Угол между плоскостью вращения диска и линией направления движения бороны называют </a:t>
            </a:r>
            <a:r>
              <a:rPr lang="ru-RU" sz="2800" dirty="0" smtClean="0">
                <a:solidFill>
                  <a:srgbClr val="006666"/>
                </a:solidFill>
              </a:rPr>
              <a:t> </a:t>
            </a:r>
            <a:r>
              <a:rPr lang="ru-RU" sz="2800" b="1" u="sng" dirty="0" smtClean="0">
                <a:solidFill>
                  <a:srgbClr val="006666"/>
                </a:solidFill>
              </a:rPr>
              <a:t>углом  атаки</a:t>
            </a:r>
            <a:r>
              <a:rPr lang="ru-RU" sz="2800" dirty="0" smtClean="0">
                <a:solidFill>
                  <a:srgbClr val="006666"/>
                </a:solidFill>
              </a:rPr>
              <a:t> </a:t>
            </a:r>
            <a:r>
              <a:rPr lang="ru-RU" sz="2800" dirty="0">
                <a:solidFill>
                  <a:srgbClr val="006666"/>
                </a:solidFill>
              </a:rPr>
              <a:t>(10…25°).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9160"/>
                                        </p:tgtEl>
                                        <p:attrNameLst>
                                          <p:attrName>style.visibility</p:attrName>
                                        </p:attrNameLst>
                                      </p:cBhvr>
                                      <p:to>
                                        <p:strVal val="visible"/>
                                      </p:to>
                                    </p:set>
                                    <p:anim calcmode="lin" valueType="num">
                                      <p:cBhvr additive="base">
                                        <p:cTn id="7" dur="500" fill="hold"/>
                                        <p:tgtEl>
                                          <p:spTgt spid="49160"/>
                                        </p:tgtEl>
                                        <p:attrNameLst>
                                          <p:attrName>ppt_x</p:attrName>
                                        </p:attrNameLst>
                                      </p:cBhvr>
                                      <p:tavLst>
                                        <p:tav tm="0">
                                          <p:val>
                                            <p:strVal val="1+#ppt_w/2"/>
                                          </p:val>
                                        </p:tav>
                                        <p:tav tm="100000">
                                          <p:val>
                                            <p:strVal val="#ppt_x"/>
                                          </p:val>
                                        </p:tav>
                                      </p:tavLst>
                                    </p:anim>
                                    <p:anim calcmode="lin" valueType="num">
                                      <p:cBhvr additive="base">
                                        <p:cTn id="8" dur="500" fill="hold"/>
                                        <p:tgtEl>
                                          <p:spTgt spid="4916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9158"/>
                                        </p:tgtEl>
                                        <p:attrNameLst>
                                          <p:attrName>style.visibility</p:attrName>
                                        </p:attrNameLst>
                                      </p:cBhvr>
                                      <p:to>
                                        <p:strVal val="visible"/>
                                      </p:to>
                                    </p:set>
                                    <p:anim calcmode="lin" valueType="num">
                                      <p:cBhvr additive="base">
                                        <p:cTn id="13" dur="500" fill="hold"/>
                                        <p:tgtEl>
                                          <p:spTgt spid="49158"/>
                                        </p:tgtEl>
                                        <p:attrNameLst>
                                          <p:attrName>ppt_x</p:attrName>
                                        </p:attrNameLst>
                                      </p:cBhvr>
                                      <p:tavLst>
                                        <p:tav tm="0">
                                          <p:val>
                                            <p:strVal val="#ppt_x"/>
                                          </p:val>
                                        </p:tav>
                                        <p:tav tm="100000">
                                          <p:val>
                                            <p:strVal val="#ppt_x"/>
                                          </p:val>
                                        </p:tav>
                                      </p:tavLst>
                                    </p:anim>
                                    <p:anim calcmode="lin" valueType="num">
                                      <p:cBhvr additive="base">
                                        <p:cTn id="14" dur="500" fill="hold"/>
                                        <p:tgtEl>
                                          <p:spTgt spid="491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6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Рисунок1"/>
          <p:cNvPicPr>
            <a:picLocks noChangeAspect="1" noChangeArrowheads="1"/>
          </p:cNvPicPr>
          <p:nvPr/>
        </p:nvPicPr>
        <p:blipFill>
          <a:blip r:embed="rId3" cstate="print"/>
          <a:srcRect/>
          <a:stretch>
            <a:fillRect/>
          </a:stretch>
        </p:blipFill>
        <p:spPr bwMode="auto">
          <a:xfrm>
            <a:off x="0" y="0"/>
            <a:ext cx="9144000" cy="6859588"/>
          </a:xfrm>
          <a:prstGeom prst="rect">
            <a:avLst/>
          </a:prstGeom>
          <a:noFill/>
          <a:ln w="9525">
            <a:noFill/>
            <a:miter lim="800000"/>
            <a:headEnd/>
            <a:tailEnd/>
          </a:ln>
        </p:spPr>
      </p:pic>
      <p:sp>
        <p:nvSpPr>
          <p:cNvPr id="16387" name="Rectangle 5"/>
          <p:cNvSpPr>
            <a:spLocks noGrp="1" noChangeArrowheads="1"/>
          </p:cNvSpPr>
          <p:nvPr>
            <p:ph type="title"/>
          </p:nvPr>
        </p:nvSpPr>
        <p:spPr>
          <a:xfrm>
            <a:off x="0" y="188913"/>
            <a:ext cx="9144000" cy="796925"/>
          </a:xfrm>
          <a:noFill/>
        </p:spPr>
        <p:txBody>
          <a:bodyPr>
            <a:normAutofit fontScale="90000"/>
          </a:bodyPr>
          <a:lstStyle/>
          <a:p>
            <a:pPr eaLnBrk="1" hangingPunct="1"/>
            <a:r>
              <a:rPr lang="ru-RU" sz="4000" b="1" dirty="0" smtClean="0">
                <a:solidFill>
                  <a:srgbClr val="006666"/>
                </a:solidFill>
              </a:rPr>
              <a:t>Дисковая борона </a:t>
            </a:r>
            <a:r>
              <a:rPr lang="en-US" sz="4000" b="1" dirty="0" err="1" smtClean="0">
                <a:solidFill>
                  <a:srgbClr val="006666"/>
                </a:solidFill>
              </a:rPr>
              <a:t>Konigsadler</a:t>
            </a:r>
            <a:r>
              <a:rPr lang="en-US" sz="4000" b="1" dirty="0" smtClean="0">
                <a:solidFill>
                  <a:srgbClr val="006666"/>
                </a:solidFill>
              </a:rPr>
              <a:t> </a:t>
            </a:r>
            <a:r>
              <a:rPr lang="en-US" sz="4000" b="1" dirty="0" err="1" smtClean="0">
                <a:solidFill>
                  <a:srgbClr val="006666"/>
                </a:solidFill>
              </a:rPr>
              <a:t>Rabe</a:t>
            </a:r>
            <a:r>
              <a:rPr lang="ru-RU" sz="4000" b="1" dirty="0" smtClean="0">
                <a:solidFill>
                  <a:srgbClr val="006666"/>
                </a:solidFill>
              </a:rPr>
              <a:t> (Германия)</a:t>
            </a:r>
          </a:p>
        </p:txBody>
      </p:sp>
      <p:pic>
        <p:nvPicPr>
          <p:cNvPr id="23558" name="Picture 6" descr="Диск борона рабе"/>
          <p:cNvPicPr>
            <a:picLocks noChangeAspect="1" noChangeArrowheads="1"/>
          </p:cNvPicPr>
          <p:nvPr/>
        </p:nvPicPr>
        <p:blipFill>
          <a:blip r:embed="rId4" cstate="print"/>
          <a:srcRect/>
          <a:stretch>
            <a:fillRect/>
          </a:stretch>
        </p:blipFill>
        <p:spPr bwMode="auto">
          <a:xfrm>
            <a:off x="0" y="1196975"/>
            <a:ext cx="9144000" cy="3919538"/>
          </a:xfrm>
          <a:prstGeom prst="rect">
            <a:avLst/>
          </a:prstGeom>
          <a:noFill/>
          <a:ln w="9525">
            <a:noFill/>
            <a:miter lim="800000"/>
            <a:headEnd/>
            <a:tailEnd/>
          </a:ln>
        </p:spPr>
      </p:pic>
      <p:sp>
        <p:nvSpPr>
          <p:cNvPr id="23559" name="Rectangle 7"/>
          <p:cNvSpPr>
            <a:spLocks noChangeArrowheads="1"/>
          </p:cNvSpPr>
          <p:nvPr/>
        </p:nvSpPr>
        <p:spPr bwMode="auto">
          <a:xfrm>
            <a:off x="0" y="4725144"/>
            <a:ext cx="9144000" cy="1584325"/>
          </a:xfrm>
          <a:prstGeom prst="rect">
            <a:avLst/>
          </a:prstGeom>
          <a:noFill/>
          <a:ln w="9525">
            <a:noFill/>
            <a:miter lim="800000"/>
            <a:headEnd/>
            <a:tailEnd/>
          </a:ln>
        </p:spPr>
        <p:txBody>
          <a:bodyPr anchor="ctr"/>
          <a:lstStyle/>
          <a:p>
            <a:pPr algn="just"/>
            <a:r>
              <a:rPr lang="ru-RU" sz="2400" b="1" dirty="0">
                <a:solidFill>
                  <a:srgbClr val="006666"/>
                </a:solidFill>
              </a:rPr>
              <a:t>Предназначена для неглубокого и глубокого рыхления с интенсивным измельчением, перемешиванием растительных остатков и последующим уплотнением почвы.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3558"/>
                                        </p:tgtEl>
                                        <p:attrNameLst>
                                          <p:attrName>style.visibility</p:attrName>
                                        </p:attrNameLst>
                                      </p:cBhvr>
                                      <p:to>
                                        <p:strVal val="visible"/>
                                      </p:to>
                                    </p:set>
                                    <p:anim calcmode="lin" valueType="num">
                                      <p:cBhvr additive="base">
                                        <p:cTn id="7" dur="1000" fill="hold"/>
                                        <p:tgtEl>
                                          <p:spTgt spid="23558"/>
                                        </p:tgtEl>
                                        <p:attrNameLst>
                                          <p:attrName>ppt_x</p:attrName>
                                        </p:attrNameLst>
                                      </p:cBhvr>
                                      <p:tavLst>
                                        <p:tav tm="0">
                                          <p:val>
                                            <p:strVal val="0-#ppt_w/2"/>
                                          </p:val>
                                        </p:tav>
                                        <p:tav tm="100000">
                                          <p:val>
                                            <p:strVal val="#ppt_x"/>
                                          </p:val>
                                        </p:tav>
                                      </p:tavLst>
                                    </p:anim>
                                    <p:anim calcmode="lin" valueType="num">
                                      <p:cBhvr additive="base">
                                        <p:cTn id="8" dur="1000" fill="hold"/>
                                        <p:tgtEl>
                                          <p:spTgt spid="2355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559"/>
                                        </p:tgtEl>
                                        <p:attrNameLst>
                                          <p:attrName>style.visibility</p:attrName>
                                        </p:attrNameLst>
                                      </p:cBhvr>
                                      <p:to>
                                        <p:strVal val="visible"/>
                                      </p:to>
                                    </p:set>
                                    <p:anim calcmode="lin" valueType="num">
                                      <p:cBhvr additive="base">
                                        <p:cTn id="13" dur="500" fill="hold"/>
                                        <p:tgtEl>
                                          <p:spTgt spid="23559"/>
                                        </p:tgtEl>
                                        <p:attrNameLst>
                                          <p:attrName>ppt_x</p:attrName>
                                        </p:attrNameLst>
                                      </p:cBhvr>
                                      <p:tavLst>
                                        <p:tav tm="0">
                                          <p:val>
                                            <p:strVal val="#ppt_x"/>
                                          </p:val>
                                        </p:tav>
                                        <p:tav tm="100000">
                                          <p:val>
                                            <p:strVal val="#ppt_x"/>
                                          </p:val>
                                        </p:tav>
                                      </p:tavLst>
                                    </p:anim>
                                    <p:anim calcmode="lin" valueType="num">
                                      <p:cBhvr additive="base">
                                        <p:cTn id="14" dur="500" fill="hold"/>
                                        <p:tgtEl>
                                          <p:spTgt spid="235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descr="Рисунок1"/>
          <p:cNvPicPr>
            <a:picLocks noChangeAspect="1" noChangeArrowheads="1"/>
          </p:cNvPicPr>
          <p:nvPr/>
        </p:nvPicPr>
        <p:blipFill>
          <a:blip r:embed="rId3" cstate="print"/>
          <a:srcRect/>
          <a:stretch>
            <a:fillRect/>
          </a:stretch>
        </p:blipFill>
        <p:spPr bwMode="auto">
          <a:xfrm>
            <a:off x="0" y="0"/>
            <a:ext cx="9144000" cy="6859588"/>
          </a:xfrm>
          <a:prstGeom prst="rect">
            <a:avLst/>
          </a:prstGeom>
          <a:noFill/>
          <a:ln w="9525">
            <a:noFill/>
            <a:miter lim="800000"/>
            <a:headEnd/>
            <a:tailEnd/>
          </a:ln>
        </p:spPr>
      </p:pic>
      <p:sp>
        <p:nvSpPr>
          <p:cNvPr id="17411" name="Rectangle 5"/>
          <p:cNvSpPr>
            <a:spLocks noChangeArrowheads="1"/>
          </p:cNvSpPr>
          <p:nvPr/>
        </p:nvSpPr>
        <p:spPr bwMode="auto">
          <a:xfrm>
            <a:off x="0" y="0"/>
            <a:ext cx="9144000" cy="865188"/>
          </a:xfrm>
          <a:prstGeom prst="rect">
            <a:avLst/>
          </a:prstGeom>
          <a:noFill/>
          <a:ln w="9525">
            <a:noFill/>
            <a:miter lim="800000"/>
            <a:headEnd/>
            <a:tailEnd/>
          </a:ln>
        </p:spPr>
        <p:txBody>
          <a:bodyPr anchor="ctr"/>
          <a:lstStyle/>
          <a:p>
            <a:pPr algn="ctr"/>
            <a:r>
              <a:rPr lang="ru-RU" sz="3200" b="1" dirty="0">
                <a:solidFill>
                  <a:srgbClr val="006666"/>
                </a:solidFill>
              </a:rPr>
              <a:t>Дисковая борона </a:t>
            </a:r>
            <a:r>
              <a:rPr lang="en-US" sz="3200" b="1" dirty="0" err="1">
                <a:solidFill>
                  <a:srgbClr val="006666"/>
                </a:solidFill>
              </a:rPr>
              <a:t>Catros</a:t>
            </a:r>
            <a:r>
              <a:rPr lang="en-US" sz="3200" b="1" dirty="0">
                <a:solidFill>
                  <a:srgbClr val="006666"/>
                </a:solidFill>
              </a:rPr>
              <a:t> </a:t>
            </a:r>
            <a:r>
              <a:rPr lang="en-US" sz="3200" b="1" dirty="0" err="1">
                <a:solidFill>
                  <a:srgbClr val="006666"/>
                </a:solidFill>
              </a:rPr>
              <a:t>Amazone</a:t>
            </a:r>
            <a:r>
              <a:rPr lang="en-US" sz="3200" b="1" dirty="0">
                <a:solidFill>
                  <a:srgbClr val="006666"/>
                </a:solidFill>
              </a:rPr>
              <a:t> (</a:t>
            </a:r>
            <a:r>
              <a:rPr lang="ru-RU" sz="3200" b="1" dirty="0">
                <a:solidFill>
                  <a:srgbClr val="006666"/>
                </a:solidFill>
              </a:rPr>
              <a:t>Германия</a:t>
            </a:r>
            <a:r>
              <a:rPr lang="en-US" sz="3200" b="1" dirty="0">
                <a:solidFill>
                  <a:srgbClr val="006666"/>
                </a:solidFill>
              </a:rPr>
              <a:t>)</a:t>
            </a:r>
            <a:endParaRPr lang="ru-RU" sz="3200" b="1" dirty="0">
              <a:solidFill>
                <a:srgbClr val="006666"/>
              </a:solidFill>
            </a:endParaRPr>
          </a:p>
        </p:txBody>
      </p:sp>
      <p:pic>
        <p:nvPicPr>
          <p:cNvPr id="24582" name="Picture 6" descr="диски катроса"/>
          <p:cNvPicPr>
            <a:picLocks noChangeAspect="1" noChangeArrowheads="1"/>
          </p:cNvPicPr>
          <p:nvPr/>
        </p:nvPicPr>
        <p:blipFill>
          <a:blip r:embed="rId4" cstate="print"/>
          <a:srcRect/>
          <a:stretch>
            <a:fillRect/>
          </a:stretch>
        </p:blipFill>
        <p:spPr bwMode="auto">
          <a:xfrm>
            <a:off x="6156325" y="908050"/>
            <a:ext cx="2987675" cy="1403350"/>
          </a:xfrm>
          <a:prstGeom prst="rect">
            <a:avLst/>
          </a:prstGeom>
          <a:noFill/>
          <a:ln w="9525">
            <a:noFill/>
            <a:miter lim="800000"/>
            <a:headEnd/>
            <a:tailEnd/>
          </a:ln>
        </p:spPr>
      </p:pic>
      <p:pic>
        <p:nvPicPr>
          <p:cNvPr id="24583" name="Picture 7" descr="Катрос борона дисковая"/>
          <p:cNvPicPr>
            <a:picLocks noChangeAspect="1" noChangeArrowheads="1"/>
          </p:cNvPicPr>
          <p:nvPr/>
        </p:nvPicPr>
        <p:blipFill>
          <a:blip r:embed="rId5" cstate="print"/>
          <a:srcRect r="3683"/>
          <a:stretch>
            <a:fillRect/>
          </a:stretch>
        </p:blipFill>
        <p:spPr bwMode="auto">
          <a:xfrm>
            <a:off x="0" y="908050"/>
            <a:ext cx="6156325" cy="4410075"/>
          </a:xfrm>
          <a:prstGeom prst="rect">
            <a:avLst/>
          </a:prstGeom>
          <a:noFill/>
          <a:ln w="9525">
            <a:noFill/>
            <a:miter lim="800000"/>
            <a:headEnd/>
            <a:tailEnd/>
          </a:ln>
        </p:spPr>
      </p:pic>
      <p:sp>
        <p:nvSpPr>
          <p:cNvPr id="24584" name="Rectangle 8"/>
          <p:cNvSpPr>
            <a:spLocks noChangeArrowheads="1"/>
          </p:cNvSpPr>
          <p:nvPr/>
        </p:nvSpPr>
        <p:spPr bwMode="auto">
          <a:xfrm>
            <a:off x="5976938" y="2636838"/>
            <a:ext cx="3167062" cy="1700212"/>
          </a:xfrm>
          <a:prstGeom prst="rect">
            <a:avLst/>
          </a:prstGeom>
          <a:noFill/>
          <a:ln w="9525">
            <a:noFill/>
            <a:miter lim="800000"/>
            <a:headEnd/>
            <a:tailEnd/>
          </a:ln>
        </p:spPr>
        <p:txBody>
          <a:bodyPr anchor="ctr"/>
          <a:lstStyle/>
          <a:p>
            <a:pPr algn="ctr"/>
            <a:r>
              <a:rPr lang="ru-RU" sz="2800" b="1" dirty="0">
                <a:solidFill>
                  <a:srgbClr val="006666"/>
                </a:solidFill>
              </a:rPr>
              <a:t>Защита от перегрузок и препятствий</a:t>
            </a:r>
          </a:p>
        </p:txBody>
      </p:sp>
      <p:sp>
        <p:nvSpPr>
          <p:cNvPr id="24585" name="Rectangle 9"/>
          <p:cNvSpPr>
            <a:spLocks noChangeArrowheads="1"/>
          </p:cNvSpPr>
          <p:nvPr/>
        </p:nvSpPr>
        <p:spPr bwMode="auto">
          <a:xfrm>
            <a:off x="0" y="4725144"/>
            <a:ext cx="9144000" cy="1700212"/>
          </a:xfrm>
          <a:prstGeom prst="rect">
            <a:avLst/>
          </a:prstGeom>
          <a:noFill/>
          <a:ln w="9525">
            <a:noFill/>
            <a:miter lim="800000"/>
            <a:headEnd/>
            <a:tailEnd/>
          </a:ln>
        </p:spPr>
        <p:txBody>
          <a:bodyPr anchor="ctr"/>
          <a:lstStyle/>
          <a:p>
            <a:pPr algn="just"/>
            <a:r>
              <a:rPr lang="ru-RU" sz="2000" b="1" dirty="0">
                <a:solidFill>
                  <a:srgbClr val="006666"/>
                </a:solidFill>
              </a:rPr>
              <a:t>Борона предназначена для неглубокой обработки (10см) почвы. Каждый диск расположен на отдельной стойке посредством резиновых упругих элементов.</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4583"/>
                                        </p:tgtEl>
                                        <p:attrNameLst>
                                          <p:attrName>style.visibility</p:attrName>
                                        </p:attrNameLst>
                                      </p:cBhvr>
                                      <p:to>
                                        <p:strVal val="visible"/>
                                      </p:to>
                                    </p:set>
                                    <p:anim calcmode="lin" valueType="num">
                                      <p:cBhvr additive="base">
                                        <p:cTn id="7" dur="500" fill="hold"/>
                                        <p:tgtEl>
                                          <p:spTgt spid="24583"/>
                                        </p:tgtEl>
                                        <p:attrNameLst>
                                          <p:attrName>ppt_x</p:attrName>
                                        </p:attrNameLst>
                                      </p:cBhvr>
                                      <p:tavLst>
                                        <p:tav tm="0">
                                          <p:val>
                                            <p:strVal val="0-#ppt_w/2"/>
                                          </p:val>
                                        </p:tav>
                                        <p:tav tm="100000">
                                          <p:val>
                                            <p:strVal val="#ppt_x"/>
                                          </p:val>
                                        </p:tav>
                                      </p:tavLst>
                                    </p:anim>
                                    <p:anim calcmode="lin" valueType="num">
                                      <p:cBhvr additive="base">
                                        <p:cTn id="8" dur="500" fill="hold"/>
                                        <p:tgtEl>
                                          <p:spTgt spid="2458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585"/>
                                        </p:tgtEl>
                                        <p:attrNameLst>
                                          <p:attrName>style.visibility</p:attrName>
                                        </p:attrNameLst>
                                      </p:cBhvr>
                                      <p:to>
                                        <p:strVal val="visible"/>
                                      </p:to>
                                    </p:set>
                                    <p:anim calcmode="lin" valueType="num">
                                      <p:cBhvr additive="base">
                                        <p:cTn id="13" dur="500" fill="hold"/>
                                        <p:tgtEl>
                                          <p:spTgt spid="24585"/>
                                        </p:tgtEl>
                                        <p:attrNameLst>
                                          <p:attrName>ppt_x</p:attrName>
                                        </p:attrNameLst>
                                      </p:cBhvr>
                                      <p:tavLst>
                                        <p:tav tm="0">
                                          <p:val>
                                            <p:strVal val="#ppt_x"/>
                                          </p:val>
                                        </p:tav>
                                        <p:tav tm="100000">
                                          <p:val>
                                            <p:strVal val="#ppt_x"/>
                                          </p:val>
                                        </p:tav>
                                      </p:tavLst>
                                    </p:anim>
                                    <p:anim calcmode="lin" valueType="num">
                                      <p:cBhvr additive="base">
                                        <p:cTn id="14" dur="500" fill="hold"/>
                                        <p:tgtEl>
                                          <p:spTgt spid="2458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4582"/>
                                        </p:tgtEl>
                                        <p:attrNameLst>
                                          <p:attrName>style.visibility</p:attrName>
                                        </p:attrNameLst>
                                      </p:cBhvr>
                                      <p:to>
                                        <p:strVal val="visible"/>
                                      </p:to>
                                    </p:set>
                                    <p:anim calcmode="lin" valueType="num">
                                      <p:cBhvr additive="base">
                                        <p:cTn id="19" dur="500" fill="hold"/>
                                        <p:tgtEl>
                                          <p:spTgt spid="24582"/>
                                        </p:tgtEl>
                                        <p:attrNameLst>
                                          <p:attrName>ppt_x</p:attrName>
                                        </p:attrNameLst>
                                      </p:cBhvr>
                                      <p:tavLst>
                                        <p:tav tm="0">
                                          <p:val>
                                            <p:strVal val="1+#ppt_w/2"/>
                                          </p:val>
                                        </p:tav>
                                        <p:tav tm="100000">
                                          <p:val>
                                            <p:strVal val="#ppt_x"/>
                                          </p:val>
                                        </p:tav>
                                      </p:tavLst>
                                    </p:anim>
                                    <p:anim calcmode="lin" valueType="num">
                                      <p:cBhvr additive="base">
                                        <p:cTn id="20" dur="500" fill="hold"/>
                                        <p:tgtEl>
                                          <p:spTgt spid="2458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4584"/>
                                        </p:tgtEl>
                                        <p:attrNameLst>
                                          <p:attrName>style.visibility</p:attrName>
                                        </p:attrNameLst>
                                      </p:cBhvr>
                                      <p:to>
                                        <p:strVal val="visible"/>
                                      </p:to>
                                    </p:set>
                                    <p:anim calcmode="lin" valueType="num">
                                      <p:cBhvr additive="base">
                                        <p:cTn id="25" dur="500" fill="hold"/>
                                        <p:tgtEl>
                                          <p:spTgt spid="24584"/>
                                        </p:tgtEl>
                                        <p:attrNameLst>
                                          <p:attrName>ppt_x</p:attrName>
                                        </p:attrNameLst>
                                      </p:cBhvr>
                                      <p:tavLst>
                                        <p:tav tm="0">
                                          <p:val>
                                            <p:strVal val="1+#ppt_w/2"/>
                                          </p:val>
                                        </p:tav>
                                        <p:tav tm="100000">
                                          <p:val>
                                            <p:strVal val="#ppt_x"/>
                                          </p:val>
                                        </p:tav>
                                      </p:tavLst>
                                    </p:anim>
                                    <p:anim calcmode="lin" valueType="num">
                                      <p:cBhvr additive="base">
                                        <p:cTn id="26" dur="500" fill="hold"/>
                                        <p:tgtEl>
                                          <p:spTgt spid="245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4" grpId="0"/>
      <p:bldP spid="2458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Рисунок1"/>
          <p:cNvPicPr>
            <a:picLocks noChangeAspect="1" noChangeArrowheads="1"/>
          </p:cNvPicPr>
          <p:nvPr/>
        </p:nvPicPr>
        <p:blipFill>
          <a:blip r:embed="rId3" cstate="print"/>
          <a:srcRect/>
          <a:stretch>
            <a:fillRect/>
          </a:stretch>
        </p:blipFill>
        <p:spPr bwMode="auto">
          <a:xfrm>
            <a:off x="0" y="0"/>
            <a:ext cx="9144000" cy="6859588"/>
          </a:xfrm>
          <a:prstGeom prst="rect">
            <a:avLst/>
          </a:prstGeom>
          <a:noFill/>
          <a:ln w="9525">
            <a:noFill/>
            <a:miter lim="800000"/>
            <a:headEnd/>
            <a:tailEnd/>
          </a:ln>
        </p:spPr>
      </p:pic>
      <p:sp>
        <p:nvSpPr>
          <p:cNvPr id="18435" name="Rectangle 5"/>
          <p:cNvSpPr>
            <a:spLocks noGrp="1" noChangeArrowheads="1"/>
          </p:cNvSpPr>
          <p:nvPr>
            <p:ph type="title"/>
          </p:nvPr>
        </p:nvSpPr>
        <p:spPr>
          <a:xfrm>
            <a:off x="539750" y="-100013"/>
            <a:ext cx="8229600" cy="608013"/>
          </a:xfrm>
          <a:noFill/>
        </p:spPr>
        <p:txBody>
          <a:bodyPr>
            <a:normAutofit fontScale="90000"/>
          </a:bodyPr>
          <a:lstStyle/>
          <a:p>
            <a:pPr eaLnBrk="1" hangingPunct="1"/>
            <a:r>
              <a:rPr lang="ru-RU" b="1" smtClean="0">
                <a:solidFill>
                  <a:srgbClr val="006666"/>
                </a:solidFill>
              </a:rPr>
              <a:t>Дискаторы</a:t>
            </a:r>
          </a:p>
        </p:txBody>
      </p:sp>
      <p:sp>
        <p:nvSpPr>
          <p:cNvPr id="33798" name="Rectangle 6"/>
          <p:cNvSpPr>
            <a:spLocks noChangeArrowheads="1"/>
          </p:cNvSpPr>
          <p:nvPr/>
        </p:nvSpPr>
        <p:spPr bwMode="auto">
          <a:xfrm>
            <a:off x="0" y="333375"/>
            <a:ext cx="9144000" cy="1322388"/>
          </a:xfrm>
          <a:prstGeom prst="rect">
            <a:avLst/>
          </a:prstGeom>
          <a:noFill/>
          <a:ln w="9525">
            <a:noFill/>
            <a:miter lim="800000"/>
            <a:headEnd/>
            <a:tailEnd/>
          </a:ln>
        </p:spPr>
        <p:txBody>
          <a:bodyPr anchor="ctr"/>
          <a:lstStyle/>
          <a:p>
            <a:pPr algn="just"/>
            <a:r>
              <a:rPr lang="ru-RU" sz="2000" b="1" dirty="0" err="1">
                <a:solidFill>
                  <a:srgbClr val="006666"/>
                </a:solidFill>
              </a:rPr>
              <a:t>Дискаторы</a:t>
            </a:r>
            <a:r>
              <a:rPr lang="ru-RU" sz="2000" b="1" dirty="0">
                <a:solidFill>
                  <a:srgbClr val="006666"/>
                </a:solidFill>
              </a:rPr>
              <a:t> применяются в системе основной и предпосевной обработки почвы по </a:t>
            </a:r>
            <a:r>
              <a:rPr lang="ru-RU" sz="2000" b="1" dirty="0" err="1">
                <a:solidFill>
                  <a:srgbClr val="006666"/>
                </a:solidFill>
              </a:rPr>
              <a:t>энерго</a:t>
            </a:r>
            <a:r>
              <a:rPr lang="ru-RU" sz="2000" b="1" dirty="0">
                <a:solidFill>
                  <a:srgbClr val="006666"/>
                </a:solidFill>
              </a:rPr>
              <a:t>- и ресурсосберегающим технологиям под зерновые, технические и кормовые культуры, а также лущения стерни.</a:t>
            </a:r>
            <a:r>
              <a:rPr lang="ru-RU" sz="2000" b="1" dirty="0">
                <a:solidFill>
                  <a:srgbClr val="000099"/>
                </a:solidFill>
              </a:rPr>
              <a:t> </a:t>
            </a:r>
          </a:p>
        </p:txBody>
      </p:sp>
      <p:pic>
        <p:nvPicPr>
          <p:cNvPr id="33799" name="Picture 7" descr="Дискатор"/>
          <p:cNvPicPr>
            <a:picLocks noChangeAspect="1" noChangeArrowheads="1"/>
          </p:cNvPicPr>
          <p:nvPr/>
        </p:nvPicPr>
        <p:blipFill>
          <a:blip r:embed="rId4" cstate="print"/>
          <a:srcRect/>
          <a:stretch>
            <a:fillRect/>
          </a:stretch>
        </p:blipFill>
        <p:spPr bwMode="auto">
          <a:xfrm>
            <a:off x="179388" y="1557338"/>
            <a:ext cx="7019925" cy="3040062"/>
          </a:xfrm>
          <a:prstGeom prst="rect">
            <a:avLst/>
          </a:prstGeom>
          <a:noFill/>
          <a:ln w="9525">
            <a:noFill/>
            <a:miter lim="800000"/>
            <a:headEnd/>
            <a:tailEnd/>
          </a:ln>
        </p:spPr>
      </p:pic>
      <p:pic>
        <p:nvPicPr>
          <p:cNvPr id="33800" name="Picture 8" descr="раб орг дискатора"/>
          <p:cNvPicPr>
            <a:picLocks noChangeAspect="1" noChangeArrowheads="1"/>
          </p:cNvPicPr>
          <p:nvPr/>
        </p:nvPicPr>
        <p:blipFill>
          <a:blip r:embed="rId5" cstate="print"/>
          <a:srcRect/>
          <a:stretch>
            <a:fillRect/>
          </a:stretch>
        </p:blipFill>
        <p:spPr bwMode="auto">
          <a:xfrm>
            <a:off x="7667625" y="1484313"/>
            <a:ext cx="1169988" cy="3114675"/>
          </a:xfrm>
          <a:prstGeom prst="rect">
            <a:avLst/>
          </a:prstGeom>
          <a:noFill/>
          <a:ln w="9525">
            <a:noFill/>
            <a:miter lim="800000"/>
            <a:headEnd/>
            <a:tailEnd/>
          </a:ln>
        </p:spPr>
      </p:pic>
      <p:sp>
        <p:nvSpPr>
          <p:cNvPr id="33801" name="Rectangle 9"/>
          <p:cNvSpPr>
            <a:spLocks noChangeArrowheads="1"/>
          </p:cNvSpPr>
          <p:nvPr/>
        </p:nvSpPr>
        <p:spPr bwMode="auto">
          <a:xfrm>
            <a:off x="0" y="4653136"/>
            <a:ext cx="9144000" cy="1655762"/>
          </a:xfrm>
          <a:prstGeom prst="rect">
            <a:avLst/>
          </a:prstGeom>
          <a:noFill/>
          <a:ln w="9525">
            <a:noFill/>
            <a:miter lim="800000"/>
            <a:headEnd/>
            <a:tailEnd/>
          </a:ln>
        </p:spPr>
        <p:txBody>
          <a:bodyPr anchor="ctr"/>
          <a:lstStyle/>
          <a:p>
            <a:pPr algn="just"/>
            <a:r>
              <a:rPr lang="ru-RU" sz="2000" dirty="0">
                <a:solidFill>
                  <a:srgbClr val="006666"/>
                </a:solidFill>
              </a:rPr>
              <a:t>Отличительной особенностью </a:t>
            </a:r>
            <a:r>
              <a:rPr lang="ru-RU" sz="2000" dirty="0" err="1">
                <a:solidFill>
                  <a:srgbClr val="006666"/>
                </a:solidFill>
              </a:rPr>
              <a:t>дискатора</a:t>
            </a:r>
            <a:r>
              <a:rPr lang="ru-RU" sz="2000" dirty="0">
                <a:solidFill>
                  <a:srgbClr val="006666"/>
                </a:solidFill>
              </a:rPr>
              <a:t> является то, что каждый диск установлен на индивидуальной стойке и имеет наклон от вертикальной оси. Диск выполняет роль лемеха и отвала. Угол атаки настраивается от 0 до </a:t>
            </a:r>
            <a:r>
              <a:rPr lang="ru-RU" sz="2000" dirty="0" smtClean="0">
                <a:solidFill>
                  <a:srgbClr val="006666"/>
                </a:solidFill>
              </a:rPr>
              <a:t>30</a:t>
            </a:r>
            <a:r>
              <a:rPr lang="ru-RU" sz="2000" baseline="30000" dirty="0" smtClean="0">
                <a:solidFill>
                  <a:srgbClr val="006666"/>
                </a:solidFill>
              </a:rPr>
              <a:t>0</a:t>
            </a:r>
            <a:r>
              <a:rPr lang="ru-RU" sz="2000" dirty="0" smtClean="0">
                <a:solidFill>
                  <a:srgbClr val="006666"/>
                </a:solidFill>
              </a:rPr>
              <a:t>. </a:t>
            </a:r>
            <a:r>
              <a:rPr lang="ru-RU" sz="2000" dirty="0">
                <a:solidFill>
                  <a:srgbClr val="006666"/>
                </a:solidFill>
              </a:rPr>
              <a:t>Работают </a:t>
            </a:r>
            <a:r>
              <a:rPr lang="ru-RU" sz="2000" dirty="0" err="1">
                <a:solidFill>
                  <a:srgbClr val="006666"/>
                </a:solidFill>
              </a:rPr>
              <a:t>дискаторы</a:t>
            </a:r>
            <a:r>
              <a:rPr lang="ru-RU" sz="2000" dirty="0">
                <a:solidFill>
                  <a:srgbClr val="006666"/>
                </a:solidFill>
              </a:rPr>
              <a:t> в условиях повышенной влажности на полях с большим количеством растительных остатков.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798"/>
                                        </p:tgtEl>
                                        <p:attrNameLst>
                                          <p:attrName>style.visibility</p:attrName>
                                        </p:attrNameLst>
                                      </p:cBhvr>
                                      <p:to>
                                        <p:strVal val="visible"/>
                                      </p:to>
                                    </p:set>
                                    <p:anim calcmode="lin" valueType="num">
                                      <p:cBhvr additive="base">
                                        <p:cTn id="7" dur="500" fill="hold"/>
                                        <p:tgtEl>
                                          <p:spTgt spid="33798"/>
                                        </p:tgtEl>
                                        <p:attrNameLst>
                                          <p:attrName>ppt_x</p:attrName>
                                        </p:attrNameLst>
                                      </p:cBhvr>
                                      <p:tavLst>
                                        <p:tav tm="0">
                                          <p:val>
                                            <p:strVal val="#ppt_x"/>
                                          </p:val>
                                        </p:tav>
                                        <p:tav tm="100000">
                                          <p:val>
                                            <p:strVal val="#ppt_x"/>
                                          </p:val>
                                        </p:tav>
                                      </p:tavLst>
                                    </p:anim>
                                    <p:anim calcmode="lin" valueType="num">
                                      <p:cBhvr additive="base">
                                        <p:cTn id="8" dur="500" fill="hold"/>
                                        <p:tgtEl>
                                          <p:spTgt spid="3379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3799"/>
                                        </p:tgtEl>
                                        <p:attrNameLst>
                                          <p:attrName>style.visibility</p:attrName>
                                        </p:attrNameLst>
                                      </p:cBhvr>
                                      <p:to>
                                        <p:strVal val="visible"/>
                                      </p:to>
                                    </p:set>
                                    <p:anim calcmode="lin" valueType="num">
                                      <p:cBhvr additive="base">
                                        <p:cTn id="13" dur="500" fill="hold"/>
                                        <p:tgtEl>
                                          <p:spTgt spid="33799"/>
                                        </p:tgtEl>
                                        <p:attrNameLst>
                                          <p:attrName>ppt_x</p:attrName>
                                        </p:attrNameLst>
                                      </p:cBhvr>
                                      <p:tavLst>
                                        <p:tav tm="0">
                                          <p:val>
                                            <p:strVal val="0-#ppt_w/2"/>
                                          </p:val>
                                        </p:tav>
                                        <p:tav tm="100000">
                                          <p:val>
                                            <p:strVal val="#ppt_x"/>
                                          </p:val>
                                        </p:tav>
                                      </p:tavLst>
                                    </p:anim>
                                    <p:anim calcmode="lin" valueType="num">
                                      <p:cBhvr additive="base">
                                        <p:cTn id="14" dur="500" fill="hold"/>
                                        <p:tgtEl>
                                          <p:spTgt spid="3379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3801"/>
                                        </p:tgtEl>
                                        <p:attrNameLst>
                                          <p:attrName>style.visibility</p:attrName>
                                        </p:attrNameLst>
                                      </p:cBhvr>
                                      <p:to>
                                        <p:strVal val="visible"/>
                                      </p:to>
                                    </p:set>
                                    <p:anim calcmode="lin" valueType="num">
                                      <p:cBhvr additive="base">
                                        <p:cTn id="19" dur="500" fill="hold"/>
                                        <p:tgtEl>
                                          <p:spTgt spid="33801"/>
                                        </p:tgtEl>
                                        <p:attrNameLst>
                                          <p:attrName>ppt_x</p:attrName>
                                        </p:attrNameLst>
                                      </p:cBhvr>
                                      <p:tavLst>
                                        <p:tav tm="0">
                                          <p:val>
                                            <p:strVal val="#ppt_x"/>
                                          </p:val>
                                        </p:tav>
                                        <p:tav tm="100000">
                                          <p:val>
                                            <p:strVal val="#ppt_x"/>
                                          </p:val>
                                        </p:tav>
                                      </p:tavLst>
                                    </p:anim>
                                    <p:anim calcmode="lin" valueType="num">
                                      <p:cBhvr additive="base">
                                        <p:cTn id="20" dur="500" fill="hold"/>
                                        <p:tgtEl>
                                          <p:spTgt spid="3380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3800"/>
                                        </p:tgtEl>
                                        <p:attrNameLst>
                                          <p:attrName>style.visibility</p:attrName>
                                        </p:attrNameLst>
                                      </p:cBhvr>
                                      <p:to>
                                        <p:strVal val="visible"/>
                                      </p:to>
                                    </p:set>
                                    <p:anim calcmode="lin" valueType="num">
                                      <p:cBhvr additive="base">
                                        <p:cTn id="25" dur="500" fill="hold"/>
                                        <p:tgtEl>
                                          <p:spTgt spid="33800"/>
                                        </p:tgtEl>
                                        <p:attrNameLst>
                                          <p:attrName>ppt_x</p:attrName>
                                        </p:attrNameLst>
                                      </p:cBhvr>
                                      <p:tavLst>
                                        <p:tav tm="0">
                                          <p:val>
                                            <p:strVal val="1+#ppt_w/2"/>
                                          </p:val>
                                        </p:tav>
                                        <p:tav tm="100000">
                                          <p:val>
                                            <p:strVal val="#ppt_x"/>
                                          </p:val>
                                        </p:tav>
                                      </p:tavLst>
                                    </p:anim>
                                    <p:anim calcmode="lin" valueType="num">
                                      <p:cBhvr additive="base">
                                        <p:cTn id="26" dur="500" fill="hold"/>
                                        <p:tgtEl>
                                          <p:spTgt spid="338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8" grpId="0"/>
      <p:bldP spid="3380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Дискаторы сокр.(для презент).wmv">
            <a:hlinkClick r:id="" action="ppaction://media"/>
          </p:cNvPr>
          <p:cNvPicPr>
            <a:picLocks noGrp="1" noRot="1" noChangeAspect="1"/>
          </p:cNvPicPr>
          <p:nvPr>
            <p:ph idx="1"/>
            <a:videoFile r:link="rId1"/>
          </p:nvPr>
        </p:nvPicPr>
        <p:blipFill>
          <a:blip r:embed="rId3" cstate="print"/>
          <a:stretch>
            <a:fillRect/>
          </a:stretch>
        </p:blipFill>
        <p:spPr>
          <a:xfrm>
            <a:off x="1" y="0"/>
            <a:ext cx="9144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98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Рисунок1"/>
          <p:cNvPicPr>
            <a:picLocks noChangeAspect="1" noChangeArrowheads="1"/>
          </p:cNvPicPr>
          <p:nvPr/>
        </p:nvPicPr>
        <p:blipFill>
          <a:blip r:embed="rId2" cstate="print"/>
          <a:srcRect/>
          <a:stretch>
            <a:fillRect/>
          </a:stretch>
        </p:blipFill>
        <p:spPr bwMode="auto">
          <a:xfrm>
            <a:off x="0" y="0"/>
            <a:ext cx="9144000" cy="6859588"/>
          </a:xfrm>
          <a:prstGeom prst="rect">
            <a:avLst/>
          </a:prstGeom>
          <a:noFill/>
          <a:ln w="9525">
            <a:noFill/>
            <a:miter lim="800000"/>
            <a:headEnd/>
            <a:tailEnd/>
          </a:ln>
        </p:spPr>
      </p:pic>
      <p:sp>
        <p:nvSpPr>
          <p:cNvPr id="19459" name="Rectangle 3"/>
          <p:cNvSpPr>
            <a:spLocks noGrp="1" noChangeArrowheads="1"/>
          </p:cNvSpPr>
          <p:nvPr>
            <p:ph type="title"/>
          </p:nvPr>
        </p:nvSpPr>
        <p:spPr>
          <a:xfrm>
            <a:off x="468313" y="0"/>
            <a:ext cx="8229600" cy="764704"/>
          </a:xfrm>
          <a:noFill/>
        </p:spPr>
        <p:txBody>
          <a:bodyPr/>
          <a:lstStyle/>
          <a:p>
            <a:pPr eaLnBrk="1" hangingPunct="1"/>
            <a:r>
              <a:rPr lang="ru-RU" b="1" dirty="0" smtClean="0">
                <a:solidFill>
                  <a:srgbClr val="006666"/>
                </a:solidFill>
              </a:rPr>
              <a:t>Марки борон</a:t>
            </a:r>
          </a:p>
        </p:txBody>
      </p:sp>
      <p:sp>
        <p:nvSpPr>
          <p:cNvPr id="46084" name="Rectangle 4"/>
          <p:cNvSpPr>
            <a:spLocks noChangeArrowheads="1"/>
          </p:cNvSpPr>
          <p:nvPr/>
        </p:nvSpPr>
        <p:spPr bwMode="auto">
          <a:xfrm>
            <a:off x="0" y="692696"/>
            <a:ext cx="9144000" cy="1066800"/>
          </a:xfrm>
          <a:prstGeom prst="rect">
            <a:avLst/>
          </a:prstGeom>
          <a:noFill/>
          <a:ln w="9525">
            <a:noFill/>
            <a:miter lim="800000"/>
            <a:headEnd/>
            <a:tailEnd/>
          </a:ln>
        </p:spPr>
        <p:txBody>
          <a:bodyPr anchor="ctr">
            <a:spAutoFit/>
          </a:bodyPr>
          <a:lstStyle/>
          <a:p>
            <a:pPr indent="538163" algn="just"/>
            <a:r>
              <a:rPr lang="ru-RU" sz="2400" b="1" i="1" u="sng" dirty="0">
                <a:solidFill>
                  <a:srgbClr val="006666"/>
                </a:solidFill>
              </a:rPr>
              <a:t>Сетчатая борона БСО-4</a:t>
            </a:r>
            <a:r>
              <a:rPr lang="ru-RU" sz="2000" dirty="0">
                <a:solidFill>
                  <a:srgbClr val="006666"/>
                </a:solidFill>
              </a:rPr>
              <a:t> - предназначена для рыхления верхнего слоя почвы и уничтожения сорняков на посевах в период появления всходов, для боронования гребневых посадок картофеля.</a:t>
            </a:r>
          </a:p>
        </p:txBody>
      </p:sp>
      <p:sp>
        <p:nvSpPr>
          <p:cNvPr id="46085" name="Rectangle 5"/>
          <p:cNvSpPr>
            <a:spLocks noChangeArrowheads="1"/>
          </p:cNvSpPr>
          <p:nvPr/>
        </p:nvSpPr>
        <p:spPr bwMode="auto">
          <a:xfrm>
            <a:off x="0" y="1772816"/>
            <a:ext cx="9144000" cy="1006475"/>
          </a:xfrm>
          <a:prstGeom prst="rect">
            <a:avLst/>
          </a:prstGeom>
          <a:noFill/>
          <a:ln w="9525">
            <a:noFill/>
            <a:miter lim="800000"/>
            <a:headEnd/>
            <a:tailEnd/>
          </a:ln>
        </p:spPr>
        <p:txBody>
          <a:bodyPr>
            <a:spAutoFit/>
          </a:bodyPr>
          <a:lstStyle/>
          <a:p>
            <a:r>
              <a:rPr lang="ru-RU" sz="2000" b="1" i="1" u="sng" dirty="0">
                <a:solidFill>
                  <a:srgbClr val="006666"/>
                </a:solidFill>
              </a:rPr>
              <a:t>БЗТС-1 </a:t>
            </a:r>
            <a:r>
              <a:rPr lang="ru-RU" sz="2000" dirty="0">
                <a:solidFill>
                  <a:srgbClr val="006666"/>
                </a:solidFill>
              </a:rPr>
              <a:t> </a:t>
            </a:r>
            <a:r>
              <a:rPr lang="ru-RU" sz="2000" b="1" u="sng" dirty="0">
                <a:solidFill>
                  <a:srgbClr val="006666"/>
                </a:solidFill>
              </a:rPr>
              <a:t>- борона зубовая тяжелая скоростная</a:t>
            </a:r>
            <a:r>
              <a:rPr lang="ru-RU" sz="2000" dirty="0">
                <a:solidFill>
                  <a:srgbClr val="006666"/>
                </a:solidFill>
              </a:rPr>
              <a:t>. Применяют для дробления глыб и рыхления пластов после вспашки, вычесывания сорняков, обработки лугов и пастбищ.</a:t>
            </a:r>
          </a:p>
        </p:txBody>
      </p:sp>
      <p:sp>
        <p:nvSpPr>
          <p:cNvPr id="46086" name="Rectangle 6"/>
          <p:cNvSpPr>
            <a:spLocks noChangeArrowheads="1"/>
          </p:cNvSpPr>
          <p:nvPr/>
        </p:nvSpPr>
        <p:spPr bwMode="auto">
          <a:xfrm>
            <a:off x="0" y="2708920"/>
            <a:ext cx="9144000" cy="1311275"/>
          </a:xfrm>
          <a:prstGeom prst="rect">
            <a:avLst/>
          </a:prstGeom>
          <a:noFill/>
          <a:ln w="9525">
            <a:noFill/>
            <a:miter lim="800000"/>
            <a:headEnd/>
            <a:tailEnd/>
          </a:ln>
        </p:spPr>
        <p:txBody>
          <a:bodyPr>
            <a:spAutoFit/>
          </a:bodyPr>
          <a:lstStyle/>
          <a:p>
            <a:r>
              <a:rPr lang="ru-RU" sz="2000" b="1" i="1" u="sng" dirty="0">
                <a:solidFill>
                  <a:srgbClr val="006666"/>
                </a:solidFill>
              </a:rPr>
              <a:t>БЗСС-1</a:t>
            </a:r>
            <a:r>
              <a:rPr lang="ru-RU" sz="2000" dirty="0">
                <a:solidFill>
                  <a:srgbClr val="006666"/>
                </a:solidFill>
              </a:rPr>
              <a:t> - </a:t>
            </a:r>
            <a:r>
              <a:rPr lang="ru-RU" sz="2000" b="1" u="sng" dirty="0">
                <a:solidFill>
                  <a:srgbClr val="006666"/>
                </a:solidFill>
              </a:rPr>
              <a:t>борона зубовая средняя скоростная. </a:t>
            </a:r>
            <a:r>
              <a:rPr lang="ru-RU" sz="2000" dirty="0">
                <a:solidFill>
                  <a:srgbClr val="006666"/>
                </a:solidFill>
              </a:rPr>
              <a:t>Предназначена для рыхления и выравнивания поверхности поля, уничтожения всходов сорняков, разбивания комков, заделки удобрений, боронования всходов зерновых и технических культур.</a:t>
            </a:r>
          </a:p>
        </p:txBody>
      </p:sp>
      <p:sp>
        <p:nvSpPr>
          <p:cNvPr id="46087" name="Rectangle 7"/>
          <p:cNvSpPr>
            <a:spLocks noChangeArrowheads="1"/>
          </p:cNvSpPr>
          <p:nvPr/>
        </p:nvSpPr>
        <p:spPr bwMode="auto">
          <a:xfrm>
            <a:off x="0" y="3933056"/>
            <a:ext cx="9144000" cy="1006475"/>
          </a:xfrm>
          <a:prstGeom prst="rect">
            <a:avLst/>
          </a:prstGeom>
          <a:noFill/>
          <a:ln w="9525">
            <a:noFill/>
            <a:miter lim="800000"/>
            <a:headEnd/>
            <a:tailEnd/>
          </a:ln>
        </p:spPr>
        <p:txBody>
          <a:bodyPr>
            <a:spAutoFit/>
          </a:bodyPr>
          <a:lstStyle/>
          <a:p>
            <a:r>
              <a:rPr lang="ru-RU" sz="2000" b="1" i="1" u="sng" dirty="0">
                <a:solidFill>
                  <a:srgbClr val="006666"/>
                </a:solidFill>
              </a:rPr>
              <a:t>БДН-3</a:t>
            </a:r>
            <a:r>
              <a:rPr lang="ru-RU" sz="2000" b="1" dirty="0">
                <a:solidFill>
                  <a:srgbClr val="006666"/>
                </a:solidFill>
              </a:rPr>
              <a:t> </a:t>
            </a:r>
            <a:r>
              <a:rPr lang="ru-RU" sz="2000" b="1" u="sng" dirty="0">
                <a:solidFill>
                  <a:srgbClr val="006666"/>
                </a:solidFill>
              </a:rPr>
              <a:t>- борона дисковая навесная</a:t>
            </a:r>
            <a:r>
              <a:rPr lang="ru-RU" sz="2000" dirty="0">
                <a:solidFill>
                  <a:srgbClr val="006666"/>
                </a:solidFill>
              </a:rPr>
              <a:t>. Предназначена для выполнения </a:t>
            </a:r>
            <a:r>
              <a:rPr lang="ru-RU" sz="2000" dirty="0" err="1">
                <a:solidFill>
                  <a:srgbClr val="006666"/>
                </a:solidFill>
              </a:rPr>
              <a:t>послепахотного</a:t>
            </a:r>
            <a:r>
              <a:rPr lang="ru-RU" sz="2000" dirty="0">
                <a:solidFill>
                  <a:srgbClr val="006666"/>
                </a:solidFill>
              </a:rPr>
              <a:t> рыхления пластов, предпосевной обработки зяби, лущения стерни.</a:t>
            </a:r>
            <a:r>
              <a:rPr lang="ru-RU" dirty="0">
                <a:solidFill>
                  <a:srgbClr val="000099"/>
                </a:solidFill>
              </a:rPr>
              <a:t> </a:t>
            </a:r>
          </a:p>
        </p:txBody>
      </p:sp>
      <p:sp>
        <p:nvSpPr>
          <p:cNvPr id="46088" name="Rectangle 8"/>
          <p:cNvSpPr>
            <a:spLocks noChangeArrowheads="1"/>
          </p:cNvSpPr>
          <p:nvPr/>
        </p:nvSpPr>
        <p:spPr bwMode="auto">
          <a:xfrm>
            <a:off x="0" y="4869160"/>
            <a:ext cx="9144000" cy="707886"/>
          </a:xfrm>
          <a:prstGeom prst="rect">
            <a:avLst/>
          </a:prstGeom>
          <a:noFill/>
          <a:ln w="9525">
            <a:noFill/>
            <a:miter lim="800000"/>
            <a:headEnd/>
            <a:tailEnd/>
          </a:ln>
        </p:spPr>
        <p:txBody>
          <a:bodyPr>
            <a:spAutoFit/>
          </a:bodyPr>
          <a:lstStyle/>
          <a:p>
            <a:r>
              <a:rPr lang="ru-RU" sz="2000" b="1" i="1" u="sng" dirty="0">
                <a:solidFill>
                  <a:srgbClr val="006666"/>
                </a:solidFill>
              </a:rPr>
              <a:t>БДМ-4х4ШК</a:t>
            </a:r>
            <a:r>
              <a:rPr lang="ru-RU" sz="2000" dirty="0">
                <a:solidFill>
                  <a:srgbClr val="006666"/>
                </a:solidFill>
              </a:rPr>
              <a:t>  - </a:t>
            </a:r>
            <a:r>
              <a:rPr lang="ru-RU" sz="2000" b="1" u="sng" dirty="0">
                <a:solidFill>
                  <a:srgbClr val="006666"/>
                </a:solidFill>
              </a:rPr>
              <a:t>борона дисковая модульная (</a:t>
            </a:r>
            <a:r>
              <a:rPr lang="ru-RU" sz="2000" b="1" u="sng" dirty="0" err="1">
                <a:solidFill>
                  <a:srgbClr val="006666"/>
                </a:solidFill>
              </a:rPr>
              <a:t>дискатор</a:t>
            </a:r>
            <a:r>
              <a:rPr lang="ru-RU" sz="2000" b="1" u="sng" dirty="0">
                <a:solidFill>
                  <a:srgbClr val="006666"/>
                </a:solidFill>
              </a:rPr>
              <a:t>). </a:t>
            </a:r>
            <a:r>
              <a:rPr lang="ru-RU" sz="2000" dirty="0">
                <a:solidFill>
                  <a:srgbClr val="006666"/>
                </a:solidFill>
              </a:rPr>
              <a:t>Каждый диск бороны расположен на индивидуальной оси и отклонен от вертикальной плоскости.</a:t>
            </a:r>
            <a:r>
              <a:rPr lang="ru-RU" dirty="0">
                <a:solidFill>
                  <a:srgbClr val="006666"/>
                </a:solidFill>
              </a:rPr>
              <a:t> </a:t>
            </a:r>
          </a:p>
        </p:txBody>
      </p:sp>
      <p:sp>
        <p:nvSpPr>
          <p:cNvPr id="46089" name="Rectangle 9"/>
          <p:cNvSpPr>
            <a:spLocks noChangeArrowheads="1"/>
          </p:cNvSpPr>
          <p:nvPr/>
        </p:nvSpPr>
        <p:spPr bwMode="auto">
          <a:xfrm>
            <a:off x="0" y="5517232"/>
            <a:ext cx="9144000" cy="1006475"/>
          </a:xfrm>
          <a:prstGeom prst="rect">
            <a:avLst/>
          </a:prstGeom>
          <a:noFill/>
          <a:ln w="9525">
            <a:noFill/>
            <a:miter lim="800000"/>
            <a:headEnd/>
            <a:tailEnd/>
          </a:ln>
        </p:spPr>
        <p:txBody>
          <a:bodyPr>
            <a:spAutoFit/>
          </a:bodyPr>
          <a:lstStyle/>
          <a:p>
            <a:r>
              <a:rPr lang="en-US" sz="2000" b="1" i="1" u="sng" dirty="0" err="1">
                <a:solidFill>
                  <a:srgbClr val="006666"/>
                </a:solidFill>
              </a:rPr>
              <a:t>Catros</a:t>
            </a:r>
            <a:r>
              <a:rPr lang="ru-RU" sz="2000" b="1" i="1" u="sng" dirty="0">
                <a:solidFill>
                  <a:srgbClr val="006666"/>
                </a:solidFill>
              </a:rPr>
              <a:t> 5001-2 </a:t>
            </a:r>
            <a:r>
              <a:rPr lang="en-US" sz="2000" b="1" i="1" u="sng" dirty="0" err="1">
                <a:solidFill>
                  <a:srgbClr val="006666"/>
                </a:solidFill>
              </a:rPr>
              <a:t>Amazone</a:t>
            </a:r>
            <a:r>
              <a:rPr lang="en-US" sz="2000" b="1" dirty="0">
                <a:solidFill>
                  <a:srgbClr val="006666"/>
                </a:solidFill>
              </a:rPr>
              <a:t> </a:t>
            </a:r>
            <a:r>
              <a:rPr lang="ru-RU" sz="2000" b="1" dirty="0">
                <a:solidFill>
                  <a:srgbClr val="006666"/>
                </a:solidFill>
              </a:rPr>
              <a:t>- </a:t>
            </a:r>
            <a:r>
              <a:rPr lang="ru-RU" sz="2000" b="1" u="sng" dirty="0">
                <a:solidFill>
                  <a:srgbClr val="006666"/>
                </a:solidFill>
              </a:rPr>
              <a:t>борона дисковая</a:t>
            </a:r>
            <a:r>
              <a:rPr lang="ru-RU" sz="2000" dirty="0">
                <a:solidFill>
                  <a:srgbClr val="006666"/>
                </a:solidFill>
              </a:rPr>
              <a:t>. 5м ширина захвата. Предназначена для рыхления и подготовки почвы под посев, для уничтожения сорняков и измельчения пожнивных остатков.</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6084"/>
                                        </p:tgtEl>
                                        <p:attrNameLst>
                                          <p:attrName>style.visibility</p:attrName>
                                        </p:attrNameLst>
                                      </p:cBhvr>
                                      <p:to>
                                        <p:strVal val="visible"/>
                                      </p:to>
                                    </p:set>
                                    <p:anim calcmode="lin" valueType="num">
                                      <p:cBhvr additive="base">
                                        <p:cTn id="7" dur="500" fill="hold"/>
                                        <p:tgtEl>
                                          <p:spTgt spid="46084"/>
                                        </p:tgtEl>
                                        <p:attrNameLst>
                                          <p:attrName>ppt_x</p:attrName>
                                        </p:attrNameLst>
                                      </p:cBhvr>
                                      <p:tavLst>
                                        <p:tav tm="0">
                                          <p:val>
                                            <p:strVal val="#ppt_x"/>
                                          </p:val>
                                        </p:tav>
                                        <p:tav tm="100000">
                                          <p:val>
                                            <p:strVal val="#ppt_x"/>
                                          </p:val>
                                        </p:tav>
                                      </p:tavLst>
                                    </p:anim>
                                    <p:anim calcmode="lin" valueType="num">
                                      <p:cBhvr additive="base">
                                        <p:cTn id="8" dur="500" fill="hold"/>
                                        <p:tgtEl>
                                          <p:spTgt spid="4608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6085"/>
                                        </p:tgtEl>
                                        <p:attrNameLst>
                                          <p:attrName>style.visibility</p:attrName>
                                        </p:attrNameLst>
                                      </p:cBhvr>
                                      <p:to>
                                        <p:strVal val="visible"/>
                                      </p:to>
                                    </p:set>
                                    <p:anim calcmode="lin" valueType="num">
                                      <p:cBhvr additive="base">
                                        <p:cTn id="13" dur="500" fill="hold"/>
                                        <p:tgtEl>
                                          <p:spTgt spid="46085"/>
                                        </p:tgtEl>
                                        <p:attrNameLst>
                                          <p:attrName>ppt_x</p:attrName>
                                        </p:attrNameLst>
                                      </p:cBhvr>
                                      <p:tavLst>
                                        <p:tav tm="0">
                                          <p:val>
                                            <p:strVal val="0-#ppt_w/2"/>
                                          </p:val>
                                        </p:tav>
                                        <p:tav tm="100000">
                                          <p:val>
                                            <p:strVal val="#ppt_x"/>
                                          </p:val>
                                        </p:tav>
                                      </p:tavLst>
                                    </p:anim>
                                    <p:anim calcmode="lin" valueType="num">
                                      <p:cBhvr additive="base">
                                        <p:cTn id="14" dur="500" fill="hold"/>
                                        <p:tgtEl>
                                          <p:spTgt spid="4608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46086"/>
                                        </p:tgtEl>
                                        <p:attrNameLst>
                                          <p:attrName>style.visibility</p:attrName>
                                        </p:attrNameLst>
                                      </p:cBhvr>
                                      <p:to>
                                        <p:strVal val="visible"/>
                                      </p:to>
                                    </p:set>
                                    <p:anim calcmode="lin" valueType="num">
                                      <p:cBhvr additive="base">
                                        <p:cTn id="19" dur="500" fill="hold"/>
                                        <p:tgtEl>
                                          <p:spTgt spid="46086"/>
                                        </p:tgtEl>
                                        <p:attrNameLst>
                                          <p:attrName>ppt_x</p:attrName>
                                        </p:attrNameLst>
                                      </p:cBhvr>
                                      <p:tavLst>
                                        <p:tav tm="0">
                                          <p:val>
                                            <p:strVal val="1+#ppt_w/2"/>
                                          </p:val>
                                        </p:tav>
                                        <p:tav tm="100000">
                                          <p:val>
                                            <p:strVal val="#ppt_x"/>
                                          </p:val>
                                        </p:tav>
                                      </p:tavLst>
                                    </p:anim>
                                    <p:anim calcmode="lin" valueType="num">
                                      <p:cBhvr additive="base">
                                        <p:cTn id="20" dur="500" fill="hold"/>
                                        <p:tgtEl>
                                          <p:spTgt spid="4608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grpId="0" nodeType="clickEffect">
                                  <p:stCondLst>
                                    <p:cond delay="0"/>
                                  </p:stCondLst>
                                  <p:childTnLst>
                                    <p:set>
                                      <p:cBhvr>
                                        <p:cTn id="24" dur="1" fill="hold">
                                          <p:stCondLst>
                                            <p:cond delay="0"/>
                                          </p:stCondLst>
                                        </p:cTn>
                                        <p:tgtEl>
                                          <p:spTgt spid="46087"/>
                                        </p:tgtEl>
                                        <p:attrNameLst>
                                          <p:attrName>style.visibility</p:attrName>
                                        </p:attrNameLst>
                                      </p:cBhvr>
                                      <p:to>
                                        <p:strVal val="visible"/>
                                      </p:to>
                                    </p:set>
                                    <p:anim calcmode="lin" valueType="num">
                                      <p:cBhvr additive="base">
                                        <p:cTn id="25" dur="500" fill="hold"/>
                                        <p:tgtEl>
                                          <p:spTgt spid="46087"/>
                                        </p:tgtEl>
                                        <p:attrNameLst>
                                          <p:attrName>ppt_x</p:attrName>
                                        </p:attrNameLst>
                                      </p:cBhvr>
                                      <p:tavLst>
                                        <p:tav tm="0">
                                          <p:val>
                                            <p:strVal val="0-#ppt_w/2"/>
                                          </p:val>
                                        </p:tav>
                                        <p:tav tm="100000">
                                          <p:val>
                                            <p:strVal val="#ppt_x"/>
                                          </p:val>
                                        </p:tav>
                                      </p:tavLst>
                                    </p:anim>
                                    <p:anim calcmode="lin" valueType="num">
                                      <p:cBhvr additive="base">
                                        <p:cTn id="26" dur="500" fill="hold"/>
                                        <p:tgtEl>
                                          <p:spTgt spid="4608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46088"/>
                                        </p:tgtEl>
                                        <p:attrNameLst>
                                          <p:attrName>style.visibility</p:attrName>
                                        </p:attrNameLst>
                                      </p:cBhvr>
                                      <p:to>
                                        <p:strVal val="visible"/>
                                      </p:to>
                                    </p:set>
                                    <p:anim calcmode="lin" valueType="num">
                                      <p:cBhvr additive="base">
                                        <p:cTn id="31" dur="500" fill="hold"/>
                                        <p:tgtEl>
                                          <p:spTgt spid="46088"/>
                                        </p:tgtEl>
                                        <p:attrNameLst>
                                          <p:attrName>ppt_x</p:attrName>
                                        </p:attrNameLst>
                                      </p:cBhvr>
                                      <p:tavLst>
                                        <p:tav tm="0">
                                          <p:val>
                                            <p:strVal val="1+#ppt_w/2"/>
                                          </p:val>
                                        </p:tav>
                                        <p:tav tm="100000">
                                          <p:val>
                                            <p:strVal val="#ppt_x"/>
                                          </p:val>
                                        </p:tav>
                                      </p:tavLst>
                                    </p:anim>
                                    <p:anim calcmode="lin" valueType="num">
                                      <p:cBhvr additive="base">
                                        <p:cTn id="32" dur="500" fill="hold"/>
                                        <p:tgtEl>
                                          <p:spTgt spid="4608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6089"/>
                                        </p:tgtEl>
                                        <p:attrNameLst>
                                          <p:attrName>style.visibility</p:attrName>
                                        </p:attrNameLst>
                                      </p:cBhvr>
                                      <p:to>
                                        <p:strVal val="visible"/>
                                      </p:to>
                                    </p:set>
                                    <p:anim calcmode="lin" valueType="num">
                                      <p:cBhvr additive="base">
                                        <p:cTn id="37" dur="500" fill="hold"/>
                                        <p:tgtEl>
                                          <p:spTgt spid="46089"/>
                                        </p:tgtEl>
                                        <p:attrNameLst>
                                          <p:attrName>ppt_x</p:attrName>
                                        </p:attrNameLst>
                                      </p:cBhvr>
                                      <p:tavLst>
                                        <p:tav tm="0">
                                          <p:val>
                                            <p:strVal val="#ppt_x"/>
                                          </p:val>
                                        </p:tav>
                                        <p:tav tm="100000">
                                          <p:val>
                                            <p:strVal val="#ppt_x"/>
                                          </p:val>
                                        </p:tav>
                                      </p:tavLst>
                                    </p:anim>
                                    <p:anim calcmode="lin" valueType="num">
                                      <p:cBhvr additive="base">
                                        <p:cTn id="38" dur="500" fill="hold"/>
                                        <p:tgtEl>
                                          <p:spTgt spid="460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4" grpId="0"/>
      <p:bldP spid="46085" grpId="0"/>
      <p:bldP spid="46086" grpId="0"/>
      <p:bldP spid="46087" grpId="0"/>
      <p:bldP spid="46088" grpId="0"/>
      <p:bldP spid="4608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4" descr="Рисунок1"/>
          <p:cNvPicPr>
            <a:picLocks noChangeAspect="1" noChangeArrowheads="1"/>
          </p:cNvPicPr>
          <p:nvPr/>
        </p:nvPicPr>
        <p:blipFill>
          <a:blip r:embed="rId3" cstate="print"/>
          <a:srcRect/>
          <a:stretch>
            <a:fillRect/>
          </a:stretch>
        </p:blipFill>
        <p:spPr bwMode="auto">
          <a:xfrm>
            <a:off x="0" y="0"/>
            <a:ext cx="9144000" cy="6859588"/>
          </a:xfrm>
          <a:prstGeom prst="rect">
            <a:avLst/>
          </a:prstGeom>
          <a:noFill/>
          <a:ln w="9525">
            <a:noFill/>
            <a:miter lim="800000"/>
            <a:headEnd/>
            <a:tailEnd/>
          </a:ln>
        </p:spPr>
      </p:pic>
      <p:sp>
        <p:nvSpPr>
          <p:cNvPr id="4100" name="Rectangle 5"/>
          <p:cNvSpPr>
            <a:spLocks noChangeArrowheads="1"/>
          </p:cNvSpPr>
          <p:nvPr/>
        </p:nvSpPr>
        <p:spPr bwMode="auto">
          <a:xfrm>
            <a:off x="0" y="0"/>
            <a:ext cx="9144000" cy="1190625"/>
          </a:xfrm>
          <a:prstGeom prst="rect">
            <a:avLst/>
          </a:prstGeom>
          <a:noFill/>
          <a:ln w="9525">
            <a:noFill/>
            <a:miter lim="800000"/>
            <a:headEnd/>
            <a:tailEnd/>
          </a:ln>
        </p:spPr>
        <p:txBody>
          <a:bodyPr>
            <a:spAutoFit/>
          </a:bodyPr>
          <a:lstStyle/>
          <a:p>
            <a:pPr algn="ctr"/>
            <a:r>
              <a:rPr lang="ru-RU" sz="3600" b="1">
                <a:solidFill>
                  <a:srgbClr val="006666"/>
                </a:solidFill>
                <a:latin typeface="Times New Roman" pitchFamily="18" charset="0"/>
              </a:rPr>
              <a:t>3. Лущильники. Катки. Классификация, устройство, процесс работы.</a:t>
            </a:r>
          </a:p>
        </p:txBody>
      </p:sp>
      <p:sp>
        <p:nvSpPr>
          <p:cNvPr id="37894" name="Rectangle 6"/>
          <p:cNvSpPr>
            <a:spLocks noChangeArrowheads="1"/>
          </p:cNvSpPr>
          <p:nvPr/>
        </p:nvSpPr>
        <p:spPr bwMode="auto">
          <a:xfrm>
            <a:off x="0" y="1125538"/>
            <a:ext cx="9144000" cy="822325"/>
          </a:xfrm>
          <a:prstGeom prst="rect">
            <a:avLst/>
          </a:prstGeom>
          <a:noFill/>
          <a:ln w="9525">
            <a:noFill/>
            <a:miter lim="800000"/>
            <a:headEnd/>
            <a:tailEnd/>
          </a:ln>
        </p:spPr>
        <p:txBody>
          <a:bodyPr anchor="ctr">
            <a:spAutoFit/>
          </a:bodyPr>
          <a:lstStyle/>
          <a:p>
            <a:pPr algn="just"/>
            <a:r>
              <a:rPr lang="ru-RU" sz="2400" b="1" u="sng">
                <a:solidFill>
                  <a:srgbClr val="006666"/>
                </a:solidFill>
              </a:rPr>
              <a:t>Лущение</a:t>
            </a:r>
            <a:r>
              <a:rPr lang="ru-RU" sz="2400">
                <a:solidFill>
                  <a:srgbClr val="006666"/>
                </a:solidFill>
              </a:rPr>
              <a:t> – обработка почвы на небольшую глубину, предшествующая вспашке. </a:t>
            </a:r>
          </a:p>
        </p:txBody>
      </p:sp>
      <p:sp>
        <p:nvSpPr>
          <p:cNvPr id="37895" name="Rectangle 7"/>
          <p:cNvSpPr>
            <a:spLocks noChangeArrowheads="1"/>
          </p:cNvSpPr>
          <p:nvPr/>
        </p:nvSpPr>
        <p:spPr bwMode="auto">
          <a:xfrm>
            <a:off x="0" y="1989138"/>
            <a:ext cx="9144000" cy="457200"/>
          </a:xfrm>
          <a:prstGeom prst="rect">
            <a:avLst/>
          </a:prstGeom>
          <a:noFill/>
          <a:ln w="9525">
            <a:noFill/>
            <a:miter lim="800000"/>
            <a:headEnd/>
            <a:tailEnd/>
          </a:ln>
        </p:spPr>
        <p:txBody>
          <a:bodyPr>
            <a:spAutoFit/>
          </a:bodyPr>
          <a:lstStyle/>
          <a:p>
            <a:r>
              <a:rPr lang="ru-RU" sz="2400">
                <a:solidFill>
                  <a:srgbClr val="006666"/>
                </a:solidFill>
              </a:rPr>
              <a:t>Угол атаки дискового лущильника - 30...35°.</a:t>
            </a:r>
            <a:r>
              <a:rPr lang="ru-RU">
                <a:solidFill>
                  <a:srgbClr val="006666"/>
                </a:solidFill>
              </a:rPr>
              <a:t> </a:t>
            </a:r>
          </a:p>
        </p:txBody>
      </p:sp>
      <p:sp>
        <p:nvSpPr>
          <p:cNvPr id="37896" name="Rectangle 8"/>
          <p:cNvSpPr>
            <a:spLocks noChangeArrowheads="1"/>
          </p:cNvSpPr>
          <p:nvPr/>
        </p:nvSpPr>
        <p:spPr bwMode="auto">
          <a:xfrm>
            <a:off x="0" y="4724400"/>
            <a:ext cx="9144000" cy="1917700"/>
          </a:xfrm>
          <a:prstGeom prst="rect">
            <a:avLst/>
          </a:prstGeom>
          <a:noFill/>
          <a:ln w="9525">
            <a:noFill/>
            <a:miter lim="800000"/>
            <a:headEnd/>
            <a:tailEnd/>
          </a:ln>
        </p:spPr>
        <p:txBody>
          <a:bodyPr>
            <a:spAutoFit/>
          </a:bodyPr>
          <a:lstStyle/>
          <a:p>
            <a:r>
              <a:rPr lang="ru-RU" sz="2400" dirty="0">
                <a:solidFill>
                  <a:srgbClr val="006666"/>
                </a:solidFill>
              </a:rPr>
              <a:t>При таком угле атаки диски лущильников по сравнению с дисками борон в большей степени оборачивают и крошат почвенный пласт, заделывают в верхний слой почвы пожнивные остатки, сорные растения и их семена. Глубина обработки 4…10см.</a:t>
            </a:r>
          </a:p>
        </p:txBody>
      </p:sp>
      <p:graphicFrame>
        <p:nvGraphicFramePr>
          <p:cNvPr id="37897" name="Object 9"/>
          <p:cNvGraphicFramePr>
            <a:graphicFrameLocks noChangeAspect="1"/>
          </p:cNvGraphicFramePr>
          <p:nvPr>
            <p:ph/>
          </p:nvPr>
        </p:nvGraphicFramePr>
        <p:xfrm>
          <a:off x="2268538" y="2492375"/>
          <a:ext cx="4475162" cy="2120900"/>
        </p:xfrm>
        <a:graphic>
          <a:graphicData uri="http://schemas.openxmlformats.org/presentationml/2006/ole">
            <p:oleObj spid="_x0000_s4098" name="AutoCAD Drawing" r:id="rId4" imgW="11134725" imgH="5276850"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894"/>
                                        </p:tgtEl>
                                        <p:attrNameLst>
                                          <p:attrName>style.visibility</p:attrName>
                                        </p:attrNameLst>
                                      </p:cBhvr>
                                      <p:to>
                                        <p:strVal val="visible"/>
                                      </p:to>
                                    </p:set>
                                    <p:anim calcmode="lin" valueType="num">
                                      <p:cBhvr additive="base">
                                        <p:cTn id="7" dur="500" fill="hold"/>
                                        <p:tgtEl>
                                          <p:spTgt spid="37894"/>
                                        </p:tgtEl>
                                        <p:attrNameLst>
                                          <p:attrName>ppt_x</p:attrName>
                                        </p:attrNameLst>
                                      </p:cBhvr>
                                      <p:tavLst>
                                        <p:tav tm="0">
                                          <p:val>
                                            <p:strVal val="#ppt_x"/>
                                          </p:val>
                                        </p:tav>
                                        <p:tav tm="100000">
                                          <p:val>
                                            <p:strVal val="#ppt_x"/>
                                          </p:val>
                                        </p:tav>
                                      </p:tavLst>
                                    </p:anim>
                                    <p:anim calcmode="lin" valueType="num">
                                      <p:cBhvr additive="base">
                                        <p:cTn id="8" dur="500" fill="hold"/>
                                        <p:tgtEl>
                                          <p:spTgt spid="3789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7895"/>
                                        </p:tgtEl>
                                        <p:attrNameLst>
                                          <p:attrName>style.visibility</p:attrName>
                                        </p:attrNameLst>
                                      </p:cBhvr>
                                      <p:to>
                                        <p:strVal val="visible"/>
                                      </p:to>
                                    </p:set>
                                    <p:anim calcmode="lin" valueType="num">
                                      <p:cBhvr additive="base">
                                        <p:cTn id="13" dur="500" fill="hold"/>
                                        <p:tgtEl>
                                          <p:spTgt spid="37895"/>
                                        </p:tgtEl>
                                        <p:attrNameLst>
                                          <p:attrName>ppt_x</p:attrName>
                                        </p:attrNameLst>
                                      </p:cBhvr>
                                      <p:tavLst>
                                        <p:tav tm="0">
                                          <p:val>
                                            <p:strVal val="0-#ppt_w/2"/>
                                          </p:val>
                                        </p:tav>
                                        <p:tav tm="100000">
                                          <p:val>
                                            <p:strVal val="#ppt_x"/>
                                          </p:val>
                                        </p:tav>
                                      </p:tavLst>
                                    </p:anim>
                                    <p:anim calcmode="lin" valueType="num">
                                      <p:cBhvr additive="base">
                                        <p:cTn id="14" dur="500" fill="hold"/>
                                        <p:tgtEl>
                                          <p:spTgt spid="3789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7897"/>
                                        </p:tgtEl>
                                        <p:attrNameLst>
                                          <p:attrName>style.visibility</p:attrName>
                                        </p:attrNameLst>
                                      </p:cBhvr>
                                      <p:to>
                                        <p:strVal val="visible"/>
                                      </p:to>
                                    </p:set>
                                    <p:anim calcmode="lin" valueType="num">
                                      <p:cBhvr additive="base">
                                        <p:cTn id="19" dur="500" fill="hold"/>
                                        <p:tgtEl>
                                          <p:spTgt spid="37897"/>
                                        </p:tgtEl>
                                        <p:attrNameLst>
                                          <p:attrName>ppt_x</p:attrName>
                                        </p:attrNameLst>
                                      </p:cBhvr>
                                      <p:tavLst>
                                        <p:tav tm="0">
                                          <p:val>
                                            <p:strVal val="1+#ppt_w/2"/>
                                          </p:val>
                                        </p:tav>
                                        <p:tav tm="100000">
                                          <p:val>
                                            <p:strVal val="#ppt_x"/>
                                          </p:val>
                                        </p:tav>
                                      </p:tavLst>
                                    </p:anim>
                                    <p:anim calcmode="lin" valueType="num">
                                      <p:cBhvr additive="base">
                                        <p:cTn id="20" dur="500" fill="hold"/>
                                        <p:tgtEl>
                                          <p:spTgt spid="3789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7896"/>
                                        </p:tgtEl>
                                        <p:attrNameLst>
                                          <p:attrName>style.visibility</p:attrName>
                                        </p:attrNameLst>
                                      </p:cBhvr>
                                      <p:to>
                                        <p:strVal val="visible"/>
                                      </p:to>
                                    </p:set>
                                    <p:anim calcmode="lin" valueType="num">
                                      <p:cBhvr additive="base">
                                        <p:cTn id="25" dur="500" fill="hold"/>
                                        <p:tgtEl>
                                          <p:spTgt spid="37896"/>
                                        </p:tgtEl>
                                        <p:attrNameLst>
                                          <p:attrName>ppt_x</p:attrName>
                                        </p:attrNameLst>
                                      </p:cBhvr>
                                      <p:tavLst>
                                        <p:tav tm="0">
                                          <p:val>
                                            <p:strVal val="#ppt_x"/>
                                          </p:val>
                                        </p:tav>
                                        <p:tav tm="100000">
                                          <p:val>
                                            <p:strVal val="#ppt_x"/>
                                          </p:val>
                                        </p:tav>
                                      </p:tavLst>
                                    </p:anim>
                                    <p:anim calcmode="lin" valueType="num">
                                      <p:cBhvr additive="base">
                                        <p:cTn id="26" dur="500" fill="hold"/>
                                        <p:tgtEl>
                                          <p:spTgt spid="378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4" grpId="0"/>
      <p:bldP spid="37895" grpId="0"/>
      <p:bldP spid="3789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descr="Рисунок1"/>
          <p:cNvPicPr>
            <a:picLocks noChangeAspect="1" noChangeArrowheads="1"/>
          </p:cNvPicPr>
          <p:nvPr/>
        </p:nvPicPr>
        <p:blipFill>
          <a:blip r:embed="rId2" cstate="print"/>
          <a:srcRect/>
          <a:stretch>
            <a:fillRect/>
          </a:stretch>
        </p:blipFill>
        <p:spPr bwMode="auto">
          <a:xfrm>
            <a:off x="0" y="0"/>
            <a:ext cx="9144000" cy="6859588"/>
          </a:xfrm>
          <a:prstGeom prst="rect">
            <a:avLst/>
          </a:prstGeom>
          <a:noFill/>
          <a:ln w="9525">
            <a:noFill/>
            <a:miter lim="800000"/>
            <a:headEnd/>
            <a:tailEnd/>
          </a:ln>
        </p:spPr>
      </p:pic>
      <p:sp>
        <p:nvSpPr>
          <p:cNvPr id="20483" name="Rectangle 5"/>
          <p:cNvSpPr>
            <a:spLocks noGrp="1" noChangeArrowheads="1"/>
          </p:cNvSpPr>
          <p:nvPr>
            <p:ph type="title"/>
          </p:nvPr>
        </p:nvSpPr>
        <p:spPr>
          <a:xfrm>
            <a:off x="468313" y="0"/>
            <a:ext cx="8229600" cy="1143000"/>
          </a:xfrm>
          <a:noFill/>
        </p:spPr>
        <p:txBody>
          <a:bodyPr/>
          <a:lstStyle/>
          <a:p>
            <a:pPr eaLnBrk="1" hangingPunct="1"/>
            <a:r>
              <a:rPr lang="ru-RU" sz="3600" b="1" smtClean="0">
                <a:solidFill>
                  <a:srgbClr val="006666"/>
                </a:solidFill>
              </a:rPr>
              <a:t>Дисковый лущильник ЛДГ-10</a:t>
            </a:r>
          </a:p>
        </p:txBody>
      </p:sp>
      <p:pic>
        <p:nvPicPr>
          <p:cNvPr id="20484" name="Picture 6" descr="Дисковый лущильник"/>
          <p:cNvPicPr>
            <a:picLocks noChangeAspect="1" noChangeArrowheads="1"/>
          </p:cNvPicPr>
          <p:nvPr/>
        </p:nvPicPr>
        <p:blipFill>
          <a:blip r:embed="rId3" cstate="print">
            <a:lum bright="-12000" contrast="30000"/>
          </a:blip>
          <a:srcRect/>
          <a:stretch>
            <a:fillRect/>
          </a:stretch>
        </p:blipFill>
        <p:spPr bwMode="auto">
          <a:xfrm>
            <a:off x="1835150" y="836613"/>
            <a:ext cx="5483225" cy="60213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8568952" cy="6001643"/>
          </a:xfrm>
          <a:prstGeom prst="rect">
            <a:avLst/>
          </a:prstGeom>
        </p:spPr>
        <p:txBody>
          <a:bodyPr wrap="square">
            <a:spAutoFit/>
          </a:bodyPr>
          <a:lstStyle/>
          <a:p>
            <a:pPr marL="457200" lvl="0" indent="-457200" algn="just"/>
            <a:r>
              <a:rPr lang="ru-RU" sz="2400" dirty="0" smtClean="0">
                <a:solidFill>
                  <a:srgbClr val="C00000"/>
                </a:solidFill>
                <a:latin typeface="Arial" pitchFamily="34" charset="0"/>
                <a:cs typeface="Arial" pitchFamily="34" charset="0"/>
              </a:rPr>
              <a:t>Катки </a:t>
            </a:r>
            <a:r>
              <a:rPr lang="ru-RU" sz="2400" dirty="0" smtClean="0">
                <a:latin typeface="Arial" pitchFamily="34" charset="0"/>
                <a:cs typeface="Arial" pitchFamily="34" charset="0"/>
              </a:rPr>
              <a:t>предназначены для уплотнения почвы до и после посева с целью выравнивания поверхности поля, разрушения глыб, улучшения контакта семян с почвой, снижения испарения влаги (рабочая скорость до 13 км/ч).</a:t>
            </a:r>
          </a:p>
          <a:p>
            <a:pPr marL="457200" lvl="0" indent="-457200" algn="ctr"/>
            <a:r>
              <a:rPr lang="ru-RU" sz="2400" dirty="0" smtClean="0">
                <a:solidFill>
                  <a:srgbClr val="9933FF"/>
                </a:solidFill>
                <a:latin typeface="Arial" pitchFamily="34" charset="0"/>
                <a:cs typeface="Arial" pitchFamily="34" charset="0"/>
              </a:rPr>
              <a:t>Типы катков:</a:t>
            </a:r>
          </a:p>
          <a:p>
            <a:pPr marL="457200" lvl="0" indent="-457200" algn="just"/>
            <a:r>
              <a:rPr lang="ru-RU" sz="2400" dirty="0" smtClean="0">
                <a:solidFill>
                  <a:srgbClr val="009900"/>
                </a:solidFill>
                <a:latin typeface="Arial" pitchFamily="34" charset="0"/>
                <a:cs typeface="Arial" pitchFamily="34" charset="0"/>
              </a:rPr>
              <a:t>	а) Кольчато-шпоровые</a:t>
            </a:r>
            <a:r>
              <a:rPr lang="ru-RU" sz="2400" dirty="0" smtClean="0">
                <a:latin typeface="Arial" pitchFamily="34" charset="0"/>
                <a:cs typeface="Arial" pitchFamily="34" charset="0"/>
              </a:rPr>
              <a:t> (</a:t>
            </a:r>
            <a:r>
              <a:rPr lang="ru-RU" sz="2400" i="1" dirty="0" smtClean="0">
                <a:cs typeface="Times New Roman" pitchFamily="18" charset="0"/>
              </a:rPr>
              <a:t>масса</a:t>
            </a:r>
            <a:r>
              <a:rPr lang="ru-RU" sz="2400" dirty="0" smtClean="0">
                <a:cs typeface="Times New Roman" pitchFamily="18" charset="0"/>
              </a:rPr>
              <a:t> катка, приходящаяся на </a:t>
            </a:r>
            <a:r>
              <a:rPr lang="ru-RU" sz="2400" i="1" dirty="0" smtClean="0">
                <a:cs typeface="Times New Roman" pitchFamily="18" charset="0"/>
              </a:rPr>
              <a:t>1 см </a:t>
            </a:r>
            <a:r>
              <a:rPr lang="ru-RU" sz="2400" dirty="0" smtClean="0">
                <a:cs typeface="Times New Roman" pitchFamily="18" charset="0"/>
              </a:rPr>
              <a:t>	ширины захвата </a:t>
            </a:r>
            <a:r>
              <a:rPr lang="ru-RU" sz="2400" i="1" dirty="0" smtClean="0">
                <a:cs typeface="Times New Roman" pitchFamily="18" charset="0"/>
              </a:rPr>
              <a:t>2,5…4,0 кг/см</a:t>
            </a:r>
            <a:r>
              <a:rPr lang="ru-RU" sz="2400" dirty="0" smtClean="0">
                <a:latin typeface="Arial" pitchFamily="34" charset="0"/>
                <a:cs typeface="Arial" pitchFamily="34" charset="0"/>
              </a:rPr>
              <a:t>);</a:t>
            </a:r>
          </a:p>
          <a:p>
            <a:pPr marL="457200" lvl="0" indent="-457200" algn="just"/>
            <a:r>
              <a:rPr lang="ru-RU" sz="2400" dirty="0" smtClean="0">
                <a:latin typeface="Arial" pitchFamily="34" charset="0"/>
                <a:cs typeface="Arial" pitchFamily="34" charset="0"/>
              </a:rPr>
              <a:t>	</a:t>
            </a:r>
            <a:r>
              <a:rPr lang="ru-RU" sz="2400" dirty="0" smtClean="0">
                <a:solidFill>
                  <a:srgbClr val="009900"/>
                </a:solidFill>
                <a:latin typeface="Arial" pitchFamily="34" charset="0"/>
                <a:cs typeface="Arial" pitchFamily="34" charset="0"/>
              </a:rPr>
              <a:t>б) Кольчато-зубчатые </a:t>
            </a:r>
            <a:r>
              <a:rPr lang="ru-RU" sz="2400" dirty="0" smtClean="0">
                <a:latin typeface="Arial" pitchFamily="34" charset="0"/>
                <a:cs typeface="Arial" pitchFamily="34" charset="0"/>
              </a:rPr>
              <a:t>(</a:t>
            </a:r>
            <a:r>
              <a:rPr lang="ru-RU" sz="2400" i="1" dirty="0" smtClean="0">
                <a:cs typeface="Times New Roman" pitchFamily="18" charset="0"/>
              </a:rPr>
              <a:t>2,5…4,0 кг/см</a:t>
            </a:r>
            <a:r>
              <a:rPr lang="ru-RU" sz="2400" dirty="0" smtClean="0">
                <a:latin typeface="Arial" pitchFamily="34" charset="0"/>
                <a:cs typeface="Arial" pitchFamily="34" charset="0"/>
              </a:rPr>
              <a:t>);</a:t>
            </a:r>
          </a:p>
          <a:p>
            <a:pPr marL="457200" lvl="0" indent="-457200" algn="just"/>
            <a:r>
              <a:rPr lang="ru-RU" sz="2400" dirty="0" smtClean="0">
                <a:latin typeface="Arial" pitchFamily="34" charset="0"/>
                <a:cs typeface="Arial" pitchFamily="34" charset="0"/>
              </a:rPr>
              <a:t>	</a:t>
            </a:r>
            <a:r>
              <a:rPr lang="ru-RU" sz="2400" dirty="0" smtClean="0">
                <a:solidFill>
                  <a:srgbClr val="009900"/>
                </a:solidFill>
                <a:latin typeface="Arial" pitchFamily="34" charset="0"/>
                <a:cs typeface="Arial" pitchFamily="34" charset="0"/>
              </a:rPr>
              <a:t>в) Гладкие водоналивные </a:t>
            </a:r>
            <a:r>
              <a:rPr lang="ru-RU" sz="2400" dirty="0" smtClean="0">
                <a:latin typeface="Arial" pitchFamily="34" charset="0"/>
                <a:cs typeface="Arial" pitchFamily="34" charset="0"/>
              </a:rPr>
              <a:t>(</a:t>
            </a:r>
            <a:r>
              <a:rPr lang="ru-RU" sz="2400" i="1" dirty="0" smtClean="0">
                <a:cs typeface="Times New Roman" pitchFamily="18" charset="0"/>
              </a:rPr>
              <a:t>2,5…6,0 кг/см</a:t>
            </a:r>
            <a:r>
              <a:rPr lang="ru-RU" sz="2400" dirty="0" smtClean="0">
                <a:latin typeface="Arial" pitchFamily="34" charset="0"/>
                <a:cs typeface="Arial" pitchFamily="34" charset="0"/>
              </a:rPr>
              <a:t>);</a:t>
            </a:r>
          </a:p>
          <a:p>
            <a:pPr marL="457200" lvl="0" indent="-457200" algn="just"/>
            <a:r>
              <a:rPr lang="ru-RU" sz="2400" dirty="0" smtClean="0">
                <a:latin typeface="Arial" pitchFamily="34" charset="0"/>
                <a:cs typeface="Arial" pitchFamily="34" charset="0"/>
              </a:rPr>
              <a:t>	</a:t>
            </a:r>
            <a:r>
              <a:rPr lang="ru-RU" sz="2400" dirty="0" smtClean="0">
                <a:solidFill>
                  <a:srgbClr val="009900"/>
                </a:solidFill>
                <a:latin typeface="Arial" pitchFamily="34" charset="0"/>
                <a:cs typeface="Arial" pitchFamily="34" charset="0"/>
              </a:rPr>
              <a:t>г) Легкие гладкие водоналивные </a:t>
            </a:r>
            <a:r>
              <a:rPr lang="ru-RU" sz="2400" dirty="0" smtClean="0">
                <a:latin typeface="Arial" pitchFamily="34" charset="0"/>
                <a:cs typeface="Arial" pitchFamily="34" charset="0"/>
              </a:rPr>
              <a:t>для сахарной свеклы (</a:t>
            </a:r>
            <a:r>
              <a:rPr lang="ru-RU" sz="2400" i="1" dirty="0" smtClean="0">
                <a:cs typeface="Times New Roman" pitchFamily="18" charset="0"/>
              </a:rPr>
              <a:t>2,5…3,0 кг/см</a:t>
            </a:r>
            <a:r>
              <a:rPr lang="ru-RU" sz="2400" dirty="0" smtClean="0">
                <a:latin typeface="Arial" pitchFamily="34" charset="0"/>
                <a:cs typeface="Arial" pitchFamily="34" charset="0"/>
              </a:rPr>
              <a:t>);</a:t>
            </a:r>
          </a:p>
          <a:p>
            <a:pPr marL="457200" lvl="0" indent="-457200" algn="just"/>
            <a:r>
              <a:rPr lang="ru-RU" sz="2400" dirty="0" smtClean="0">
                <a:latin typeface="Arial" pitchFamily="34" charset="0"/>
                <a:cs typeface="Arial" pitchFamily="34" charset="0"/>
              </a:rPr>
              <a:t>	</a:t>
            </a:r>
            <a:r>
              <a:rPr lang="ru-RU" sz="2400" dirty="0" err="1" smtClean="0">
                <a:solidFill>
                  <a:srgbClr val="009900"/>
                </a:solidFill>
                <a:latin typeface="Arial" pitchFamily="34" charset="0"/>
                <a:cs typeface="Arial" pitchFamily="34" charset="0"/>
              </a:rPr>
              <a:t>д</a:t>
            </a:r>
            <a:r>
              <a:rPr lang="ru-RU" sz="2400" dirty="0" smtClean="0">
                <a:solidFill>
                  <a:srgbClr val="009900"/>
                </a:solidFill>
                <a:latin typeface="Arial" pitchFamily="34" charset="0"/>
                <a:cs typeface="Arial" pitchFamily="34" charset="0"/>
              </a:rPr>
              <a:t>) </a:t>
            </a:r>
            <a:r>
              <a:rPr lang="ru-RU" sz="2400" dirty="0" err="1" smtClean="0">
                <a:solidFill>
                  <a:srgbClr val="009900"/>
                </a:solidFill>
                <a:latin typeface="Arial" pitchFamily="34" charset="0"/>
                <a:cs typeface="Arial" pitchFamily="34" charset="0"/>
              </a:rPr>
              <a:t>Борончатые</a:t>
            </a:r>
            <a:r>
              <a:rPr lang="ru-RU" sz="2400" dirty="0" smtClean="0">
                <a:latin typeface="Arial" pitchFamily="34" charset="0"/>
                <a:cs typeface="Arial" pitchFamily="34" charset="0"/>
              </a:rPr>
              <a:t> (</a:t>
            </a:r>
            <a:r>
              <a:rPr lang="ru-RU" sz="2400" i="1" dirty="0" smtClean="0">
                <a:cs typeface="Times New Roman" pitchFamily="18" charset="0"/>
              </a:rPr>
              <a:t>2,5…4,0 кг/см</a:t>
            </a:r>
            <a:r>
              <a:rPr lang="ru-RU" sz="2400" dirty="0" smtClean="0">
                <a:latin typeface="Arial" pitchFamily="34" charset="0"/>
                <a:cs typeface="Arial" pitchFamily="34" charset="0"/>
              </a:rPr>
              <a:t>);</a:t>
            </a:r>
          </a:p>
          <a:p>
            <a:pPr marL="457200" lvl="0" indent="-457200" algn="just"/>
            <a:r>
              <a:rPr lang="ru-RU" sz="2400" dirty="0" smtClean="0">
                <a:solidFill>
                  <a:srgbClr val="009900"/>
                </a:solidFill>
                <a:latin typeface="Arial" pitchFamily="34" charset="0"/>
                <a:cs typeface="Arial" pitchFamily="34" charset="0"/>
              </a:rPr>
              <a:t>	е) Планчатые катки </a:t>
            </a:r>
            <a:r>
              <a:rPr lang="ru-RU" sz="2400" dirty="0" smtClean="0">
                <a:latin typeface="Arial" pitchFamily="34" charset="0"/>
                <a:cs typeface="Arial" pitchFamily="34" charset="0"/>
              </a:rPr>
              <a:t>(</a:t>
            </a:r>
            <a:r>
              <a:rPr lang="ru-RU" sz="2400" i="1" dirty="0" smtClean="0">
                <a:cs typeface="Times New Roman" pitchFamily="18" charset="0"/>
              </a:rPr>
              <a:t>2,5…4,0 кг/см</a:t>
            </a:r>
            <a:r>
              <a:rPr lang="ru-RU" sz="2400" dirty="0" smtClean="0">
                <a:latin typeface="Arial" pitchFamily="34" charset="0"/>
                <a:cs typeface="Arial" pitchFamily="34" charset="0"/>
              </a:rPr>
              <a:t>);</a:t>
            </a:r>
          </a:p>
          <a:p>
            <a:pPr marL="457200" lvl="0" indent="-457200" algn="just"/>
            <a:r>
              <a:rPr lang="ru-RU" sz="2400" dirty="0" smtClean="0">
                <a:solidFill>
                  <a:srgbClr val="009900"/>
                </a:solidFill>
                <a:latin typeface="Arial" pitchFamily="34" charset="0"/>
                <a:cs typeface="Arial" pitchFamily="34" charset="0"/>
              </a:rPr>
              <a:t>	ж) Прутковые </a:t>
            </a:r>
            <a:r>
              <a:rPr lang="ru-RU" sz="2400" dirty="0" smtClean="0">
                <a:latin typeface="Arial" pitchFamily="34" charset="0"/>
                <a:cs typeface="Arial" pitchFamily="34" charset="0"/>
              </a:rPr>
              <a:t>(</a:t>
            </a:r>
            <a:r>
              <a:rPr lang="ru-RU" sz="2400" i="1" dirty="0" smtClean="0">
                <a:cs typeface="Times New Roman" pitchFamily="18" charset="0"/>
              </a:rPr>
              <a:t>2,5…4,0 кг/см</a:t>
            </a:r>
            <a:r>
              <a:rPr lang="ru-RU" sz="2400" dirty="0" smtClean="0">
                <a:latin typeface="Arial" pitchFamily="34" charset="0"/>
                <a:cs typeface="Arial" pitchFamily="34" charset="0"/>
              </a:rPr>
              <a:t>);</a:t>
            </a:r>
          </a:p>
          <a:p>
            <a:pPr marL="457200" lvl="0" indent="-457200" algn="just"/>
            <a:r>
              <a:rPr lang="ru-RU" sz="2400" dirty="0" smtClean="0">
                <a:solidFill>
                  <a:srgbClr val="009900"/>
                </a:solidFill>
                <a:latin typeface="Arial" pitchFamily="34" charset="0"/>
                <a:cs typeface="Arial" pitchFamily="34" charset="0"/>
              </a:rPr>
              <a:t>	</a:t>
            </a:r>
            <a:r>
              <a:rPr lang="ru-RU" sz="2400" dirty="0" err="1" smtClean="0">
                <a:solidFill>
                  <a:srgbClr val="009900"/>
                </a:solidFill>
                <a:latin typeface="Arial" pitchFamily="34" charset="0"/>
                <a:cs typeface="Arial" pitchFamily="34" charset="0"/>
              </a:rPr>
              <a:t>з</a:t>
            </a:r>
            <a:r>
              <a:rPr lang="ru-RU" sz="2400" dirty="0" smtClean="0">
                <a:solidFill>
                  <a:srgbClr val="009900"/>
                </a:solidFill>
                <a:latin typeface="Arial" pitchFamily="34" charset="0"/>
                <a:cs typeface="Arial" pitchFamily="34" charset="0"/>
              </a:rPr>
              <a:t>) Комбинированные катки </a:t>
            </a:r>
            <a:r>
              <a:rPr lang="ru-RU" sz="2400" dirty="0" smtClean="0">
                <a:latin typeface="Arial" pitchFamily="34" charset="0"/>
                <a:cs typeface="Arial" pitchFamily="34" charset="0"/>
              </a:rPr>
              <a:t>(</a:t>
            </a:r>
            <a:r>
              <a:rPr lang="ru-RU" sz="2400" i="1" dirty="0" smtClean="0">
                <a:cs typeface="Times New Roman" pitchFamily="18" charset="0"/>
              </a:rPr>
              <a:t>2,5…4,0 кг/см</a:t>
            </a:r>
            <a:r>
              <a:rPr lang="ru-RU" sz="2400" dirty="0" smtClean="0">
                <a:latin typeface="Arial" pitchFamily="34" charset="0"/>
                <a:cs typeface="Arial" pitchFamily="34" charset="0"/>
              </a:rPr>
              <a:t>);</a:t>
            </a:r>
            <a:endParaRPr lang="ru-RU" sz="2400" dirty="0" smtClean="0">
              <a:solidFill>
                <a:srgbClr val="0099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descr="Рисунок1"/>
          <p:cNvPicPr>
            <a:picLocks noChangeAspect="1" noChangeArrowheads="1"/>
          </p:cNvPicPr>
          <p:nvPr/>
        </p:nvPicPr>
        <p:blipFill>
          <a:blip r:embed="rId3" cstate="print"/>
          <a:srcRect/>
          <a:stretch>
            <a:fillRect/>
          </a:stretch>
        </p:blipFill>
        <p:spPr bwMode="auto">
          <a:xfrm>
            <a:off x="0" y="0"/>
            <a:ext cx="9144000" cy="6859588"/>
          </a:xfrm>
          <a:prstGeom prst="rect">
            <a:avLst/>
          </a:prstGeom>
          <a:noFill/>
          <a:ln w="9525">
            <a:noFill/>
            <a:miter lim="800000"/>
            <a:headEnd/>
            <a:tailEnd/>
          </a:ln>
        </p:spPr>
      </p:pic>
      <p:sp>
        <p:nvSpPr>
          <p:cNvPr id="40965" name="Rectangle 5"/>
          <p:cNvSpPr>
            <a:spLocks noGrp="1" noChangeArrowheads="1"/>
          </p:cNvSpPr>
          <p:nvPr>
            <p:ph type="title"/>
          </p:nvPr>
        </p:nvSpPr>
        <p:spPr>
          <a:xfrm>
            <a:off x="251520" y="764704"/>
            <a:ext cx="7200800" cy="432048"/>
          </a:xfrm>
          <a:noFill/>
        </p:spPr>
        <p:txBody>
          <a:bodyPr>
            <a:normAutofit fontScale="90000"/>
          </a:bodyPr>
          <a:lstStyle/>
          <a:p>
            <a:pPr algn="just" eaLnBrk="1" hangingPunct="1"/>
            <a:r>
              <a:rPr lang="ru-RU" sz="2800" dirty="0" smtClean="0">
                <a:solidFill>
                  <a:srgbClr val="006666"/>
                </a:solidFill>
              </a:rPr>
              <a:t>По форме рабочей поверхности катки бывают:</a:t>
            </a:r>
            <a:endParaRPr lang="ru-RU" sz="2800" b="1" dirty="0" smtClean="0">
              <a:solidFill>
                <a:srgbClr val="006666"/>
              </a:solidFill>
            </a:endParaRPr>
          </a:p>
        </p:txBody>
      </p:sp>
      <p:pic>
        <p:nvPicPr>
          <p:cNvPr id="40966" name="Picture 6"/>
          <p:cNvPicPr>
            <a:picLocks noChangeAspect="1" noChangeArrowheads="1"/>
          </p:cNvPicPr>
          <p:nvPr/>
        </p:nvPicPr>
        <p:blipFill>
          <a:blip r:embed="rId4" cstate="print"/>
          <a:srcRect/>
          <a:stretch>
            <a:fillRect/>
          </a:stretch>
        </p:blipFill>
        <p:spPr bwMode="auto">
          <a:xfrm>
            <a:off x="0" y="1124744"/>
            <a:ext cx="8101012" cy="5214937"/>
          </a:xfrm>
          <a:prstGeom prst="rect">
            <a:avLst/>
          </a:prstGeom>
          <a:noFill/>
          <a:ln w="9525">
            <a:noFill/>
            <a:miter lim="800000"/>
            <a:headEnd/>
            <a:tailEnd/>
          </a:ln>
        </p:spPr>
      </p:pic>
      <p:sp>
        <p:nvSpPr>
          <p:cNvPr id="5" name="Rectangle 5"/>
          <p:cNvSpPr txBox="1">
            <a:spLocks noChangeArrowheads="1"/>
          </p:cNvSpPr>
          <p:nvPr/>
        </p:nvSpPr>
        <p:spPr>
          <a:xfrm>
            <a:off x="395536" y="188640"/>
            <a:ext cx="8229600" cy="620713"/>
          </a:xfrm>
          <a:prstGeom prst="rect">
            <a:avLst/>
          </a:prstGeom>
          <a:noFill/>
        </p:spPr>
        <p:txBody>
          <a:bodyPr vert="horz" lIns="91440" tIns="45720" rIns="91440" bIns="45720" rtlCol="0" anchor="ct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400" b="1" i="0" u="none" strike="noStrike" kern="1200" cap="none" spc="0" normalizeH="0" baseline="0" noProof="0" dirty="0" smtClean="0">
                <a:ln>
                  <a:noFill/>
                </a:ln>
                <a:solidFill>
                  <a:srgbClr val="006666"/>
                </a:solidFill>
                <a:effectLst/>
                <a:uLnTx/>
                <a:uFillTx/>
                <a:latin typeface="+mj-lt"/>
                <a:ea typeface="+mj-ea"/>
                <a:cs typeface="+mj-cs"/>
              </a:rPr>
              <a:t>Катки</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0965"/>
                                        </p:tgtEl>
                                        <p:attrNameLst>
                                          <p:attrName>style.visibility</p:attrName>
                                        </p:attrNameLst>
                                      </p:cBhvr>
                                      <p:to>
                                        <p:strVal val="visible"/>
                                      </p:to>
                                    </p:set>
                                    <p:anim calcmode="lin" valueType="num">
                                      <p:cBhvr additive="base">
                                        <p:cTn id="7" dur="500" fill="hold"/>
                                        <p:tgtEl>
                                          <p:spTgt spid="40965"/>
                                        </p:tgtEl>
                                        <p:attrNameLst>
                                          <p:attrName>ppt_x</p:attrName>
                                        </p:attrNameLst>
                                      </p:cBhvr>
                                      <p:tavLst>
                                        <p:tav tm="0">
                                          <p:val>
                                            <p:strVal val="#ppt_x"/>
                                          </p:val>
                                        </p:tav>
                                        <p:tav tm="100000">
                                          <p:val>
                                            <p:strVal val="#ppt_x"/>
                                          </p:val>
                                        </p:tav>
                                      </p:tavLst>
                                    </p:anim>
                                    <p:anim calcmode="lin" valueType="num">
                                      <p:cBhvr additive="base">
                                        <p:cTn id="8" dur="500" fill="hold"/>
                                        <p:tgtEl>
                                          <p:spTgt spid="4096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0966"/>
                                        </p:tgtEl>
                                        <p:attrNameLst>
                                          <p:attrName>style.visibility</p:attrName>
                                        </p:attrNameLst>
                                      </p:cBhvr>
                                      <p:to>
                                        <p:strVal val="visible"/>
                                      </p:to>
                                    </p:set>
                                    <p:anim calcmode="lin" valueType="num">
                                      <p:cBhvr additive="base">
                                        <p:cTn id="13" dur="500" fill="hold"/>
                                        <p:tgtEl>
                                          <p:spTgt spid="40966"/>
                                        </p:tgtEl>
                                        <p:attrNameLst>
                                          <p:attrName>ppt_x</p:attrName>
                                        </p:attrNameLst>
                                      </p:cBhvr>
                                      <p:tavLst>
                                        <p:tav tm="0">
                                          <p:val>
                                            <p:strVal val="#ppt_x"/>
                                          </p:val>
                                        </p:tav>
                                        <p:tav tm="100000">
                                          <p:val>
                                            <p:strVal val="#ppt_x"/>
                                          </p:val>
                                        </p:tav>
                                      </p:tavLst>
                                    </p:anim>
                                    <p:anim calcmode="lin" valueType="num">
                                      <p:cBhvr additive="base">
                                        <p:cTn id="14" dur="500" fill="hold"/>
                                        <p:tgtEl>
                                          <p:spTgt spid="409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4" descr="Рисунок1"/>
          <p:cNvPicPr>
            <a:picLocks noChangeAspect="1" noChangeArrowheads="1"/>
          </p:cNvPicPr>
          <p:nvPr/>
        </p:nvPicPr>
        <p:blipFill>
          <a:blip r:embed="rId3" cstate="print"/>
          <a:srcRect/>
          <a:stretch>
            <a:fillRect/>
          </a:stretch>
        </p:blipFill>
        <p:spPr bwMode="auto">
          <a:xfrm>
            <a:off x="0" y="0"/>
            <a:ext cx="9144000" cy="6859588"/>
          </a:xfrm>
          <a:prstGeom prst="rect">
            <a:avLst/>
          </a:prstGeom>
          <a:noFill/>
          <a:ln w="9525">
            <a:noFill/>
            <a:miter lim="800000"/>
            <a:headEnd/>
            <a:tailEnd/>
          </a:ln>
        </p:spPr>
      </p:pic>
      <p:sp>
        <p:nvSpPr>
          <p:cNvPr id="61445" name="Rectangle 5"/>
          <p:cNvSpPr>
            <a:spLocks noChangeArrowheads="1"/>
          </p:cNvSpPr>
          <p:nvPr/>
        </p:nvSpPr>
        <p:spPr bwMode="auto">
          <a:xfrm>
            <a:off x="0" y="115283"/>
            <a:ext cx="8604448" cy="1569660"/>
          </a:xfrm>
          <a:prstGeom prst="rect">
            <a:avLst/>
          </a:prstGeom>
          <a:noFill/>
          <a:ln w="9525">
            <a:noFill/>
            <a:miter lim="800000"/>
            <a:headEnd/>
            <a:tailEnd/>
          </a:ln>
        </p:spPr>
        <p:txBody>
          <a:bodyPr wrap="square" anchor="ctr">
            <a:spAutoFit/>
          </a:bodyPr>
          <a:lstStyle/>
          <a:p>
            <a:pPr algn="just"/>
            <a:r>
              <a:rPr lang="ru-RU" sz="2400" dirty="0">
                <a:solidFill>
                  <a:srgbClr val="006666"/>
                </a:solidFill>
              </a:rPr>
              <a:t>Уплотняющая способность катка зависит от его массы </a:t>
            </a:r>
            <a:r>
              <a:rPr lang="en-US" sz="2400" i="1" dirty="0">
                <a:solidFill>
                  <a:srgbClr val="006666"/>
                </a:solidFill>
              </a:rPr>
              <a:t>m</a:t>
            </a:r>
            <a:r>
              <a:rPr lang="ru-RU" sz="2400" dirty="0">
                <a:solidFill>
                  <a:srgbClr val="006666"/>
                </a:solidFill>
              </a:rPr>
              <a:t>, диаметра </a:t>
            </a:r>
            <a:r>
              <a:rPr lang="en-US" sz="2400" i="1" dirty="0">
                <a:solidFill>
                  <a:srgbClr val="006666"/>
                </a:solidFill>
              </a:rPr>
              <a:t>D</a:t>
            </a:r>
            <a:r>
              <a:rPr lang="en-US" sz="2400" dirty="0">
                <a:solidFill>
                  <a:srgbClr val="006666"/>
                </a:solidFill>
              </a:rPr>
              <a:t> </a:t>
            </a:r>
            <a:r>
              <a:rPr lang="ru-RU" sz="2400" dirty="0">
                <a:solidFill>
                  <a:srgbClr val="006666"/>
                </a:solidFill>
              </a:rPr>
              <a:t>и ширины захвата </a:t>
            </a:r>
            <a:r>
              <a:rPr lang="ru-RU" sz="2400" i="1" dirty="0">
                <a:solidFill>
                  <a:srgbClr val="006666"/>
                </a:solidFill>
              </a:rPr>
              <a:t>В</a:t>
            </a:r>
            <a:r>
              <a:rPr lang="ru-RU" sz="2400" dirty="0">
                <a:solidFill>
                  <a:srgbClr val="006666"/>
                </a:solidFill>
              </a:rPr>
              <a:t>. Ее принято выражать через удельное давление </a:t>
            </a:r>
            <a:r>
              <a:rPr lang="ru-RU" sz="2400" i="1" dirty="0" err="1">
                <a:solidFill>
                  <a:srgbClr val="006666"/>
                </a:solidFill>
              </a:rPr>
              <a:t>р</a:t>
            </a:r>
            <a:r>
              <a:rPr lang="ru-RU" sz="2400" dirty="0">
                <a:solidFill>
                  <a:srgbClr val="006666"/>
                </a:solidFill>
              </a:rPr>
              <a:t> (Н/см), приходящееся на 1 см ширины катка:</a:t>
            </a:r>
          </a:p>
        </p:txBody>
      </p:sp>
      <p:sp>
        <p:nvSpPr>
          <p:cNvPr id="5127" name="Rectangle 7"/>
          <p:cNvSpPr>
            <a:spLocks noChangeArrowheads="1"/>
          </p:cNvSpPr>
          <p:nvPr/>
        </p:nvSpPr>
        <p:spPr bwMode="auto">
          <a:xfrm>
            <a:off x="0" y="3233738"/>
            <a:ext cx="9144000" cy="0"/>
          </a:xfrm>
          <a:prstGeom prst="rect">
            <a:avLst/>
          </a:prstGeom>
          <a:noFill/>
          <a:ln w="9525">
            <a:noFill/>
            <a:miter lim="800000"/>
            <a:headEnd/>
            <a:tailEnd/>
          </a:ln>
        </p:spPr>
        <p:txBody>
          <a:bodyPr wrap="none" anchor="ctr">
            <a:spAutoFit/>
          </a:bodyPr>
          <a:lstStyle/>
          <a:p>
            <a:endParaRPr lang="ru-RU"/>
          </a:p>
        </p:txBody>
      </p:sp>
      <p:graphicFrame>
        <p:nvGraphicFramePr>
          <p:cNvPr id="61446" name="Object 6"/>
          <p:cNvGraphicFramePr>
            <a:graphicFrameLocks noChangeAspect="1"/>
          </p:cNvGraphicFramePr>
          <p:nvPr/>
        </p:nvGraphicFramePr>
        <p:xfrm>
          <a:off x="3203848" y="1340768"/>
          <a:ext cx="1944688" cy="1063625"/>
        </p:xfrm>
        <a:graphic>
          <a:graphicData uri="http://schemas.openxmlformats.org/presentationml/2006/ole">
            <p:oleObj spid="_x0000_s5122" name="Формула" r:id="rId4" imgW="710891" imgH="393529" progId="Equation.3">
              <p:embed/>
            </p:oleObj>
          </a:graphicData>
        </a:graphic>
      </p:graphicFrame>
      <p:sp>
        <p:nvSpPr>
          <p:cNvPr id="61448" name="Rectangle 8"/>
          <p:cNvSpPr>
            <a:spLocks noChangeArrowheads="1"/>
          </p:cNvSpPr>
          <p:nvPr/>
        </p:nvSpPr>
        <p:spPr bwMode="auto">
          <a:xfrm>
            <a:off x="0" y="2420888"/>
            <a:ext cx="9144000" cy="830997"/>
          </a:xfrm>
          <a:prstGeom prst="rect">
            <a:avLst/>
          </a:prstGeom>
          <a:noFill/>
          <a:ln w="9525">
            <a:noFill/>
            <a:miter lim="800000"/>
            <a:headEnd/>
            <a:tailEnd/>
          </a:ln>
        </p:spPr>
        <p:txBody>
          <a:bodyPr anchor="ctr">
            <a:spAutoFit/>
          </a:bodyPr>
          <a:lstStyle/>
          <a:p>
            <a:r>
              <a:rPr lang="ru-RU" sz="2400" dirty="0">
                <a:solidFill>
                  <a:srgbClr val="006666"/>
                </a:solidFill>
              </a:rPr>
              <a:t>Для вдавливания в почву и разрушения комков размером </a:t>
            </a:r>
            <a:r>
              <a:rPr lang="ru-RU" sz="2400" i="1" dirty="0">
                <a:solidFill>
                  <a:srgbClr val="006666"/>
                </a:solidFill>
              </a:rPr>
              <a:t>а</a:t>
            </a:r>
            <a:r>
              <a:rPr lang="ru-RU" sz="2400" dirty="0">
                <a:solidFill>
                  <a:srgbClr val="006666"/>
                </a:solidFill>
              </a:rPr>
              <a:t> диаметр катка должен удовлетворять следующему условию: </a:t>
            </a:r>
          </a:p>
        </p:txBody>
      </p:sp>
      <p:sp>
        <p:nvSpPr>
          <p:cNvPr id="5129" name="Rectangle 10"/>
          <p:cNvSpPr>
            <a:spLocks noChangeArrowheads="1"/>
          </p:cNvSpPr>
          <p:nvPr/>
        </p:nvSpPr>
        <p:spPr bwMode="auto">
          <a:xfrm>
            <a:off x="0" y="3224213"/>
            <a:ext cx="9144000" cy="0"/>
          </a:xfrm>
          <a:prstGeom prst="rect">
            <a:avLst/>
          </a:prstGeom>
          <a:noFill/>
          <a:ln w="9525">
            <a:noFill/>
            <a:miter lim="800000"/>
            <a:headEnd/>
            <a:tailEnd/>
          </a:ln>
        </p:spPr>
        <p:txBody>
          <a:bodyPr wrap="none" anchor="ctr">
            <a:spAutoFit/>
          </a:bodyPr>
          <a:lstStyle/>
          <a:p>
            <a:endParaRPr lang="ru-RU"/>
          </a:p>
        </p:txBody>
      </p:sp>
      <p:graphicFrame>
        <p:nvGraphicFramePr>
          <p:cNvPr id="61449" name="Object 9"/>
          <p:cNvGraphicFramePr>
            <a:graphicFrameLocks noChangeAspect="1"/>
          </p:cNvGraphicFramePr>
          <p:nvPr/>
        </p:nvGraphicFramePr>
        <p:xfrm>
          <a:off x="1187624" y="3140968"/>
          <a:ext cx="3024187" cy="985837"/>
        </p:xfrm>
        <a:graphic>
          <a:graphicData uri="http://schemas.openxmlformats.org/presentationml/2006/ole">
            <p:oleObj spid="_x0000_s5123" name="Формула" r:id="rId5" imgW="1256755" imgH="406224" progId="Equation.3">
              <p:embed/>
            </p:oleObj>
          </a:graphicData>
        </a:graphic>
      </p:graphicFrame>
      <p:sp>
        <p:nvSpPr>
          <p:cNvPr id="61451" name="Rectangle 11"/>
          <p:cNvSpPr>
            <a:spLocks noChangeArrowheads="1"/>
          </p:cNvSpPr>
          <p:nvPr/>
        </p:nvSpPr>
        <p:spPr bwMode="auto">
          <a:xfrm>
            <a:off x="4644008" y="3275796"/>
            <a:ext cx="3923332" cy="646331"/>
          </a:xfrm>
          <a:prstGeom prst="rect">
            <a:avLst/>
          </a:prstGeom>
          <a:noFill/>
          <a:ln w="9525">
            <a:noFill/>
            <a:miter lim="800000"/>
            <a:headEnd/>
            <a:tailEnd/>
          </a:ln>
        </p:spPr>
        <p:txBody>
          <a:bodyPr wrap="square" anchor="ctr">
            <a:spAutoFit/>
          </a:bodyPr>
          <a:lstStyle/>
          <a:p>
            <a:pPr algn="just"/>
            <a:r>
              <a:rPr lang="ru-RU" dirty="0">
                <a:solidFill>
                  <a:srgbClr val="006666"/>
                </a:solidFill>
              </a:rPr>
              <a:t>где </a:t>
            </a:r>
            <a:r>
              <a:rPr lang="ru-RU" i="1" dirty="0">
                <a:solidFill>
                  <a:srgbClr val="006666"/>
                </a:solidFill>
              </a:rPr>
              <a:t>φ</a:t>
            </a:r>
            <a:r>
              <a:rPr lang="ru-RU" sz="1000" i="1" dirty="0">
                <a:solidFill>
                  <a:srgbClr val="006666"/>
                </a:solidFill>
              </a:rPr>
              <a:t>1</a:t>
            </a:r>
            <a:r>
              <a:rPr lang="ru-RU" i="1" dirty="0">
                <a:solidFill>
                  <a:srgbClr val="006666"/>
                </a:solidFill>
              </a:rPr>
              <a:t> </a:t>
            </a:r>
            <a:r>
              <a:rPr lang="ru-RU" dirty="0">
                <a:solidFill>
                  <a:srgbClr val="006666"/>
                </a:solidFill>
              </a:rPr>
              <a:t>и </a:t>
            </a:r>
            <a:r>
              <a:rPr lang="ru-RU" i="1" dirty="0">
                <a:solidFill>
                  <a:srgbClr val="006666"/>
                </a:solidFill>
              </a:rPr>
              <a:t>φ</a:t>
            </a:r>
            <a:r>
              <a:rPr lang="ru-RU" sz="1000" i="1" dirty="0">
                <a:solidFill>
                  <a:srgbClr val="006666"/>
                </a:solidFill>
              </a:rPr>
              <a:t>2</a:t>
            </a:r>
            <a:r>
              <a:rPr lang="ru-RU" dirty="0">
                <a:solidFill>
                  <a:srgbClr val="006666"/>
                </a:solidFill>
              </a:rPr>
              <a:t> – углы трения комков соответственно о каток и почву.</a:t>
            </a:r>
          </a:p>
        </p:txBody>
      </p:sp>
      <p:sp>
        <p:nvSpPr>
          <p:cNvPr id="61452" name="Rectangle 12"/>
          <p:cNvSpPr>
            <a:spLocks noChangeArrowheads="1"/>
          </p:cNvSpPr>
          <p:nvPr/>
        </p:nvSpPr>
        <p:spPr bwMode="auto">
          <a:xfrm>
            <a:off x="0" y="4077072"/>
            <a:ext cx="9144000" cy="830997"/>
          </a:xfrm>
          <a:prstGeom prst="rect">
            <a:avLst/>
          </a:prstGeom>
          <a:noFill/>
          <a:ln w="9525">
            <a:noFill/>
            <a:miter lim="800000"/>
            <a:headEnd/>
            <a:tailEnd/>
          </a:ln>
        </p:spPr>
        <p:txBody>
          <a:bodyPr anchor="ctr">
            <a:spAutoFit/>
          </a:bodyPr>
          <a:lstStyle/>
          <a:p>
            <a:r>
              <a:rPr lang="ru-RU" sz="2400" dirty="0">
                <a:solidFill>
                  <a:srgbClr val="006666"/>
                </a:solidFill>
              </a:rPr>
              <a:t>Тяговое усилие </a:t>
            </a:r>
            <a:r>
              <a:rPr lang="ru-RU" sz="2400" i="1" dirty="0">
                <a:solidFill>
                  <a:srgbClr val="006666"/>
                </a:solidFill>
              </a:rPr>
              <a:t>Р</a:t>
            </a:r>
            <a:r>
              <a:rPr lang="ru-RU" sz="2400" dirty="0">
                <a:solidFill>
                  <a:srgbClr val="006666"/>
                </a:solidFill>
              </a:rPr>
              <a:t> (Н), необходимое для перемещения катка по ровной поверхности, определяют по формуле:</a:t>
            </a:r>
            <a:r>
              <a:rPr lang="ru-RU" sz="2400" dirty="0"/>
              <a:t> </a:t>
            </a:r>
          </a:p>
        </p:txBody>
      </p:sp>
      <p:sp>
        <p:nvSpPr>
          <p:cNvPr id="5132" name="Rectangle 14"/>
          <p:cNvSpPr>
            <a:spLocks noChangeArrowheads="1"/>
          </p:cNvSpPr>
          <p:nvPr/>
        </p:nvSpPr>
        <p:spPr bwMode="auto">
          <a:xfrm>
            <a:off x="0" y="3200400"/>
            <a:ext cx="9144000" cy="0"/>
          </a:xfrm>
          <a:prstGeom prst="rect">
            <a:avLst/>
          </a:prstGeom>
          <a:noFill/>
          <a:ln w="9525">
            <a:noFill/>
            <a:miter lim="800000"/>
            <a:headEnd/>
            <a:tailEnd/>
          </a:ln>
        </p:spPr>
        <p:txBody>
          <a:bodyPr wrap="none" anchor="ctr">
            <a:spAutoFit/>
          </a:bodyPr>
          <a:lstStyle/>
          <a:p>
            <a:endParaRPr lang="ru-RU"/>
          </a:p>
        </p:txBody>
      </p:sp>
      <p:graphicFrame>
        <p:nvGraphicFramePr>
          <p:cNvPr id="61453" name="Object 13"/>
          <p:cNvGraphicFramePr>
            <a:graphicFrameLocks noChangeAspect="1"/>
          </p:cNvGraphicFramePr>
          <p:nvPr/>
        </p:nvGraphicFramePr>
        <p:xfrm>
          <a:off x="611560" y="4869160"/>
          <a:ext cx="2159000" cy="987425"/>
        </p:xfrm>
        <a:graphic>
          <a:graphicData uri="http://schemas.openxmlformats.org/presentationml/2006/ole">
            <p:oleObj spid="_x0000_s5124" name="Формула" r:id="rId6" imgW="1002865" imgH="457002" progId="Equation.3">
              <p:embed/>
            </p:oleObj>
          </a:graphicData>
        </a:graphic>
      </p:graphicFrame>
      <p:sp>
        <p:nvSpPr>
          <p:cNvPr id="61455" name="Rectangle 15"/>
          <p:cNvSpPr>
            <a:spLocks noChangeArrowheads="1"/>
          </p:cNvSpPr>
          <p:nvPr/>
        </p:nvSpPr>
        <p:spPr bwMode="auto">
          <a:xfrm>
            <a:off x="2915816" y="5013176"/>
            <a:ext cx="6011863" cy="641350"/>
          </a:xfrm>
          <a:prstGeom prst="rect">
            <a:avLst/>
          </a:prstGeom>
          <a:noFill/>
          <a:ln w="9525">
            <a:noFill/>
            <a:miter lim="800000"/>
            <a:headEnd/>
            <a:tailEnd/>
          </a:ln>
        </p:spPr>
        <p:txBody>
          <a:bodyPr anchor="ctr">
            <a:spAutoFit/>
          </a:bodyPr>
          <a:lstStyle/>
          <a:p>
            <a:pPr algn="just"/>
            <a:r>
              <a:rPr lang="ru-RU" dirty="0">
                <a:solidFill>
                  <a:srgbClr val="006666"/>
                </a:solidFill>
              </a:rPr>
              <a:t>где </a:t>
            </a:r>
            <a:r>
              <a:rPr lang="en-US" i="1" dirty="0">
                <a:solidFill>
                  <a:srgbClr val="006666"/>
                </a:solidFill>
              </a:rPr>
              <a:t>G</a:t>
            </a:r>
            <a:r>
              <a:rPr lang="ru-RU" dirty="0">
                <a:solidFill>
                  <a:srgbClr val="006666"/>
                </a:solidFill>
              </a:rPr>
              <a:t> – сила тяжести катка; </a:t>
            </a:r>
            <a:r>
              <a:rPr lang="en-US" i="1" dirty="0">
                <a:solidFill>
                  <a:srgbClr val="006666"/>
                </a:solidFill>
              </a:rPr>
              <a:t>k</a:t>
            </a:r>
            <a:r>
              <a:rPr lang="ru-RU" dirty="0">
                <a:solidFill>
                  <a:srgbClr val="006666"/>
                </a:solidFill>
              </a:rPr>
              <a:t> – коэффициент объемного смятия почвы, Н/см3.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1445"/>
                                        </p:tgtEl>
                                        <p:attrNameLst>
                                          <p:attrName>style.visibility</p:attrName>
                                        </p:attrNameLst>
                                      </p:cBhvr>
                                      <p:to>
                                        <p:strVal val="visible"/>
                                      </p:to>
                                    </p:set>
                                    <p:anim calcmode="lin" valueType="num">
                                      <p:cBhvr additive="base">
                                        <p:cTn id="7" dur="500" fill="hold"/>
                                        <p:tgtEl>
                                          <p:spTgt spid="61445"/>
                                        </p:tgtEl>
                                        <p:attrNameLst>
                                          <p:attrName>ppt_x</p:attrName>
                                        </p:attrNameLst>
                                      </p:cBhvr>
                                      <p:tavLst>
                                        <p:tav tm="0">
                                          <p:val>
                                            <p:strVal val="#ppt_x"/>
                                          </p:val>
                                        </p:tav>
                                        <p:tav tm="100000">
                                          <p:val>
                                            <p:strVal val="#ppt_x"/>
                                          </p:val>
                                        </p:tav>
                                      </p:tavLst>
                                    </p:anim>
                                    <p:anim calcmode="lin" valueType="num">
                                      <p:cBhvr additive="base">
                                        <p:cTn id="8" dur="500" fill="hold"/>
                                        <p:tgtEl>
                                          <p:spTgt spid="6144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61446"/>
                                        </p:tgtEl>
                                        <p:attrNameLst>
                                          <p:attrName>style.visibility</p:attrName>
                                        </p:attrNameLst>
                                      </p:cBhvr>
                                      <p:to>
                                        <p:strVal val="visible"/>
                                      </p:to>
                                    </p:set>
                                    <p:anim calcmode="lin" valueType="num">
                                      <p:cBhvr additive="base">
                                        <p:cTn id="13" dur="500" fill="hold"/>
                                        <p:tgtEl>
                                          <p:spTgt spid="61446"/>
                                        </p:tgtEl>
                                        <p:attrNameLst>
                                          <p:attrName>ppt_x</p:attrName>
                                        </p:attrNameLst>
                                      </p:cBhvr>
                                      <p:tavLst>
                                        <p:tav tm="0">
                                          <p:val>
                                            <p:strVal val="0-#ppt_w/2"/>
                                          </p:val>
                                        </p:tav>
                                        <p:tav tm="100000">
                                          <p:val>
                                            <p:strVal val="#ppt_x"/>
                                          </p:val>
                                        </p:tav>
                                      </p:tavLst>
                                    </p:anim>
                                    <p:anim calcmode="lin" valueType="num">
                                      <p:cBhvr additive="base">
                                        <p:cTn id="14" dur="500" fill="hold"/>
                                        <p:tgtEl>
                                          <p:spTgt spid="6144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448"/>
                                        </p:tgtEl>
                                        <p:attrNameLst>
                                          <p:attrName>style.visibility</p:attrName>
                                        </p:attrNameLst>
                                      </p:cBhvr>
                                      <p:to>
                                        <p:strVal val="visible"/>
                                      </p:to>
                                    </p:set>
                                    <p:anim calcmode="lin" valueType="num">
                                      <p:cBhvr additive="base">
                                        <p:cTn id="19" dur="500" fill="hold"/>
                                        <p:tgtEl>
                                          <p:spTgt spid="61448"/>
                                        </p:tgtEl>
                                        <p:attrNameLst>
                                          <p:attrName>ppt_x</p:attrName>
                                        </p:attrNameLst>
                                      </p:cBhvr>
                                      <p:tavLst>
                                        <p:tav tm="0">
                                          <p:val>
                                            <p:strVal val="#ppt_x"/>
                                          </p:val>
                                        </p:tav>
                                        <p:tav tm="100000">
                                          <p:val>
                                            <p:strVal val="#ppt_x"/>
                                          </p:val>
                                        </p:tav>
                                      </p:tavLst>
                                    </p:anim>
                                    <p:anim calcmode="lin" valueType="num">
                                      <p:cBhvr additive="base">
                                        <p:cTn id="20" dur="500" fill="hold"/>
                                        <p:tgtEl>
                                          <p:spTgt spid="6144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61449"/>
                                        </p:tgtEl>
                                        <p:attrNameLst>
                                          <p:attrName>style.visibility</p:attrName>
                                        </p:attrNameLst>
                                      </p:cBhvr>
                                      <p:to>
                                        <p:strVal val="visible"/>
                                      </p:to>
                                    </p:set>
                                    <p:anim calcmode="lin" valueType="num">
                                      <p:cBhvr additive="base">
                                        <p:cTn id="25" dur="500" fill="hold"/>
                                        <p:tgtEl>
                                          <p:spTgt spid="61449"/>
                                        </p:tgtEl>
                                        <p:attrNameLst>
                                          <p:attrName>ppt_x</p:attrName>
                                        </p:attrNameLst>
                                      </p:cBhvr>
                                      <p:tavLst>
                                        <p:tav tm="0">
                                          <p:val>
                                            <p:strVal val="0-#ppt_w/2"/>
                                          </p:val>
                                        </p:tav>
                                        <p:tav tm="100000">
                                          <p:val>
                                            <p:strVal val="#ppt_x"/>
                                          </p:val>
                                        </p:tav>
                                      </p:tavLst>
                                    </p:anim>
                                    <p:anim calcmode="lin" valueType="num">
                                      <p:cBhvr additive="base">
                                        <p:cTn id="26" dur="500" fill="hold"/>
                                        <p:tgtEl>
                                          <p:spTgt spid="6144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61451"/>
                                        </p:tgtEl>
                                        <p:attrNameLst>
                                          <p:attrName>style.visibility</p:attrName>
                                        </p:attrNameLst>
                                      </p:cBhvr>
                                      <p:to>
                                        <p:strVal val="visible"/>
                                      </p:to>
                                    </p:set>
                                    <p:anim calcmode="lin" valueType="num">
                                      <p:cBhvr additive="base">
                                        <p:cTn id="31" dur="500" fill="hold"/>
                                        <p:tgtEl>
                                          <p:spTgt spid="61451"/>
                                        </p:tgtEl>
                                        <p:attrNameLst>
                                          <p:attrName>ppt_x</p:attrName>
                                        </p:attrNameLst>
                                      </p:cBhvr>
                                      <p:tavLst>
                                        <p:tav tm="0">
                                          <p:val>
                                            <p:strVal val="1+#ppt_w/2"/>
                                          </p:val>
                                        </p:tav>
                                        <p:tav tm="100000">
                                          <p:val>
                                            <p:strVal val="#ppt_x"/>
                                          </p:val>
                                        </p:tav>
                                      </p:tavLst>
                                    </p:anim>
                                    <p:anim calcmode="lin" valueType="num">
                                      <p:cBhvr additive="base">
                                        <p:cTn id="32" dur="500" fill="hold"/>
                                        <p:tgtEl>
                                          <p:spTgt spid="61451"/>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1452"/>
                                        </p:tgtEl>
                                        <p:attrNameLst>
                                          <p:attrName>style.visibility</p:attrName>
                                        </p:attrNameLst>
                                      </p:cBhvr>
                                      <p:to>
                                        <p:strVal val="visible"/>
                                      </p:to>
                                    </p:set>
                                    <p:anim calcmode="lin" valueType="num">
                                      <p:cBhvr additive="base">
                                        <p:cTn id="37" dur="500" fill="hold"/>
                                        <p:tgtEl>
                                          <p:spTgt spid="61452"/>
                                        </p:tgtEl>
                                        <p:attrNameLst>
                                          <p:attrName>ppt_x</p:attrName>
                                        </p:attrNameLst>
                                      </p:cBhvr>
                                      <p:tavLst>
                                        <p:tav tm="0">
                                          <p:val>
                                            <p:strVal val="#ppt_x"/>
                                          </p:val>
                                        </p:tav>
                                        <p:tav tm="100000">
                                          <p:val>
                                            <p:strVal val="#ppt_x"/>
                                          </p:val>
                                        </p:tav>
                                      </p:tavLst>
                                    </p:anim>
                                    <p:anim calcmode="lin" valueType="num">
                                      <p:cBhvr additive="base">
                                        <p:cTn id="38" dur="500" fill="hold"/>
                                        <p:tgtEl>
                                          <p:spTgt spid="6145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61453"/>
                                        </p:tgtEl>
                                        <p:attrNameLst>
                                          <p:attrName>style.visibility</p:attrName>
                                        </p:attrNameLst>
                                      </p:cBhvr>
                                      <p:to>
                                        <p:strVal val="visible"/>
                                      </p:to>
                                    </p:set>
                                    <p:anim calcmode="lin" valueType="num">
                                      <p:cBhvr additive="base">
                                        <p:cTn id="43" dur="500" fill="hold"/>
                                        <p:tgtEl>
                                          <p:spTgt spid="61453"/>
                                        </p:tgtEl>
                                        <p:attrNameLst>
                                          <p:attrName>ppt_x</p:attrName>
                                        </p:attrNameLst>
                                      </p:cBhvr>
                                      <p:tavLst>
                                        <p:tav tm="0">
                                          <p:val>
                                            <p:strVal val="1+#ppt_w/2"/>
                                          </p:val>
                                        </p:tav>
                                        <p:tav tm="100000">
                                          <p:val>
                                            <p:strVal val="#ppt_x"/>
                                          </p:val>
                                        </p:tav>
                                      </p:tavLst>
                                    </p:anim>
                                    <p:anim calcmode="lin" valueType="num">
                                      <p:cBhvr additive="base">
                                        <p:cTn id="44" dur="500" fill="hold"/>
                                        <p:tgtEl>
                                          <p:spTgt spid="61453"/>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61455"/>
                                        </p:tgtEl>
                                        <p:attrNameLst>
                                          <p:attrName>style.visibility</p:attrName>
                                        </p:attrNameLst>
                                      </p:cBhvr>
                                      <p:to>
                                        <p:strVal val="visible"/>
                                      </p:to>
                                    </p:set>
                                    <p:anim calcmode="lin" valueType="num">
                                      <p:cBhvr additive="base">
                                        <p:cTn id="49" dur="500" fill="hold"/>
                                        <p:tgtEl>
                                          <p:spTgt spid="61455"/>
                                        </p:tgtEl>
                                        <p:attrNameLst>
                                          <p:attrName>ppt_x</p:attrName>
                                        </p:attrNameLst>
                                      </p:cBhvr>
                                      <p:tavLst>
                                        <p:tav tm="0">
                                          <p:val>
                                            <p:strVal val="0-#ppt_w/2"/>
                                          </p:val>
                                        </p:tav>
                                        <p:tav tm="100000">
                                          <p:val>
                                            <p:strVal val="#ppt_x"/>
                                          </p:val>
                                        </p:tav>
                                      </p:tavLst>
                                    </p:anim>
                                    <p:anim calcmode="lin" valueType="num">
                                      <p:cBhvr additive="base">
                                        <p:cTn id="50" dur="500" fill="hold"/>
                                        <p:tgtEl>
                                          <p:spTgt spid="614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5" grpId="0"/>
      <p:bldP spid="61448" grpId="0"/>
      <p:bldP spid="61451" grpId="0"/>
      <p:bldP spid="61452" grpId="0"/>
      <p:bldP spid="6145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Рисунок1"/>
          <p:cNvPicPr>
            <a:picLocks noChangeAspect="1" noChangeArrowheads="1"/>
          </p:cNvPicPr>
          <p:nvPr/>
        </p:nvPicPr>
        <p:blipFill>
          <a:blip r:embed="rId3" cstate="print"/>
          <a:srcRect/>
          <a:stretch>
            <a:fillRect/>
          </a:stretch>
        </p:blipFill>
        <p:spPr bwMode="auto">
          <a:xfrm>
            <a:off x="0" y="0"/>
            <a:ext cx="9144000" cy="6859588"/>
          </a:xfrm>
          <a:prstGeom prst="rect">
            <a:avLst/>
          </a:prstGeom>
          <a:noFill/>
          <a:ln w="9525">
            <a:noFill/>
            <a:miter lim="800000"/>
            <a:headEnd/>
            <a:tailEnd/>
          </a:ln>
        </p:spPr>
      </p:pic>
      <p:sp>
        <p:nvSpPr>
          <p:cNvPr id="23555" name="Rectangle 5"/>
          <p:cNvSpPr>
            <a:spLocks noChangeArrowheads="1"/>
          </p:cNvSpPr>
          <p:nvPr/>
        </p:nvSpPr>
        <p:spPr bwMode="auto">
          <a:xfrm>
            <a:off x="107950" y="23813"/>
            <a:ext cx="8928100" cy="641350"/>
          </a:xfrm>
          <a:prstGeom prst="rect">
            <a:avLst/>
          </a:prstGeom>
          <a:noFill/>
          <a:ln w="9525">
            <a:noFill/>
            <a:miter lim="800000"/>
            <a:headEnd/>
            <a:tailEnd/>
          </a:ln>
        </p:spPr>
        <p:txBody>
          <a:bodyPr anchor="ctr">
            <a:spAutoFit/>
          </a:bodyPr>
          <a:lstStyle/>
          <a:p>
            <a:pPr algn="ctr"/>
            <a:r>
              <a:rPr lang="ru-RU" sz="3600" b="1" dirty="0" err="1">
                <a:solidFill>
                  <a:srgbClr val="006666"/>
                </a:solidFill>
              </a:rPr>
              <a:t>Варио</a:t>
            </a:r>
            <a:r>
              <a:rPr lang="ru-RU" sz="3600" b="1" dirty="0">
                <a:solidFill>
                  <a:srgbClr val="006666"/>
                </a:solidFill>
              </a:rPr>
              <a:t> Пак 110 </a:t>
            </a:r>
            <a:r>
              <a:rPr lang="en-US" sz="3600" b="1" dirty="0">
                <a:solidFill>
                  <a:srgbClr val="006666"/>
                </a:solidFill>
              </a:rPr>
              <a:t>WEP 90</a:t>
            </a:r>
            <a:r>
              <a:rPr lang="ru-RU" dirty="0">
                <a:solidFill>
                  <a:srgbClr val="006666"/>
                </a:solidFill>
              </a:rPr>
              <a:t> </a:t>
            </a:r>
          </a:p>
        </p:txBody>
      </p:sp>
      <p:pic>
        <p:nvPicPr>
          <p:cNvPr id="41990" name="Picture 6"/>
          <p:cNvPicPr>
            <a:picLocks noChangeAspect="1" noChangeArrowheads="1"/>
          </p:cNvPicPr>
          <p:nvPr/>
        </p:nvPicPr>
        <p:blipFill>
          <a:blip r:embed="rId4" cstate="print"/>
          <a:srcRect l="13487" t="56543" r="12201" b="1729"/>
          <a:stretch>
            <a:fillRect/>
          </a:stretch>
        </p:blipFill>
        <p:spPr bwMode="auto">
          <a:xfrm>
            <a:off x="0" y="908050"/>
            <a:ext cx="3779838" cy="2146300"/>
          </a:xfrm>
          <a:prstGeom prst="rect">
            <a:avLst/>
          </a:prstGeom>
          <a:noFill/>
          <a:ln w="9525">
            <a:noFill/>
            <a:miter lim="800000"/>
            <a:headEnd/>
            <a:tailEnd/>
          </a:ln>
        </p:spPr>
      </p:pic>
      <p:pic>
        <p:nvPicPr>
          <p:cNvPr id="41991" name="Picture 7"/>
          <p:cNvPicPr>
            <a:picLocks noChangeAspect="1" noChangeArrowheads="1"/>
          </p:cNvPicPr>
          <p:nvPr/>
        </p:nvPicPr>
        <p:blipFill>
          <a:blip r:embed="rId5" cstate="print"/>
          <a:srcRect l="1492" t="4100" r="55215" b="41879"/>
          <a:stretch>
            <a:fillRect/>
          </a:stretch>
        </p:blipFill>
        <p:spPr bwMode="auto">
          <a:xfrm>
            <a:off x="0" y="3068638"/>
            <a:ext cx="3746500" cy="2344737"/>
          </a:xfrm>
          <a:prstGeom prst="rect">
            <a:avLst/>
          </a:prstGeom>
          <a:noFill/>
          <a:ln w="9525">
            <a:noFill/>
            <a:miter lim="800000"/>
            <a:headEnd/>
            <a:tailEnd/>
          </a:ln>
        </p:spPr>
      </p:pic>
      <p:sp>
        <p:nvSpPr>
          <p:cNvPr id="41992" name="Rectangle 8"/>
          <p:cNvSpPr>
            <a:spLocks noChangeArrowheads="1"/>
          </p:cNvSpPr>
          <p:nvPr/>
        </p:nvSpPr>
        <p:spPr bwMode="auto">
          <a:xfrm>
            <a:off x="3779912" y="1052736"/>
            <a:ext cx="4609157" cy="4524315"/>
          </a:xfrm>
          <a:prstGeom prst="rect">
            <a:avLst/>
          </a:prstGeom>
          <a:noFill/>
          <a:ln w="9525">
            <a:noFill/>
            <a:miter lim="800000"/>
            <a:headEnd/>
            <a:tailEnd/>
          </a:ln>
        </p:spPr>
        <p:txBody>
          <a:bodyPr wrap="square" anchor="ctr">
            <a:spAutoFit/>
          </a:bodyPr>
          <a:lstStyle/>
          <a:p>
            <a:r>
              <a:rPr lang="ru-RU" sz="2400" dirty="0">
                <a:solidFill>
                  <a:srgbClr val="006666"/>
                </a:solidFill>
              </a:rPr>
              <a:t>Каток для любых почвенных условий используется в комбинации с плугом фирмы </a:t>
            </a:r>
            <a:r>
              <a:rPr lang="en-US" sz="2400" dirty="0" err="1">
                <a:solidFill>
                  <a:srgbClr val="006666"/>
                </a:solidFill>
              </a:rPr>
              <a:t>Lemken</a:t>
            </a:r>
            <a:r>
              <a:rPr lang="ru-RU" sz="2400" dirty="0">
                <a:solidFill>
                  <a:srgbClr val="006666"/>
                </a:solidFill>
              </a:rPr>
              <a:t>. После прохода прикатывающих катков </a:t>
            </a:r>
            <a:r>
              <a:rPr lang="ru-RU" sz="2400" dirty="0" err="1">
                <a:solidFill>
                  <a:srgbClr val="006666"/>
                </a:solidFill>
              </a:rPr>
              <a:t>ВариоПак</a:t>
            </a:r>
            <a:r>
              <a:rPr lang="ru-RU" sz="2400" dirty="0">
                <a:solidFill>
                  <a:srgbClr val="006666"/>
                </a:solidFill>
              </a:rPr>
              <a:t> восстанавливаются капиллярные каналы в корнеобитаемом слое, а крупные комки дополнительно крошатся. Последействие катков предотвращает высушивание почвы и активизирует действие почвенных микроорганизмов.</a:t>
            </a:r>
            <a:r>
              <a:rPr lang="ru-RU" sz="2400" dirty="0">
                <a:solidFill>
                  <a:srgbClr val="000099"/>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1990"/>
                                        </p:tgtEl>
                                        <p:attrNameLst>
                                          <p:attrName>style.visibility</p:attrName>
                                        </p:attrNameLst>
                                      </p:cBhvr>
                                      <p:to>
                                        <p:strVal val="visible"/>
                                      </p:to>
                                    </p:set>
                                    <p:anim calcmode="lin" valueType="num">
                                      <p:cBhvr additive="base">
                                        <p:cTn id="7" dur="500" fill="hold"/>
                                        <p:tgtEl>
                                          <p:spTgt spid="41990"/>
                                        </p:tgtEl>
                                        <p:attrNameLst>
                                          <p:attrName>ppt_x</p:attrName>
                                        </p:attrNameLst>
                                      </p:cBhvr>
                                      <p:tavLst>
                                        <p:tav tm="0">
                                          <p:val>
                                            <p:strVal val="0-#ppt_w/2"/>
                                          </p:val>
                                        </p:tav>
                                        <p:tav tm="100000">
                                          <p:val>
                                            <p:strVal val="#ppt_x"/>
                                          </p:val>
                                        </p:tav>
                                      </p:tavLst>
                                    </p:anim>
                                    <p:anim calcmode="lin" valueType="num">
                                      <p:cBhvr additive="base">
                                        <p:cTn id="8" dur="500" fill="hold"/>
                                        <p:tgtEl>
                                          <p:spTgt spid="4199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1991"/>
                                        </p:tgtEl>
                                        <p:attrNameLst>
                                          <p:attrName>style.visibility</p:attrName>
                                        </p:attrNameLst>
                                      </p:cBhvr>
                                      <p:to>
                                        <p:strVal val="visible"/>
                                      </p:to>
                                    </p:set>
                                    <p:anim calcmode="lin" valueType="num">
                                      <p:cBhvr additive="base">
                                        <p:cTn id="13" dur="500" fill="hold"/>
                                        <p:tgtEl>
                                          <p:spTgt spid="41991"/>
                                        </p:tgtEl>
                                        <p:attrNameLst>
                                          <p:attrName>ppt_x</p:attrName>
                                        </p:attrNameLst>
                                      </p:cBhvr>
                                      <p:tavLst>
                                        <p:tav tm="0">
                                          <p:val>
                                            <p:strVal val="0-#ppt_w/2"/>
                                          </p:val>
                                        </p:tav>
                                        <p:tav tm="100000">
                                          <p:val>
                                            <p:strVal val="#ppt_x"/>
                                          </p:val>
                                        </p:tav>
                                      </p:tavLst>
                                    </p:anim>
                                    <p:anim calcmode="lin" valueType="num">
                                      <p:cBhvr additive="base">
                                        <p:cTn id="14" dur="500" fill="hold"/>
                                        <p:tgtEl>
                                          <p:spTgt spid="4199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41992"/>
                                        </p:tgtEl>
                                        <p:attrNameLst>
                                          <p:attrName>style.visibility</p:attrName>
                                        </p:attrNameLst>
                                      </p:cBhvr>
                                      <p:to>
                                        <p:strVal val="visible"/>
                                      </p:to>
                                    </p:set>
                                    <p:anim calcmode="lin" valueType="num">
                                      <p:cBhvr additive="base">
                                        <p:cTn id="19" dur="500" fill="hold"/>
                                        <p:tgtEl>
                                          <p:spTgt spid="41992"/>
                                        </p:tgtEl>
                                        <p:attrNameLst>
                                          <p:attrName>ppt_x</p:attrName>
                                        </p:attrNameLst>
                                      </p:cBhvr>
                                      <p:tavLst>
                                        <p:tav tm="0">
                                          <p:val>
                                            <p:strVal val="1+#ppt_w/2"/>
                                          </p:val>
                                        </p:tav>
                                        <p:tav tm="100000">
                                          <p:val>
                                            <p:strVal val="#ppt_x"/>
                                          </p:val>
                                        </p:tav>
                                      </p:tavLst>
                                    </p:anim>
                                    <p:anim calcmode="lin" valueType="num">
                                      <p:cBhvr additive="base">
                                        <p:cTn id="20" dur="500" fill="hold"/>
                                        <p:tgtEl>
                                          <p:spTgt spid="419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descr="Рисунок1"/>
          <p:cNvPicPr>
            <a:picLocks noChangeAspect="1" noChangeArrowheads="1"/>
          </p:cNvPicPr>
          <p:nvPr/>
        </p:nvPicPr>
        <p:blipFill>
          <a:blip r:embed="rId3" cstate="print"/>
          <a:srcRect/>
          <a:stretch>
            <a:fillRect/>
          </a:stretch>
        </p:blipFill>
        <p:spPr bwMode="auto">
          <a:xfrm>
            <a:off x="0" y="0"/>
            <a:ext cx="9144000" cy="6859588"/>
          </a:xfrm>
          <a:prstGeom prst="rect">
            <a:avLst/>
          </a:prstGeom>
          <a:noFill/>
          <a:ln w="9525">
            <a:noFill/>
            <a:miter lim="800000"/>
            <a:headEnd/>
            <a:tailEnd/>
          </a:ln>
        </p:spPr>
      </p:pic>
      <p:sp>
        <p:nvSpPr>
          <p:cNvPr id="43013" name="Rectangle 5"/>
          <p:cNvSpPr>
            <a:spLocks noGrp="1" noChangeArrowheads="1"/>
          </p:cNvSpPr>
          <p:nvPr>
            <p:ph type="title"/>
          </p:nvPr>
        </p:nvSpPr>
        <p:spPr>
          <a:xfrm>
            <a:off x="468313" y="0"/>
            <a:ext cx="3394075" cy="765175"/>
          </a:xfrm>
          <a:noFill/>
        </p:spPr>
        <p:txBody>
          <a:bodyPr/>
          <a:lstStyle/>
          <a:p>
            <a:pPr eaLnBrk="1" hangingPunct="1"/>
            <a:r>
              <a:rPr lang="ru-RU" b="1" dirty="0" smtClean="0">
                <a:solidFill>
                  <a:srgbClr val="006666"/>
                </a:solidFill>
              </a:rPr>
              <a:t>3КВГ-1,4</a:t>
            </a:r>
            <a:r>
              <a:rPr lang="ru-RU" dirty="0" smtClean="0"/>
              <a:t> </a:t>
            </a:r>
          </a:p>
        </p:txBody>
      </p:sp>
      <p:sp>
        <p:nvSpPr>
          <p:cNvPr id="43014" name="Rectangle 6"/>
          <p:cNvSpPr>
            <a:spLocks noChangeArrowheads="1"/>
          </p:cNvSpPr>
          <p:nvPr/>
        </p:nvSpPr>
        <p:spPr bwMode="auto">
          <a:xfrm>
            <a:off x="5219700" y="0"/>
            <a:ext cx="3394075" cy="765175"/>
          </a:xfrm>
          <a:prstGeom prst="rect">
            <a:avLst/>
          </a:prstGeom>
          <a:noFill/>
          <a:ln w="9525">
            <a:noFill/>
            <a:miter lim="800000"/>
            <a:headEnd/>
            <a:tailEnd/>
          </a:ln>
        </p:spPr>
        <p:txBody>
          <a:bodyPr anchor="ctr"/>
          <a:lstStyle/>
          <a:p>
            <a:pPr algn="ctr"/>
            <a:r>
              <a:rPr lang="ru-RU" sz="4400" b="1">
                <a:solidFill>
                  <a:srgbClr val="006666"/>
                </a:solidFill>
              </a:rPr>
              <a:t>ККН-2,8 </a:t>
            </a:r>
          </a:p>
        </p:txBody>
      </p:sp>
      <p:pic>
        <p:nvPicPr>
          <p:cNvPr id="43015" name="Picture 7"/>
          <p:cNvPicPr>
            <a:picLocks noChangeAspect="1" noChangeArrowheads="1"/>
          </p:cNvPicPr>
          <p:nvPr/>
        </p:nvPicPr>
        <p:blipFill>
          <a:blip r:embed="rId4" cstate="print"/>
          <a:srcRect/>
          <a:stretch>
            <a:fillRect/>
          </a:stretch>
        </p:blipFill>
        <p:spPr bwMode="auto">
          <a:xfrm>
            <a:off x="0" y="836613"/>
            <a:ext cx="4427538" cy="1890712"/>
          </a:xfrm>
          <a:prstGeom prst="rect">
            <a:avLst/>
          </a:prstGeom>
          <a:noFill/>
          <a:ln w="9525">
            <a:noFill/>
            <a:miter lim="800000"/>
            <a:headEnd/>
            <a:tailEnd/>
          </a:ln>
        </p:spPr>
      </p:pic>
      <p:pic>
        <p:nvPicPr>
          <p:cNvPr id="43016" name="Picture 8" descr="Катки"/>
          <p:cNvPicPr>
            <a:picLocks noChangeAspect="1" noChangeArrowheads="1"/>
          </p:cNvPicPr>
          <p:nvPr/>
        </p:nvPicPr>
        <p:blipFill>
          <a:blip r:embed="rId5" cstate="print"/>
          <a:srcRect/>
          <a:stretch>
            <a:fillRect/>
          </a:stretch>
        </p:blipFill>
        <p:spPr bwMode="auto">
          <a:xfrm>
            <a:off x="4716463" y="765175"/>
            <a:ext cx="4211637" cy="2390775"/>
          </a:xfrm>
          <a:prstGeom prst="rect">
            <a:avLst/>
          </a:prstGeom>
          <a:noFill/>
          <a:ln w="9525">
            <a:noFill/>
            <a:miter lim="800000"/>
            <a:headEnd/>
            <a:tailEnd/>
          </a:ln>
        </p:spPr>
      </p:pic>
      <p:sp>
        <p:nvSpPr>
          <p:cNvPr id="43017" name="Rectangle 9"/>
          <p:cNvSpPr>
            <a:spLocks noChangeArrowheads="1"/>
          </p:cNvSpPr>
          <p:nvPr/>
        </p:nvSpPr>
        <p:spPr bwMode="auto">
          <a:xfrm>
            <a:off x="0" y="2743200"/>
            <a:ext cx="5003800" cy="4114800"/>
          </a:xfrm>
          <a:prstGeom prst="rect">
            <a:avLst/>
          </a:prstGeom>
          <a:noFill/>
          <a:ln w="9525">
            <a:noFill/>
            <a:miter lim="800000"/>
            <a:headEnd/>
            <a:tailEnd/>
          </a:ln>
        </p:spPr>
        <p:txBody>
          <a:bodyPr anchor="ctr">
            <a:spAutoFit/>
          </a:bodyPr>
          <a:lstStyle/>
          <a:p>
            <a:r>
              <a:rPr lang="ru-RU" sz="2000" dirty="0">
                <a:solidFill>
                  <a:srgbClr val="006666"/>
                </a:solidFill>
              </a:rPr>
              <a:t>Гладкий водоналивной каток предназначен для уплотнения поверхностного слоя почвы до или после посева, прикатывания зеленых удобрений перед запашкой. Каток </a:t>
            </a:r>
            <a:r>
              <a:rPr lang="ru-RU" sz="2000" dirty="0" err="1">
                <a:solidFill>
                  <a:srgbClr val="006666"/>
                </a:solidFill>
              </a:rPr>
              <a:t>трехсекционный</a:t>
            </a:r>
            <a:r>
              <a:rPr lang="ru-RU" sz="2000" dirty="0">
                <a:solidFill>
                  <a:srgbClr val="006666"/>
                </a:solidFill>
              </a:rPr>
              <a:t>. Каждая секция снабжена вращающимся гладким пустотелым цилиндром диаметром 700 мм, длиной 1400 мм и вместимостью 500 л. Цилиндры заполняют водой. Изменяя количество воды, регулируют удельное давление катка на почву в пределе от 23 до 60 Н/см.</a:t>
            </a:r>
            <a:r>
              <a:rPr lang="ru-RU" sz="2400" dirty="0">
                <a:solidFill>
                  <a:srgbClr val="006666"/>
                </a:solidFill>
              </a:rPr>
              <a:t> </a:t>
            </a:r>
          </a:p>
        </p:txBody>
      </p:sp>
      <p:sp>
        <p:nvSpPr>
          <p:cNvPr id="43018" name="Rectangle 10"/>
          <p:cNvSpPr>
            <a:spLocks noChangeArrowheads="1"/>
          </p:cNvSpPr>
          <p:nvPr/>
        </p:nvSpPr>
        <p:spPr bwMode="auto">
          <a:xfrm>
            <a:off x="5292725" y="3351852"/>
            <a:ext cx="3851275" cy="2862322"/>
          </a:xfrm>
          <a:prstGeom prst="rect">
            <a:avLst/>
          </a:prstGeom>
          <a:noFill/>
          <a:ln w="9525">
            <a:noFill/>
            <a:miter lim="800000"/>
            <a:headEnd/>
            <a:tailEnd/>
          </a:ln>
        </p:spPr>
        <p:txBody>
          <a:bodyPr anchor="ctr">
            <a:spAutoFit/>
          </a:bodyPr>
          <a:lstStyle/>
          <a:p>
            <a:r>
              <a:rPr lang="ru-RU" sz="2000" dirty="0">
                <a:solidFill>
                  <a:srgbClr val="006666"/>
                </a:solidFill>
              </a:rPr>
              <a:t>Кольчато-зубчатый каток</a:t>
            </a:r>
            <a:r>
              <a:rPr lang="ru-RU" sz="2000" b="1" dirty="0">
                <a:solidFill>
                  <a:srgbClr val="006666"/>
                </a:solidFill>
              </a:rPr>
              <a:t> </a:t>
            </a:r>
            <a:r>
              <a:rPr lang="ru-RU" sz="2000" dirty="0">
                <a:solidFill>
                  <a:srgbClr val="006666"/>
                </a:solidFill>
              </a:rPr>
              <a:t>предназначен для выравнивания поверхности поля, уплотнения на глубину до 7 см </a:t>
            </a:r>
            <a:r>
              <a:rPr lang="ru-RU" sz="2000" dirty="0" smtClean="0">
                <a:solidFill>
                  <a:srgbClr val="006666"/>
                </a:solidFill>
              </a:rPr>
              <a:t>и </a:t>
            </a:r>
            <a:r>
              <a:rPr lang="ru-RU" sz="2000" dirty="0">
                <a:solidFill>
                  <a:srgbClr val="006666"/>
                </a:solidFill>
              </a:rPr>
              <a:t>рыхления на глубину 4 см поверхностного слоев почвы. Его можно применять в агрегате со свекловичными сеялками и культиваторами.</a:t>
            </a:r>
            <a:r>
              <a:rPr lang="ru-RU"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3013"/>
                                        </p:tgtEl>
                                        <p:attrNameLst>
                                          <p:attrName>style.visibility</p:attrName>
                                        </p:attrNameLst>
                                      </p:cBhvr>
                                      <p:to>
                                        <p:strVal val="visible"/>
                                      </p:to>
                                    </p:set>
                                    <p:anim calcmode="lin" valueType="num">
                                      <p:cBhvr additive="base">
                                        <p:cTn id="7" dur="500" fill="hold"/>
                                        <p:tgtEl>
                                          <p:spTgt spid="43013"/>
                                        </p:tgtEl>
                                        <p:attrNameLst>
                                          <p:attrName>ppt_x</p:attrName>
                                        </p:attrNameLst>
                                      </p:cBhvr>
                                      <p:tavLst>
                                        <p:tav tm="0">
                                          <p:val>
                                            <p:strVal val="#ppt_x"/>
                                          </p:val>
                                        </p:tav>
                                        <p:tav tm="100000">
                                          <p:val>
                                            <p:strVal val="#ppt_x"/>
                                          </p:val>
                                        </p:tav>
                                      </p:tavLst>
                                    </p:anim>
                                    <p:anim calcmode="lin" valueType="num">
                                      <p:cBhvr additive="base">
                                        <p:cTn id="8" dur="500" fill="hold"/>
                                        <p:tgtEl>
                                          <p:spTgt spid="4301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3015"/>
                                        </p:tgtEl>
                                        <p:attrNameLst>
                                          <p:attrName>style.visibility</p:attrName>
                                        </p:attrNameLst>
                                      </p:cBhvr>
                                      <p:to>
                                        <p:strVal val="visible"/>
                                      </p:to>
                                    </p:set>
                                    <p:anim calcmode="lin" valueType="num">
                                      <p:cBhvr additive="base">
                                        <p:cTn id="13" dur="500" fill="hold"/>
                                        <p:tgtEl>
                                          <p:spTgt spid="43015"/>
                                        </p:tgtEl>
                                        <p:attrNameLst>
                                          <p:attrName>ppt_x</p:attrName>
                                        </p:attrNameLst>
                                      </p:cBhvr>
                                      <p:tavLst>
                                        <p:tav tm="0">
                                          <p:val>
                                            <p:strVal val="0-#ppt_w/2"/>
                                          </p:val>
                                        </p:tav>
                                        <p:tav tm="100000">
                                          <p:val>
                                            <p:strVal val="#ppt_x"/>
                                          </p:val>
                                        </p:tav>
                                      </p:tavLst>
                                    </p:anim>
                                    <p:anim calcmode="lin" valueType="num">
                                      <p:cBhvr additive="base">
                                        <p:cTn id="14" dur="500" fill="hold"/>
                                        <p:tgtEl>
                                          <p:spTgt spid="4301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3017"/>
                                        </p:tgtEl>
                                        <p:attrNameLst>
                                          <p:attrName>style.visibility</p:attrName>
                                        </p:attrNameLst>
                                      </p:cBhvr>
                                      <p:to>
                                        <p:strVal val="visible"/>
                                      </p:to>
                                    </p:set>
                                    <p:anim calcmode="lin" valueType="num">
                                      <p:cBhvr additive="base">
                                        <p:cTn id="19" dur="500" fill="hold"/>
                                        <p:tgtEl>
                                          <p:spTgt spid="43017"/>
                                        </p:tgtEl>
                                        <p:attrNameLst>
                                          <p:attrName>ppt_x</p:attrName>
                                        </p:attrNameLst>
                                      </p:cBhvr>
                                      <p:tavLst>
                                        <p:tav tm="0">
                                          <p:val>
                                            <p:strVal val="#ppt_x"/>
                                          </p:val>
                                        </p:tav>
                                        <p:tav tm="100000">
                                          <p:val>
                                            <p:strVal val="#ppt_x"/>
                                          </p:val>
                                        </p:tav>
                                      </p:tavLst>
                                    </p:anim>
                                    <p:anim calcmode="lin" valueType="num">
                                      <p:cBhvr additive="base">
                                        <p:cTn id="20" dur="500" fill="hold"/>
                                        <p:tgtEl>
                                          <p:spTgt spid="430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43014"/>
                                        </p:tgtEl>
                                        <p:attrNameLst>
                                          <p:attrName>style.visibility</p:attrName>
                                        </p:attrNameLst>
                                      </p:cBhvr>
                                      <p:to>
                                        <p:strVal val="visible"/>
                                      </p:to>
                                    </p:set>
                                    <p:anim calcmode="lin" valueType="num">
                                      <p:cBhvr additive="base">
                                        <p:cTn id="25" dur="500" fill="hold"/>
                                        <p:tgtEl>
                                          <p:spTgt spid="43014"/>
                                        </p:tgtEl>
                                        <p:attrNameLst>
                                          <p:attrName>ppt_x</p:attrName>
                                        </p:attrNameLst>
                                      </p:cBhvr>
                                      <p:tavLst>
                                        <p:tav tm="0">
                                          <p:val>
                                            <p:strVal val="#ppt_x"/>
                                          </p:val>
                                        </p:tav>
                                        <p:tav tm="100000">
                                          <p:val>
                                            <p:strVal val="#ppt_x"/>
                                          </p:val>
                                        </p:tav>
                                      </p:tavLst>
                                    </p:anim>
                                    <p:anim calcmode="lin" valueType="num">
                                      <p:cBhvr additive="base">
                                        <p:cTn id="26" dur="500" fill="hold"/>
                                        <p:tgtEl>
                                          <p:spTgt spid="43014"/>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43016"/>
                                        </p:tgtEl>
                                        <p:attrNameLst>
                                          <p:attrName>style.visibility</p:attrName>
                                        </p:attrNameLst>
                                      </p:cBhvr>
                                      <p:to>
                                        <p:strVal val="visible"/>
                                      </p:to>
                                    </p:set>
                                    <p:anim calcmode="lin" valueType="num">
                                      <p:cBhvr additive="base">
                                        <p:cTn id="31" dur="500" fill="hold"/>
                                        <p:tgtEl>
                                          <p:spTgt spid="43016"/>
                                        </p:tgtEl>
                                        <p:attrNameLst>
                                          <p:attrName>ppt_x</p:attrName>
                                        </p:attrNameLst>
                                      </p:cBhvr>
                                      <p:tavLst>
                                        <p:tav tm="0">
                                          <p:val>
                                            <p:strVal val="1+#ppt_w/2"/>
                                          </p:val>
                                        </p:tav>
                                        <p:tav tm="100000">
                                          <p:val>
                                            <p:strVal val="#ppt_x"/>
                                          </p:val>
                                        </p:tav>
                                      </p:tavLst>
                                    </p:anim>
                                    <p:anim calcmode="lin" valueType="num">
                                      <p:cBhvr additive="base">
                                        <p:cTn id="32" dur="500" fill="hold"/>
                                        <p:tgtEl>
                                          <p:spTgt spid="43016"/>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3018"/>
                                        </p:tgtEl>
                                        <p:attrNameLst>
                                          <p:attrName>style.visibility</p:attrName>
                                        </p:attrNameLst>
                                      </p:cBhvr>
                                      <p:to>
                                        <p:strVal val="visible"/>
                                      </p:to>
                                    </p:set>
                                    <p:anim calcmode="lin" valueType="num">
                                      <p:cBhvr additive="base">
                                        <p:cTn id="37" dur="500" fill="hold"/>
                                        <p:tgtEl>
                                          <p:spTgt spid="43018"/>
                                        </p:tgtEl>
                                        <p:attrNameLst>
                                          <p:attrName>ppt_x</p:attrName>
                                        </p:attrNameLst>
                                      </p:cBhvr>
                                      <p:tavLst>
                                        <p:tav tm="0">
                                          <p:val>
                                            <p:strVal val="#ppt_x"/>
                                          </p:val>
                                        </p:tav>
                                        <p:tav tm="100000">
                                          <p:val>
                                            <p:strVal val="#ppt_x"/>
                                          </p:val>
                                        </p:tav>
                                      </p:tavLst>
                                    </p:anim>
                                    <p:anim calcmode="lin" valueType="num">
                                      <p:cBhvr additive="base">
                                        <p:cTn id="38" dur="500" fill="hold"/>
                                        <p:tgtEl>
                                          <p:spTgt spid="430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3" grpId="0"/>
      <p:bldP spid="43014" grpId="0"/>
      <p:bldP spid="43017" grpId="0"/>
      <p:bldP spid="430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Рисунок1"/>
          <p:cNvPicPr>
            <a:picLocks noChangeAspect="1" noChangeArrowheads="1"/>
          </p:cNvPicPr>
          <p:nvPr/>
        </p:nvPicPr>
        <p:blipFill>
          <a:blip r:embed="rId3" cstate="print"/>
          <a:srcRect/>
          <a:stretch>
            <a:fillRect/>
          </a:stretch>
        </p:blipFill>
        <p:spPr bwMode="auto">
          <a:xfrm>
            <a:off x="0" y="0"/>
            <a:ext cx="9144000" cy="6859588"/>
          </a:xfrm>
          <a:prstGeom prst="rect">
            <a:avLst/>
          </a:prstGeom>
          <a:noFill/>
          <a:ln w="9525">
            <a:noFill/>
            <a:miter lim="800000"/>
            <a:headEnd/>
            <a:tailEnd/>
          </a:ln>
        </p:spPr>
      </p:pic>
      <p:sp>
        <p:nvSpPr>
          <p:cNvPr id="25603" name="Rectangle 5"/>
          <p:cNvSpPr>
            <a:spLocks noChangeArrowheads="1"/>
          </p:cNvSpPr>
          <p:nvPr/>
        </p:nvSpPr>
        <p:spPr bwMode="auto">
          <a:xfrm>
            <a:off x="0" y="0"/>
            <a:ext cx="9144000" cy="968375"/>
          </a:xfrm>
          <a:prstGeom prst="rect">
            <a:avLst/>
          </a:prstGeom>
          <a:noFill/>
          <a:ln w="9525">
            <a:noFill/>
            <a:miter lim="800000"/>
            <a:headEnd/>
            <a:tailEnd/>
          </a:ln>
        </p:spPr>
        <p:txBody>
          <a:bodyPr>
            <a:spAutoFit/>
          </a:bodyPr>
          <a:lstStyle/>
          <a:p>
            <a:pPr algn="ctr">
              <a:lnSpc>
                <a:spcPct val="90000"/>
              </a:lnSpc>
              <a:spcBef>
                <a:spcPct val="20000"/>
              </a:spcBef>
            </a:pPr>
            <a:r>
              <a:rPr lang="ru-RU" sz="3200" b="1">
                <a:solidFill>
                  <a:srgbClr val="006666"/>
                </a:solidFill>
                <a:latin typeface="Times New Roman" pitchFamily="18" charset="0"/>
              </a:rPr>
              <a:t>4. Культиваторы. Классификация, устройство, процесс работы, основные регулировки.</a:t>
            </a:r>
          </a:p>
        </p:txBody>
      </p:sp>
      <p:sp>
        <p:nvSpPr>
          <p:cNvPr id="45062" name="Rectangle 6"/>
          <p:cNvSpPr>
            <a:spLocks noChangeArrowheads="1"/>
          </p:cNvSpPr>
          <p:nvPr/>
        </p:nvSpPr>
        <p:spPr bwMode="auto">
          <a:xfrm>
            <a:off x="0" y="1052513"/>
            <a:ext cx="9144000" cy="720725"/>
          </a:xfrm>
          <a:prstGeom prst="rect">
            <a:avLst/>
          </a:prstGeom>
          <a:noFill/>
          <a:ln w="9525">
            <a:noFill/>
            <a:miter lim="800000"/>
            <a:headEnd/>
            <a:tailEnd/>
          </a:ln>
        </p:spPr>
        <p:txBody>
          <a:bodyPr/>
          <a:lstStyle/>
          <a:p>
            <a:pPr marL="342900" indent="-342900" algn="just">
              <a:lnSpc>
                <a:spcPct val="80000"/>
              </a:lnSpc>
              <a:spcBef>
                <a:spcPct val="20000"/>
              </a:spcBef>
            </a:pPr>
            <a:r>
              <a:rPr lang="ru-RU" sz="2800" dirty="0">
                <a:solidFill>
                  <a:srgbClr val="006666"/>
                </a:solidFill>
              </a:rPr>
              <a:t>Различают культиваторы для </a:t>
            </a:r>
            <a:r>
              <a:rPr lang="ru-RU" sz="2800" b="1" dirty="0">
                <a:solidFill>
                  <a:srgbClr val="006666"/>
                </a:solidFill>
              </a:rPr>
              <a:t>сплошной обработки почвы</a:t>
            </a:r>
            <a:r>
              <a:rPr lang="ru-RU" sz="2800" dirty="0">
                <a:solidFill>
                  <a:srgbClr val="006666"/>
                </a:solidFill>
              </a:rPr>
              <a:t>, </a:t>
            </a:r>
            <a:r>
              <a:rPr lang="ru-RU" sz="2800" b="1" dirty="0">
                <a:solidFill>
                  <a:srgbClr val="006666"/>
                </a:solidFill>
              </a:rPr>
              <a:t>пропашные.</a:t>
            </a:r>
          </a:p>
        </p:txBody>
      </p:sp>
      <p:sp>
        <p:nvSpPr>
          <p:cNvPr id="45063" name="Rectangle 7"/>
          <p:cNvSpPr>
            <a:spLocks noChangeArrowheads="1"/>
          </p:cNvSpPr>
          <p:nvPr/>
        </p:nvSpPr>
        <p:spPr bwMode="auto">
          <a:xfrm>
            <a:off x="0" y="1773238"/>
            <a:ext cx="9144000" cy="946150"/>
          </a:xfrm>
          <a:prstGeom prst="rect">
            <a:avLst/>
          </a:prstGeom>
          <a:noFill/>
          <a:ln w="9525">
            <a:noFill/>
            <a:miter lim="800000"/>
            <a:headEnd/>
            <a:tailEnd/>
          </a:ln>
        </p:spPr>
        <p:txBody>
          <a:bodyPr>
            <a:spAutoFit/>
          </a:bodyPr>
          <a:lstStyle/>
          <a:p>
            <a:r>
              <a:rPr lang="ru-RU" sz="2800" dirty="0">
                <a:solidFill>
                  <a:srgbClr val="006666"/>
                </a:solidFill>
              </a:rPr>
              <a:t>По виду тяги культиваторы бывают </a:t>
            </a:r>
            <a:r>
              <a:rPr lang="ru-RU" sz="2800" b="1" dirty="0">
                <a:solidFill>
                  <a:srgbClr val="006666"/>
                </a:solidFill>
              </a:rPr>
              <a:t>прицепные</a:t>
            </a:r>
            <a:r>
              <a:rPr lang="ru-RU" sz="2800" dirty="0">
                <a:solidFill>
                  <a:srgbClr val="006666"/>
                </a:solidFill>
              </a:rPr>
              <a:t> и </a:t>
            </a:r>
            <a:r>
              <a:rPr lang="ru-RU" sz="2800" b="1" dirty="0">
                <a:solidFill>
                  <a:srgbClr val="006666"/>
                </a:solidFill>
              </a:rPr>
              <a:t>навесные</a:t>
            </a:r>
            <a:r>
              <a:rPr lang="ru-RU" sz="2800" dirty="0">
                <a:solidFill>
                  <a:srgbClr val="006666"/>
                </a:solidFill>
              </a:rPr>
              <a:t>.</a:t>
            </a:r>
          </a:p>
        </p:txBody>
      </p:sp>
      <p:sp>
        <p:nvSpPr>
          <p:cNvPr id="45064" name="Rectangle 8"/>
          <p:cNvSpPr>
            <a:spLocks noChangeArrowheads="1"/>
          </p:cNvSpPr>
          <p:nvPr/>
        </p:nvSpPr>
        <p:spPr bwMode="auto">
          <a:xfrm>
            <a:off x="0" y="2708920"/>
            <a:ext cx="9144000" cy="3231654"/>
          </a:xfrm>
          <a:prstGeom prst="rect">
            <a:avLst/>
          </a:prstGeom>
          <a:noFill/>
          <a:ln w="9525">
            <a:noFill/>
            <a:miter lim="800000"/>
            <a:headEnd/>
            <a:tailEnd/>
          </a:ln>
        </p:spPr>
        <p:txBody>
          <a:bodyPr>
            <a:spAutoFit/>
          </a:bodyPr>
          <a:lstStyle/>
          <a:p>
            <a:r>
              <a:rPr lang="ru-RU" sz="2400" dirty="0">
                <a:solidFill>
                  <a:srgbClr val="006666"/>
                </a:solidFill>
              </a:rPr>
              <a:t>Сплошную культивацию применяют для уничтожения сорняков и рыхления почвы без ее оборачивания при уходе за парами и подготовке к посеву. Рыхление почвы способствует накоплению и сохранению влаги и питательных веществ в форме, доступной для усвоения их растениями.</a:t>
            </a:r>
          </a:p>
          <a:p>
            <a:r>
              <a:rPr lang="ru-RU" sz="2800" dirty="0">
                <a:solidFill>
                  <a:srgbClr val="006666"/>
                </a:solidFill>
              </a:rPr>
              <a:t>Сплошную культивацию следует проводить поперек предыдущей обработки или под углом к ней на скорости 9... 12 км/ч.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5062"/>
                                        </p:tgtEl>
                                        <p:attrNameLst>
                                          <p:attrName>style.visibility</p:attrName>
                                        </p:attrNameLst>
                                      </p:cBhvr>
                                      <p:to>
                                        <p:strVal val="visible"/>
                                      </p:to>
                                    </p:set>
                                    <p:anim calcmode="lin" valueType="num">
                                      <p:cBhvr additive="base">
                                        <p:cTn id="7" dur="500" fill="hold"/>
                                        <p:tgtEl>
                                          <p:spTgt spid="45062"/>
                                        </p:tgtEl>
                                        <p:attrNameLst>
                                          <p:attrName>ppt_x</p:attrName>
                                        </p:attrNameLst>
                                      </p:cBhvr>
                                      <p:tavLst>
                                        <p:tav tm="0">
                                          <p:val>
                                            <p:strVal val="#ppt_x"/>
                                          </p:val>
                                        </p:tav>
                                        <p:tav tm="100000">
                                          <p:val>
                                            <p:strVal val="#ppt_x"/>
                                          </p:val>
                                        </p:tav>
                                      </p:tavLst>
                                    </p:anim>
                                    <p:anim calcmode="lin" valueType="num">
                                      <p:cBhvr additive="base">
                                        <p:cTn id="8" dur="500" fill="hold"/>
                                        <p:tgtEl>
                                          <p:spTgt spid="4506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5063"/>
                                        </p:tgtEl>
                                        <p:attrNameLst>
                                          <p:attrName>style.visibility</p:attrName>
                                        </p:attrNameLst>
                                      </p:cBhvr>
                                      <p:to>
                                        <p:strVal val="visible"/>
                                      </p:to>
                                    </p:set>
                                    <p:anim calcmode="lin" valueType="num">
                                      <p:cBhvr additive="base">
                                        <p:cTn id="13" dur="500" fill="hold"/>
                                        <p:tgtEl>
                                          <p:spTgt spid="45063"/>
                                        </p:tgtEl>
                                        <p:attrNameLst>
                                          <p:attrName>ppt_x</p:attrName>
                                        </p:attrNameLst>
                                      </p:cBhvr>
                                      <p:tavLst>
                                        <p:tav tm="0">
                                          <p:val>
                                            <p:strVal val="#ppt_x"/>
                                          </p:val>
                                        </p:tav>
                                        <p:tav tm="100000">
                                          <p:val>
                                            <p:strVal val="#ppt_x"/>
                                          </p:val>
                                        </p:tav>
                                      </p:tavLst>
                                    </p:anim>
                                    <p:anim calcmode="lin" valueType="num">
                                      <p:cBhvr additive="base">
                                        <p:cTn id="14" dur="500" fill="hold"/>
                                        <p:tgtEl>
                                          <p:spTgt spid="4506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5064"/>
                                        </p:tgtEl>
                                        <p:attrNameLst>
                                          <p:attrName>style.visibility</p:attrName>
                                        </p:attrNameLst>
                                      </p:cBhvr>
                                      <p:to>
                                        <p:strVal val="visible"/>
                                      </p:to>
                                    </p:set>
                                    <p:anim calcmode="lin" valueType="num">
                                      <p:cBhvr additive="base">
                                        <p:cTn id="19" dur="500" fill="hold"/>
                                        <p:tgtEl>
                                          <p:spTgt spid="45064"/>
                                        </p:tgtEl>
                                        <p:attrNameLst>
                                          <p:attrName>ppt_x</p:attrName>
                                        </p:attrNameLst>
                                      </p:cBhvr>
                                      <p:tavLst>
                                        <p:tav tm="0">
                                          <p:val>
                                            <p:strVal val="#ppt_x"/>
                                          </p:val>
                                        </p:tav>
                                        <p:tav tm="100000">
                                          <p:val>
                                            <p:strVal val="#ppt_x"/>
                                          </p:val>
                                        </p:tav>
                                      </p:tavLst>
                                    </p:anim>
                                    <p:anim calcmode="lin" valueType="num">
                                      <p:cBhvr additive="base">
                                        <p:cTn id="20" dur="500" fill="hold"/>
                                        <p:tgtEl>
                                          <p:spTgt spid="450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2" grpId="0"/>
      <p:bldP spid="45063" grpId="0"/>
      <p:bldP spid="4506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4" descr="Рисунок1"/>
          <p:cNvPicPr>
            <a:picLocks noChangeAspect="1" noChangeArrowheads="1"/>
          </p:cNvPicPr>
          <p:nvPr/>
        </p:nvPicPr>
        <p:blipFill>
          <a:blip r:embed="rId2" cstate="print"/>
          <a:srcRect/>
          <a:stretch>
            <a:fillRect/>
          </a:stretch>
        </p:blipFill>
        <p:spPr bwMode="auto">
          <a:xfrm>
            <a:off x="0" y="0"/>
            <a:ext cx="9144000" cy="6859588"/>
          </a:xfrm>
          <a:prstGeom prst="rect">
            <a:avLst/>
          </a:prstGeom>
          <a:noFill/>
          <a:ln w="9525">
            <a:noFill/>
            <a:miter lim="800000"/>
            <a:headEnd/>
            <a:tailEnd/>
          </a:ln>
        </p:spPr>
      </p:pic>
      <p:sp>
        <p:nvSpPr>
          <p:cNvPr id="26627" name="Rectangle 5"/>
          <p:cNvSpPr>
            <a:spLocks noGrp="1" noChangeArrowheads="1"/>
          </p:cNvSpPr>
          <p:nvPr>
            <p:ph type="title"/>
          </p:nvPr>
        </p:nvSpPr>
        <p:spPr>
          <a:xfrm>
            <a:off x="468313" y="0"/>
            <a:ext cx="8229600" cy="777875"/>
          </a:xfrm>
          <a:noFill/>
        </p:spPr>
        <p:txBody>
          <a:bodyPr/>
          <a:lstStyle/>
          <a:p>
            <a:pPr eaLnBrk="1" hangingPunct="1"/>
            <a:r>
              <a:rPr lang="ru-RU" smtClean="0">
                <a:solidFill>
                  <a:srgbClr val="006666"/>
                </a:solidFill>
              </a:rPr>
              <a:t>Марки культиваторов</a:t>
            </a:r>
          </a:p>
        </p:txBody>
      </p:sp>
      <p:sp>
        <p:nvSpPr>
          <p:cNvPr id="26628" name="Rectangle 6"/>
          <p:cNvSpPr>
            <a:spLocks noChangeArrowheads="1"/>
          </p:cNvSpPr>
          <p:nvPr/>
        </p:nvSpPr>
        <p:spPr bwMode="auto">
          <a:xfrm>
            <a:off x="3492500" y="765175"/>
            <a:ext cx="1944688" cy="777875"/>
          </a:xfrm>
          <a:prstGeom prst="rect">
            <a:avLst/>
          </a:prstGeom>
          <a:noFill/>
          <a:ln w="9525">
            <a:noFill/>
            <a:miter lim="800000"/>
            <a:headEnd/>
            <a:tailEnd/>
          </a:ln>
        </p:spPr>
        <p:txBody>
          <a:bodyPr anchor="ctr"/>
          <a:lstStyle/>
          <a:p>
            <a:pPr algn="ctr"/>
            <a:r>
              <a:rPr lang="ru-RU" sz="2800" b="1">
                <a:solidFill>
                  <a:srgbClr val="006666"/>
                </a:solidFill>
              </a:rPr>
              <a:t>КПС-4</a:t>
            </a:r>
          </a:p>
        </p:txBody>
      </p:sp>
      <p:pic>
        <p:nvPicPr>
          <p:cNvPr id="26629" name="Picture 7" descr="КПС-4"/>
          <p:cNvPicPr>
            <a:picLocks noChangeAspect="1" noChangeArrowheads="1"/>
          </p:cNvPicPr>
          <p:nvPr/>
        </p:nvPicPr>
        <p:blipFill>
          <a:blip r:embed="rId3" cstate="print"/>
          <a:srcRect/>
          <a:stretch>
            <a:fillRect/>
          </a:stretch>
        </p:blipFill>
        <p:spPr bwMode="auto">
          <a:xfrm>
            <a:off x="684213" y="1700213"/>
            <a:ext cx="7777162" cy="3562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descr="Рисунок1"/>
          <p:cNvPicPr>
            <a:picLocks noChangeAspect="1" noChangeArrowheads="1"/>
          </p:cNvPicPr>
          <p:nvPr/>
        </p:nvPicPr>
        <p:blipFill>
          <a:blip r:embed="rId2" cstate="print"/>
          <a:srcRect/>
          <a:stretch>
            <a:fillRect/>
          </a:stretch>
        </p:blipFill>
        <p:spPr bwMode="auto">
          <a:xfrm>
            <a:off x="0" y="0"/>
            <a:ext cx="9144000" cy="6859588"/>
          </a:xfrm>
          <a:prstGeom prst="rect">
            <a:avLst/>
          </a:prstGeom>
          <a:noFill/>
          <a:ln w="9525">
            <a:noFill/>
            <a:miter lim="800000"/>
            <a:headEnd/>
            <a:tailEnd/>
          </a:ln>
        </p:spPr>
      </p:pic>
      <p:sp>
        <p:nvSpPr>
          <p:cNvPr id="27651" name="Rectangle 5"/>
          <p:cNvSpPr>
            <a:spLocks noGrp="1" noChangeArrowheads="1"/>
          </p:cNvSpPr>
          <p:nvPr>
            <p:ph type="title"/>
          </p:nvPr>
        </p:nvSpPr>
        <p:spPr>
          <a:xfrm>
            <a:off x="3203575" y="260350"/>
            <a:ext cx="2459038" cy="561975"/>
          </a:xfrm>
          <a:noFill/>
        </p:spPr>
        <p:txBody>
          <a:bodyPr>
            <a:normAutofit fontScale="90000"/>
          </a:bodyPr>
          <a:lstStyle/>
          <a:p>
            <a:pPr eaLnBrk="1" hangingPunct="1"/>
            <a:r>
              <a:rPr lang="ru-RU" b="1" smtClean="0">
                <a:solidFill>
                  <a:srgbClr val="006666"/>
                </a:solidFill>
              </a:rPr>
              <a:t>КПС-4Г</a:t>
            </a:r>
          </a:p>
        </p:txBody>
      </p:sp>
      <p:sp>
        <p:nvSpPr>
          <p:cNvPr id="27652" name="Rectangle 6"/>
          <p:cNvSpPr>
            <a:spLocks noChangeArrowheads="1"/>
          </p:cNvSpPr>
          <p:nvPr/>
        </p:nvSpPr>
        <p:spPr bwMode="auto">
          <a:xfrm>
            <a:off x="0" y="3789363"/>
            <a:ext cx="9144000" cy="1190625"/>
          </a:xfrm>
          <a:prstGeom prst="rect">
            <a:avLst/>
          </a:prstGeom>
          <a:noFill/>
          <a:ln w="9525">
            <a:noFill/>
            <a:miter lim="800000"/>
            <a:headEnd/>
            <a:tailEnd/>
          </a:ln>
        </p:spPr>
        <p:txBody>
          <a:bodyPr anchor="ctr">
            <a:spAutoFit/>
          </a:bodyPr>
          <a:lstStyle/>
          <a:p>
            <a:pPr algn="just"/>
            <a:r>
              <a:rPr lang="ru-RU">
                <a:solidFill>
                  <a:srgbClr val="006666"/>
                </a:solidFill>
              </a:rPr>
              <a:t>1–пружина; 2–гидроцилиндр; 3–сница; 4–серьга; 5–подставка; 6–регулятор глубины; 7–рама; 8–угольник; 9–штанга с пружиной; 10–колесо; 11–рабочие органы; 12–понизитель; 13–приспособление для навески борон; 14–зубовая борона</a:t>
            </a:r>
          </a:p>
        </p:txBody>
      </p:sp>
      <p:sp>
        <p:nvSpPr>
          <p:cNvPr id="27653" name="Rectangle 7"/>
          <p:cNvSpPr>
            <a:spLocks noChangeArrowheads="1"/>
          </p:cNvSpPr>
          <p:nvPr/>
        </p:nvSpPr>
        <p:spPr bwMode="auto">
          <a:xfrm>
            <a:off x="0" y="4940300"/>
            <a:ext cx="9144000" cy="1917700"/>
          </a:xfrm>
          <a:prstGeom prst="rect">
            <a:avLst/>
          </a:prstGeom>
          <a:noFill/>
          <a:ln w="9525">
            <a:noFill/>
            <a:miter lim="800000"/>
            <a:headEnd/>
            <a:tailEnd/>
          </a:ln>
        </p:spPr>
        <p:txBody>
          <a:bodyPr anchor="ctr">
            <a:spAutoFit/>
          </a:bodyPr>
          <a:lstStyle/>
          <a:p>
            <a:r>
              <a:rPr lang="ru-RU" sz="2400">
                <a:solidFill>
                  <a:srgbClr val="006666"/>
                </a:solidFill>
              </a:rPr>
              <a:t>Культиватор для предпосевной обработки почвы и обработки паров с одновременным боронованием. В отличии от аналога имеет более жесткую конструкцию рамы. Укомплектован стрельчатыми лапами 270 мм и приспособлением для навески барон.</a:t>
            </a:r>
            <a:r>
              <a:rPr lang="ru-RU"/>
              <a:t> </a:t>
            </a:r>
          </a:p>
        </p:txBody>
      </p:sp>
      <p:grpSp>
        <p:nvGrpSpPr>
          <p:cNvPr id="2" name="Group 8"/>
          <p:cNvGrpSpPr>
            <a:grpSpLocks/>
          </p:cNvGrpSpPr>
          <p:nvPr/>
        </p:nvGrpSpPr>
        <p:grpSpPr bwMode="auto">
          <a:xfrm>
            <a:off x="1763713" y="692150"/>
            <a:ext cx="5329237" cy="3168650"/>
            <a:chOff x="1881" y="774"/>
            <a:chExt cx="9360" cy="5997"/>
          </a:xfrm>
        </p:grpSpPr>
        <p:grpSp>
          <p:nvGrpSpPr>
            <p:cNvPr id="3" name="Group 9"/>
            <p:cNvGrpSpPr>
              <a:grpSpLocks/>
            </p:cNvGrpSpPr>
            <p:nvPr/>
          </p:nvGrpSpPr>
          <p:grpSpPr bwMode="auto">
            <a:xfrm>
              <a:off x="1881" y="774"/>
              <a:ext cx="9360" cy="5997"/>
              <a:chOff x="2398" y="1980"/>
              <a:chExt cx="7943" cy="5051"/>
            </a:xfrm>
          </p:grpSpPr>
          <p:grpSp>
            <p:nvGrpSpPr>
              <p:cNvPr id="4" name="Group 10"/>
              <p:cNvGrpSpPr>
                <a:grpSpLocks/>
              </p:cNvGrpSpPr>
              <p:nvPr/>
            </p:nvGrpSpPr>
            <p:grpSpPr bwMode="auto">
              <a:xfrm>
                <a:off x="2398" y="1980"/>
                <a:ext cx="7943" cy="5051"/>
                <a:chOff x="2398" y="1980"/>
                <a:chExt cx="7943" cy="5051"/>
              </a:xfrm>
            </p:grpSpPr>
            <p:grpSp>
              <p:nvGrpSpPr>
                <p:cNvPr id="5" name="Group 11"/>
                <p:cNvGrpSpPr>
                  <a:grpSpLocks/>
                </p:cNvGrpSpPr>
                <p:nvPr/>
              </p:nvGrpSpPr>
              <p:grpSpPr bwMode="auto">
                <a:xfrm>
                  <a:off x="2398" y="1980"/>
                  <a:ext cx="7943" cy="5051"/>
                  <a:chOff x="2398" y="1980"/>
                  <a:chExt cx="7943" cy="5051"/>
                </a:xfrm>
              </p:grpSpPr>
              <p:grpSp>
                <p:nvGrpSpPr>
                  <p:cNvPr id="6" name="Group 12"/>
                  <p:cNvGrpSpPr>
                    <a:grpSpLocks/>
                  </p:cNvGrpSpPr>
                  <p:nvPr/>
                </p:nvGrpSpPr>
                <p:grpSpPr bwMode="auto">
                  <a:xfrm>
                    <a:off x="2398" y="1980"/>
                    <a:ext cx="7943" cy="5051"/>
                    <a:chOff x="2398" y="1980"/>
                    <a:chExt cx="7943" cy="5051"/>
                  </a:xfrm>
                </p:grpSpPr>
                <p:grpSp>
                  <p:nvGrpSpPr>
                    <p:cNvPr id="7" name="Group 13"/>
                    <p:cNvGrpSpPr>
                      <a:grpSpLocks/>
                    </p:cNvGrpSpPr>
                    <p:nvPr/>
                  </p:nvGrpSpPr>
                  <p:grpSpPr bwMode="auto">
                    <a:xfrm>
                      <a:off x="2398" y="1980"/>
                      <a:ext cx="7943" cy="5051"/>
                      <a:chOff x="2398" y="1980"/>
                      <a:chExt cx="7943" cy="5051"/>
                    </a:xfrm>
                  </p:grpSpPr>
                  <p:grpSp>
                    <p:nvGrpSpPr>
                      <p:cNvPr id="8" name="Group 14"/>
                      <p:cNvGrpSpPr>
                        <a:grpSpLocks/>
                      </p:cNvGrpSpPr>
                      <p:nvPr/>
                    </p:nvGrpSpPr>
                    <p:grpSpPr bwMode="auto">
                      <a:xfrm>
                        <a:off x="2398" y="1980"/>
                        <a:ext cx="7943" cy="5051"/>
                        <a:chOff x="2398" y="1980"/>
                        <a:chExt cx="7943" cy="5051"/>
                      </a:xfrm>
                    </p:grpSpPr>
                    <p:grpSp>
                      <p:nvGrpSpPr>
                        <p:cNvPr id="9" name="Group 15"/>
                        <p:cNvGrpSpPr>
                          <a:grpSpLocks/>
                        </p:cNvGrpSpPr>
                        <p:nvPr/>
                      </p:nvGrpSpPr>
                      <p:grpSpPr bwMode="auto">
                        <a:xfrm>
                          <a:off x="2398" y="1980"/>
                          <a:ext cx="7943" cy="5051"/>
                          <a:chOff x="2398" y="1980"/>
                          <a:chExt cx="7943" cy="5051"/>
                        </a:xfrm>
                      </p:grpSpPr>
                      <p:grpSp>
                        <p:nvGrpSpPr>
                          <p:cNvPr id="10" name="Group 16"/>
                          <p:cNvGrpSpPr>
                            <a:grpSpLocks/>
                          </p:cNvGrpSpPr>
                          <p:nvPr/>
                        </p:nvGrpSpPr>
                        <p:grpSpPr bwMode="auto">
                          <a:xfrm>
                            <a:off x="2398" y="1980"/>
                            <a:ext cx="7943" cy="5051"/>
                            <a:chOff x="2398" y="1980"/>
                            <a:chExt cx="7943" cy="5051"/>
                          </a:xfrm>
                        </p:grpSpPr>
                        <p:grpSp>
                          <p:nvGrpSpPr>
                            <p:cNvPr id="11" name="Group 17"/>
                            <p:cNvGrpSpPr>
                              <a:grpSpLocks/>
                            </p:cNvGrpSpPr>
                            <p:nvPr/>
                          </p:nvGrpSpPr>
                          <p:grpSpPr bwMode="auto">
                            <a:xfrm>
                              <a:off x="2398" y="1980"/>
                              <a:ext cx="7943" cy="5051"/>
                              <a:chOff x="2398" y="1980"/>
                              <a:chExt cx="7943" cy="5051"/>
                            </a:xfrm>
                          </p:grpSpPr>
                          <p:grpSp>
                            <p:nvGrpSpPr>
                              <p:cNvPr id="12" name="Group 18"/>
                              <p:cNvGrpSpPr>
                                <a:grpSpLocks/>
                              </p:cNvGrpSpPr>
                              <p:nvPr/>
                            </p:nvGrpSpPr>
                            <p:grpSpPr bwMode="auto">
                              <a:xfrm>
                                <a:off x="2398" y="1980"/>
                                <a:ext cx="7943" cy="5051"/>
                                <a:chOff x="2398" y="1980"/>
                                <a:chExt cx="7943" cy="5051"/>
                              </a:xfrm>
                            </p:grpSpPr>
                            <p:grpSp>
                              <p:nvGrpSpPr>
                                <p:cNvPr id="13" name="Group 19"/>
                                <p:cNvGrpSpPr>
                                  <a:grpSpLocks/>
                                </p:cNvGrpSpPr>
                                <p:nvPr/>
                              </p:nvGrpSpPr>
                              <p:grpSpPr bwMode="auto">
                                <a:xfrm>
                                  <a:off x="2398" y="1980"/>
                                  <a:ext cx="7943" cy="5051"/>
                                  <a:chOff x="2398" y="1980"/>
                                  <a:chExt cx="7943" cy="5051"/>
                                </a:xfrm>
                              </p:grpSpPr>
                              <p:grpSp>
                                <p:nvGrpSpPr>
                                  <p:cNvPr id="14" name="Group 20"/>
                                  <p:cNvGrpSpPr>
                                    <a:grpSpLocks/>
                                  </p:cNvGrpSpPr>
                                  <p:nvPr/>
                                </p:nvGrpSpPr>
                                <p:grpSpPr bwMode="auto">
                                  <a:xfrm>
                                    <a:off x="2398" y="1980"/>
                                    <a:ext cx="7943" cy="5051"/>
                                    <a:chOff x="2398" y="1980"/>
                                    <a:chExt cx="7943" cy="5051"/>
                                  </a:xfrm>
                                </p:grpSpPr>
                                <p:pic>
                                  <p:nvPicPr>
                                    <p:cNvPr id="27698" name="Picture 21"/>
                                    <p:cNvPicPr>
                                      <a:picLocks noChangeAspect="1" noChangeArrowheads="1"/>
                                    </p:cNvPicPr>
                                    <p:nvPr/>
                                  </p:nvPicPr>
                                  <p:blipFill>
                                    <a:blip r:embed="rId3" cstate="print">
                                      <a:grayscl/>
                                    </a:blip>
                                    <a:srcRect/>
                                    <a:stretch>
                                      <a:fillRect/>
                                    </a:stretch>
                                  </p:blipFill>
                                  <p:spPr bwMode="auto">
                                    <a:xfrm>
                                      <a:off x="2601" y="2394"/>
                                      <a:ext cx="7740" cy="4637"/>
                                    </a:xfrm>
                                    <a:prstGeom prst="rect">
                                      <a:avLst/>
                                    </a:prstGeom>
                                    <a:noFill/>
                                    <a:ln w="9525">
                                      <a:noFill/>
                                      <a:miter lim="800000"/>
                                      <a:headEnd/>
                                      <a:tailEnd/>
                                    </a:ln>
                                  </p:spPr>
                                </p:pic>
                                <p:sp>
                                  <p:nvSpPr>
                                    <p:cNvPr id="27699" name="Text Box 22"/>
                                    <p:cNvSpPr txBox="1">
                                      <a:spLocks noChangeArrowheads="1"/>
                                    </p:cNvSpPr>
                                    <p:nvPr/>
                                  </p:nvSpPr>
                                  <p:spPr bwMode="auto">
                                    <a:xfrm>
                                      <a:off x="2398" y="1980"/>
                                      <a:ext cx="360" cy="359"/>
                                    </a:xfrm>
                                    <a:prstGeom prst="rect">
                                      <a:avLst/>
                                    </a:prstGeom>
                                    <a:solidFill>
                                      <a:srgbClr val="FFFFFF"/>
                                    </a:solidFill>
                                    <a:ln w="9525">
                                      <a:noFill/>
                                      <a:miter lim="800000"/>
                                      <a:headEnd/>
                                      <a:tailEnd/>
                                    </a:ln>
                                  </p:spPr>
                                  <p:txBody>
                                    <a:bodyPr/>
                                    <a:lstStyle/>
                                    <a:p>
                                      <a:r>
                                        <a:rPr lang="ru-RU" sz="1200">
                                          <a:solidFill>
                                            <a:srgbClr val="000000"/>
                                          </a:solidFill>
                                          <a:latin typeface="Times New Roman" pitchFamily="18" charset="0"/>
                                        </a:rPr>
                                        <a:t>1</a:t>
                                      </a:r>
                                      <a:endParaRPr lang="ru-RU"/>
                                    </a:p>
                                  </p:txBody>
                                </p:sp>
                                <p:sp>
                                  <p:nvSpPr>
                                    <p:cNvPr id="27700" name="Line 23"/>
                                    <p:cNvSpPr>
                                      <a:spLocks noChangeShapeType="1"/>
                                    </p:cNvSpPr>
                                    <p:nvPr/>
                                  </p:nvSpPr>
                                  <p:spPr bwMode="auto">
                                    <a:xfrm flipH="1" flipV="1">
                                      <a:off x="2660" y="2347"/>
                                      <a:ext cx="301" cy="443"/>
                                    </a:xfrm>
                                    <a:prstGeom prst="line">
                                      <a:avLst/>
                                    </a:prstGeom>
                                    <a:noFill/>
                                    <a:ln w="9525">
                                      <a:solidFill>
                                        <a:srgbClr val="000000"/>
                                      </a:solidFill>
                                      <a:round/>
                                      <a:headEnd/>
                                      <a:tailEnd/>
                                    </a:ln>
                                  </p:spPr>
                                  <p:txBody>
                                    <a:bodyPr/>
                                    <a:lstStyle/>
                                    <a:p>
                                      <a:endParaRPr lang="ru-RU"/>
                                    </a:p>
                                  </p:txBody>
                                </p:sp>
                              </p:grpSp>
                              <p:sp>
                                <p:nvSpPr>
                                  <p:cNvPr id="27696" name="Text Box 24"/>
                                  <p:cNvSpPr txBox="1">
                                    <a:spLocks noChangeArrowheads="1"/>
                                  </p:cNvSpPr>
                                  <p:nvPr/>
                                </p:nvSpPr>
                                <p:spPr bwMode="auto">
                                  <a:xfrm>
                                    <a:off x="7821" y="2034"/>
                                    <a:ext cx="360" cy="359"/>
                                  </a:xfrm>
                                  <a:prstGeom prst="rect">
                                    <a:avLst/>
                                  </a:prstGeom>
                                  <a:solidFill>
                                    <a:srgbClr val="FFFFFF"/>
                                  </a:solidFill>
                                  <a:ln w="9525">
                                    <a:noFill/>
                                    <a:miter lim="800000"/>
                                    <a:headEnd/>
                                    <a:tailEnd/>
                                  </a:ln>
                                </p:spPr>
                                <p:txBody>
                                  <a:bodyPr/>
                                  <a:lstStyle/>
                                  <a:p>
                                    <a:r>
                                      <a:rPr lang="ru-RU" sz="1200">
                                        <a:solidFill>
                                          <a:srgbClr val="000000"/>
                                        </a:solidFill>
                                        <a:latin typeface="Times New Roman" pitchFamily="18" charset="0"/>
                                      </a:rPr>
                                      <a:t>2</a:t>
                                    </a:r>
                                    <a:endParaRPr lang="ru-RU"/>
                                  </a:p>
                                </p:txBody>
                              </p:sp>
                              <p:sp>
                                <p:nvSpPr>
                                  <p:cNvPr id="27697" name="Line 25"/>
                                  <p:cNvSpPr>
                                    <a:spLocks noChangeShapeType="1"/>
                                  </p:cNvSpPr>
                                  <p:nvPr/>
                                </p:nvSpPr>
                                <p:spPr bwMode="auto">
                                  <a:xfrm flipV="1">
                                    <a:off x="7461" y="2402"/>
                                    <a:ext cx="433" cy="712"/>
                                  </a:xfrm>
                                  <a:prstGeom prst="line">
                                    <a:avLst/>
                                  </a:prstGeom>
                                  <a:noFill/>
                                  <a:ln w="9525">
                                    <a:solidFill>
                                      <a:srgbClr val="000000"/>
                                    </a:solidFill>
                                    <a:round/>
                                    <a:headEnd/>
                                    <a:tailEnd/>
                                  </a:ln>
                                </p:spPr>
                                <p:txBody>
                                  <a:bodyPr/>
                                  <a:lstStyle/>
                                  <a:p>
                                    <a:endParaRPr lang="ru-RU"/>
                                  </a:p>
                                </p:txBody>
                              </p:sp>
                            </p:grpSp>
                            <p:sp>
                              <p:nvSpPr>
                                <p:cNvPr id="27693" name="Text Box 26"/>
                                <p:cNvSpPr txBox="1">
                                  <a:spLocks noChangeArrowheads="1"/>
                                </p:cNvSpPr>
                                <p:nvPr/>
                              </p:nvSpPr>
                              <p:spPr bwMode="auto">
                                <a:xfrm>
                                  <a:off x="9081" y="2574"/>
                                  <a:ext cx="360" cy="427"/>
                                </a:xfrm>
                                <a:prstGeom prst="rect">
                                  <a:avLst/>
                                </a:prstGeom>
                                <a:solidFill>
                                  <a:srgbClr val="FFFFFF"/>
                                </a:solidFill>
                                <a:ln w="9525">
                                  <a:noFill/>
                                  <a:miter lim="800000"/>
                                  <a:headEnd/>
                                  <a:tailEnd/>
                                </a:ln>
                              </p:spPr>
                              <p:txBody>
                                <a:bodyPr/>
                                <a:lstStyle/>
                                <a:p>
                                  <a:r>
                                    <a:rPr lang="ru-RU" sz="1200">
                                      <a:solidFill>
                                        <a:srgbClr val="000000"/>
                                      </a:solidFill>
                                      <a:latin typeface="Times New Roman" pitchFamily="18" charset="0"/>
                                    </a:rPr>
                                    <a:t>3</a:t>
                                  </a:r>
                                  <a:endParaRPr lang="ru-RU"/>
                                </a:p>
                              </p:txBody>
                            </p:sp>
                            <p:sp>
                              <p:nvSpPr>
                                <p:cNvPr id="27694" name="Line 27"/>
                                <p:cNvSpPr>
                                  <a:spLocks noChangeShapeType="1"/>
                                </p:cNvSpPr>
                                <p:nvPr/>
                              </p:nvSpPr>
                              <p:spPr bwMode="auto">
                                <a:xfrm flipV="1">
                                  <a:off x="9081" y="2934"/>
                                  <a:ext cx="180" cy="540"/>
                                </a:xfrm>
                                <a:prstGeom prst="line">
                                  <a:avLst/>
                                </a:prstGeom>
                                <a:noFill/>
                                <a:ln w="9525">
                                  <a:solidFill>
                                    <a:srgbClr val="000000"/>
                                  </a:solidFill>
                                  <a:round/>
                                  <a:headEnd/>
                                  <a:tailEnd/>
                                </a:ln>
                              </p:spPr>
                              <p:txBody>
                                <a:bodyPr/>
                                <a:lstStyle/>
                                <a:p>
                                  <a:endParaRPr lang="ru-RU"/>
                                </a:p>
                              </p:txBody>
                            </p:sp>
                          </p:grpSp>
                          <p:sp>
                            <p:nvSpPr>
                              <p:cNvPr id="27690" name="Line 28"/>
                              <p:cNvSpPr>
                                <a:spLocks noChangeShapeType="1"/>
                              </p:cNvSpPr>
                              <p:nvPr/>
                            </p:nvSpPr>
                            <p:spPr bwMode="auto">
                              <a:xfrm flipH="1" flipV="1">
                                <a:off x="9921" y="2653"/>
                                <a:ext cx="322" cy="621"/>
                              </a:xfrm>
                              <a:prstGeom prst="line">
                                <a:avLst/>
                              </a:prstGeom>
                              <a:noFill/>
                              <a:ln w="9525">
                                <a:solidFill>
                                  <a:srgbClr val="000000"/>
                                </a:solidFill>
                                <a:round/>
                                <a:headEnd/>
                                <a:tailEnd/>
                              </a:ln>
                            </p:spPr>
                            <p:txBody>
                              <a:bodyPr/>
                              <a:lstStyle/>
                              <a:p>
                                <a:endParaRPr lang="ru-RU"/>
                              </a:p>
                            </p:txBody>
                          </p:sp>
                          <p:sp>
                            <p:nvSpPr>
                              <p:cNvPr id="27691" name="Text Box 29"/>
                              <p:cNvSpPr txBox="1">
                                <a:spLocks noChangeArrowheads="1"/>
                              </p:cNvSpPr>
                              <p:nvPr/>
                            </p:nvSpPr>
                            <p:spPr bwMode="auto">
                              <a:xfrm>
                                <a:off x="9664" y="2310"/>
                                <a:ext cx="360" cy="458"/>
                              </a:xfrm>
                              <a:prstGeom prst="rect">
                                <a:avLst/>
                              </a:prstGeom>
                              <a:noFill/>
                              <a:ln w="9525">
                                <a:noFill/>
                                <a:miter lim="800000"/>
                                <a:headEnd/>
                                <a:tailEnd/>
                              </a:ln>
                            </p:spPr>
                            <p:txBody>
                              <a:bodyPr/>
                              <a:lstStyle/>
                              <a:p>
                                <a:r>
                                  <a:rPr lang="ru-RU" sz="1200">
                                    <a:solidFill>
                                      <a:srgbClr val="000000"/>
                                    </a:solidFill>
                                    <a:latin typeface="Times New Roman" pitchFamily="18" charset="0"/>
                                  </a:rPr>
                                  <a:t>4</a:t>
                                </a:r>
                                <a:endParaRPr lang="ru-RU"/>
                              </a:p>
                            </p:txBody>
                          </p:sp>
                        </p:grpSp>
                        <p:sp>
                          <p:nvSpPr>
                            <p:cNvPr id="27687" name="Text Box 30"/>
                            <p:cNvSpPr txBox="1">
                              <a:spLocks noChangeArrowheads="1"/>
                            </p:cNvSpPr>
                            <p:nvPr/>
                          </p:nvSpPr>
                          <p:spPr bwMode="auto">
                            <a:xfrm>
                              <a:off x="9543" y="3705"/>
                              <a:ext cx="360" cy="458"/>
                            </a:xfrm>
                            <a:prstGeom prst="rect">
                              <a:avLst/>
                            </a:prstGeom>
                            <a:noFill/>
                            <a:ln w="9525">
                              <a:noFill/>
                              <a:miter lim="800000"/>
                              <a:headEnd/>
                              <a:tailEnd/>
                            </a:ln>
                          </p:spPr>
                          <p:txBody>
                            <a:bodyPr/>
                            <a:lstStyle/>
                            <a:p>
                              <a:r>
                                <a:rPr lang="ru-RU" sz="1200">
                                  <a:solidFill>
                                    <a:srgbClr val="000000"/>
                                  </a:solidFill>
                                  <a:latin typeface="Times New Roman" pitchFamily="18" charset="0"/>
                                </a:rPr>
                                <a:t>5</a:t>
                              </a:r>
                              <a:endParaRPr lang="ru-RU"/>
                            </a:p>
                          </p:txBody>
                        </p:sp>
                        <p:sp>
                          <p:nvSpPr>
                            <p:cNvPr id="27688" name="Line 31"/>
                            <p:cNvSpPr>
                              <a:spLocks noChangeShapeType="1"/>
                            </p:cNvSpPr>
                            <p:nvPr/>
                          </p:nvSpPr>
                          <p:spPr bwMode="auto">
                            <a:xfrm flipH="1" flipV="1">
                              <a:off x="8885" y="3573"/>
                              <a:ext cx="736" cy="261"/>
                            </a:xfrm>
                            <a:prstGeom prst="line">
                              <a:avLst/>
                            </a:prstGeom>
                            <a:noFill/>
                            <a:ln w="9525">
                              <a:solidFill>
                                <a:srgbClr val="000000"/>
                              </a:solidFill>
                              <a:round/>
                              <a:headEnd/>
                              <a:tailEnd/>
                            </a:ln>
                          </p:spPr>
                          <p:txBody>
                            <a:bodyPr/>
                            <a:lstStyle/>
                            <a:p>
                              <a:endParaRPr lang="ru-RU"/>
                            </a:p>
                          </p:txBody>
                        </p:sp>
                      </p:grpSp>
                      <p:sp>
                        <p:nvSpPr>
                          <p:cNvPr id="27684" name="Text Box 32"/>
                          <p:cNvSpPr txBox="1">
                            <a:spLocks noChangeArrowheads="1"/>
                          </p:cNvSpPr>
                          <p:nvPr/>
                        </p:nvSpPr>
                        <p:spPr bwMode="auto">
                          <a:xfrm>
                            <a:off x="9326" y="4072"/>
                            <a:ext cx="360" cy="458"/>
                          </a:xfrm>
                          <a:prstGeom prst="rect">
                            <a:avLst/>
                          </a:prstGeom>
                          <a:noFill/>
                          <a:ln w="9525">
                            <a:noFill/>
                            <a:miter lim="800000"/>
                            <a:headEnd/>
                            <a:tailEnd/>
                          </a:ln>
                        </p:spPr>
                        <p:txBody>
                          <a:bodyPr/>
                          <a:lstStyle/>
                          <a:p>
                            <a:r>
                              <a:rPr lang="ru-RU" sz="1200">
                                <a:solidFill>
                                  <a:srgbClr val="000000"/>
                                </a:solidFill>
                                <a:latin typeface="Times New Roman" pitchFamily="18" charset="0"/>
                              </a:rPr>
                              <a:t>6</a:t>
                            </a:r>
                            <a:endParaRPr lang="ru-RU"/>
                          </a:p>
                        </p:txBody>
                      </p:sp>
                      <p:sp>
                        <p:nvSpPr>
                          <p:cNvPr id="27685" name="Line 33"/>
                          <p:cNvSpPr>
                            <a:spLocks noChangeShapeType="1"/>
                          </p:cNvSpPr>
                          <p:nvPr/>
                        </p:nvSpPr>
                        <p:spPr bwMode="auto">
                          <a:xfrm>
                            <a:off x="8382" y="4157"/>
                            <a:ext cx="937" cy="122"/>
                          </a:xfrm>
                          <a:prstGeom prst="line">
                            <a:avLst/>
                          </a:prstGeom>
                          <a:noFill/>
                          <a:ln w="9525">
                            <a:solidFill>
                              <a:srgbClr val="000000"/>
                            </a:solidFill>
                            <a:round/>
                            <a:headEnd/>
                            <a:tailEnd/>
                          </a:ln>
                        </p:spPr>
                        <p:txBody>
                          <a:bodyPr/>
                          <a:lstStyle/>
                          <a:p>
                            <a:endParaRPr lang="ru-RU"/>
                          </a:p>
                        </p:txBody>
                      </p:sp>
                    </p:grpSp>
                    <p:sp>
                      <p:nvSpPr>
                        <p:cNvPr id="27681" name="Text Box 34"/>
                        <p:cNvSpPr txBox="1">
                          <a:spLocks noChangeArrowheads="1"/>
                        </p:cNvSpPr>
                        <p:nvPr/>
                      </p:nvSpPr>
                      <p:spPr bwMode="auto">
                        <a:xfrm>
                          <a:off x="8878" y="4996"/>
                          <a:ext cx="360" cy="458"/>
                        </a:xfrm>
                        <a:prstGeom prst="rect">
                          <a:avLst/>
                        </a:prstGeom>
                        <a:noFill/>
                        <a:ln w="9525">
                          <a:noFill/>
                          <a:miter lim="800000"/>
                          <a:headEnd/>
                          <a:tailEnd/>
                        </a:ln>
                      </p:spPr>
                      <p:txBody>
                        <a:bodyPr/>
                        <a:lstStyle/>
                        <a:p>
                          <a:r>
                            <a:rPr lang="ru-RU" sz="1200">
                              <a:solidFill>
                                <a:srgbClr val="000000"/>
                              </a:solidFill>
                              <a:latin typeface="Times New Roman" pitchFamily="18" charset="0"/>
                            </a:rPr>
                            <a:t>8</a:t>
                          </a:r>
                          <a:endParaRPr lang="ru-RU"/>
                        </a:p>
                      </p:txBody>
                    </p:sp>
                    <p:sp>
                      <p:nvSpPr>
                        <p:cNvPr id="27682" name="Line 35"/>
                        <p:cNvSpPr>
                          <a:spLocks noChangeShapeType="1"/>
                        </p:cNvSpPr>
                        <p:nvPr/>
                      </p:nvSpPr>
                      <p:spPr bwMode="auto">
                        <a:xfrm flipH="1" flipV="1">
                          <a:off x="7417" y="4103"/>
                          <a:ext cx="1484" cy="991"/>
                        </a:xfrm>
                        <a:prstGeom prst="line">
                          <a:avLst/>
                        </a:prstGeom>
                        <a:noFill/>
                        <a:ln w="9525">
                          <a:solidFill>
                            <a:srgbClr val="000000"/>
                          </a:solidFill>
                          <a:round/>
                          <a:headEnd/>
                          <a:tailEnd/>
                        </a:ln>
                      </p:spPr>
                      <p:txBody>
                        <a:bodyPr/>
                        <a:lstStyle/>
                        <a:p>
                          <a:endParaRPr lang="ru-RU"/>
                        </a:p>
                      </p:txBody>
                    </p:sp>
                  </p:grpSp>
                  <p:sp>
                    <p:nvSpPr>
                      <p:cNvPr id="27678" name="Text Box 36"/>
                      <p:cNvSpPr txBox="1">
                        <a:spLocks noChangeArrowheads="1"/>
                      </p:cNvSpPr>
                      <p:nvPr/>
                    </p:nvSpPr>
                    <p:spPr bwMode="auto">
                      <a:xfrm>
                        <a:off x="7641" y="5274"/>
                        <a:ext cx="360" cy="458"/>
                      </a:xfrm>
                      <a:prstGeom prst="rect">
                        <a:avLst/>
                      </a:prstGeom>
                      <a:noFill/>
                      <a:ln w="9525">
                        <a:noFill/>
                        <a:miter lim="800000"/>
                        <a:headEnd/>
                        <a:tailEnd/>
                      </a:ln>
                    </p:spPr>
                    <p:txBody>
                      <a:bodyPr/>
                      <a:lstStyle/>
                      <a:p>
                        <a:r>
                          <a:rPr lang="ru-RU" sz="1200">
                            <a:solidFill>
                              <a:srgbClr val="000000"/>
                            </a:solidFill>
                            <a:latin typeface="Times New Roman" pitchFamily="18" charset="0"/>
                          </a:rPr>
                          <a:t>9</a:t>
                        </a:r>
                        <a:endParaRPr lang="ru-RU"/>
                      </a:p>
                    </p:txBody>
                  </p:sp>
                  <p:sp>
                    <p:nvSpPr>
                      <p:cNvPr id="27679" name="Line 37"/>
                      <p:cNvSpPr>
                        <a:spLocks noChangeShapeType="1"/>
                      </p:cNvSpPr>
                      <p:nvPr/>
                    </p:nvSpPr>
                    <p:spPr bwMode="auto">
                      <a:xfrm flipH="1" flipV="1">
                        <a:off x="7254" y="4714"/>
                        <a:ext cx="503" cy="625"/>
                      </a:xfrm>
                      <a:prstGeom prst="line">
                        <a:avLst/>
                      </a:prstGeom>
                      <a:noFill/>
                      <a:ln w="9525">
                        <a:solidFill>
                          <a:srgbClr val="000000"/>
                        </a:solidFill>
                        <a:round/>
                        <a:headEnd/>
                        <a:tailEnd/>
                      </a:ln>
                    </p:spPr>
                    <p:txBody>
                      <a:bodyPr/>
                      <a:lstStyle/>
                      <a:p>
                        <a:endParaRPr lang="ru-RU"/>
                      </a:p>
                    </p:txBody>
                  </p:sp>
                </p:grpSp>
                <p:sp>
                  <p:nvSpPr>
                    <p:cNvPr id="27675" name="Text Box 38"/>
                    <p:cNvSpPr txBox="1">
                      <a:spLocks noChangeArrowheads="1"/>
                    </p:cNvSpPr>
                    <p:nvPr/>
                  </p:nvSpPr>
                  <p:spPr bwMode="auto">
                    <a:xfrm>
                      <a:off x="7246" y="5594"/>
                      <a:ext cx="575" cy="458"/>
                    </a:xfrm>
                    <a:prstGeom prst="rect">
                      <a:avLst/>
                    </a:prstGeom>
                    <a:noFill/>
                    <a:ln w="9525">
                      <a:noFill/>
                      <a:miter lim="800000"/>
                      <a:headEnd/>
                      <a:tailEnd/>
                    </a:ln>
                  </p:spPr>
                  <p:txBody>
                    <a:bodyPr/>
                    <a:lstStyle/>
                    <a:p>
                      <a:r>
                        <a:rPr lang="ru-RU" sz="1200">
                          <a:solidFill>
                            <a:srgbClr val="000000"/>
                          </a:solidFill>
                          <a:latin typeface="Times New Roman" pitchFamily="18" charset="0"/>
                        </a:rPr>
                        <a:t>10</a:t>
                      </a:r>
                      <a:endParaRPr lang="ru-RU"/>
                    </a:p>
                  </p:txBody>
                </p:sp>
                <p:sp>
                  <p:nvSpPr>
                    <p:cNvPr id="27676" name="Line 39"/>
                    <p:cNvSpPr>
                      <a:spLocks noChangeShapeType="1"/>
                    </p:cNvSpPr>
                    <p:nvPr/>
                  </p:nvSpPr>
                  <p:spPr bwMode="auto">
                    <a:xfrm flipH="1" flipV="1">
                      <a:off x="6942" y="5026"/>
                      <a:ext cx="407" cy="693"/>
                    </a:xfrm>
                    <a:prstGeom prst="line">
                      <a:avLst/>
                    </a:prstGeom>
                    <a:noFill/>
                    <a:ln w="9525">
                      <a:solidFill>
                        <a:srgbClr val="000000"/>
                      </a:solidFill>
                      <a:round/>
                      <a:headEnd/>
                      <a:tailEnd/>
                    </a:ln>
                  </p:spPr>
                  <p:txBody>
                    <a:bodyPr/>
                    <a:lstStyle/>
                    <a:p>
                      <a:endParaRPr lang="ru-RU"/>
                    </a:p>
                  </p:txBody>
                </p:sp>
              </p:grpSp>
              <p:sp>
                <p:nvSpPr>
                  <p:cNvPr id="27671" name="Text Box 40"/>
                  <p:cNvSpPr txBox="1">
                    <a:spLocks noChangeArrowheads="1"/>
                  </p:cNvSpPr>
                  <p:nvPr/>
                </p:nvSpPr>
                <p:spPr bwMode="auto">
                  <a:xfrm>
                    <a:off x="6511" y="6436"/>
                    <a:ext cx="540" cy="458"/>
                  </a:xfrm>
                  <a:prstGeom prst="rect">
                    <a:avLst/>
                  </a:prstGeom>
                  <a:noFill/>
                  <a:ln w="9525">
                    <a:noFill/>
                    <a:miter lim="800000"/>
                    <a:headEnd/>
                    <a:tailEnd/>
                  </a:ln>
                </p:spPr>
                <p:txBody>
                  <a:bodyPr/>
                  <a:lstStyle/>
                  <a:p>
                    <a:r>
                      <a:rPr lang="ru-RU" sz="1200">
                        <a:solidFill>
                          <a:srgbClr val="000000"/>
                        </a:solidFill>
                        <a:latin typeface="Times New Roman" pitchFamily="18" charset="0"/>
                      </a:rPr>
                      <a:t>11</a:t>
                    </a:r>
                    <a:endParaRPr lang="ru-RU"/>
                  </a:p>
                </p:txBody>
              </p:sp>
              <p:sp>
                <p:nvSpPr>
                  <p:cNvPr id="27672" name="Line 41"/>
                  <p:cNvSpPr>
                    <a:spLocks noChangeShapeType="1"/>
                  </p:cNvSpPr>
                  <p:nvPr/>
                </p:nvSpPr>
                <p:spPr bwMode="auto">
                  <a:xfrm flipH="1" flipV="1">
                    <a:off x="5787" y="5692"/>
                    <a:ext cx="774" cy="842"/>
                  </a:xfrm>
                  <a:prstGeom prst="line">
                    <a:avLst/>
                  </a:prstGeom>
                  <a:noFill/>
                  <a:ln w="9525">
                    <a:solidFill>
                      <a:srgbClr val="000000"/>
                    </a:solidFill>
                    <a:round/>
                    <a:headEnd/>
                    <a:tailEnd/>
                  </a:ln>
                </p:spPr>
                <p:txBody>
                  <a:bodyPr/>
                  <a:lstStyle/>
                  <a:p>
                    <a:endParaRPr lang="ru-RU"/>
                  </a:p>
                </p:txBody>
              </p:sp>
              <p:sp>
                <p:nvSpPr>
                  <p:cNvPr id="27673" name="Line 42"/>
                  <p:cNvSpPr>
                    <a:spLocks noChangeShapeType="1"/>
                  </p:cNvSpPr>
                  <p:nvPr/>
                </p:nvSpPr>
                <p:spPr bwMode="auto">
                  <a:xfrm flipV="1">
                    <a:off x="6921" y="6181"/>
                    <a:ext cx="211" cy="353"/>
                  </a:xfrm>
                  <a:prstGeom prst="line">
                    <a:avLst/>
                  </a:prstGeom>
                  <a:noFill/>
                  <a:ln w="9525">
                    <a:solidFill>
                      <a:srgbClr val="000000"/>
                    </a:solidFill>
                    <a:round/>
                    <a:headEnd/>
                    <a:tailEnd/>
                  </a:ln>
                </p:spPr>
                <p:txBody>
                  <a:bodyPr/>
                  <a:lstStyle/>
                  <a:p>
                    <a:endParaRPr lang="ru-RU"/>
                  </a:p>
                </p:txBody>
              </p:sp>
            </p:grpSp>
            <p:sp>
              <p:nvSpPr>
                <p:cNvPr id="27668" name="Text Box 43"/>
                <p:cNvSpPr txBox="1">
                  <a:spLocks noChangeArrowheads="1"/>
                </p:cNvSpPr>
                <p:nvPr/>
              </p:nvSpPr>
              <p:spPr bwMode="auto">
                <a:xfrm>
                  <a:off x="5481" y="6354"/>
                  <a:ext cx="540" cy="458"/>
                </a:xfrm>
                <a:prstGeom prst="rect">
                  <a:avLst/>
                </a:prstGeom>
                <a:noFill/>
                <a:ln w="9525">
                  <a:noFill/>
                  <a:miter lim="800000"/>
                  <a:headEnd/>
                  <a:tailEnd/>
                </a:ln>
              </p:spPr>
              <p:txBody>
                <a:bodyPr/>
                <a:lstStyle/>
                <a:p>
                  <a:r>
                    <a:rPr lang="ru-RU" sz="1200">
                      <a:solidFill>
                        <a:srgbClr val="000000"/>
                      </a:solidFill>
                      <a:latin typeface="Times New Roman" pitchFamily="18" charset="0"/>
                    </a:rPr>
                    <a:t>12</a:t>
                  </a:r>
                  <a:endParaRPr lang="ru-RU"/>
                </a:p>
              </p:txBody>
            </p:sp>
            <p:sp>
              <p:nvSpPr>
                <p:cNvPr id="27669" name="Line 44"/>
                <p:cNvSpPr>
                  <a:spLocks noChangeShapeType="1"/>
                </p:cNvSpPr>
                <p:nvPr/>
              </p:nvSpPr>
              <p:spPr bwMode="auto">
                <a:xfrm flipH="1" flipV="1">
                  <a:off x="5257" y="5461"/>
                  <a:ext cx="421" cy="978"/>
                </a:xfrm>
                <a:prstGeom prst="line">
                  <a:avLst/>
                </a:prstGeom>
                <a:noFill/>
                <a:ln w="9525">
                  <a:solidFill>
                    <a:srgbClr val="000000"/>
                  </a:solidFill>
                  <a:round/>
                  <a:headEnd/>
                  <a:tailEnd/>
                </a:ln>
              </p:spPr>
              <p:txBody>
                <a:bodyPr/>
                <a:lstStyle/>
                <a:p>
                  <a:endParaRPr lang="ru-RU"/>
                </a:p>
              </p:txBody>
            </p:sp>
          </p:grpSp>
          <p:sp>
            <p:nvSpPr>
              <p:cNvPr id="27659" name="Text Box 45"/>
              <p:cNvSpPr txBox="1">
                <a:spLocks noChangeArrowheads="1"/>
              </p:cNvSpPr>
              <p:nvPr/>
            </p:nvSpPr>
            <p:spPr bwMode="auto">
              <a:xfrm>
                <a:off x="4581" y="5994"/>
                <a:ext cx="540" cy="458"/>
              </a:xfrm>
              <a:prstGeom prst="rect">
                <a:avLst/>
              </a:prstGeom>
              <a:noFill/>
              <a:ln w="9525">
                <a:noFill/>
                <a:miter lim="800000"/>
                <a:headEnd/>
                <a:tailEnd/>
              </a:ln>
            </p:spPr>
            <p:txBody>
              <a:bodyPr/>
              <a:lstStyle/>
              <a:p>
                <a:r>
                  <a:rPr lang="ru-RU" sz="1200">
                    <a:solidFill>
                      <a:srgbClr val="000000"/>
                    </a:solidFill>
                    <a:latin typeface="Times New Roman" pitchFamily="18" charset="0"/>
                  </a:rPr>
                  <a:t>13</a:t>
                </a:r>
                <a:endParaRPr lang="ru-RU"/>
              </a:p>
            </p:txBody>
          </p:sp>
          <p:sp>
            <p:nvSpPr>
              <p:cNvPr id="27660" name="Text Box 46"/>
              <p:cNvSpPr txBox="1">
                <a:spLocks noChangeArrowheads="1"/>
              </p:cNvSpPr>
              <p:nvPr/>
            </p:nvSpPr>
            <p:spPr bwMode="auto">
              <a:xfrm>
                <a:off x="4401" y="6354"/>
                <a:ext cx="540" cy="458"/>
              </a:xfrm>
              <a:prstGeom prst="rect">
                <a:avLst/>
              </a:prstGeom>
              <a:noFill/>
              <a:ln w="9525">
                <a:noFill/>
                <a:miter lim="800000"/>
                <a:headEnd/>
                <a:tailEnd/>
              </a:ln>
            </p:spPr>
            <p:txBody>
              <a:bodyPr/>
              <a:lstStyle/>
              <a:p>
                <a:r>
                  <a:rPr lang="ru-RU" sz="1200">
                    <a:solidFill>
                      <a:srgbClr val="000000"/>
                    </a:solidFill>
                    <a:latin typeface="Times New Roman" pitchFamily="18" charset="0"/>
                  </a:rPr>
                  <a:t>14</a:t>
                </a:r>
                <a:endParaRPr lang="ru-RU"/>
              </a:p>
            </p:txBody>
          </p:sp>
          <p:sp>
            <p:nvSpPr>
              <p:cNvPr id="27661" name="Text Box 47"/>
              <p:cNvSpPr txBox="1">
                <a:spLocks noChangeArrowheads="1"/>
              </p:cNvSpPr>
              <p:nvPr/>
            </p:nvSpPr>
            <p:spPr bwMode="auto">
              <a:xfrm>
                <a:off x="7975" y="5238"/>
                <a:ext cx="670" cy="458"/>
              </a:xfrm>
              <a:prstGeom prst="rect">
                <a:avLst/>
              </a:prstGeom>
              <a:noFill/>
              <a:ln w="9525">
                <a:noFill/>
                <a:miter lim="800000"/>
                <a:headEnd/>
                <a:tailEnd/>
              </a:ln>
            </p:spPr>
            <p:txBody>
              <a:bodyPr/>
              <a:lstStyle/>
              <a:p>
                <a:r>
                  <a:rPr lang="ru-RU" sz="1200">
                    <a:solidFill>
                      <a:srgbClr val="000000"/>
                    </a:solidFill>
                    <a:latin typeface="Times New Roman" pitchFamily="18" charset="0"/>
                  </a:rPr>
                  <a:t>15</a:t>
                </a:r>
                <a:endParaRPr lang="ru-RU"/>
              </a:p>
            </p:txBody>
          </p:sp>
          <p:sp>
            <p:nvSpPr>
              <p:cNvPr id="27662" name="Line 48"/>
              <p:cNvSpPr>
                <a:spLocks noChangeShapeType="1"/>
              </p:cNvSpPr>
              <p:nvPr/>
            </p:nvSpPr>
            <p:spPr bwMode="auto">
              <a:xfrm flipH="1" flipV="1">
                <a:off x="4700" y="5529"/>
                <a:ext cx="95" cy="540"/>
              </a:xfrm>
              <a:prstGeom prst="line">
                <a:avLst/>
              </a:prstGeom>
              <a:noFill/>
              <a:ln w="9525">
                <a:solidFill>
                  <a:srgbClr val="000000"/>
                </a:solidFill>
                <a:round/>
                <a:headEnd/>
                <a:tailEnd/>
              </a:ln>
            </p:spPr>
            <p:txBody>
              <a:bodyPr/>
              <a:lstStyle/>
              <a:p>
                <a:endParaRPr lang="ru-RU"/>
              </a:p>
            </p:txBody>
          </p:sp>
          <p:sp>
            <p:nvSpPr>
              <p:cNvPr id="27663" name="Line 49"/>
              <p:cNvSpPr>
                <a:spLocks noChangeShapeType="1"/>
              </p:cNvSpPr>
              <p:nvPr/>
            </p:nvSpPr>
            <p:spPr bwMode="auto">
              <a:xfrm flipH="1" flipV="1">
                <a:off x="3899" y="6439"/>
                <a:ext cx="611" cy="123"/>
              </a:xfrm>
              <a:prstGeom prst="line">
                <a:avLst/>
              </a:prstGeom>
              <a:noFill/>
              <a:ln w="9525">
                <a:solidFill>
                  <a:srgbClr val="000000"/>
                </a:solidFill>
                <a:round/>
                <a:headEnd/>
                <a:tailEnd/>
              </a:ln>
            </p:spPr>
            <p:txBody>
              <a:bodyPr/>
              <a:lstStyle/>
              <a:p>
                <a:endParaRPr lang="ru-RU"/>
              </a:p>
            </p:txBody>
          </p:sp>
          <p:sp>
            <p:nvSpPr>
              <p:cNvPr id="27664" name="Line 50"/>
              <p:cNvSpPr>
                <a:spLocks noChangeShapeType="1"/>
              </p:cNvSpPr>
              <p:nvPr/>
            </p:nvSpPr>
            <p:spPr bwMode="auto">
              <a:xfrm flipH="1" flipV="1">
                <a:off x="7675" y="4469"/>
                <a:ext cx="506" cy="805"/>
              </a:xfrm>
              <a:prstGeom prst="line">
                <a:avLst/>
              </a:prstGeom>
              <a:noFill/>
              <a:ln w="9525">
                <a:solidFill>
                  <a:srgbClr val="000000"/>
                </a:solidFill>
                <a:round/>
                <a:headEnd/>
                <a:tailEnd/>
              </a:ln>
            </p:spPr>
            <p:txBody>
              <a:bodyPr/>
              <a:lstStyle/>
              <a:p>
                <a:endParaRPr lang="ru-RU"/>
              </a:p>
            </p:txBody>
          </p:sp>
          <p:sp>
            <p:nvSpPr>
              <p:cNvPr id="27665" name="Line 51"/>
              <p:cNvSpPr>
                <a:spLocks noChangeShapeType="1"/>
              </p:cNvSpPr>
              <p:nvPr/>
            </p:nvSpPr>
            <p:spPr bwMode="auto">
              <a:xfrm flipH="1" flipV="1">
                <a:off x="7947" y="4673"/>
                <a:ext cx="272" cy="584"/>
              </a:xfrm>
              <a:prstGeom prst="line">
                <a:avLst/>
              </a:prstGeom>
              <a:noFill/>
              <a:ln w="9525">
                <a:solidFill>
                  <a:srgbClr val="000000"/>
                </a:solidFill>
                <a:round/>
                <a:headEnd/>
                <a:tailEnd/>
              </a:ln>
            </p:spPr>
            <p:txBody>
              <a:bodyPr/>
              <a:lstStyle/>
              <a:p>
                <a:endParaRPr lang="ru-RU"/>
              </a:p>
            </p:txBody>
          </p:sp>
          <p:sp>
            <p:nvSpPr>
              <p:cNvPr id="27666" name="Line 52"/>
              <p:cNvSpPr>
                <a:spLocks noChangeShapeType="1"/>
              </p:cNvSpPr>
              <p:nvPr/>
            </p:nvSpPr>
            <p:spPr bwMode="auto">
              <a:xfrm flipH="1" flipV="1">
                <a:off x="8219" y="4891"/>
                <a:ext cx="54" cy="353"/>
              </a:xfrm>
              <a:prstGeom prst="line">
                <a:avLst/>
              </a:prstGeom>
              <a:noFill/>
              <a:ln w="9525">
                <a:solidFill>
                  <a:srgbClr val="000000"/>
                </a:solidFill>
                <a:round/>
                <a:headEnd/>
                <a:tailEnd/>
              </a:ln>
            </p:spPr>
            <p:txBody>
              <a:bodyPr/>
              <a:lstStyle/>
              <a:p>
                <a:endParaRPr lang="ru-RU"/>
              </a:p>
            </p:txBody>
          </p:sp>
        </p:grpSp>
        <p:sp>
          <p:nvSpPr>
            <p:cNvPr id="27656" name="Text Box 53"/>
            <p:cNvSpPr txBox="1">
              <a:spLocks noChangeArrowheads="1"/>
            </p:cNvSpPr>
            <p:nvPr/>
          </p:nvSpPr>
          <p:spPr bwMode="auto">
            <a:xfrm>
              <a:off x="9930" y="3956"/>
              <a:ext cx="360" cy="458"/>
            </a:xfrm>
            <a:prstGeom prst="rect">
              <a:avLst/>
            </a:prstGeom>
            <a:noFill/>
            <a:ln w="9525">
              <a:noFill/>
              <a:miter lim="800000"/>
              <a:headEnd/>
              <a:tailEnd/>
            </a:ln>
          </p:spPr>
          <p:txBody>
            <a:bodyPr/>
            <a:lstStyle/>
            <a:p>
              <a:r>
                <a:rPr lang="ru-RU" sz="1200">
                  <a:solidFill>
                    <a:srgbClr val="000000"/>
                  </a:solidFill>
                  <a:latin typeface="Times New Roman" pitchFamily="18" charset="0"/>
                </a:rPr>
                <a:t>7</a:t>
              </a:r>
              <a:endParaRPr lang="ru-RU"/>
            </a:p>
          </p:txBody>
        </p:sp>
        <p:sp>
          <p:nvSpPr>
            <p:cNvPr id="27657" name="Line 54"/>
            <p:cNvSpPr>
              <a:spLocks noChangeShapeType="1"/>
            </p:cNvSpPr>
            <p:nvPr/>
          </p:nvSpPr>
          <p:spPr bwMode="auto">
            <a:xfrm flipH="1" flipV="1">
              <a:off x="9567" y="3773"/>
              <a:ext cx="448" cy="340"/>
            </a:xfrm>
            <a:prstGeom prst="line">
              <a:avLst/>
            </a:prstGeom>
            <a:noFill/>
            <a:ln w="9525">
              <a:solidFill>
                <a:srgbClr val="000000"/>
              </a:solidFill>
              <a:round/>
              <a:headEnd/>
              <a:tailEnd/>
            </a:ln>
          </p:spPr>
          <p:txBody>
            <a:bodyPr/>
            <a:lstStyle/>
            <a:p>
              <a:endParaRPr lang="ru-RU"/>
            </a:p>
          </p:txBody>
        </p:sp>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7" y="404664"/>
            <a:ext cx="8208912" cy="923330"/>
          </a:xfrm>
          <a:prstGeom prst="rect">
            <a:avLst/>
          </a:prstGeom>
        </p:spPr>
        <p:txBody>
          <a:bodyPr wrap="square">
            <a:spAutoFit/>
          </a:bodyPr>
          <a:lstStyle/>
          <a:p>
            <a:r>
              <a:rPr lang="ru-RU" b="1" i="1" dirty="0" smtClean="0">
                <a:latin typeface="Arial" pitchFamily="34" charset="0"/>
                <a:cs typeface="Arial" pitchFamily="34" charset="0"/>
              </a:rPr>
              <a:t>КУЛЬТИВАТОРЫ РАСТЕНИЕПИТАТЕЛИ (ПРОПАШНЫЕ</a:t>
            </a:r>
            <a:r>
              <a:rPr lang="ru-RU" i="1" dirty="0" smtClean="0">
                <a:latin typeface="Arial" pitchFamily="34" charset="0"/>
                <a:cs typeface="Arial" pitchFamily="34" charset="0"/>
              </a:rPr>
              <a:t>) </a:t>
            </a:r>
            <a:r>
              <a:rPr lang="ru-RU" dirty="0" smtClean="0">
                <a:cs typeface="Times New Roman" pitchFamily="18" charset="0"/>
              </a:rPr>
              <a:t>предназначены для рыхления почвы в</a:t>
            </a:r>
            <a:r>
              <a:rPr lang="en-US" dirty="0" smtClean="0">
                <a:cs typeface="Times New Roman" pitchFamily="18" charset="0"/>
              </a:rPr>
              <a:t> </a:t>
            </a:r>
            <a:r>
              <a:rPr lang="ru-RU" dirty="0" smtClean="0">
                <a:cs typeface="Times New Roman" pitchFamily="18" charset="0"/>
              </a:rPr>
              <a:t>междурядьях пропашных культур с одновременным уничтожением сорняков и внесением минеральных удобрений (подкормка)</a:t>
            </a:r>
            <a:endParaRPr lang="ru-RU" dirty="0">
              <a:cs typeface="Times New Roman" pitchFamily="18" charset="0"/>
            </a:endParaRPr>
          </a:p>
        </p:txBody>
      </p:sp>
      <p:pic>
        <p:nvPicPr>
          <p:cNvPr id="1026" name="Picture 2"/>
          <p:cNvPicPr>
            <a:picLocks noChangeAspect="1" noChangeArrowheads="1"/>
          </p:cNvPicPr>
          <p:nvPr/>
        </p:nvPicPr>
        <p:blipFill>
          <a:blip r:embed="rId3" cstate="print"/>
          <a:srcRect l="4162" r="7047"/>
          <a:stretch>
            <a:fillRect/>
          </a:stretch>
        </p:blipFill>
        <p:spPr bwMode="auto">
          <a:xfrm>
            <a:off x="251520" y="2060848"/>
            <a:ext cx="4608512" cy="3456384"/>
          </a:xfrm>
          <a:prstGeom prst="rect">
            <a:avLst/>
          </a:prstGeom>
          <a:noFill/>
          <a:ln w="9525">
            <a:noFill/>
            <a:miter lim="800000"/>
            <a:headEnd/>
            <a:tailEnd/>
          </a:ln>
        </p:spPr>
      </p:pic>
      <p:sp>
        <p:nvSpPr>
          <p:cNvPr id="5" name="Прямоугольник 4"/>
          <p:cNvSpPr/>
          <p:nvPr/>
        </p:nvSpPr>
        <p:spPr>
          <a:xfrm>
            <a:off x="4932040" y="2132856"/>
            <a:ext cx="4211960" cy="1569660"/>
          </a:xfrm>
          <a:prstGeom prst="rect">
            <a:avLst/>
          </a:prstGeom>
        </p:spPr>
        <p:txBody>
          <a:bodyPr wrap="square">
            <a:spAutoFit/>
          </a:bodyPr>
          <a:lstStyle/>
          <a:p>
            <a:r>
              <a:rPr lang="ru-RU" sz="1600" dirty="0" smtClean="0"/>
              <a:t>1 –Лапа, 2 –Стойка, 3 – Грядиль,</a:t>
            </a:r>
          </a:p>
          <a:p>
            <a:r>
              <a:rPr lang="ru-RU" sz="1600" dirty="0" smtClean="0"/>
              <a:t> 4-Подкормочный нож, 5-Параллелограмная рамка, 6-Копирующее колесо, 7-Рама, </a:t>
            </a:r>
          </a:p>
          <a:p>
            <a:r>
              <a:rPr lang="ru-RU" sz="1600" dirty="0" smtClean="0"/>
              <a:t>8-Навесное устройство, 9-Механизм привода, 10-Тукопровод, 11-Туковысевающий аппарат АТД-2, 12-Опорно-приводные колеса</a:t>
            </a:r>
            <a:endParaRPr lang="ru-RU" sz="1600" dirty="0"/>
          </a:p>
        </p:txBody>
      </p:sp>
      <p:sp>
        <p:nvSpPr>
          <p:cNvPr id="6" name="Прямоугольник 5"/>
          <p:cNvSpPr/>
          <p:nvPr/>
        </p:nvSpPr>
        <p:spPr>
          <a:xfrm>
            <a:off x="2393504" y="5257562"/>
            <a:ext cx="6750496" cy="1600438"/>
          </a:xfrm>
          <a:prstGeom prst="rect">
            <a:avLst/>
          </a:prstGeom>
        </p:spPr>
        <p:txBody>
          <a:bodyPr wrap="square">
            <a:spAutoFit/>
          </a:bodyPr>
          <a:lstStyle/>
          <a:p>
            <a:r>
              <a:rPr lang="ru-RU" sz="1800" dirty="0" smtClean="0"/>
              <a:t>			РЕГУЛИРОВКИ</a:t>
            </a:r>
          </a:p>
          <a:p>
            <a:r>
              <a:rPr lang="ru-RU" sz="1600" dirty="0" smtClean="0"/>
              <a:t>Глубина хода лап — перестановкой стойки по грядилю </a:t>
            </a:r>
          </a:p>
          <a:p>
            <a:r>
              <a:rPr lang="ru-RU" sz="1600" dirty="0" smtClean="0"/>
              <a:t>Ширина защитной зоны — Лапы не должны повреждать корневую систему картофеля, поэтому, чем позже обработка, тем уже лапа.</a:t>
            </a:r>
          </a:p>
          <a:p>
            <a:r>
              <a:rPr lang="ru-RU" sz="1600" dirty="0" smtClean="0"/>
              <a:t>Норма внесения удобрений — шибером на туковысевающем аппарате.</a:t>
            </a:r>
          </a:p>
          <a:p>
            <a:r>
              <a:rPr lang="ru-RU" sz="1600" dirty="0" smtClean="0"/>
              <a:t>Вылет маркеров — ширина стыковых междурядий должна быть 70±10 см</a:t>
            </a:r>
            <a:endParaRPr lang="ru-RU" sz="16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99330" name="Picture 2" descr="G:\D\ДАМИР\Методические пособия\Синяя книга\Изображение\Изображение 022.jpg"/>
          <p:cNvPicPr>
            <a:picLocks noChangeAspect="1" noChangeArrowheads="1"/>
          </p:cNvPicPr>
          <p:nvPr/>
        </p:nvPicPr>
        <p:blipFill>
          <a:blip r:embed="rId2" cstate="print"/>
          <a:srcRect l="7256" t="57412" r="52089" b="5882"/>
          <a:stretch>
            <a:fillRect/>
          </a:stretch>
        </p:blipFill>
        <p:spPr bwMode="auto">
          <a:xfrm>
            <a:off x="0" y="260648"/>
            <a:ext cx="9144000" cy="6597352"/>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88066" name="Picture 2"/>
          <p:cNvPicPr>
            <a:picLocks noChangeAspect="1" noChangeArrowheads="1"/>
          </p:cNvPicPr>
          <p:nvPr/>
        </p:nvPicPr>
        <p:blipFill>
          <a:blip r:embed="rId3" cstate="print"/>
          <a:srcRect r="3763" b="2568"/>
          <a:stretch>
            <a:fillRect/>
          </a:stretch>
        </p:blipFill>
        <p:spPr bwMode="auto">
          <a:xfrm>
            <a:off x="745292" y="1404788"/>
            <a:ext cx="8398708" cy="5453212"/>
          </a:xfrm>
          <a:prstGeom prst="rect">
            <a:avLst/>
          </a:prstGeom>
          <a:noFill/>
          <a:ln w="9525">
            <a:noFill/>
            <a:miter lim="800000"/>
            <a:headEnd/>
            <a:tailEnd/>
          </a:ln>
        </p:spPr>
      </p:pic>
      <p:pic>
        <p:nvPicPr>
          <p:cNvPr id="4" name="Picture 2" descr="культиватор"/>
          <p:cNvPicPr>
            <a:picLocks noChangeAspect="1" noChangeArrowheads="1"/>
          </p:cNvPicPr>
          <p:nvPr/>
        </p:nvPicPr>
        <p:blipFill>
          <a:blip r:embed="rId4" cstate="print"/>
          <a:srcRect/>
          <a:stretch>
            <a:fillRect/>
          </a:stretch>
        </p:blipFill>
        <p:spPr bwMode="auto">
          <a:xfrm>
            <a:off x="0" y="-1"/>
            <a:ext cx="5220072" cy="44358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Культиватор-растениепитатель"/>
          <p:cNvPicPr>
            <a:picLocks noChangeAspect="1" noChangeArrowheads="1"/>
          </p:cNvPicPr>
          <p:nvPr/>
        </p:nvPicPr>
        <p:blipFill>
          <a:blip r:embed="rId3" cstate="print">
            <a:lum contrast="-6000"/>
          </a:blip>
          <a:srcRect r="6363" b="6681"/>
          <a:stretch>
            <a:fillRect/>
          </a:stretch>
        </p:blipFill>
        <p:spPr bwMode="auto">
          <a:xfrm>
            <a:off x="467544" y="1412776"/>
            <a:ext cx="7884368" cy="5013176"/>
          </a:xfrm>
          <a:prstGeom prst="rect">
            <a:avLst/>
          </a:prstGeom>
          <a:noFill/>
          <a:ln w="9525">
            <a:noFill/>
            <a:miter lim="800000"/>
            <a:headEnd/>
            <a:tailEnd/>
          </a:ln>
        </p:spPr>
      </p:pic>
      <p:sp>
        <p:nvSpPr>
          <p:cNvPr id="4" name="Прямоугольник 3"/>
          <p:cNvSpPr/>
          <p:nvPr/>
        </p:nvSpPr>
        <p:spPr>
          <a:xfrm>
            <a:off x="1547664" y="836712"/>
            <a:ext cx="6048672" cy="461665"/>
          </a:xfrm>
          <a:prstGeom prst="rect">
            <a:avLst/>
          </a:prstGeom>
        </p:spPr>
        <p:txBody>
          <a:bodyPr wrap="square">
            <a:spAutoFit/>
          </a:bodyPr>
          <a:lstStyle/>
          <a:p>
            <a:r>
              <a:rPr lang="ru-RU" i="1" dirty="0" smtClean="0">
                <a:latin typeface="Arial" pitchFamily="34" charset="0"/>
                <a:cs typeface="Arial" pitchFamily="34" charset="0"/>
              </a:rPr>
              <a:t>культиватор -</a:t>
            </a:r>
            <a:r>
              <a:rPr lang="ru-RU" i="1" dirty="0" err="1" smtClean="0">
                <a:latin typeface="Arial" pitchFamily="34" charset="0"/>
                <a:cs typeface="Arial" pitchFamily="34" charset="0"/>
              </a:rPr>
              <a:t>растениепитатель</a:t>
            </a:r>
            <a:r>
              <a:rPr lang="ru-RU" i="1" dirty="0" smtClean="0">
                <a:latin typeface="Arial" pitchFamily="34" charset="0"/>
                <a:cs typeface="Arial" pitchFamily="34" charset="0"/>
              </a:rPr>
              <a:t> </a:t>
            </a:r>
            <a:endParaRPr lang="ru-RU"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59425" name="Picture 1"/>
          <p:cNvPicPr>
            <a:picLocks noChangeAspect="1" noChangeArrowheads="1"/>
          </p:cNvPicPr>
          <p:nvPr/>
        </p:nvPicPr>
        <p:blipFill>
          <a:blip r:embed="rId3" cstate="print"/>
          <a:srcRect/>
          <a:stretch>
            <a:fillRect/>
          </a:stretch>
        </p:blipFill>
        <p:spPr bwMode="auto">
          <a:xfrm>
            <a:off x="246893" y="3689648"/>
            <a:ext cx="8897107" cy="3168352"/>
          </a:xfrm>
          <a:prstGeom prst="rect">
            <a:avLst/>
          </a:prstGeom>
          <a:noFill/>
          <a:ln w="9525">
            <a:noFill/>
            <a:miter lim="800000"/>
            <a:headEnd/>
            <a:tailEnd/>
          </a:ln>
        </p:spPr>
      </p:pic>
      <p:pic>
        <p:nvPicPr>
          <p:cNvPr id="6" name="Picture 2" descr="Культиватор-растениепитатель усмк-5, 4"/>
          <p:cNvPicPr>
            <a:picLocks noChangeAspect="1" noChangeArrowheads="1"/>
          </p:cNvPicPr>
          <p:nvPr/>
        </p:nvPicPr>
        <p:blipFill>
          <a:blip r:embed="rId4" cstate="print"/>
          <a:srcRect l="2362" t="11812" r="9045" b="8876"/>
          <a:stretch>
            <a:fillRect/>
          </a:stretch>
        </p:blipFill>
        <p:spPr bwMode="auto">
          <a:xfrm>
            <a:off x="1376069" y="0"/>
            <a:ext cx="7080499" cy="4437112"/>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476672"/>
            <a:ext cx="9252520" cy="646331"/>
          </a:xfrm>
          <a:prstGeom prst="rect">
            <a:avLst/>
          </a:prstGeom>
        </p:spPr>
        <p:txBody>
          <a:bodyPr wrap="square">
            <a:spAutoFit/>
          </a:bodyPr>
          <a:lstStyle/>
          <a:p>
            <a:r>
              <a:rPr lang="ru-RU" i="1" dirty="0" smtClean="0">
                <a:latin typeface="Arial" pitchFamily="34" charset="0"/>
                <a:cs typeface="Arial" pitchFamily="34" charset="0"/>
              </a:rPr>
              <a:t>в) культиваторы  тяжелые стерневые (противоэрозионные) </a:t>
            </a:r>
            <a:r>
              <a:rPr lang="ru-RU" dirty="0" smtClean="0">
                <a:cs typeface="Times New Roman" pitchFamily="18" charset="0"/>
              </a:rPr>
              <a:t>– предназначены для мелкой безотвальной обработки почвы по стерне</a:t>
            </a:r>
            <a:endParaRPr lang="ru-RU" dirty="0">
              <a:cs typeface="Times New Roman" pitchFamily="18" charset="0"/>
            </a:endParaRPr>
          </a:p>
        </p:txBody>
      </p:sp>
      <p:pic>
        <p:nvPicPr>
          <p:cNvPr id="3074" name="Picture 2"/>
          <p:cNvPicPr>
            <a:picLocks noChangeAspect="1" noChangeArrowheads="1"/>
          </p:cNvPicPr>
          <p:nvPr/>
        </p:nvPicPr>
        <p:blipFill>
          <a:blip r:embed="rId2" cstate="print"/>
          <a:srcRect l="4073" b="28463"/>
          <a:stretch>
            <a:fillRect/>
          </a:stretch>
        </p:blipFill>
        <p:spPr bwMode="auto">
          <a:xfrm>
            <a:off x="1" y="1772816"/>
            <a:ext cx="9144000" cy="496855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148064" y="1772816"/>
            <a:ext cx="3995936" cy="4524315"/>
          </a:xfrm>
          <a:prstGeom prst="rect">
            <a:avLst/>
          </a:prstGeom>
        </p:spPr>
        <p:txBody>
          <a:bodyPr wrap="square">
            <a:spAutoFit/>
          </a:bodyPr>
          <a:lstStyle/>
          <a:p>
            <a:pPr algn="just">
              <a:buFont typeface="Arial" pitchFamily="34" charset="0"/>
              <a:buChar char="•"/>
            </a:pPr>
            <a:r>
              <a:rPr lang="ru-RU" dirty="0" smtClean="0"/>
              <a:t>Лапы рыхлят обрабатываемой слой почвы на установленной глубине от </a:t>
            </a:r>
            <a:r>
              <a:rPr lang="ru-RU" u="sng" dirty="0" smtClean="0"/>
              <a:t>8 до 16см</a:t>
            </a:r>
            <a:r>
              <a:rPr lang="ru-RU" dirty="0" smtClean="0"/>
              <a:t>; </a:t>
            </a:r>
          </a:p>
          <a:p>
            <a:pPr algn="just">
              <a:buFont typeface="Arial" pitchFamily="34" charset="0"/>
              <a:buChar char="•"/>
            </a:pPr>
            <a:endParaRPr lang="ru-RU" dirty="0" smtClean="0"/>
          </a:p>
          <a:p>
            <a:pPr algn="just">
              <a:buFont typeface="Arial" pitchFamily="34" charset="0"/>
              <a:buChar char="•"/>
            </a:pPr>
            <a:r>
              <a:rPr lang="ru-RU" dirty="0" smtClean="0"/>
              <a:t>регулируемые по глубине сферические диски</a:t>
            </a:r>
          </a:p>
          <a:p>
            <a:pPr algn="just">
              <a:buFont typeface="Arial" pitchFamily="34" charset="0"/>
              <a:buChar char="•"/>
            </a:pPr>
            <a:endParaRPr lang="ru-RU" dirty="0" smtClean="0"/>
          </a:p>
          <a:p>
            <a:pPr algn="just">
              <a:buFont typeface="Arial" pitchFamily="34" charset="0"/>
              <a:buChar char="•"/>
            </a:pPr>
            <a:r>
              <a:rPr lang="ru-RU" dirty="0" smtClean="0"/>
              <a:t>прикатывающие опорные катки, прикатывают почву, создавая уплотненное семенное ложе.</a:t>
            </a:r>
            <a:endParaRPr lang="ru-RU" dirty="0"/>
          </a:p>
        </p:txBody>
      </p:sp>
      <p:pic>
        <p:nvPicPr>
          <p:cNvPr id="8194" name="Picture 2" descr="D:\Мои документы\D\ДАМИР\ПРЕЗЕНТАЦИИ\АДЗ\фотки для ФПК\P1010002.JPG"/>
          <p:cNvPicPr>
            <a:picLocks noChangeAspect="1" noChangeArrowheads="1"/>
          </p:cNvPicPr>
          <p:nvPr/>
        </p:nvPicPr>
        <p:blipFill>
          <a:blip r:embed="rId3" cstate="print"/>
          <a:srcRect/>
          <a:stretch>
            <a:fillRect/>
          </a:stretch>
        </p:blipFill>
        <p:spPr bwMode="auto">
          <a:xfrm>
            <a:off x="0" y="1484784"/>
            <a:ext cx="5184576" cy="3888432"/>
          </a:xfrm>
          <a:prstGeom prst="rect">
            <a:avLst/>
          </a:prstGeom>
          <a:noFill/>
        </p:spPr>
      </p:pic>
      <p:pic>
        <p:nvPicPr>
          <p:cNvPr id="4" name="Picture 2"/>
          <p:cNvPicPr>
            <a:picLocks noChangeAspect="1" noChangeArrowheads="1"/>
          </p:cNvPicPr>
          <p:nvPr/>
        </p:nvPicPr>
        <p:blipFill>
          <a:blip r:embed="rId4" cstate="print"/>
          <a:srcRect l="20309" t="-1036" r="27567" b="95853"/>
          <a:stretch>
            <a:fillRect/>
          </a:stretch>
        </p:blipFill>
        <p:spPr bwMode="auto">
          <a:xfrm>
            <a:off x="1475656" y="980728"/>
            <a:ext cx="5962262" cy="4320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E5AD11F5-8B9B-41C5-B13F-8FE27F0CC860}" type="datetime1">
              <a:rPr lang="ru-RU"/>
              <a:pPr/>
              <a:t>05.02.2016</a:t>
            </a:fld>
            <a:endParaRPr lang="ru-RU"/>
          </a:p>
        </p:txBody>
      </p:sp>
      <p:sp>
        <p:nvSpPr>
          <p:cNvPr id="5" name="Номер слайда 5"/>
          <p:cNvSpPr>
            <a:spLocks noGrp="1"/>
          </p:cNvSpPr>
          <p:nvPr>
            <p:ph type="sldNum" sz="quarter" idx="12"/>
          </p:nvPr>
        </p:nvSpPr>
        <p:spPr/>
        <p:txBody>
          <a:bodyPr/>
          <a:lstStyle/>
          <a:p>
            <a:pPr lvl="1"/>
            <a:fld id="{7D3FCA4A-D21F-48FF-8277-828D5EBD4777}" type="slidenum">
              <a:rPr lang="ru-RU"/>
              <a:pPr lvl="1"/>
              <a:t>34</a:t>
            </a:fld>
            <a:endParaRPr lang="ru-RU">
              <a:latin typeface="Times New Roman" pitchFamily="18" charset="0"/>
            </a:endParaRPr>
          </a:p>
        </p:txBody>
      </p:sp>
      <p:sp>
        <p:nvSpPr>
          <p:cNvPr id="8197" name="Rectangle 5"/>
          <p:cNvSpPr>
            <a:spLocks noGrp="1" noChangeArrowheads="1"/>
          </p:cNvSpPr>
          <p:nvPr>
            <p:ph type="body" idx="1"/>
          </p:nvPr>
        </p:nvSpPr>
        <p:spPr>
          <a:xfrm>
            <a:off x="0" y="3657600"/>
            <a:ext cx="9144000" cy="2819400"/>
          </a:xfrm>
        </p:spPr>
        <p:txBody>
          <a:bodyPr/>
          <a:lstStyle/>
          <a:p>
            <a:pPr>
              <a:lnSpc>
                <a:spcPct val="70000"/>
              </a:lnSpc>
            </a:pPr>
            <a:r>
              <a:rPr lang="ru-RU" sz="2400"/>
              <a:t>Включение в конструкцию культиватора мощных предохранительных пружин решает три задачи:</a:t>
            </a:r>
          </a:p>
          <a:p>
            <a:pPr>
              <a:lnSpc>
                <a:spcPct val="70000"/>
              </a:lnSpc>
            </a:pPr>
            <a:r>
              <a:rPr lang="ru-RU" sz="2400"/>
              <a:t>1.	Защита рабочих органов от поломки при наезде</a:t>
            </a:r>
            <a:br>
              <a:rPr lang="ru-RU" sz="2400"/>
            </a:br>
            <a:r>
              <a:rPr lang="ru-RU" sz="2400"/>
              <a:t>препятствие.</a:t>
            </a:r>
          </a:p>
          <a:p>
            <a:pPr>
              <a:lnSpc>
                <a:spcPct val="70000"/>
              </a:lnSpc>
            </a:pPr>
            <a:r>
              <a:rPr lang="ru-RU" sz="2400"/>
              <a:t>2.	Автоматическая   установка   оптимального</a:t>
            </a:r>
            <a:br>
              <a:rPr lang="ru-RU" sz="2400"/>
            </a:br>
            <a:r>
              <a:rPr lang="ru-RU" sz="2400"/>
              <a:t>наклона   лемехов   при   обработке   почв   разной</a:t>
            </a:r>
            <a:br>
              <a:rPr lang="ru-RU" sz="2400"/>
            </a:br>
            <a:r>
              <a:rPr lang="ru-RU" sz="2400"/>
              <a:t>плотности.</a:t>
            </a:r>
          </a:p>
          <a:p>
            <a:pPr>
              <a:lnSpc>
                <a:spcPct val="70000"/>
              </a:lnSpc>
            </a:pPr>
            <a:r>
              <a:rPr lang="ru-RU" sz="2400"/>
              <a:t>3.	Улучшение   обработки   почвы   за   счет;</a:t>
            </a:r>
            <a:br>
              <a:rPr lang="ru-RU" sz="2400"/>
            </a:br>
            <a:r>
              <a:rPr lang="ru-RU" sz="2400"/>
              <a:t>дополнительной вибрации стоек.</a:t>
            </a:r>
          </a:p>
        </p:txBody>
      </p:sp>
      <p:pic>
        <p:nvPicPr>
          <p:cNvPr id="8198" name="Picture 6"/>
          <p:cNvPicPr>
            <a:picLocks noGrp="1" noChangeAspect="1" noChangeArrowheads="1"/>
          </p:cNvPicPr>
          <p:nvPr>
            <p:ph type="title"/>
          </p:nvPr>
        </p:nvPicPr>
        <p:blipFill>
          <a:blip r:embed="rId3" cstate="print"/>
          <a:srcRect/>
          <a:stretch>
            <a:fillRect/>
          </a:stretch>
        </p:blipFill>
        <p:spPr>
          <a:xfrm>
            <a:off x="1828800" y="0"/>
            <a:ext cx="5410200" cy="3627438"/>
          </a:xfrm>
          <a:noFill/>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7571DA48-9A35-4566-9CDD-6E3E6C487666}" type="datetime1">
              <a:rPr lang="ru-RU"/>
              <a:pPr/>
              <a:t>05.02.2016</a:t>
            </a:fld>
            <a:endParaRPr lang="ru-RU"/>
          </a:p>
        </p:txBody>
      </p:sp>
      <p:sp>
        <p:nvSpPr>
          <p:cNvPr id="5" name="Номер слайда 5"/>
          <p:cNvSpPr>
            <a:spLocks noGrp="1"/>
          </p:cNvSpPr>
          <p:nvPr>
            <p:ph type="sldNum" sz="quarter" idx="12"/>
          </p:nvPr>
        </p:nvSpPr>
        <p:spPr/>
        <p:txBody>
          <a:bodyPr/>
          <a:lstStyle/>
          <a:p>
            <a:pPr lvl="1"/>
            <a:fld id="{BEE24FCB-BB4C-4170-AE79-63E0E754A752}" type="slidenum">
              <a:rPr lang="ru-RU"/>
              <a:pPr lvl="1"/>
              <a:t>35</a:t>
            </a:fld>
            <a:endParaRPr lang="ru-RU">
              <a:latin typeface="Times New Roman" pitchFamily="18" charset="0"/>
            </a:endParaRPr>
          </a:p>
        </p:txBody>
      </p:sp>
      <p:sp>
        <p:nvSpPr>
          <p:cNvPr id="32771" name="Rectangle 3"/>
          <p:cNvSpPr>
            <a:spLocks noGrp="1" noChangeArrowheads="1"/>
          </p:cNvSpPr>
          <p:nvPr>
            <p:ph type="body" idx="1"/>
          </p:nvPr>
        </p:nvSpPr>
        <p:spPr>
          <a:xfrm>
            <a:off x="4572000" y="1052736"/>
            <a:ext cx="4572000" cy="5517232"/>
          </a:xfrm>
        </p:spPr>
        <p:txBody>
          <a:bodyPr>
            <a:normAutofit/>
          </a:bodyPr>
          <a:lstStyle/>
          <a:p>
            <a:pPr>
              <a:lnSpc>
                <a:spcPct val="80000"/>
              </a:lnSpc>
              <a:buFont typeface="Wingdings" pitchFamily="2" charset="2"/>
              <a:buNone/>
            </a:pPr>
            <a:r>
              <a:rPr lang="ru-RU" sz="2200" dirty="0">
                <a:latin typeface="Arial" pitchFamily="34" charset="0"/>
                <a:cs typeface="Arial" pitchFamily="34" charset="0"/>
              </a:rPr>
              <a:t>Основные технологические регулировки:</a:t>
            </a:r>
          </a:p>
          <a:p>
            <a:pPr>
              <a:lnSpc>
                <a:spcPct val="80000"/>
              </a:lnSpc>
            </a:pPr>
            <a:r>
              <a:rPr lang="ru-RU" sz="2200" dirty="0">
                <a:latin typeface="Arial" pitchFamily="34" charset="0"/>
                <a:cs typeface="Arial" pitchFamily="34" charset="0"/>
              </a:rPr>
              <a:t>- регулировка глубины хода плоскорежущих лап (8-16 см)</a:t>
            </a:r>
          </a:p>
          <a:p>
            <a:pPr>
              <a:lnSpc>
                <a:spcPct val="80000"/>
              </a:lnSpc>
            </a:pPr>
            <a:r>
              <a:rPr lang="ru-RU" sz="2200" dirty="0">
                <a:latin typeface="Arial" pitchFamily="34" charset="0"/>
                <a:cs typeface="Arial" pitchFamily="34" charset="0"/>
              </a:rPr>
              <a:t>- регулировка глубины хода сферических </a:t>
            </a:r>
            <a:r>
              <a:rPr lang="ru-RU" sz="2200" dirty="0" smtClean="0">
                <a:latin typeface="Arial" pitchFamily="34" charset="0"/>
                <a:cs typeface="Arial" pitchFamily="34" charset="0"/>
              </a:rPr>
              <a:t>дисков (4-8 </a:t>
            </a:r>
            <a:r>
              <a:rPr lang="ru-RU" sz="2200" dirty="0">
                <a:latin typeface="Arial" pitchFamily="34" charset="0"/>
                <a:cs typeface="Arial" pitchFamily="34" charset="0"/>
              </a:rPr>
              <a:t>см)</a:t>
            </a:r>
          </a:p>
          <a:p>
            <a:pPr>
              <a:lnSpc>
                <a:spcPct val="80000"/>
              </a:lnSpc>
            </a:pPr>
            <a:r>
              <a:rPr lang="ru-RU" sz="2200" dirty="0">
                <a:latin typeface="Arial" pitchFamily="34" charset="0"/>
                <a:cs typeface="Arial" pitchFamily="34" charset="0"/>
              </a:rPr>
              <a:t>- регулировка опорных прикатывающих катков</a:t>
            </a:r>
          </a:p>
          <a:p>
            <a:pPr>
              <a:lnSpc>
                <a:spcPct val="80000"/>
              </a:lnSpc>
            </a:pPr>
            <a:r>
              <a:rPr lang="ru-RU" sz="2200" dirty="0">
                <a:latin typeface="Arial" pitchFamily="34" charset="0"/>
                <a:cs typeface="Arial" pitchFamily="34" charset="0"/>
              </a:rPr>
              <a:t>- регулировка жесткости пружин АТЭ</a:t>
            </a:r>
          </a:p>
          <a:p>
            <a:pPr>
              <a:lnSpc>
                <a:spcPct val="80000"/>
              </a:lnSpc>
            </a:pPr>
            <a:r>
              <a:rPr lang="ru-RU" sz="2200" dirty="0">
                <a:latin typeface="Arial" pitchFamily="34" charset="0"/>
                <a:cs typeface="Arial" pitchFamily="34" charset="0"/>
              </a:rPr>
              <a:t>- толщина лезвия плоскорежущих лап   </a:t>
            </a:r>
          </a:p>
          <a:p>
            <a:pPr>
              <a:lnSpc>
                <a:spcPct val="80000"/>
              </a:lnSpc>
              <a:buFont typeface="Wingdings" pitchFamily="2" charset="2"/>
              <a:buNone/>
            </a:pPr>
            <a:r>
              <a:rPr lang="ru-RU" sz="2200" dirty="0">
                <a:latin typeface="Arial" pitchFamily="34" charset="0"/>
                <a:cs typeface="Arial" pitchFamily="34" charset="0"/>
              </a:rPr>
              <a:t>	(3-4мм)</a:t>
            </a:r>
          </a:p>
          <a:p>
            <a:pPr>
              <a:lnSpc>
                <a:spcPct val="80000"/>
              </a:lnSpc>
            </a:pPr>
            <a:r>
              <a:rPr lang="ru-RU" sz="2200" dirty="0">
                <a:latin typeface="Arial" pitchFamily="34" charset="0"/>
                <a:cs typeface="Arial" pitchFamily="34" charset="0"/>
              </a:rPr>
              <a:t>- толщина лезвия сферических дисков </a:t>
            </a:r>
          </a:p>
          <a:p>
            <a:pPr>
              <a:lnSpc>
                <a:spcPct val="80000"/>
              </a:lnSpc>
              <a:buFont typeface="Wingdings" pitchFamily="2" charset="2"/>
              <a:buNone/>
            </a:pPr>
            <a:r>
              <a:rPr lang="ru-RU" sz="2200" dirty="0">
                <a:latin typeface="Arial" pitchFamily="34" charset="0"/>
                <a:cs typeface="Arial" pitchFamily="34" charset="0"/>
              </a:rPr>
              <a:t>	(1,5-3мм)</a:t>
            </a:r>
          </a:p>
        </p:txBody>
      </p:sp>
      <p:pic>
        <p:nvPicPr>
          <p:cNvPr id="32772" name="Picture 4" descr="P1010003"/>
          <p:cNvPicPr>
            <a:picLocks noChangeAspect="1" noChangeArrowheads="1"/>
          </p:cNvPicPr>
          <p:nvPr/>
        </p:nvPicPr>
        <p:blipFill>
          <a:blip r:embed="rId3" cstate="print"/>
          <a:srcRect/>
          <a:stretch>
            <a:fillRect/>
          </a:stretch>
        </p:blipFill>
        <p:spPr bwMode="auto">
          <a:xfrm>
            <a:off x="0" y="0"/>
            <a:ext cx="4572000" cy="6096000"/>
          </a:xfrm>
          <a:prstGeom prst="rect">
            <a:avLst/>
          </a:prstGeom>
          <a:noFill/>
          <a:ln w="9525">
            <a:noFill/>
            <a:miter lim="800000"/>
            <a:headEnd/>
            <a:tailEnd/>
          </a:ln>
        </p:spPr>
      </p:pic>
      <p:pic>
        <p:nvPicPr>
          <p:cNvPr id="6" name="Picture 2" descr="D:\Мои документы\D\ДАМИР\ПРЕЗЕНТАЦИИ\АДЗ\фотки для ФПК\P1010002.JPG"/>
          <p:cNvPicPr>
            <a:picLocks noChangeAspect="1" noChangeArrowheads="1"/>
          </p:cNvPicPr>
          <p:nvPr/>
        </p:nvPicPr>
        <p:blipFill>
          <a:blip r:embed="rId4" cstate="print"/>
          <a:srcRect t="24074" r="51389"/>
          <a:stretch>
            <a:fillRect/>
          </a:stretch>
        </p:blipFill>
        <p:spPr bwMode="auto">
          <a:xfrm>
            <a:off x="0" y="692696"/>
            <a:ext cx="4648362" cy="5445224"/>
          </a:xfrm>
          <a:prstGeom prst="rect">
            <a:avLst/>
          </a:prstGeom>
          <a:noFill/>
        </p:spPr>
      </p:pic>
      <p:pic>
        <p:nvPicPr>
          <p:cNvPr id="7" name="Picture 2"/>
          <p:cNvPicPr>
            <a:picLocks noChangeAspect="1" noChangeArrowheads="1"/>
          </p:cNvPicPr>
          <p:nvPr/>
        </p:nvPicPr>
        <p:blipFill>
          <a:blip r:embed="rId5" cstate="print"/>
          <a:srcRect l="47504" t="35250" r="26812" b="28463"/>
          <a:stretch>
            <a:fillRect/>
          </a:stretch>
        </p:blipFill>
        <p:spPr bwMode="auto">
          <a:xfrm>
            <a:off x="0" y="692696"/>
            <a:ext cx="4686694" cy="4824536"/>
          </a:xfrm>
          <a:prstGeom prst="rect">
            <a:avLst/>
          </a:prstGeom>
          <a:noFill/>
          <a:ln w="9525">
            <a:noFill/>
            <a:miter lim="800000"/>
            <a:headEnd/>
            <a:tailEnd/>
          </a:ln>
        </p:spPr>
      </p:pic>
      <p:pic>
        <p:nvPicPr>
          <p:cNvPr id="353281" name="Picture 1"/>
          <p:cNvPicPr>
            <a:picLocks noChangeAspect="1" noChangeArrowheads="1"/>
          </p:cNvPicPr>
          <p:nvPr/>
        </p:nvPicPr>
        <p:blipFill>
          <a:blip r:embed="rId6" cstate="print"/>
          <a:srcRect/>
          <a:stretch>
            <a:fillRect/>
          </a:stretch>
        </p:blipFill>
        <p:spPr bwMode="auto">
          <a:xfrm>
            <a:off x="0" y="692696"/>
            <a:ext cx="4842441" cy="4176464"/>
          </a:xfrm>
          <a:prstGeom prst="rect">
            <a:avLst/>
          </a:prstGeom>
          <a:noFill/>
          <a:ln w="9525">
            <a:noFill/>
            <a:miter lim="800000"/>
            <a:headEnd/>
            <a:tailEnd/>
          </a:ln>
        </p:spPr>
      </p:pic>
      <p:pic>
        <p:nvPicPr>
          <p:cNvPr id="10" name="Picture 2" descr="D:\Мои документы\D\ДАМИР\ПРЕЗЕНТАЦИИ\АДЗ\фотки для ФПК\P1010002.JPG"/>
          <p:cNvPicPr>
            <a:picLocks noChangeAspect="1" noChangeArrowheads="1"/>
          </p:cNvPicPr>
          <p:nvPr/>
        </p:nvPicPr>
        <p:blipFill>
          <a:blip r:embed="rId4" cstate="print"/>
          <a:srcRect l="21518" t="25926" r="15982"/>
          <a:stretch>
            <a:fillRect/>
          </a:stretch>
        </p:blipFill>
        <p:spPr bwMode="auto">
          <a:xfrm>
            <a:off x="-1" y="908720"/>
            <a:ext cx="4779531" cy="4248472"/>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353281"/>
                                        </p:tgtEl>
                                        <p:attrNameLst>
                                          <p:attrName>style.visibility</p:attrName>
                                        </p:attrNameLst>
                                      </p:cBhvr>
                                      <p:to>
                                        <p:strVal val="visible"/>
                                      </p:to>
                                    </p:set>
                                    <p:anim calcmode="lin" valueType="num">
                                      <p:cBhvr additive="base">
                                        <p:cTn id="19" dur="500" fill="hold"/>
                                        <p:tgtEl>
                                          <p:spTgt spid="353281"/>
                                        </p:tgtEl>
                                        <p:attrNameLst>
                                          <p:attrName>ppt_x</p:attrName>
                                        </p:attrNameLst>
                                      </p:cBhvr>
                                      <p:tavLst>
                                        <p:tav tm="0">
                                          <p:val>
                                            <p:strVal val="#ppt_x"/>
                                          </p:val>
                                        </p:tav>
                                        <p:tav tm="100000">
                                          <p:val>
                                            <p:strVal val="#ppt_x"/>
                                          </p:val>
                                        </p:tav>
                                      </p:tavLst>
                                    </p:anim>
                                    <p:anim calcmode="lin" valueType="num">
                                      <p:cBhvr additive="base">
                                        <p:cTn id="20" dur="500" fill="hold"/>
                                        <p:tgtEl>
                                          <p:spTgt spid="353281"/>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КСТ-3,8.wmv">
            <a:hlinkClick r:id="" action="ppaction://media"/>
          </p:cNvPr>
          <p:cNvPicPr>
            <a:picLocks noGrp="1" noRot="1" noChangeAspect="1"/>
          </p:cNvPicPr>
          <p:nvPr>
            <p:ph idx="1"/>
            <a:videoFile r:link="rId1"/>
          </p:nvPr>
        </p:nvPicPr>
        <p:blipFill>
          <a:blip r:embed="rId3" cstate="print"/>
          <a:stretch>
            <a:fillRect/>
          </a:stretch>
        </p:blipFill>
        <p:spPr>
          <a:xfrm>
            <a:off x="0" y="-25558"/>
            <a:ext cx="9144001" cy="68835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36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188640"/>
            <a:ext cx="8388424" cy="5447645"/>
          </a:xfrm>
          <a:prstGeom prst="rect">
            <a:avLst/>
          </a:prstGeom>
        </p:spPr>
        <p:txBody>
          <a:bodyPr wrap="square">
            <a:spAutoFit/>
          </a:bodyPr>
          <a:lstStyle/>
          <a:p>
            <a:pPr algn="ctr"/>
            <a:r>
              <a:rPr lang="ru-RU" sz="2400" i="1" dirty="0" smtClean="0">
                <a:solidFill>
                  <a:srgbClr val="FF0000"/>
                </a:solidFill>
                <a:latin typeface="Arial" pitchFamily="34" charset="0"/>
                <a:cs typeface="Arial" pitchFamily="34" charset="0"/>
              </a:rPr>
              <a:t>Основным рабочим органом культиватора является лапа</a:t>
            </a:r>
          </a:p>
          <a:p>
            <a:pPr algn="ctr"/>
            <a:r>
              <a:rPr lang="ru-RU" sz="2400" i="1" dirty="0" smtClean="0">
                <a:latin typeface="Arial" pitchFamily="34" charset="0"/>
                <a:cs typeface="Arial" pitchFamily="34" charset="0"/>
              </a:rPr>
              <a:t>  </a:t>
            </a:r>
            <a:r>
              <a:rPr lang="ru-RU" sz="2400" i="1" dirty="0" smtClean="0">
                <a:solidFill>
                  <a:srgbClr val="9933FF"/>
                </a:solidFill>
                <a:latin typeface="Arial" pitchFamily="34" charset="0"/>
                <a:cs typeface="Arial" pitchFamily="34" charset="0"/>
              </a:rPr>
              <a:t>Типы лап</a:t>
            </a:r>
            <a:r>
              <a:rPr lang="ru-RU" sz="2400" i="1" dirty="0" smtClean="0">
                <a:latin typeface="Arial" pitchFamily="34" charset="0"/>
                <a:cs typeface="Arial" pitchFamily="34" charset="0"/>
              </a:rPr>
              <a:t>:</a:t>
            </a:r>
          </a:p>
          <a:p>
            <a:pPr algn="just"/>
            <a:r>
              <a:rPr lang="ru-RU" sz="2400" i="1" dirty="0" smtClean="0">
                <a:latin typeface="Arial" pitchFamily="34" charset="0"/>
                <a:cs typeface="Arial" pitchFamily="34" charset="0"/>
              </a:rPr>
              <a:t>а) </a:t>
            </a:r>
            <a:r>
              <a:rPr lang="ru-RU" sz="2400" i="1" dirty="0" smtClean="0">
                <a:solidFill>
                  <a:srgbClr val="009900"/>
                </a:solidFill>
                <a:latin typeface="Arial" pitchFamily="34" charset="0"/>
                <a:cs typeface="Arial" pitchFamily="34" charset="0"/>
              </a:rPr>
              <a:t>Полольные</a:t>
            </a:r>
            <a:r>
              <a:rPr lang="ru-RU" sz="2400" i="1" dirty="0" smtClean="0">
                <a:latin typeface="Arial" pitchFamily="34" charset="0"/>
                <a:cs typeface="Arial" pitchFamily="34" charset="0"/>
              </a:rPr>
              <a:t> (</a:t>
            </a:r>
            <a:r>
              <a:rPr lang="ru-RU" sz="2400" dirty="0" smtClean="0">
                <a:cs typeface="Times New Roman" pitchFamily="18" charset="0"/>
              </a:rPr>
              <a:t>глубина обработки 4…6 см</a:t>
            </a:r>
            <a:r>
              <a:rPr lang="ru-RU" sz="2400" i="1" dirty="0" smtClean="0">
                <a:latin typeface="Arial" pitchFamily="34" charset="0"/>
                <a:cs typeface="Arial" pitchFamily="34" charset="0"/>
              </a:rPr>
              <a:t>):</a:t>
            </a:r>
          </a:p>
          <a:p>
            <a:pPr algn="just"/>
            <a:r>
              <a:rPr lang="ru-RU" sz="2400" i="1" dirty="0" smtClean="0">
                <a:latin typeface="Arial" pitchFamily="34" charset="0"/>
                <a:cs typeface="Arial" pitchFamily="34" charset="0"/>
              </a:rPr>
              <a:t>	</a:t>
            </a:r>
            <a:r>
              <a:rPr lang="ru-RU" sz="2400" dirty="0" smtClean="0">
                <a:solidFill>
                  <a:schemeClr val="accent1">
                    <a:lumMod val="50000"/>
                  </a:schemeClr>
                </a:solidFill>
                <a:latin typeface="Arial" pitchFamily="34" charset="0"/>
                <a:cs typeface="Arial" pitchFamily="34" charset="0"/>
              </a:rPr>
              <a:t>-стрельчатые </a:t>
            </a:r>
            <a:r>
              <a:rPr lang="ru-RU" sz="2000" i="1" dirty="0" smtClean="0">
                <a:latin typeface="Arial" pitchFamily="34" charset="0"/>
                <a:cs typeface="Arial" pitchFamily="34" charset="0"/>
              </a:rPr>
              <a:t>(</a:t>
            </a:r>
            <a:r>
              <a:rPr lang="ru-RU" sz="2000" i="1" dirty="0" smtClean="0">
                <a:cs typeface="Times New Roman" pitchFamily="18" charset="0"/>
              </a:rPr>
              <a:t>ширина захвата 145, 150, 160, 220, 250, 270, 330 мм; угол раствора 60…70</a:t>
            </a:r>
            <a:r>
              <a:rPr lang="ru-RU" sz="2000" i="1" baseline="30000" dirty="0" smtClean="0">
                <a:cs typeface="Times New Roman" pitchFamily="18" charset="0"/>
              </a:rPr>
              <a:t>0</a:t>
            </a:r>
            <a:r>
              <a:rPr lang="ru-RU" sz="2000" i="1" dirty="0" smtClean="0">
                <a:latin typeface="Arial" pitchFamily="34" charset="0"/>
                <a:cs typeface="Arial" pitchFamily="34" charset="0"/>
              </a:rPr>
              <a:t>);</a:t>
            </a:r>
          </a:p>
          <a:p>
            <a:pPr algn="just"/>
            <a:r>
              <a:rPr lang="ru-RU" sz="2400" i="1" dirty="0" smtClean="0">
                <a:latin typeface="Arial" pitchFamily="34" charset="0"/>
                <a:cs typeface="Arial" pitchFamily="34" charset="0"/>
              </a:rPr>
              <a:t>	</a:t>
            </a:r>
            <a:r>
              <a:rPr lang="ru-RU" sz="2400" i="1" dirty="0" smtClean="0">
                <a:solidFill>
                  <a:schemeClr val="accent1">
                    <a:lumMod val="50000"/>
                  </a:schemeClr>
                </a:solidFill>
                <a:latin typeface="Arial" pitchFamily="34" charset="0"/>
                <a:cs typeface="Arial" pitchFamily="34" charset="0"/>
              </a:rPr>
              <a:t>-односторонние </a:t>
            </a:r>
            <a:r>
              <a:rPr lang="ru-RU" sz="2400" i="1" dirty="0" smtClean="0">
                <a:latin typeface="Arial" pitchFamily="34" charset="0"/>
                <a:cs typeface="Arial" pitchFamily="34" charset="0"/>
              </a:rPr>
              <a:t>(бритвы) </a:t>
            </a:r>
            <a:r>
              <a:rPr lang="ru-RU" sz="2000" i="1" dirty="0" smtClean="0">
                <a:latin typeface="Arial" pitchFamily="34" charset="0"/>
                <a:cs typeface="Arial" pitchFamily="34" charset="0"/>
              </a:rPr>
              <a:t>(</a:t>
            </a:r>
            <a:r>
              <a:rPr lang="ru-RU" sz="2000" i="1" dirty="0" smtClean="0">
                <a:cs typeface="Times New Roman" pitchFamily="18" charset="0"/>
              </a:rPr>
              <a:t>ширина захвата 85, 120, 150, 165 мм; угол раствора 28…32</a:t>
            </a:r>
            <a:r>
              <a:rPr lang="ru-RU" sz="2000" i="1" baseline="30000" dirty="0" smtClean="0">
                <a:cs typeface="Times New Roman" pitchFamily="18" charset="0"/>
              </a:rPr>
              <a:t>0</a:t>
            </a:r>
            <a:r>
              <a:rPr lang="ru-RU" sz="2000" i="1" dirty="0" smtClean="0">
                <a:latin typeface="Arial" pitchFamily="34" charset="0"/>
                <a:cs typeface="Arial" pitchFamily="34" charset="0"/>
              </a:rPr>
              <a:t>)</a:t>
            </a:r>
            <a:endParaRPr lang="en-US" sz="2000" i="1" dirty="0" smtClean="0">
              <a:latin typeface="Arial" pitchFamily="34" charset="0"/>
              <a:cs typeface="Arial" pitchFamily="34" charset="0"/>
            </a:endParaRPr>
          </a:p>
          <a:p>
            <a:pPr algn="just"/>
            <a:r>
              <a:rPr lang="ru-RU" sz="2400" i="1" dirty="0" smtClean="0">
                <a:latin typeface="Arial" pitchFamily="34" charset="0"/>
                <a:cs typeface="Arial" pitchFamily="34" charset="0"/>
              </a:rPr>
              <a:t>б) </a:t>
            </a:r>
            <a:r>
              <a:rPr lang="ru-RU" sz="2400" i="1" dirty="0" smtClean="0">
                <a:solidFill>
                  <a:srgbClr val="009900"/>
                </a:solidFill>
                <a:latin typeface="Arial" pitchFamily="34" charset="0"/>
                <a:cs typeface="Arial" pitchFamily="34" charset="0"/>
              </a:rPr>
              <a:t>Универсально-стрельчатые</a:t>
            </a:r>
            <a:r>
              <a:rPr lang="ru-RU" sz="2400" i="1" dirty="0" smtClean="0">
                <a:latin typeface="Arial" pitchFamily="34" charset="0"/>
                <a:cs typeface="Arial" pitchFamily="34" charset="0"/>
              </a:rPr>
              <a:t> (</a:t>
            </a:r>
            <a:r>
              <a:rPr lang="ru-RU" sz="2000" i="1" dirty="0" smtClean="0">
                <a:cs typeface="Times New Roman" pitchFamily="18" charset="0"/>
              </a:rPr>
              <a:t>глубина обработки до 12 см;</a:t>
            </a:r>
          </a:p>
          <a:p>
            <a:pPr algn="just"/>
            <a:r>
              <a:rPr lang="ru-RU" sz="2400" dirty="0" smtClean="0"/>
              <a:t>	</a:t>
            </a:r>
            <a:r>
              <a:rPr lang="ru-RU" sz="2400" i="1" dirty="0" smtClean="0"/>
              <a:t>ширина захвата: </a:t>
            </a:r>
            <a:r>
              <a:rPr lang="ru-RU" sz="2000" i="1" dirty="0" smtClean="0"/>
              <a:t>220; 270; 330; 385 мм; угол раствора: 	75…80</a:t>
            </a:r>
            <a:r>
              <a:rPr lang="ru-RU" sz="2000" i="1" baseline="30000" dirty="0" smtClean="0"/>
              <a:t>о </a:t>
            </a:r>
            <a:r>
              <a:rPr lang="ru-RU" sz="2000" i="1" dirty="0" smtClean="0"/>
              <a:t> - для песчаных почв; 55…60 – для глинистых</a:t>
            </a:r>
            <a:r>
              <a:rPr lang="ru-RU" sz="2000" i="1" dirty="0" smtClean="0">
                <a:latin typeface="Arial" pitchFamily="34" charset="0"/>
                <a:cs typeface="Arial" pitchFamily="34" charset="0"/>
              </a:rPr>
              <a:t>);</a:t>
            </a:r>
          </a:p>
          <a:p>
            <a:pPr algn="just"/>
            <a:r>
              <a:rPr lang="ru-RU" sz="2400" i="1" dirty="0" smtClean="0">
                <a:latin typeface="Arial" pitchFamily="34" charset="0"/>
                <a:cs typeface="Arial" pitchFamily="34" charset="0"/>
              </a:rPr>
              <a:t>в) </a:t>
            </a:r>
            <a:r>
              <a:rPr lang="ru-RU" sz="2400" i="1" dirty="0" err="1" smtClean="0">
                <a:solidFill>
                  <a:srgbClr val="009900"/>
                </a:solidFill>
                <a:latin typeface="Arial" pitchFamily="34" charset="0"/>
                <a:cs typeface="Arial" pitchFamily="34" charset="0"/>
              </a:rPr>
              <a:t>Рыхлительные</a:t>
            </a:r>
            <a:r>
              <a:rPr lang="ru-RU" sz="2400" i="1" dirty="0" smtClean="0">
                <a:solidFill>
                  <a:srgbClr val="009900"/>
                </a:solidFill>
                <a:latin typeface="Arial" pitchFamily="34" charset="0"/>
                <a:cs typeface="Arial" pitchFamily="34" charset="0"/>
              </a:rPr>
              <a:t>:</a:t>
            </a:r>
          </a:p>
          <a:p>
            <a:pPr algn="just"/>
            <a:r>
              <a:rPr lang="ru-RU" sz="2400" i="1" dirty="0" smtClean="0">
                <a:latin typeface="Arial" pitchFamily="34" charset="0"/>
                <a:cs typeface="Arial" pitchFamily="34" charset="0"/>
              </a:rPr>
              <a:t>	</a:t>
            </a:r>
            <a:r>
              <a:rPr lang="ru-RU" sz="2400" i="1" dirty="0" smtClean="0">
                <a:solidFill>
                  <a:schemeClr val="tx2">
                    <a:lumMod val="50000"/>
                  </a:schemeClr>
                </a:solidFill>
                <a:latin typeface="Arial" pitchFamily="34" charset="0"/>
                <a:cs typeface="Arial" pitchFamily="34" charset="0"/>
              </a:rPr>
              <a:t>-долотообразные</a:t>
            </a:r>
            <a:r>
              <a:rPr lang="ru-RU" sz="2400" i="1" dirty="0" smtClean="0">
                <a:latin typeface="Arial" pitchFamily="34" charset="0"/>
                <a:cs typeface="Arial" pitchFamily="34" charset="0"/>
              </a:rPr>
              <a:t> </a:t>
            </a:r>
            <a:r>
              <a:rPr lang="ru-RU" sz="2400" i="1" dirty="0" smtClean="0">
                <a:cs typeface="Times New Roman" pitchFamily="18" charset="0"/>
              </a:rPr>
              <a:t>(глубина обработки до 16 см);</a:t>
            </a:r>
          </a:p>
          <a:p>
            <a:pPr algn="just"/>
            <a:r>
              <a:rPr lang="ru-RU" sz="2400" i="1" dirty="0" smtClean="0">
                <a:solidFill>
                  <a:schemeClr val="tx2">
                    <a:lumMod val="50000"/>
                  </a:schemeClr>
                </a:solidFill>
                <a:latin typeface="Arial" pitchFamily="34" charset="0"/>
                <a:cs typeface="Arial" pitchFamily="34" charset="0"/>
              </a:rPr>
              <a:t>	-оборотные</a:t>
            </a:r>
            <a:r>
              <a:rPr lang="ru-RU" sz="2400" i="1" dirty="0" smtClean="0">
                <a:latin typeface="Arial" pitchFamily="34" charset="0"/>
                <a:cs typeface="Arial" pitchFamily="34" charset="0"/>
              </a:rPr>
              <a:t> (</a:t>
            </a:r>
            <a:r>
              <a:rPr lang="ru-RU" sz="2400" i="1" dirty="0" smtClean="0">
                <a:cs typeface="Times New Roman" pitchFamily="18" charset="0"/>
              </a:rPr>
              <a:t>глубина обработки до 25 см</a:t>
            </a:r>
            <a:r>
              <a:rPr lang="ru-RU" sz="2400" i="1" dirty="0" smtClean="0">
                <a:latin typeface="Arial" pitchFamily="34" charset="0"/>
                <a:cs typeface="Arial" pitchFamily="34" charset="0"/>
              </a:rPr>
              <a:t>);</a:t>
            </a:r>
          </a:p>
          <a:p>
            <a:pPr algn="just"/>
            <a:r>
              <a:rPr lang="ru-RU" sz="2400" i="1" dirty="0" smtClean="0">
                <a:solidFill>
                  <a:schemeClr val="tx2">
                    <a:lumMod val="50000"/>
                  </a:schemeClr>
                </a:solidFill>
                <a:latin typeface="Arial" pitchFamily="34" charset="0"/>
                <a:cs typeface="Arial" pitchFamily="34" charset="0"/>
              </a:rPr>
              <a:t>	-копьевидные</a:t>
            </a:r>
            <a:r>
              <a:rPr lang="ru-RU" sz="2400" i="1" dirty="0" smtClean="0">
                <a:latin typeface="Arial" pitchFamily="34" charset="0"/>
                <a:cs typeface="Arial" pitchFamily="34" charset="0"/>
              </a:rPr>
              <a:t> (</a:t>
            </a:r>
            <a:r>
              <a:rPr lang="ru-RU" sz="2400" i="1" dirty="0" smtClean="0">
                <a:cs typeface="Times New Roman" pitchFamily="18" charset="0"/>
              </a:rPr>
              <a:t>глубина обработки до 25 см</a:t>
            </a:r>
            <a:r>
              <a:rPr lang="ru-RU" sz="2400" i="1" dirty="0" smtClean="0">
                <a:latin typeface="Arial" pitchFamily="34" charset="0"/>
                <a:cs typeface="Arial" pitchFamily="34" charset="0"/>
              </a:rPr>
              <a:t>).</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85026" name="Picture 2" descr="Рис"/>
          <p:cNvPicPr>
            <a:picLocks noChangeAspect="1" noChangeArrowheads="1"/>
          </p:cNvPicPr>
          <p:nvPr/>
        </p:nvPicPr>
        <p:blipFill>
          <a:blip r:embed="rId3" cstate="print"/>
          <a:srcRect l="3818"/>
          <a:stretch>
            <a:fillRect/>
          </a:stretch>
        </p:blipFill>
        <p:spPr bwMode="auto">
          <a:xfrm>
            <a:off x="-1" y="0"/>
            <a:ext cx="6509579" cy="6858000"/>
          </a:xfrm>
          <a:prstGeom prst="rect">
            <a:avLst/>
          </a:prstGeom>
          <a:noFill/>
          <a:ln w="9525">
            <a:noFill/>
            <a:miter lim="800000"/>
            <a:headEnd/>
            <a:tailEnd/>
          </a:ln>
        </p:spPr>
      </p:pic>
      <p:sp>
        <p:nvSpPr>
          <p:cNvPr id="4" name="Прямоугольник 3"/>
          <p:cNvSpPr/>
          <p:nvPr/>
        </p:nvSpPr>
        <p:spPr>
          <a:xfrm>
            <a:off x="6516216" y="1628800"/>
            <a:ext cx="2808312" cy="4893647"/>
          </a:xfrm>
          <a:prstGeom prst="rect">
            <a:avLst/>
          </a:prstGeom>
        </p:spPr>
        <p:txBody>
          <a:bodyPr wrap="square">
            <a:spAutoFit/>
          </a:bodyPr>
          <a:lstStyle/>
          <a:p>
            <a:r>
              <a:rPr lang="ru-RU" i="1" dirty="0" smtClean="0"/>
              <a:t>а</a:t>
            </a:r>
            <a:r>
              <a:rPr lang="ru-RU" dirty="0" smtClean="0"/>
              <a:t> – односторонняя плоскорежущая (бритва); </a:t>
            </a:r>
          </a:p>
          <a:p>
            <a:endParaRPr lang="ru-RU" dirty="0" smtClean="0"/>
          </a:p>
          <a:p>
            <a:r>
              <a:rPr lang="ru-RU" i="1" dirty="0" smtClean="0"/>
              <a:t>б</a:t>
            </a:r>
            <a:r>
              <a:rPr lang="ru-RU" dirty="0" smtClean="0"/>
              <a:t> – стрельчатая универсальная;</a:t>
            </a:r>
          </a:p>
          <a:p>
            <a:endParaRPr lang="ru-RU" dirty="0" smtClean="0"/>
          </a:p>
          <a:p>
            <a:r>
              <a:rPr lang="ru-RU" dirty="0" smtClean="0"/>
              <a:t> </a:t>
            </a:r>
            <a:r>
              <a:rPr lang="ru-RU" i="1" dirty="0" smtClean="0"/>
              <a:t>в </a:t>
            </a:r>
            <a:r>
              <a:rPr lang="ru-RU" b="1" dirty="0" smtClean="0"/>
              <a:t>-</a:t>
            </a:r>
            <a:r>
              <a:rPr lang="ru-RU" dirty="0" smtClean="0"/>
              <a:t> долотообразная </a:t>
            </a:r>
            <a:r>
              <a:rPr lang="ru-RU" dirty="0" err="1" smtClean="0"/>
              <a:t>рыхлительная</a:t>
            </a:r>
            <a:r>
              <a:rPr lang="ru-RU" dirty="0" smtClean="0"/>
              <a:t>;</a:t>
            </a:r>
          </a:p>
          <a:p>
            <a:endParaRPr lang="ru-RU" dirty="0" smtClean="0"/>
          </a:p>
          <a:p>
            <a:r>
              <a:rPr lang="ru-RU" dirty="0" smtClean="0"/>
              <a:t> </a:t>
            </a:r>
            <a:r>
              <a:rPr lang="ru-RU" i="1" dirty="0" smtClean="0"/>
              <a:t>г </a:t>
            </a:r>
            <a:r>
              <a:rPr lang="ru-RU" b="1" dirty="0" smtClean="0"/>
              <a:t>–</a:t>
            </a:r>
            <a:r>
              <a:rPr lang="ru-RU" dirty="0" smtClean="0"/>
              <a:t> оборотная;</a:t>
            </a:r>
            <a:r>
              <a:rPr lang="ru-RU" i="1" dirty="0" smtClean="0"/>
              <a:t> </a:t>
            </a:r>
          </a:p>
          <a:p>
            <a:endParaRPr lang="ru-RU" i="1" dirty="0" smtClean="0"/>
          </a:p>
          <a:p>
            <a:r>
              <a:rPr lang="ru-RU" i="1" dirty="0" err="1" smtClean="0"/>
              <a:t>д</a:t>
            </a:r>
            <a:r>
              <a:rPr lang="ru-RU" dirty="0" smtClean="0"/>
              <a:t> </a:t>
            </a:r>
            <a:r>
              <a:rPr lang="ru-RU" b="1" dirty="0" smtClean="0"/>
              <a:t>-</a:t>
            </a:r>
            <a:r>
              <a:rPr lang="ru-RU" dirty="0" smtClean="0"/>
              <a:t> копьевидная</a:t>
            </a:r>
            <a:endParaRPr lang="ru-RU"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4" descr="Рисунок1"/>
          <p:cNvPicPr>
            <a:picLocks noChangeAspect="1" noChangeArrowheads="1"/>
          </p:cNvPicPr>
          <p:nvPr/>
        </p:nvPicPr>
        <p:blipFill>
          <a:blip r:embed="rId4" cstate="print"/>
          <a:srcRect/>
          <a:stretch>
            <a:fillRect/>
          </a:stretch>
        </p:blipFill>
        <p:spPr bwMode="auto">
          <a:xfrm>
            <a:off x="0" y="0"/>
            <a:ext cx="9144000" cy="6859588"/>
          </a:xfrm>
          <a:prstGeom prst="rect">
            <a:avLst/>
          </a:prstGeom>
          <a:noFill/>
          <a:ln w="9525">
            <a:noFill/>
            <a:miter lim="800000"/>
            <a:headEnd/>
            <a:tailEnd/>
          </a:ln>
        </p:spPr>
      </p:pic>
      <p:sp>
        <p:nvSpPr>
          <p:cNvPr id="6148" name="Rectangle 5"/>
          <p:cNvSpPr>
            <a:spLocks noChangeArrowheads="1"/>
          </p:cNvSpPr>
          <p:nvPr/>
        </p:nvSpPr>
        <p:spPr bwMode="auto">
          <a:xfrm>
            <a:off x="0" y="260648"/>
            <a:ext cx="9144000" cy="1938992"/>
          </a:xfrm>
          <a:prstGeom prst="rect">
            <a:avLst/>
          </a:prstGeom>
          <a:noFill/>
          <a:ln w="9525">
            <a:noFill/>
            <a:miter lim="800000"/>
            <a:headEnd/>
            <a:tailEnd/>
          </a:ln>
        </p:spPr>
        <p:txBody>
          <a:bodyPr anchor="ctr">
            <a:spAutoFit/>
          </a:bodyPr>
          <a:lstStyle/>
          <a:p>
            <a:pPr indent="538163" algn="just"/>
            <a:r>
              <a:rPr lang="ru-RU" sz="2400" dirty="0" smtClean="0">
                <a:solidFill>
                  <a:srgbClr val="006666"/>
                </a:solidFill>
              </a:rPr>
              <a:t>Универсальные </a:t>
            </a:r>
            <a:r>
              <a:rPr lang="ru-RU" sz="2400" dirty="0">
                <a:solidFill>
                  <a:srgbClr val="006666"/>
                </a:solidFill>
              </a:rPr>
              <a:t>стрельчатые и </a:t>
            </a:r>
            <a:r>
              <a:rPr lang="ru-RU" sz="2400" dirty="0" err="1">
                <a:solidFill>
                  <a:srgbClr val="006666"/>
                </a:solidFill>
              </a:rPr>
              <a:t>рыхлительные</a:t>
            </a:r>
            <a:r>
              <a:rPr lang="ru-RU" sz="2400" dirty="0">
                <a:solidFill>
                  <a:srgbClr val="006666"/>
                </a:solidFill>
              </a:rPr>
              <a:t> лапы. </a:t>
            </a:r>
            <a:endParaRPr lang="ru-RU" sz="2400" dirty="0" smtClean="0">
              <a:solidFill>
                <a:srgbClr val="006666"/>
              </a:solidFill>
            </a:endParaRPr>
          </a:p>
          <a:p>
            <a:pPr indent="538163" algn="just"/>
            <a:r>
              <a:rPr lang="ru-RU" sz="2400" dirty="0" smtClean="0">
                <a:solidFill>
                  <a:srgbClr val="006666"/>
                </a:solidFill>
              </a:rPr>
              <a:t>Угол </a:t>
            </a:r>
            <a:r>
              <a:rPr lang="ru-RU" sz="2400" dirty="0">
                <a:solidFill>
                  <a:srgbClr val="006666"/>
                </a:solidFill>
              </a:rPr>
              <a:t>наклона лезвия к горизонтальной плоскости 23...30°, </a:t>
            </a:r>
            <a:endParaRPr lang="ru-RU" sz="2400" dirty="0" smtClean="0">
              <a:solidFill>
                <a:srgbClr val="006666"/>
              </a:solidFill>
            </a:endParaRPr>
          </a:p>
          <a:p>
            <a:pPr indent="538163" algn="just"/>
            <a:r>
              <a:rPr lang="ru-RU" sz="2400" dirty="0" smtClean="0">
                <a:solidFill>
                  <a:srgbClr val="006666"/>
                </a:solidFill>
              </a:rPr>
              <a:t>угол </a:t>
            </a:r>
            <a:r>
              <a:rPr lang="ru-RU" sz="2400" dirty="0">
                <a:solidFill>
                  <a:srgbClr val="006666"/>
                </a:solidFill>
              </a:rPr>
              <a:t>между лезвиями 60...65°, </a:t>
            </a:r>
            <a:endParaRPr lang="ru-RU" sz="2400" dirty="0" smtClean="0">
              <a:solidFill>
                <a:srgbClr val="006666"/>
              </a:solidFill>
            </a:endParaRPr>
          </a:p>
          <a:p>
            <a:pPr indent="538163" algn="just"/>
            <a:r>
              <a:rPr lang="ru-RU" sz="2400" dirty="0" smtClean="0">
                <a:solidFill>
                  <a:srgbClr val="006666"/>
                </a:solidFill>
              </a:rPr>
              <a:t>ширина </a:t>
            </a:r>
            <a:r>
              <a:rPr lang="ru-RU" sz="2400" dirty="0">
                <a:solidFill>
                  <a:srgbClr val="006666"/>
                </a:solidFill>
              </a:rPr>
              <a:t>захвата 270 и 330 мм. </a:t>
            </a:r>
            <a:endParaRPr lang="ru-RU" sz="2400" dirty="0" smtClean="0">
              <a:solidFill>
                <a:srgbClr val="006666"/>
              </a:solidFill>
            </a:endParaRPr>
          </a:p>
          <a:p>
            <a:pPr indent="538163" algn="just"/>
            <a:r>
              <a:rPr lang="ru-RU" sz="2400" dirty="0" smtClean="0">
                <a:solidFill>
                  <a:srgbClr val="006666"/>
                </a:solidFill>
              </a:rPr>
              <a:t>Глубина обработки </a:t>
            </a:r>
            <a:r>
              <a:rPr lang="ru-RU" sz="2400" dirty="0">
                <a:solidFill>
                  <a:srgbClr val="006666"/>
                </a:solidFill>
              </a:rPr>
              <a:t>до 12 см</a:t>
            </a:r>
            <a:r>
              <a:rPr lang="ru-RU" sz="2400" dirty="0" smtClean="0">
                <a:solidFill>
                  <a:srgbClr val="006666"/>
                </a:solidFill>
              </a:rPr>
              <a:t>.</a:t>
            </a:r>
            <a:endParaRPr lang="ru-RU" sz="2400" dirty="0">
              <a:solidFill>
                <a:srgbClr val="006666"/>
              </a:solidFill>
            </a:endParaRPr>
          </a:p>
        </p:txBody>
      </p:sp>
      <p:graphicFrame>
        <p:nvGraphicFramePr>
          <p:cNvPr id="6146" name="Object 6"/>
          <p:cNvGraphicFramePr>
            <a:graphicFrameLocks noChangeAspect="1"/>
          </p:cNvGraphicFramePr>
          <p:nvPr>
            <p:ph/>
          </p:nvPr>
        </p:nvGraphicFramePr>
        <p:xfrm>
          <a:off x="251520" y="2204864"/>
          <a:ext cx="2736428" cy="4282197"/>
        </p:xfrm>
        <a:graphic>
          <a:graphicData uri="http://schemas.openxmlformats.org/presentationml/2006/ole">
            <p:oleObj spid="_x0000_s11266" name="AutoCAD Drawing" r:id="rId5" imgW="11134800" imgH="7410600" progId="">
              <p:embed/>
            </p:oleObj>
          </a:graphicData>
        </a:graphic>
      </p:graphicFrame>
      <p:pic>
        <p:nvPicPr>
          <p:cNvPr id="6149" name="Picture 8" descr="Стрельчатая лапа"/>
          <p:cNvPicPr>
            <a:picLocks noChangeAspect="1" noChangeArrowheads="1"/>
          </p:cNvPicPr>
          <p:nvPr/>
        </p:nvPicPr>
        <p:blipFill>
          <a:blip r:embed="rId6" cstate="print"/>
          <a:srcRect/>
          <a:stretch>
            <a:fillRect/>
          </a:stretch>
        </p:blipFill>
        <p:spPr bwMode="auto">
          <a:xfrm>
            <a:off x="3059832" y="2492896"/>
            <a:ext cx="2808312" cy="3481342"/>
          </a:xfrm>
          <a:prstGeom prst="rect">
            <a:avLst/>
          </a:prstGeom>
          <a:noFill/>
          <a:ln w="9525">
            <a:noFill/>
            <a:miter lim="800000"/>
            <a:headEnd/>
            <a:tailEnd/>
          </a:ln>
        </p:spPr>
      </p:pic>
      <p:pic>
        <p:nvPicPr>
          <p:cNvPr id="6150" name="Picture 9" descr="Лапа на пружинной стойке"/>
          <p:cNvPicPr>
            <a:picLocks noChangeAspect="1" noChangeArrowheads="1"/>
          </p:cNvPicPr>
          <p:nvPr/>
        </p:nvPicPr>
        <p:blipFill>
          <a:blip r:embed="rId7" cstate="print"/>
          <a:srcRect/>
          <a:stretch>
            <a:fillRect/>
          </a:stretch>
        </p:blipFill>
        <p:spPr bwMode="auto">
          <a:xfrm>
            <a:off x="6444208" y="2996952"/>
            <a:ext cx="2699792" cy="3359929"/>
          </a:xfrm>
          <a:prstGeom prst="rect">
            <a:avLst/>
          </a:prstGeom>
          <a:noFill/>
          <a:ln w="9525">
            <a:noFill/>
            <a:miter lim="800000"/>
            <a:headEnd/>
            <a:tailEnd/>
          </a:ln>
        </p:spPr>
      </p:pic>
      <p:pic>
        <p:nvPicPr>
          <p:cNvPr id="6151" name="Picture 10" descr="p0026"/>
          <p:cNvPicPr>
            <a:picLocks noChangeAspect="1" noChangeArrowheads="1"/>
          </p:cNvPicPr>
          <p:nvPr/>
        </p:nvPicPr>
        <p:blipFill>
          <a:blip r:embed="rId8" cstate="print"/>
          <a:srcRect/>
          <a:stretch>
            <a:fillRect/>
          </a:stretch>
        </p:blipFill>
        <p:spPr bwMode="auto">
          <a:xfrm>
            <a:off x="6105456" y="1196752"/>
            <a:ext cx="3038544" cy="18522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3" name="Picture 4" descr="Рисунок1"/>
          <p:cNvPicPr>
            <a:picLocks noChangeAspect="1" noChangeArrowheads="1"/>
          </p:cNvPicPr>
          <p:nvPr/>
        </p:nvPicPr>
        <p:blipFill>
          <a:blip r:embed="rId4" cstate="print"/>
          <a:srcRect/>
          <a:stretch>
            <a:fillRect/>
          </a:stretch>
        </p:blipFill>
        <p:spPr bwMode="auto">
          <a:xfrm>
            <a:off x="0" y="0"/>
            <a:ext cx="9144000" cy="6859588"/>
          </a:xfrm>
          <a:prstGeom prst="rect">
            <a:avLst/>
          </a:prstGeom>
          <a:noFill/>
          <a:ln w="9525">
            <a:noFill/>
            <a:miter lim="800000"/>
            <a:headEnd/>
            <a:tailEnd/>
          </a:ln>
        </p:spPr>
      </p:pic>
      <p:sp>
        <p:nvSpPr>
          <p:cNvPr id="7174" name="Rectangle 5"/>
          <p:cNvSpPr>
            <a:spLocks noChangeArrowheads="1"/>
          </p:cNvSpPr>
          <p:nvPr/>
        </p:nvSpPr>
        <p:spPr bwMode="auto">
          <a:xfrm>
            <a:off x="0" y="-8542"/>
            <a:ext cx="9144000" cy="1569660"/>
          </a:xfrm>
          <a:prstGeom prst="rect">
            <a:avLst/>
          </a:prstGeom>
          <a:noFill/>
          <a:ln w="9525">
            <a:noFill/>
            <a:miter lim="800000"/>
            <a:headEnd/>
            <a:tailEnd/>
          </a:ln>
        </p:spPr>
        <p:txBody>
          <a:bodyPr anchor="ctr">
            <a:spAutoFit/>
          </a:bodyPr>
          <a:lstStyle/>
          <a:p>
            <a:pPr algn="just"/>
            <a:r>
              <a:rPr lang="ru-RU" sz="2400" u="sng" dirty="0">
                <a:solidFill>
                  <a:srgbClr val="006666"/>
                </a:solidFill>
              </a:rPr>
              <a:t>Долотообразные</a:t>
            </a:r>
            <a:r>
              <a:rPr lang="ru-RU" sz="2400" dirty="0">
                <a:solidFill>
                  <a:srgbClr val="006666"/>
                </a:solidFill>
              </a:rPr>
              <a:t> </a:t>
            </a:r>
            <a:r>
              <a:rPr lang="ru-RU" sz="2400" dirty="0" err="1">
                <a:solidFill>
                  <a:srgbClr val="006666"/>
                </a:solidFill>
              </a:rPr>
              <a:t>наральники</a:t>
            </a:r>
            <a:r>
              <a:rPr lang="ru-RU" sz="2400" dirty="0">
                <a:solidFill>
                  <a:srgbClr val="006666"/>
                </a:solidFill>
              </a:rPr>
              <a:t> </a:t>
            </a:r>
            <a:r>
              <a:rPr lang="ru-RU" sz="2400" dirty="0" err="1">
                <a:solidFill>
                  <a:srgbClr val="006666"/>
                </a:solidFill>
              </a:rPr>
              <a:t>рыхлительных</a:t>
            </a:r>
            <a:r>
              <a:rPr lang="ru-RU" sz="2400" dirty="0">
                <a:solidFill>
                  <a:srgbClr val="006666"/>
                </a:solidFill>
              </a:rPr>
              <a:t> лап имеют две режущие кромки с углом раствора 60...70°. </a:t>
            </a:r>
            <a:r>
              <a:rPr lang="ru-RU" sz="2400" dirty="0" err="1">
                <a:solidFill>
                  <a:srgbClr val="006666"/>
                </a:solidFill>
              </a:rPr>
              <a:t>Наральники</a:t>
            </a:r>
            <a:r>
              <a:rPr lang="ru-RU" sz="2400" dirty="0">
                <a:solidFill>
                  <a:srgbClr val="006666"/>
                </a:solidFill>
              </a:rPr>
              <a:t> закреплены на пружинных или жестких стойках. Двусторонние </a:t>
            </a:r>
            <a:r>
              <a:rPr lang="ru-RU" sz="2400" dirty="0" err="1">
                <a:solidFill>
                  <a:srgbClr val="006666"/>
                </a:solidFill>
              </a:rPr>
              <a:t>наральники</a:t>
            </a:r>
            <a:r>
              <a:rPr lang="ru-RU" sz="2400" dirty="0">
                <a:solidFill>
                  <a:srgbClr val="006666"/>
                </a:solidFill>
              </a:rPr>
              <a:t> после износа одного конца поворачивают на 180°.</a:t>
            </a:r>
          </a:p>
        </p:txBody>
      </p:sp>
      <p:graphicFrame>
        <p:nvGraphicFramePr>
          <p:cNvPr id="7170" name="Object 6"/>
          <p:cNvGraphicFramePr>
            <a:graphicFrameLocks noChangeAspect="1"/>
          </p:cNvGraphicFramePr>
          <p:nvPr>
            <p:ph/>
          </p:nvPr>
        </p:nvGraphicFramePr>
        <p:xfrm>
          <a:off x="0" y="1557338"/>
          <a:ext cx="2090738" cy="3095625"/>
        </p:xfrm>
        <a:graphic>
          <a:graphicData uri="http://schemas.openxmlformats.org/presentationml/2006/ole">
            <p:oleObj spid="_x0000_s12290" name="AutoCAD Drawing" r:id="rId5" imgW="11134725" imgH="7629525" progId="">
              <p:embed/>
            </p:oleObj>
          </a:graphicData>
        </a:graphic>
      </p:graphicFrame>
      <p:sp>
        <p:nvSpPr>
          <p:cNvPr id="7175" name="Rectangle 9"/>
          <p:cNvSpPr>
            <a:spLocks noChangeArrowheads="1"/>
          </p:cNvSpPr>
          <p:nvPr/>
        </p:nvSpPr>
        <p:spPr bwMode="auto">
          <a:xfrm>
            <a:off x="0" y="2781300"/>
            <a:ext cx="9144000" cy="0"/>
          </a:xfrm>
          <a:prstGeom prst="rect">
            <a:avLst/>
          </a:prstGeom>
          <a:noFill/>
          <a:ln w="9525">
            <a:noFill/>
            <a:miter lim="800000"/>
            <a:headEnd/>
            <a:tailEnd/>
          </a:ln>
        </p:spPr>
        <p:txBody>
          <a:bodyPr wrap="none" anchor="ctr">
            <a:spAutoFit/>
          </a:bodyPr>
          <a:lstStyle/>
          <a:p>
            <a:endParaRPr lang="ru-RU"/>
          </a:p>
        </p:txBody>
      </p:sp>
      <p:graphicFrame>
        <p:nvGraphicFramePr>
          <p:cNvPr id="7171" name="Object 8"/>
          <p:cNvGraphicFramePr>
            <a:graphicFrameLocks noChangeAspect="1"/>
          </p:cNvGraphicFramePr>
          <p:nvPr/>
        </p:nvGraphicFramePr>
        <p:xfrm>
          <a:off x="2916238" y="1916113"/>
          <a:ext cx="2482850" cy="2520950"/>
        </p:xfrm>
        <a:graphic>
          <a:graphicData uri="http://schemas.openxmlformats.org/presentationml/2006/ole">
            <p:oleObj spid="_x0000_s12291" name="AutoCAD Drawing" r:id="rId6" imgW="11134725" imgH="7629525" progId="">
              <p:embed/>
            </p:oleObj>
          </a:graphicData>
        </a:graphic>
      </p:graphicFrame>
      <p:sp>
        <p:nvSpPr>
          <p:cNvPr id="7176" name="Rectangle 11"/>
          <p:cNvSpPr>
            <a:spLocks noChangeArrowheads="1"/>
          </p:cNvSpPr>
          <p:nvPr/>
        </p:nvSpPr>
        <p:spPr bwMode="auto">
          <a:xfrm>
            <a:off x="0" y="2509838"/>
            <a:ext cx="9144000" cy="0"/>
          </a:xfrm>
          <a:prstGeom prst="rect">
            <a:avLst/>
          </a:prstGeom>
          <a:noFill/>
          <a:ln w="9525">
            <a:noFill/>
            <a:miter lim="800000"/>
            <a:headEnd/>
            <a:tailEnd/>
          </a:ln>
        </p:spPr>
        <p:txBody>
          <a:bodyPr wrap="none" anchor="ctr">
            <a:spAutoFit/>
          </a:bodyPr>
          <a:lstStyle/>
          <a:p>
            <a:endParaRPr lang="ru-RU"/>
          </a:p>
        </p:txBody>
      </p:sp>
      <p:graphicFrame>
        <p:nvGraphicFramePr>
          <p:cNvPr id="7172" name="Object 10"/>
          <p:cNvGraphicFramePr>
            <a:graphicFrameLocks noChangeAspect="1"/>
          </p:cNvGraphicFramePr>
          <p:nvPr/>
        </p:nvGraphicFramePr>
        <p:xfrm>
          <a:off x="6227763" y="1700213"/>
          <a:ext cx="2000250" cy="2736850"/>
        </p:xfrm>
        <a:graphic>
          <a:graphicData uri="http://schemas.openxmlformats.org/presentationml/2006/ole">
            <p:oleObj spid="_x0000_s12292" name="AutoCAD Drawing" r:id="rId7" imgW="11134725" imgH="7629525" progId="">
              <p:embed/>
            </p:oleObj>
          </a:graphicData>
        </a:graphic>
      </p:graphicFrame>
      <p:sp>
        <p:nvSpPr>
          <p:cNvPr id="7177" name="Rectangle 12"/>
          <p:cNvSpPr>
            <a:spLocks noChangeArrowheads="1"/>
          </p:cNvSpPr>
          <p:nvPr/>
        </p:nvSpPr>
        <p:spPr bwMode="auto">
          <a:xfrm>
            <a:off x="0" y="4365625"/>
            <a:ext cx="2516188" cy="457200"/>
          </a:xfrm>
          <a:prstGeom prst="rect">
            <a:avLst/>
          </a:prstGeom>
          <a:noFill/>
          <a:ln w="9525">
            <a:noFill/>
            <a:miter lim="800000"/>
            <a:headEnd/>
            <a:tailEnd/>
          </a:ln>
        </p:spPr>
        <p:txBody>
          <a:bodyPr wrap="none">
            <a:spAutoFit/>
          </a:bodyPr>
          <a:lstStyle/>
          <a:p>
            <a:r>
              <a:rPr lang="ru-RU" sz="2400">
                <a:solidFill>
                  <a:srgbClr val="006666"/>
                </a:solidFill>
              </a:rPr>
              <a:t>долотообразная</a:t>
            </a:r>
          </a:p>
        </p:txBody>
      </p:sp>
      <p:sp>
        <p:nvSpPr>
          <p:cNvPr id="7178" name="Rectangle 13"/>
          <p:cNvSpPr>
            <a:spLocks noChangeArrowheads="1"/>
          </p:cNvSpPr>
          <p:nvPr/>
        </p:nvSpPr>
        <p:spPr bwMode="auto">
          <a:xfrm>
            <a:off x="3635375" y="4365625"/>
            <a:ext cx="1681163" cy="457200"/>
          </a:xfrm>
          <a:prstGeom prst="rect">
            <a:avLst/>
          </a:prstGeom>
          <a:noFill/>
          <a:ln w="9525">
            <a:noFill/>
            <a:miter lim="800000"/>
            <a:headEnd/>
            <a:tailEnd/>
          </a:ln>
        </p:spPr>
        <p:txBody>
          <a:bodyPr wrap="none">
            <a:spAutoFit/>
          </a:bodyPr>
          <a:lstStyle/>
          <a:p>
            <a:r>
              <a:rPr lang="ru-RU" sz="2400">
                <a:solidFill>
                  <a:srgbClr val="006666"/>
                </a:solidFill>
              </a:rPr>
              <a:t>оборотная</a:t>
            </a:r>
          </a:p>
        </p:txBody>
      </p:sp>
      <p:sp>
        <p:nvSpPr>
          <p:cNvPr id="7179" name="Rectangle 14"/>
          <p:cNvSpPr>
            <a:spLocks noChangeArrowheads="1"/>
          </p:cNvSpPr>
          <p:nvPr/>
        </p:nvSpPr>
        <p:spPr bwMode="auto">
          <a:xfrm>
            <a:off x="6300788" y="4365625"/>
            <a:ext cx="2078037" cy="457200"/>
          </a:xfrm>
          <a:prstGeom prst="rect">
            <a:avLst/>
          </a:prstGeom>
          <a:noFill/>
          <a:ln w="9525">
            <a:noFill/>
            <a:miter lim="800000"/>
            <a:headEnd/>
            <a:tailEnd/>
          </a:ln>
        </p:spPr>
        <p:txBody>
          <a:bodyPr wrap="none" anchor="ctr">
            <a:spAutoFit/>
          </a:bodyPr>
          <a:lstStyle/>
          <a:p>
            <a:r>
              <a:rPr lang="ru-RU" sz="2400">
                <a:solidFill>
                  <a:srgbClr val="006666"/>
                </a:solidFill>
              </a:rPr>
              <a:t>копьевидная</a:t>
            </a:r>
            <a:r>
              <a:rPr lang="ru-RU" sz="2400">
                <a:solidFill>
                  <a:srgbClr val="000099"/>
                </a:solidFill>
              </a:rPr>
              <a:t> </a:t>
            </a:r>
          </a:p>
        </p:txBody>
      </p:sp>
      <p:sp>
        <p:nvSpPr>
          <p:cNvPr id="7180" name="Rectangle 15"/>
          <p:cNvSpPr>
            <a:spLocks noChangeArrowheads="1"/>
          </p:cNvSpPr>
          <p:nvPr/>
        </p:nvSpPr>
        <p:spPr bwMode="auto">
          <a:xfrm>
            <a:off x="0" y="5315684"/>
            <a:ext cx="9144000" cy="800219"/>
          </a:xfrm>
          <a:prstGeom prst="rect">
            <a:avLst/>
          </a:prstGeom>
          <a:noFill/>
          <a:ln w="9525">
            <a:noFill/>
            <a:miter lim="800000"/>
            <a:headEnd/>
            <a:tailEnd/>
          </a:ln>
        </p:spPr>
        <p:txBody>
          <a:bodyPr anchor="ctr">
            <a:spAutoFit/>
          </a:bodyPr>
          <a:lstStyle/>
          <a:p>
            <a:pPr algn="just"/>
            <a:r>
              <a:rPr lang="ru-RU" sz="2300" dirty="0" smtClean="0">
                <a:solidFill>
                  <a:srgbClr val="006666"/>
                </a:solidFill>
              </a:rPr>
              <a:t>ширина захвата одного рабочего органа </a:t>
            </a:r>
            <a:r>
              <a:rPr lang="ru-RU" sz="2300" dirty="0">
                <a:solidFill>
                  <a:srgbClr val="006666"/>
                </a:solidFill>
              </a:rPr>
              <a:t>20...50 мм </a:t>
            </a:r>
            <a:endParaRPr lang="ru-RU" sz="2300" dirty="0" smtClean="0">
              <a:solidFill>
                <a:srgbClr val="006666"/>
              </a:solidFill>
            </a:endParaRPr>
          </a:p>
          <a:p>
            <a:pPr algn="just"/>
            <a:r>
              <a:rPr lang="ru-RU" sz="2300" dirty="0" smtClean="0">
                <a:solidFill>
                  <a:srgbClr val="006666"/>
                </a:solidFill>
              </a:rPr>
              <a:t>Глубина обработки </a:t>
            </a:r>
            <a:r>
              <a:rPr lang="ru-RU" sz="2300" dirty="0">
                <a:solidFill>
                  <a:srgbClr val="006666"/>
                </a:solidFill>
              </a:rPr>
              <a:t>до 16 </a:t>
            </a:r>
            <a:r>
              <a:rPr lang="ru-RU" sz="2300" dirty="0" smtClean="0">
                <a:solidFill>
                  <a:srgbClr val="006666"/>
                </a:solidFill>
              </a:rPr>
              <a:t>см</a:t>
            </a:r>
            <a:endParaRPr lang="ru-RU" sz="2300" dirty="0">
              <a:solidFill>
                <a:srgbClr val="006666"/>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4" descr="Рисунок1"/>
          <p:cNvPicPr>
            <a:picLocks noChangeAspect="1" noChangeArrowheads="1"/>
          </p:cNvPicPr>
          <p:nvPr/>
        </p:nvPicPr>
        <p:blipFill>
          <a:blip r:embed="rId2" cstate="print"/>
          <a:srcRect/>
          <a:stretch>
            <a:fillRect/>
          </a:stretch>
        </p:blipFill>
        <p:spPr bwMode="auto">
          <a:xfrm>
            <a:off x="0" y="0"/>
            <a:ext cx="9144000" cy="6859588"/>
          </a:xfrm>
          <a:prstGeom prst="rect">
            <a:avLst/>
          </a:prstGeom>
          <a:noFill/>
          <a:ln w="9525">
            <a:noFill/>
            <a:miter lim="800000"/>
            <a:headEnd/>
            <a:tailEnd/>
          </a:ln>
        </p:spPr>
      </p:pic>
      <p:sp>
        <p:nvSpPr>
          <p:cNvPr id="28675" name="Rectangle 5"/>
          <p:cNvSpPr>
            <a:spLocks noChangeArrowheads="1"/>
          </p:cNvSpPr>
          <p:nvPr/>
        </p:nvSpPr>
        <p:spPr bwMode="auto">
          <a:xfrm>
            <a:off x="0" y="0"/>
            <a:ext cx="9144000" cy="1079500"/>
          </a:xfrm>
          <a:prstGeom prst="rect">
            <a:avLst/>
          </a:prstGeom>
          <a:noFill/>
          <a:ln w="9525">
            <a:noFill/>
            <a:miter lim="800000"/>
            <a:headEnd/>
            <a:tailEnd/>
          </a:ln>
        </p:spPr>
        <p:txBody>
          <a:bodyPr>
            <a:spAutoFit/>
          </a:bodyPr>
          <a:lstStyle/>
          <a:p>
            <a:pPr algn="ctr">
              <a:lnSpc>
                <a:spcPct val="90000"/>
              </a:lnSpc>
              <a:spcBef>
                <a:spcPct val="20000"/>
              </a:spcBef>
            </a:pPr>
            <a:r>
              <a:rPr lang="ru-RU" sz="3600" b="1">
                <a:solidFill>
                  <a:srgbClr val="006666"/>
                </a:solidFill>
              </a:rPr>
              <a:t>5. Организация поверхностной обработки почвы</a:t>
            </a:r>
          </a:p>
        </p:txBody>
      </p:sp>
      <p:sp>
        <p:nvSpPr>
          <p:cNvPr id="28676" name="Rectangle 6"/>
          <p:cNvSpPr>
            <a:spLocks noChangeArrowheads="1"/>
          </p:cNvSpPr>
          <p:nvPr/>
        </p:nvSpPr>
        <p:spPr bwMode="auto">
          <a:xfrm>
            <a:off x="0" y="1052513"/>
            <a:ext cx="9144000" cy="1920875"/>
          </a:xfrm>
          <a:prstGeom prst="rect">
            <a:avLst/>
          </a:prstGeom>
          <a:noFill/>
          <a:ln w="9525">
            <a:noFill/>
            <a:miter lim="800000"/>
            <a:headEnd/>
            <a:tailEnd/>
          </a:ln>
        </p:spPr>
        <p:txBody>
          <a:bodyPr anchor="ctr">
            <a:spAutoFit/>
          </a:bodyPr>
          <a:lstStyle/>
          <a:p>
            <a:pPr algn="just"/>
            <a:r>
              <a:rPr lang="ru-RU" sz="2000">
                <a:solidFill>
                  <a:srgbClr val="006666"/>
                </a:solidFill>
              </a:rPr>
              <a:t>Для получения высокого качества работы необходимо правильно выбрать и составить машино-тракторный агрегат, до выезда в поле отрегулировать рабочие органы машины, подготовить трактор к работе, выбрать направление и способ движения агрегата, подготовить поле. В процессе работы нужно постоянно контролировать качество выполняемой операции.</a:t>
            </a:r>
          </a:p>
        </p:txBody>
      </p:sp>
      <p:sp>
        <p:nvSpPr>
          <p:cNvPr id="28677" name="Rectangle 7"/>
          <p:cNvSpPr>
            <a:spLocks noChangeArrowheads="1"/>
          </p:cNvSpPr>
          <p:nvPr/>
        </p:nvSpPr>
        <p:spPr bwMode="auto">
          <a:xfrm>
            <a:off x="0" y="3060700"/>
            <a:ext cx="9144000" cy="2835275"/>
          </a:xfrm>
          <a:prstGeom prst="rect">
            <a:avLst/>
          </a:prstGeom>
          <a:noFill/>
          <a:ln w="9525">
            <a:noFill/>
            <a:miter lim="800000"/>
            <a:headEnd/>
            <a:tailEnd/>
          </a:ln>
        </p:spPr>
        <p:txBody>
          <a:bodyPr anchor="ctr">
            <a:spAutoFit/>
          </a:bodyPr>
          <a:lstStyle/>
          <a:p>
            <a:pPr indent="538163" algn="just"/>
            <a:r>
              <a:rPr lang="ru-RU" sz="2000" b="1" i="1" u="sng">
                <a:solidFill>
                  <a:srgbClr val="006666"/>
                </a:solidFill>
              </a:rPr>
              <a:t>Комплектование почвообрабатывающих агрегатов.</a:t>
            </a:r>
            <a:endParaRPr lang="ru-RU" sz="2000" b="1" u="sng">
              <a:solidFill>
                <a:srgbClr val="006666"/>
              </a:solidFill>
            </a:endParaRPr>
          </a:p>
          <a:p>
            <a:pPr indent="538163" algn="just"/>
            <a:r>
              <a:rPr lang="ru-RU" sz="2000">
                <a:solidFill>
                  <a:srgbClr val="006666"/>
                </a:solidFill>
              </a:rPr>
              <a:t>Чтобы максимально загрузить используемый трактор, при помощи сцепок составляют агрегаты из нескольких однородных машин или нескольких машин, различных по назначению, например для культивации с боронованием.</a:t>
            </a:r>
          </a:p>
          <a:p>
            <a:pPr indent="538163" algn="just"/>
            <a:r>
              <a:rPr lang="ru-RU" sz="2000">
                <a:solidFill>
                  <a:srgbClr val="006666"/>
                </a:solidFill>
              </a:rPr>
              <a:t>При агрегатировании гусеничных тракторов с культиваторами, плоскорезами, боронами предварительно переналаживают механизм навески по трехточечной схеме (продольные тяги закрепляют по краям нижней оси навески, а шарнир верхней тяги устанавливают в центре).</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4" descr="Рисунок1"/>
          <p:cNvPicPr>
            <a:picLocks noChangeAspect="1" noChangeArrowheads="1"/>
          </p:cNvPicPr>
          <p:nvPr/>
        </p:nvPicPr>
        <p:blipFill>
          <a:blip r:embed="rId3" cstate="print"/>
          <a:srcRect/>
          <a:stretch>
            <a:fillRect/>
          </a:stretch>
        </p:blipFill>
        <p:spPr bwMode="auto">
          <a:xfrm>
            <a:off x="0" y="0"/>
            <a:ext cx="9144000" cy="6859588"/>
          </a:xfrm>
          <a:prstGeom prst="rect">
            <a:avLst/>
          </a:prstGeom>
          <a:noFill/>
          <a:ln w="9525">
            <a:noFill/>
            <a:miter lim="800000"/>
            <a:headEnd/>
            <a:tailEnd/>
          </a:ln>
        </p:spPr>
      </p:pic>
      <p:sp>
        <p:nvSpPr>
          <p:cNvPr id="8196" name="Rectangle 5"/>
          <p:cNvSpPr>
            <a:spLocks noChangeArrowheads="1"/>
          </p:cNvSpPr>
          <p:nvPr/>
        </p:nvSpPr>
        <p:spPr bwMode="auto">
          <a:xfrm>
            <a:off x="0" y="260350"/>
            <a:ext cx="9090025" cy="3140075"/>
          </a:xfrm>
          <a:prstGeom prst="rect">
            <a:avLst/>
          </a:prstGeom>
          <a:noFill/>
          <a:ln w="9525">
            <a:noFill/>
            <a:miter lim="800000"/>
            <a:headEnd/>
            <a:tailEnd/>
          </a:ln>
        </p:spPr>
        <p:txBody>
          <a:bodyPr anchor="ctr">
            <a:spAutoFit/>
          </a:bodyPr>
          <a:lstStyle/>
          <a:p>
            <a:pPr indent="538163" algn="ctr"/>
            <a:r>
              <a:rPr lang="ru-RU" sz="2000" b="1" i="1" u="sng">
                <a:solidFill>
                  <a:srgbClr val="006666"/>
                </a:solidFill>
              </a:rPr>
              <a:t>Подготовка поля к работе и выбор способа движения агрегата</a:t>
            </a:r>
          </a:p>
          <a:p>
            <a:pPr indent="538163" algn="just"/>
            <a:r>
              <a:rPr lang="ru-RU" sz="2000">
                <a:solidFill>
                  <a:srgbClr val="006666"/>
                </a:solidFill>
              </a:rPr>
              <a:t>Поле необходимо очистить от копен и остатков соломы. Большие массивы можно лущить и при наличии копен, расположенных прямыми рядами, с последующей обработкой нелущеных полос.</a:t>
            </a:r>
          </a:p>
          <a:p>
            <a:pPr indent="538163" algn="just"/>
            <a:r>
              <a:rPr lang="ru-RU" sz="2000">
                <a:solidFill>
                  <a:srgbClr val="006666"/>
                </a:solidFill>
              </a:rPr>
              <a:t>Направление и способ движения агрегата выбирают в зависимости от направления предшествующей обработки, конфигурации и размеров поля. Основной способ движения агрегатов – челночный. При лущении можно применять диагональный и диагонально-перекрестный способы. При работе лемешных лущильников рекомендуется применять способ движения с чередованием загонов, как и при вспашке.</a:t>
            </a:r>
          </a:p>
        </p:txBody>
      </p:sp>
      <p:sp>
        <p:nvSpPr>
          <p:cNvPr id="8197" name="Rectangle 7"/>
          <p:cNvSpPr>
            <a:spLocks noChangeArrowheads="1"/>
          </p:cNvSpPr>
          <p:nvPr/>
        </p:nvSpPr>
        <p:spPr bwMode="auto">
          <a:xfrm>
            <a:off x="0" y="1933575"/>
            <a:ext cx="9144000" cy="0"/>
          </a:xfrm>
          <a:prstGeom prst="rect">
            <a:avLst/>
          </a:prstGeom>
          <a:noFill/>
          <a:ln w="9525">
            <a:noFill/>
            <a:miter lim="800000"/>
            <a:headEnd/>
            <a:tailEnd/>
          </a:ln>
        </p:spPr>
        <p:txBody>
          <a:bodyPr wrap="none" anchor="ctr">
            <a:spAutoFit/>
          </a:bodyPr>
          <a:lstStyle/>
          <a:p>
            <a:endParaRPr lang="ru-RU"/>
          </a:p>
        </p:txBody>
      </p:sp>
      <p:graphicFrame>
        <p:nvGraphicFramePr>
          <p:cNvPr id="8194" name="Object 6"/>
          <p:cNvGraphicFramePr>
            <a:graphicFrameLocks noChangeAspect="1"/>
          </p:cNvGraphicFramePr>
          <p:nvPr/>
        </p:nvGraphicFramePr>
        <p:xfrm>
          <a:off x="0" y="3429000"/>
          <a:ext cx="4500563" cy="3146425"/>
        </p:xfrm>
        <a:graphic>
          <a:graphicData uri="http://schemas.openxmlformats.org/presentationml/2006/ole">
            <p:oleObj spid="_x0000_s8194" name="AutoCAD Drawing" r:id="rId4" imgW="11134725" imgH="7629525" progId="">
              <p:embed/>
            </p:oleObj>
          </a:graphicData>
        </a:graphic>
      </p:graphicFrame>
      <p:sp>
        <p:nvSpPr>
          <p:cNvPr id="8198" name="Rectangle 8"/>
          <p:cNvSpPr>
            <a:spLocks noChangeArrowheads="1"/>
          </p:cNvSpPr>
          <p:nvPr/>
        </p:nvSpPr>
        <p:spPr bwMode="auto">
          <a:xfrm>
            <a:off x="5003800" y="4292600"/>
            <a:ext cx="3995738" cy="1465263"/>
          </a:xfrm>
          <a:prstGeom prst="rect">
            <a:avLst/>
          </a:prstGeom>
          <a:noFill/>
          <a:ln w="9525">
            <a:noFill/>
            <a:miter lim="800000"/>
            <a:headEnd/>
            <a:tailEnd/>
          </a:ln>
        </p:spPr>
        <p:txBody>
          <a:bodyPr anchor="ctr">
            <a:spAutoFit/>
          </a:bodyPr>
          <a:lstStyle/>
          <a:p>
            <a:pPr algn="just"/>
            <a:r>
              <a:rPr lang="ru-RU">
                <a:solidFill>
                  <a:srgbClr val="006666"/>
                </a:solidFill>
              </a:rPr>
              <a:t>а–направление пахоты; б, в–направления движения, борон, культиваторов, лущильников, катков; </a:t>
            </a:r>
            <a:r>
              <a:rPr lang="en-US">
                <a:solidFill>
                  <a:srgbClr val="006666"/>
                </a:solidFill>
              </a:rPr>
              <a:t>L</a:t>
            </a:r>
            <a:r>
              <a:rPr lang="ru-RU">
                <a:solidFill>
                  <a:srgbClr val="006666"/>
                </a:solidFill>
              </a:rPr>
              <a:t>–длина поля; </a:t>
            </a:r>
            <a:r>
              <a:rPr lang="en-US">
                <a:solidFill>
                  <a:srgbClr val="006666"/>
                </a:solidFill>
              </a:rPr>
              <a:t>S</a:t>
            </a:r>
            <a:r>
              <a:rPr lang="ru-RU">
                <a:solidFill>
                  <a:srgbClr val="006666"/>
                </a:solidFill>
              </a:rPr>
              <a:t>–ширина поля</a:t>
            </a:r>
          </a:p>
        </p:txBody>
      </p:sp>
      <p:sp>
        <p:nvSpPr>
          <p:cNvPr id="8199" name="Rectangle 9"/>
          <p:cNvSpPr>
            <a:spLocks noChangeArrowheads="1"/>
          </p:cNvSpPr>
          <p:nvPr/>
        </p:nvSpPr>
        <p:spPr bwMode="auto">
          <a:xfrm>
            <a:off x="0" y="6491288"/>
            <a:ext cx="4643438" cy="366712"/>
          </a:xfrm>
          <a:prstGeom prst="rect">
            <a:avLst/>
          </a:prstGeom>
          <a:noFill/>
          <a:ln w="9525">
            <a:noFill/>
            <a:miter lim="800000"/>
            <a:headEnd/>
            <a:tailEnd/>
          </a:ln>
        </p:spPr>
        <p:txBody>
          <a:bodyPr anchor="ctr">
            <a:spAutoFit/>
          </a:bodyPr>
          <a:lstStyle/>
          <a:p>
            <a:pPr algn="just"/>
            <a:r>
              <a:rPr lang="ru-RU">
                <a:solidFill>
                  <a:srgbClr val="006666"/>
                </a:solidFill>
              </a:rPr>
              <a:t>       а                          б                       в</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4" descr="Рисунок1"/>
          <p:cNvPicPr>
            <a:picLocks noChangeAspect="1" noChangeArrowheads="1"/>
          </p:cNvPicPr>
          <p:nvPr/>
        </p:nvPicPr>
        <p:blipFill>
          <a:blip r:embed="rId2" cstate="print"/>
          <a:srcRect/>
          <a:stretch>
            <a:fillRect/>
          </a:stretch>
        </p:blipFill>
        <p:spPr bwMode="auto">
          <a:xfrm>
            <a:off x="0" y="0"/>
            <a:ext cx="9144000" cy="6859588"/>
          </a:xfrm>
          <a:prstGeom prst="rect">
            <a:avLst/>
          </a:prstGeom>
          <a:noFill/>
          <a:ln w="9525">
            <a:noFill/>
            <a:miter lim="800000"/>
            <a:headEnd/>
            <a:tailEnd/>
          </a:ln>
        </p:spPr>
      </p:pic>
      <p:sp>
        <p:nvSpPr>
          <p:cNvPr id="71685" name="Rectangle 5"/>
          <p:cNvSpPr>
            <a:spLocks noChangeArrowheads="1"/>
          </p:cNvSpPr>
          <p:nvPr/>
        </p:nvSpPr>
        <p:spPr bwMode="auto">
          <a:xfrm>
            <a:off x="0" y="0"/>
            <a:ext cx="9144000" cy="2835275"/>
          </a:xfrm>
          <a:prstGeom prst="rect">
            <a:avLst/>
          </a:prstGeom>
          <a:noFill/>
          <a:ln w="9525">
            <a:noFill/>
            <a:miter lim="800000"/>
            <a:headEnd/>
            <a:tailEnd/>
          </a:ln>
        </p:spPr>
        <p:txBody>
          <a:bodyPr anchor="ctr">
            <a:spAutoFit/>
          </a:bodyPr>
          <a:lstStyle/>
          <a:p>
            <a:pPr algn="just"/>
            <a:r>
              <a:rPr lang="ru-RU" sz="2000" b="1" i="1" u="sng">
                <a:solidFill>
                  <a:srgbClr val="006666"/>
                </a:solidFill>
              </a:rPr>
              <a:t>Разбивка поля на загоны</a:t>
            </a:r>
            <a:r>
              <a:rPr lang="ru-RU" sz="2000">
                <a:solidFill>
                  <a:srgbClr val="006666"/>
                </a:solidFill>
              </a:rPr>
              <a:t> при работе лемешных лущильников выполняется так же, как при подготовке поля для пахоты. При работе почвообрабатывающих машин челночным способом особой разметки поля не требуется. Необходимо только отбить поворотные полосы, ширина которых должна быть кратной ширине захвата агрегата. Линию первого прохода для работы челночным способом провешивают на расстоянии от края поля, равном половине ширины захвата, а для работы диагональным – по диагонали с отклонением от угла поля влево на 0,7 ширины захвата агрегата.</a:t>
            </a:r>
          </a:p>
        </p:txBody>
      </p:sp>
      <p:sp>
        <p:nvSpPr>
          <p:cNvPr id="71686" name="Rectangle 6"/>
          <p:cNvSpPr>
            <a:spLocks noChangeArrowheads="1"/>
          </p:cNvSpPr>
          <p:nvPr/>
        </p:nvSpPr>
        <p:spPr bwMode="auto">
          <a:xfrm>
            <a:off x="0" y="2921000"/>
            <a:ext cx="9144000" cy="3937000"/>
          </a:xfrm>
          <a:prstGeom prst="rect">
            <a:avLst/>
          </a:prstGeom>
          <a:noFill/>
          <a:ln w="9525">
            <a:noFill/>
            <a:miter lim="800000"/>
            <a:headEnd/>
            <a:tailEnd/>
          </a:ln>
        </p:spPr>
        <p:txBody>
          <a:bodyPr anchor="ctr">
            <a:spAutoFit/>
          </a:bodyPr>
          <a:lstStyle/>
          <a:p>
            <a:pPr indent="538163" algn="ctr"/>
            <a:r>
              <a:rPr lang="ru-RU" b="1" i="1" u="sng">
                <a:solidFill>
                  <a:srgbClr val="006666"/>
                </a:solidFill>
              </a:rPr>
              <a:t>Контроль качества</a:t>
            </a:r>
            <a:endParaRPr lang="ru-RU">
              <a:solidFill>
                <a:srgbClr val="006666"/>
              </a:solidFill>
            </a:endParaRPr>
          </a:p>
          <a:p>
            <a:pPr indent="538163" algn="just"/>
            <a:r>
              <a:rPr lang="ru-RU">
                <a:solidFill>
                  <a:srgbClr val="006666"/>
                </a:solidFill>
              </a:rPr>
              <a:t>При первом проходе проверяют правильность всех регулировок машин и равномерность хода рабочих органов по всей ширине захвата. Глубину обработки измеряют в 10... 15 местах. Для этого разравнивают и слегка уплотняют слой почвы, а затем погружают в почву линейку до плужной подошвы.</a:t>
            </a:r>
          </a:p>
          <a:p>
            <a:pPr indent="538163" algn="just"/>
            <a:r>
              <a:rPr lang="ru-RU">
                <a:solidFill>
                  <a:srgbClr val="006666"/>
                </a:solidFill>
              </a:rPr>
              <a:t>Качество подрезания сорняков определяют в нескольких местах по диагонали обработанного участка. Во время работы необходимо следить за тем, чтобы машины не забивались почвой и растительными остатками. В случае забивания останавливают агрегат и очищают рабочие органы.</a:t>
            </a:r>
          </a:p>
          <a:p>
            <a:pPr indent="538163" algn="just"/>
            <a:r>
              <a:rPr lang="ru-RU">
                <a:solidFill>
                  <a:srgbClr val="006666"/>
                </a:solidFill>
              </a:rPr>
              <a:t>В процессе работы необходимо следить также за прямолинейностью движения агрегата и обеспечивать перекрытие между смежными проходами не менее 15 см при бороновании, культивации и лущении и 7... 10 см при прикатывании. Поворотные полосы обрабатывают после окончания обработки основной части поля.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71685"/>
                                        </p:tgtEl>
                                        <p:attrNameLst>
                                          <p:attrName>style.visibility</p:attrName>
                                        </p:attrNameLst>
                                      </p:cBhvr>
                                      <p:to>
                                        <p:strVal val="visible"/>
                                      </p:to>
                                    </p:set>
                                    <p:anim calcmode="lin" valueType="num">
                                      <p:cBhvr additive="base">
                                        <p:cTn id="7" dur="500" fill="hold"/>
                                        <p:tgtEl>
                                          <p:spTgt spid="71685"/>
                                        </p:tgtEl>
                                        <p:attrNameLst>
                                          <p:attrName>ppt_x</p:attrName>
                                        </p:attrNameLst>
                                      </p:cBhvr>
                                      <p:tavLst>
                                        <p:tav tm="0">
                                          <p:val>
                                            <p:strVal val="#ppt_x"/>
                                          </p:val>
                                        </p:tav>
                                        <p:tav tm="100000">
                                          <p:val>
                                            <p:strVal val="#ppt_x"/>
                                          </p:val>
                                        </p:tav>
                                      </p:tavLst>
                                    </p:anim>
                                    <p:anim calcmode="lin" valueType="num">
                                      <p:cBhvr additive="base">
                                        <p:cTn id="8" dur="500" fill="hold"/>
                                        <p:tgtEl>
                                          <p:spTgt spid="7168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1686"/>
                                        </p:tgtEl>
                                        <p:attrNameLst>
                                          <p:attrName>style.visibility</p:attrName>
                                        </p:attrNameLst>
                                      </p:cBhvr>
                                      <p:to>
                                        <p:strVal val="visible"/>
                                      </p:to>
                                    </p:set>
                                    <p:anim calcmode="lin" valueType="num">
                                      <p:cBhvr additive="base">
                                        <p:cTn id="13" dur="500" fill="hold"/>
                                        <p:tgtEl>
                                          <p:spTgt spid="71686"/>
                                        </p:tgtEl>
                                        <p:attrNameLst>
                                          <p:attrName>ppt_x</p:attrName>
                                        </p:attrNameLst>
                                      </p:cBhvr>
                                      <p:tavLst>
                                        <p:tav tm="0">
                                          <p:val>
                                            <p:strVal val="#ppt_x"/>
                                          </p:val>
                                        </p:tav>
                                        <p:tav tm="100000">
                                          <p:val>
                                            <p:strVal val="#ppt_x"/>
                                          </p:val>
                                        </p:tav>
                                      </p:tavLst>
                                    </p:anim>
                                    <p:anim calcmode="lin" valueType="num">
                                      <p:cBhvr additive="base">
                                        <p:cTn id="14" dur="500" fill="hold"/>
                                        <p:tgtEl>
                                          <p:spTgt spid="716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5" grpId="0"/>
      <p:bldP spid="7168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descr="Рисунок1"/>
          <p:cNvPicPr>
            <a:picLocks noChangeAspect="1" noChangeArrowheads="1"/>
          </p:cNvPicPr>
          <p:nvPr/>
        </p:nvPicPr>
        <p:blipFill>
          <a:blip r:embed="rId2" cstate="print"/>
          <a:srcRect/>
          <a:stretch>
            <a:fillRect/>
          </a:stretch>
        </p:blipFill>
        <p:spPr bwMode="auto">
          <a:xfrm>
            <a:off x="0" y="-1588"/>
            <a:ext cx="9144000" cy="6859588"/>
          </a:xfrm>
          <a:prstGeom prst="rect">
            <a:avLst/>
          </a:prstGeom>
          <a:noFill/>
          <a:ln w="9525">
            <a:noFill/>
            <a:miter lim="800000"/>
            <a:headEnd/>
            <a:tailEnd/>
          </a:ln>
        </p:spPr>
      </p:pic>
      <p:sp>
        <p:nvSpPr>
          <p:cNvPr id="30723" name="Rectangle 5"/>
          <p:cNvSpPr>
            <a:spLocks noGrp="1" noChangeArrowheads="1"/>
          </p:cNvSpPr>
          <p:nvPr>
            <p:ph type="title"/>
          </p:nvPr>
        </p:nvSpPr>
        <p:spPr>
          <a:xfrm>
            <a:off x="468313" y="2636838"/>
            <a:ext cx="8229600" cy="1143000"/>
          </a:xfrm>
          <a:noFill/>
        </p:spPr>
        <p:txBody>
          <a:bodyPr/>
          <a:lstStyle/>
          <a:p>
            <a:pPr eaLnBrk="1" hangingPunct="1"/>
            <a:r>
              <a:rPr lang="ru-RU" b="1" smtClean="0">
                <a:solidFill>
                  <a:srgbClr val="006666"/>
                </a:solidFill>
              </a:rPr>
              <a:t>СПАСИБО ЗА ВНИМАНИЕ</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260648"/>
            <a:ext cx="9144000" cy="5078313"/>
          </a:xfrm>
          <a:prstGeom prst="rect">
            <a:avLst/>
          </a:prstGeom>
        </p:spPr>
        <p:txBody>
          <a:bodyPr wrap="square">
            <a:spAutoFit/>
          </a:bodyPr>
          <a:lstStyle/>
          <a:p>
            <a:r>
              <a:rPr lang="ru-RU" b="1" dirty="0" smtClean="0"/>
              <a:t>Контрольные вопросы и </a:t>
            </a:r>
            <a:r>
              <a:rPr lang="ru-RU" b="1" dirty="0" smtClean="0"/>
              <a:t>задания</a:t>
            </a: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1. При каких условиях применяют зубовые (легкие, средние и тяжелые), дисковые и сетчатые бороны? Как они воздействуют на почву? 2. Какие машины применяют для лущения почвы после уборки зерновых культур, кукурузы, </a:t>
            </a:r>
            <a:r>
              <a:rPr lang="ru-RU" dirty="0" err="1" smtClean="0"/>
              <a:t>подсол-нечника</a:t>
            </a:r>
            <a:r>
              <a:rPr lang="ru-RU" dirty="0" smtClean="0"/>
              <a:t>, а также участков, засоренных корневищными и корнеотпрысковыми сорняками? 3. Перечислите операции, которые выполняют культиватором, оборудованным </a:t>
            </a:r>
            <a:r>
              <a:rPr lang="ru-RU" dirty="0" err="1" smtClean="0"/>
              <a:t>рыхлительными</a:t>
            </a:r>
            <a:r>
              <a:rPr lang="ru-RU" dirty="0" smtClean="0"/>
              <a:t> или стрельчатыми лапами. 4. Какие регулировки необходимо выполнить, чтобы подготовить культиватор к работе для мелкого и глубокого рыхления, подрезания сорняков, выравнивания поверхности? 5. Какие машины применяют для предпосевного и послепосевного прикатывания почв в условиях недостатка или избытка почвенной влаги? 6. Какие машины используют для основной и предпосевной обработки почв, подверженных ветровой эрозии? 7. Какие машины и приспособления применяют для обработки почв, подверженных водной эрозии? 8. Какие машины применяют для снижения глубины обработки почвы, числа обработок и совмещения операций? Перечислите преимущества комбинированных машин.</a:t>
            </a:r>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241</TotalTime>
  <Words>3429</Words>
  <Application>Microsoft Office PowerPoint</Application>
  <PresentationFormat>Экран (4:3)</PresentationFormat>
  <Paragraphs>279</Paragraphs>
  <Slides>45</Slides>
  <Notes>22</Notes>
  <HiddenSlides>0</HiddenSlides>
  <MMClips>4</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45</vt:i4>
      </vt:variant>
    </vt:vector>
  </HeadingPairs>
  <TitlesOfParts>
    <vt:vector size="48" baseType="lpstr">
      <vt:lpstr>Тема Office</vt:lpstr>
      <vt:lpstr>AutoCAD Drawing</vt:lpstr>
      <vt:lpstr>Формула</vt:lpstr>
      <vt:lpstr>Слайд 1</vt:lpstr>
      <vt:lpstr>Слайд 2</vt:lpstr>
      <vt:lpstr>Лекция     Машины и орудия для поверхностной обработки почвы </vt:lpstr>
      <vt:lpstr>Вопросы лекции</vt:lpstr>
      <vt:lpstr> 1. Поверхность почвы следует обрабатывать на заданную глубину (0,03...0,20 м) </vt:lpstr>
      <vt:lpstr>2. Технологическая схема работы и типы зубовых борон</vt:lpstr>
      <vt:lpstr>Слайд 7</vt:lpstr>
      <vt:lpstr>Зубовые бороны</vt:lpstr>
      <vt:lpstr>Слайд 9</vt:lpstr>
      <vt:lpstr>Слайд 10</vt:lpstr>
      <vt:lpstr>Слайд 11</vt:lpstr>
      <vt:lpstr>Дисковая борона Konigsadler Rabe (Германия)</vt:lpstr>
      <vt:lpstr>Слайд 13</vt:lpstr>
      <vt:lpstr>Дискаторы</vt:lpstr>
      <vt:lpstr>Слайд 15</vt:lpstr>
      <vt:lpstr>Марки борон</vt:lpstr>
      <vt:lpstr>Слайд 17</vt:lpstr>
      <vt:lpstr>Дисковый лущильник ЛДГ-10</vt:lpstr>
      <vt:lpstr>Слайд 19</vt:lpstr>
      <vt:lpstr>По форме рабочей поверхности катки бывают:</vt:lpstr>
      <vt:lpstr>Слайд 21</vt:lpstr>
      <vt:lpstr>Слайд 22</vt:lpstr>
      <vt:lpstr>3КВГ-1,4 </vt:lpstr>
      <vt:lpstr>Слайд 24</vt:lpstr>
      <vt:lpstr>Марки культиваторов</vt:lpstr>
      <vt:lpstr>КПС-4Г</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СПАСИБО ЗА ВНИМАНИЕ</vt:lpstr>
      <vt:lpstr>Слайд 45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Дамир</dc:creator>
  <cp:lastModifiedBy>Дамир</cp:lastModifiedBy>
  <cp:revision>17</cp:revision>
  <dcterms:created xsi:type="dcterms:W3CDTF">2014-02-13T05:54:01Z</dcterms:created>
  <dcterms:modified xsi:type="dcterms:W3CDTF">2016-02-05T19:55:11Z</dcterms:modified>
</cp:coreProperties>
</file>