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506F13C-AB02-49BA-8121-9D5934AA0382}" type="datetimeFigureOut">
              <a:rPr lang="ru-RU" smtClean="0"/>
              <a:t>16.08.2024</a:t>
            </a:fld>
            <a:endParaRPr lang="ru-RU"/>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3046159-AA4F-4E57-A4FD-6AC670202948}" type="slidenum">
              <a:rPr lang="ru-RU" smtClean="0"/>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97816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06F13C-AB02-49BA-8121-9D5934AA0382}" type="datetimeFigureOut">
              <a:rPr lang="ru-RU" smtClean="0"/>
              <a:t>16.08.2024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310930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06F13C-AB02-49BA-8121-9D5934AA0382}" type="datetimeFigureOut">
              <a:rPr lang="ru-RU" smtClean="0"/>
              <a:t>16.08.2024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88374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06F13C-AB02-49BA-8121-9D5934AA0382}" type="datetimeFigureOut">
              <a:rPr lang="ru-RU" smtClean="0"/>
              <a:t>16.08.2024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212730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06F13C-AB02-49BA-8121-9D5934AA0382}" type="datetimeFigureOut">
              <a:rPr lang="ru-RU" smtClean="0"/>
              <a:t>16.08.2024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046159-AA4F-4E57-A4FD-6AC670202948}" type="slidenum">
              <a:rPr lang="ru-RU" smtClean="0"/>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333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506F13C-AB02-49BA-8121-9D5934AA0382}" type="datetimeFigureOut">
              <a:rPr lang="ru-RU" smtClean="0"/>
              <a:t>16.08.2024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309514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06F13C-AB02-49BA-8121-9D5934AA0382}" type="datetimeFigureOut">
              <a:rPr lang="ru-RU" smtClean="0"/>
              <a:t>16.08.2024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57620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506F13C-AB02-49BA-8121-9D5934AA0382}" type="datetimeFigureOut">
              <a:rPr lang="ru-RU" smtClean="0"/>
              <a:t>16.08.2024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348635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6F13C-AB02-49BA-8121-9D5934AA0382}" type="datetimeFigureOut">
              <a:rPr lang="ru-RU" smtClean="0"/>
              <a:t>16.08.2024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127054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506F13C-AB02-49BA-8121-9D5934AA0382}" type="datetimeFigureOut">
              <a:rPr lang="ru-RU" smtClean="0"/>
              <a:t>16.08.2024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215900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506F13C-AB02-49BA-8121-9D5934AA0382}" type="datetimeFigureOut">
              <a:rPr lang="ru-RU" smtClean="0"/>
              <a:t>16.08.2024</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46159-AA4F-4E57-A4FD-6AC670202948}" type="slidenum">
              <a:rPr lang="ru-RU" smtClean="0"/>
              <a:t>‹#›</a:t>
            </a:fld>
            <a:endParaRPr lang="ru-RU"/>
          </a:p>
        </p:txBody>
      </p:sp>
    </p:spTree>
    <p:extLst>
      <p:ext uri="{BB962C8B-B14F-4D97-AF65-F5344CB8AC3E}">
        <p14:creationId xmlns:p14="http://schemas.microsoft.com/office/powerpoint/2010/main" val="104468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506F13C-AB02-49BA-8121-9D5934AA0382}" type="datetimeFigureOut">
              <a:rPr lang="ru-RU" smtClean="0"/>
              <a:t>16.08.2024</a:t>
            </a:fld>
            <a:endParaRPr lang="ru-R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ru-R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3046159-AA4F-4E57-A4FD-6AC670202948}" type="slidenum">
              <a:rPr lang="ru-RU" smtClean="0"/>
              <a:t>‹#›</a:t>
            </a:fld>
            <a:endParaRPr lang="ru-RU"/>
          </a:p>
        </p:txBody>
      </p:sp>
    </p:spTree>
    <p:extLst>
      <p:ext uri="{BB962C8B-B14F-4D97-AF65-F5344CB8AC3E}">
        <p14:creationId xmlns:p14="http://schemas.microsoft.com/office/powerpoint/2010/main" val="23039491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8C3DB-01D6-42AB-825F-DF952B4C3299}"/>
              </a:ext>
            </a:extLst>
          </p:cNvPr>
          <p:cNvSpPr>
            <a:spLocks noGrp="1"/>
          </p:cNvSpPr>
          <p:nvPr>
            <p:ph type="ctrTitle"/>
          </p:nvPr>
        </p:nvSpPr>
        <p:spPr>
          <a:xfrm>
            <a:off x="1261872" y="438441"/>
            <a:ext cx="9418320" cy="4041648"/>
          </a:xfrm>
        </p:spPr>
        <p:txBody>
          <a:bodyPr/>
          <a:lstStyle/>
          <a:p>
            <a:r>
              <a:rPr lang="ru-RU" sz="6000" dirty="0"/>
              <a:t>Технические средства судовождения</a:t>
            </a:r>
          </a:p>
        </p:txBody>
      </p:sp>
      <p:sp>
        <p:nvSpPr>
          <p:cNvPr id="3" name="Подзаголовок 2">
            <a:extLst>
              <a:ext uri="{FF2B5EF4-FFF2-40B4-BE49-F238E27FC236}">
                <a16:creationId xmlns:a16="http://schemas.microsoft.com/office/drawing/2014/main" id="{29DD3D09-0269-42EF-BF64-0C7185100283}"/>
              </a:ext>
            </a:extLst>
          </p:cNvPr>
          <p:cNvSpPr>
            <a:spLocks noGrp="1"/>
          </p:cNvSpPr>
          <p:nvPr>
            <p:ph type="subTitle" idx="1"/>
          </p:nvPr>
        </p:nvSpPr>
        <p:spPr>
          <a:xfrm>
            <a:off x="1261872" y="4727919"/>
            <a:ext cx="9418320" cy="1691640"/>
          </a:xfrm>
        </p:spPr>
        <p:txBody>
          <a:bodyPr/>
          <a:lstStyle/>
          <a:p>
            <a:r>
              <a:rPr lang="ru-RU" b="0" i="0" dirty="0">
                <a:solidFill>
                  <a:schemeClr val="tx1"/>
                </a:solidFill>
                <a:effectLst/>
                <a:latin typeface="YS Text"/>
              </a:rPr>
              <a:t>это </a:t>
            </a:r>
            <a:r>
              <a:rPr lang="ru-RU" b="1" i="0" dirty="0">
                <a:solidFill>
                  <a:schemeClr val="tx1"/>
                </a:solidFill>
                <a:effectLst/>
                <a:latin typeface="YS Text"/>
              </a:rPr>
              <a:t>совокупность стационарно установленных на судне навигационных приборов и устройств</a:t>
            </a:r>
            <a:r>
              <a:rPr lang="ru-RU" b="0" i="0" dirty="0">
                <a:solidFill>
                  <a:schemeClr val="tx1"/>
                </a:solidFill>
                <a:effectLst/>
                <a:latin typeface="YS Text"/>
              </a:rPr>
              <a:t>, предназначенных для определения местоположения судна, наблюдения за окружаю-щей надводной и подводной обстановкой, а также для выбора, измерения и поддержания заданных значений параметров движения судна.</a:t>
            </a:r>
            <a:endParaRPr lang="ru-RU" dirty="0">
              <a:solidFill>
                <a:schemeClr val="tx1"/>
              </a:solidFill>
            </a:endParaRPr>
          </a:p>
        </p:txBody>
      </p:sp>
    </p:spTree>
    <p:extLst>
      <p:ext uri="{BB962C8B-B14F-4D97-AF65-F5344CB8AC3E}">
        <p14:creationId xmlns:p14="http://schemas.microsoft.com/office/powerpoint/2010/main" val="106235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A1F9C3-7A0A-4F30-8D5B-082DAE3811E6}"/>
              </a:ext>
            </a:extLst>
          </p:cNvPr>
          <p:cNvSpPr>
            <a:spLocks noGrp="1"/>
          </p:cNvSpPr>
          <p:nvPr>
            <p:ph type="title"/>
          </p:nvPr>
        </p:nvSpPr>
        <p:spPr>
          <a:xfrm>
            <a:off x="667983" y="1734531"/>
            <a:ext cx="9692640" cy="4472624"/>
          </a:xfrm>
        </p:spPr>
        <p:txBody>
          <a:bodyPr>
            <a:noAutofit/>
          </a:bodyPr>
          <a:lstStyle/>
          <a:p>
            <a:r>
              <a:rPr lang="ru-RU" sz="3200" dirty="0"/>
              <a:t>Основным прибором на судне, указывающим направление его движения и направления на различные земные и небесные ориентиры, является компас. </a:t>
            </a:r>
            <a:br>
              <a:rPr lang="ru-RU" sz="3200" dirty="0"/>
            </a:br>
            <a:br>
              <a:rPr lang="ru-RU" sz="3200" dirty="0"/>
            </a:br>
            <a:r>
              <a:rPr lang="ru-RU" sz="3200" dirty="0"/>
              <a:t>По компасу определяют также направление ветра и течения. </a:t>
            </a:r>
            <a:br>
              <a:rPr lang="ru-RU" sz="3200" dirty="0"/>
            </a:br>
            <a:br>
              <a:rPr lang="ru-RU" sz="3200" dirty="0"/>
            </a:br>
            <a:r>
              <a:rPr lang="ru-RU" sz="3200" dirty="0"/>
              <a:t>Компасы подразделяют на магнитные, гироскопические и гиромагнитные. </a:t>
            </a:r>
            <a:br>
              <a:rPr lang="ru-RU" sz="3200" dirty="0"/>
            </a:br>
            <a:br>
              <a:rPr lang="ru-RU" sz="3200" dirty="0"/>
            </a:br>
            <a:r>
              <a:rPr lang="ru-RU" sz="3200" dirty="0"/>
              <a:t>В судовождении используют магнитные и гироскопические компасы.</a:t>
            </a:r>
          </a:p>
        </p:txBody>
      </p:sp>
    </p:spTree>
    <p:extLst>
      <p:ext uri="{BB962C8B-B14F-4D97-AF65-F5344CB8AC3E}">
        <p14:creationId xmlns:p14="http://schemas.microsoft.com/office/powerpoint/2010/main" val="127660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6F5380-3D66-4058-9D3C-AFB89D5C95F6}"/>
              </a:ext>
            </a:extLst>
          </p:cNvPr>
          <p:cNvSpPr>
            <a:spLocks noGrp="1"/>
          </p:cNvSpPr>
          <p:nvPr>
            <p:ph type="title"/>
          </p:nvPr>
        </p:nvSpPr>
        <p:spPr>
          <a:xfrm>
            <a:off x="382037" y="0"/>
            <a:ext cx="5911926" cy="1325562"/>
          </a:xfrm>
        </p:spPr>
        <p:txBody>
          <a:bodyPr/>
          <a:lstStyle/>
          <a:p>
            <a:r>
              <a:rPr lang="ru-RU" dirty="0"/>
              <a:t>Магнитный компас</a:t>
            </a:r>
          </a:p>
        </p:txBody>
      </p:sp>
      <p:sp>
        <p:nvSpPr>
          <p:cNvPr id="3" name="Объект 2">
            <a:extLst>
              <a:ext uri="{FF2B5EF4-FFF2-40B4-BE49-F238E27FC236}">
                <a16:creationId xmlns:a16="http://schemas.microsoft.com/office/drawing/2014/main" id="{FC1B588B-2F65-43DC-952F-F709709D7086}"/>
              </a:ext>
            </a:extLst>
          </p:cNvPr>
          <p:cNvSpPr>
            <a:spLocks noGrp="1"/>
          </p:cNvSpPr>
          <p:nvPr>
            <p:ph idx="1"/>
          </p:nvPr>
        </p:nvSpPr>
        <p:spPr>
          <a:xfrm>
            <a:off x="177789" y="1325562"/>
            <a:ext cx="5911926" cy="2545237"/>
          </a:xfrm>
        </p:spPr>
        <p:txBody>
          <a:bodyPr>
            <a:normAutofit/>
          </a:bodyPr>
          <a:lstStyle/>
          <a:p>
            <a:r>
              <a:rPr lang="ru-RU" dirty="0"/>
              <a:t>Для определения направлений в море на морских судах используются магнитные и гироскопические компасы. </a:t>
            </a:r>
          </a:p>
          <a:p>
            <a:r>
              <a:rPr lang="ru-RU" dirty="0"/>
              <a:t>Принцип работы магнитного компаса основан на свойстве магнитной стрелки (системе магнитных стрелок) устанавливаться по направлению вектора напряженности магнитного поля, в котором она находится.</a:t>
            </a:r>
          </a:p>
        </p:txBody>
      </p:sp>
      <p:pic>
        <p:nvPicPr>
          <p:cNvPr id="1026" name="Picture 2" descr="Picture background">
            <a:extLst>
              <a:ext uri="{FF2B5EF4-FFF2-40B4-BE49-F238E27FC236}">
                <a16:creationId xmlns:a16="http://schemas.microsoft.com/office/drawing/2014/main" id="{2AF8C992-41DC-40E4-A1FA-5F77E0AA9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689" y="436894"/>
            <a:ext cx="4524867" cy="2992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Объект 2">
            <a:extLst>
              <a:ext uri="{FF2B5EF4-FFF2-40B4-BE49-F238E27FC236}">
                <a16:creationId xmlns:a16="http://schemas.microsoft.com/office/drawing/2014/main" id="{6B7AE610-A28D-480D-ABF6-6C70DEB576E3}"/>
              </a:ext>
            </a:extLst>
          </p:cNvPr>
          <p:cNvSpPr txBox="1">
            <a:spLocks/>
          </p:cNvSpPr>
          <p:nvPr/>
        </p:nvSpPr>
        <p:spPr>
          <a:xfrm>
            <a:off x="5592120" y="3781052"/>
            <a:ext cx="5784003" cy="25452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ru-RU" dirty="0"/>
              <a:t>Компасом называют навигационный прибор, предназначенный для определения курса судна и направлений на различные береговые или плавучие предметы, находящиеся в поле зрения судоводителя.</a:t>
            </a:r>
          </a:p>
          <a:p>
            <a:r>
              <a:rPr lang="ru-RU" dirty="0"/>
              <a:t>Компас используется также для определения направления ветра и дрейфа судна. По показанию магнитного компаса производится управление судном, с его помощью определяют пеленги на береговые предметы.</a:t>
            </a:r>
          </a:p>
        </p:txBody>
      </p:sp>
      <p:pic>
        <p:nvPicPr>
          <p:cNvPr id="1028" name="Picture 4" descr="Picture background">
            <a:extLst>
              <a:ext uri="{FF2B5EF4-FFF2-40B4-BE49-F238E27FC236}">
                <a16:creationId xmlns:a16="http://schemas.microsoft.com/office/drawing/2014/main" id="{41536643-FA33-4C78-9E13-EF68FC3BB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244" y="3742388"/>
            <a:ext cx="3013414" cy="2907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5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F70688-727F-47FD-A9A1-DF1C267438E3}"/>
              </a:ext>
            </a:extLst>
          </p:cNvPr>
          <p:cNvSpPr>
            <a:spLocks noGrp="1"/>
          </p:cNvSpPr>
          <p:nvPr>
            <p:ph type="title"/>
          </p:nvPr>
        </p:nvSpPr>
        <p:spPr>
          <a:xfrm>
            <a:off x="206070" y="73529"/>
            <a:ext cx="9692640" cy="1325562"/>
          </a:xfrm>
        </p:spPr>
        <p:txBody>
          <a:bodyPr/>
          <a:lstStyle/>
          <a:p>
            <a:r>
              <a:rPr lang="ru-RU" dirty="0"/>
              <a:t>Гирокомпас</a:t>
            </a:r>
          </a:p>
        </p:txBody>
      </p:sp>
      <p:sp>
        <p:nvSpPr>
          <p:cNvPr id="3" name="Объект 2">
            <a:extLst>
              <a:ext uri="{FF2B5EF4-FFF2-40B4-BE49-F238E27FC236}">
                <a16:creationId xmlns:a16="http://schemas.microsoft.com/office/drawing/2014/main" id="{DC764EA1-10DC-48A9-AD24-1730C9C191BD}"/>
              </a:ext>
            </a:extLst>
          </p:cNvPr>
          <p:cNvSpPr>
            <a:spLocks noGrp="1"/>
          </p:cNvSpPr>
          <p:nvPr>
            <p:ph idx="1"/>
          </p:nvPr>
        </p:nvSpPr>
        <p:spPr>
          <a:xfrm>
            <a:off x="0" y="1470581"/>
            <a:ext cx="6694351" cy="4351337"/>
          </a:xfrm>
        </p:spPr>
        <p:txBody>
          <a:bodyPr>
            <a:normAutofit fontScale="92500" lnSpcReduction="10000"/>
          </a:bodyPr>
          <a:lstStyle/>
          <a:p>
            <a:r>
              <a:rPr lang="ru-RU" dirty="0"/>
              <a:t>В гироскопических компасах используется свойство быстровращающегося тела (гироскопа) сохранять неизменное направление главной оси в мировом пространстве. При помощи специальных устройств в гирокомпасе ось гироскопа устанавливается в плоскости </a:t>
            </a:r>
            <a:r>
              <a:rPr lang="ru-RU" dirty="0" err="1"/>
              <a:t>гирокомпасного</a:t>
            </a:r>
            <a:r>
              <a:rPr lang="ru-RU" dirty="0"/>
              <a:t> меридиана, направление которого почти совпадает с плоскостью истинного меридиана.</a:t>
            </a:r>
          </a:p>
          <a:p>
            <a:r>
              <a:rPr lang="ru-RU" dirty="0"/>
              <a:t>Гирокомпас обладает рядом преимуществ по сравнению с магнитным. Являясь механическим прибором, он не зависит от магнитных полей Земли и судна, которые подвержены изменениям. Хорошо отрегулированный гирокомпас позволяет получать истинные направления и курсы, не требующие дополнительных вычислений. Ось гирокомпаса занимает устойчивое положение в плоскости истинного меридиана, что повышает точность ведения судна по курсу и позволяет осуществить автоматическое удержание судна на курсе при помощи прибора авторулевого.</a:t>
            </a:r>
          </a:p>
        </p:txBody>
      </p:sp>
      <p:sp>
        <p:nvSpPr>
          <p:cNvPr id="4" name="Объект 2">
            <a:extLst>
              <a:ext uri="{FF2B5EF4-FFF2-40B4-BE49-F238E27FC236}">
                <a16:creationId xmlns:a16="http://schemas.microsoft.com/office/drawing/2014/main" id="{F46E97F2-9E09-4E03-8751-3DAC220C0E60}"/>
              </a:ext>
            </a:extLst>
          </p:cNvPr>
          <p:cNvSpPr txBox="1">
            <a:spLocks/>
          </p:cNvSpPr>
          <p:nvPr/>
        </p:nvSpPr>
        <p:spPr>
          <a:xfrm>
            <a:off x="6694351" y="5045226"/>
            <a:ext cx="4553146" cy="1739245"/>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ru-RU" dirty="0"/>
              <a:t>Недостатками гирокомпаса является сложность конструкции и необходимость непрерывного специального обслуживания. Гирокомпас нельзя использовать немедленно, так. как требуется некоторое время для приведения его главной оси в меридиан. Большое количество вспомогательного электрооборудования лишает гирокомпас автономности. В районе географического полюса Земли гирокомпас также перестает указывать направления</a:t>
            </a:r>
          </a:p>
          <a:p>
            <a:endParaRPr lang="ru-RU" dirty="0"/>
          </a:p>
        </p:txBody>
      </p:sp>
      <p:pic>
        <p:nvPicPr>
          <p:cNvPr id="2050" name="Picture 2" descr="Picture background">
            <a:extLst>
              <a:ext uri="{FF2B5EF4-FFF2-40B4-BE49-F238E27FC236}">
                <a16:creationId xmlns:a16="http://schemas.microsoft.com/office/drawing/2014/main" id="{FEF87CE4-C777-49B9-9C8E-0A6F927BF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30" y="288614"/>
            <a:ext cx="4051763" cy="4685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0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2B7BD1-F100-4E6C-803E-97416B9AA49C}"/>
              </a:ext>
            </a:extLst>
          </p:cNvPr>
          <p:cNvSpPr>
            <a:spLocks noGrp="1"/>
          </p:cNvSpPr>
          <p:nvPr>
            <p:ph type="title"/>
          </p:nvPr>
        </p:nvSpPr>
        <p:spPr>
          <a:xfrm>
            <a:off x="478221" y="101809"/>
            <a:ext cx="10143807" cy="1325562"/>
          </a:xfrm>
        </p:spPr>
        <p:txBody>
          <a:bodyPr/>
          <a:lstStyle/>
          <a:p>
            <a:r>
              <a:rPr lang="ru-RU" dirty="0"/>
              <a:t>Определение расстояния, пройденного судном</a:t>
            </a:r>
          </a:p>
        </p:txBody>
      </p:sp>
      <p:sp>
        <p:nvSpPr>
          <p:cNvPr id="3" name="Объект 2">
            <a:extLst>
              <a:ext uri="{FF2B5EF4-FFF2-40B4-BE49-F238E27FC236}">
                <a16:creationId xmlns:a16="http://schemas.microsoft.com/office/drawing/2014/main" id="{32383931-ABFD-44FC-9439-660A3A218B05}"/>
              </a:ext>
            </a:extLst>
          </p:cNvPr>
          <p:cNvSpPr>
            <a:spLocks noGrp="1"/>
          </p:cNvSpPr>
          <p:nvPr>
            <p:ph idx="1"/>
          </p:nvPr>
        </p:nvSpPr>
        <p:spPr>
          <a:xfrm>
            <a:off x="365098" y="1451129"/>
            <a:ext cx="10541713" cy="3026004"/>
          </a:xfrm>
        </p:spPr>
        <p:txBody>
          <a:bodyPr>
            <a:normAutofit/>
          </a:bodyPr>
          <a:lstStyle/>
          <a:p>
            <a:r>
              <a:rPr lang="ru-RU" dirty="0"/>
              <a:t>Пройденное расстояние и скорость судна измеряют при помощи приборов, называемых лагами.</a:t>
            </a:r>
          </a:p>
          <a:p>
            <a:r>
              <a:rPr lang="ru-RU" dirty="0" err="1"/>
              <a:t>Несжимаемость</a:t>
            </a:r>
            <a:r>
              <a:rPr lang="ru-RU" dirty="0"/>
              <a:t> и незначительная вязкость морской воды позволяют определять скорость судна при помощи буксируемой им вертушки. При известном шаге лопасти вертушка делает определенное количество оборотов на одну милю пройденного судном расстояния. Количество оборотов вертушки фиксируется механическим или электромеханическим путем. В зависимости от этого </a:t>
            </a:r>
            <a:r>
              <a:rPr lang="ru-RU" dirty="0" err="1"/>
              <a:t>вертушечные</a:t>
            </a:r>
            <a:r>
              <a:rPr lang="ru-RU" dirty="0"/>
              <a:t> лаги подразделяют на механические и электромеханические.</a:t>
            </a:r>
          </a:p>
        </p:txBody>
      </p:sp>
      <p:pic>
        <p:nvPicPr>
          <p:cNvPr id="3074" name="Picture 2" descr="Picture background">
            <a:extLst>
              <a:ext uri="{FF2B5EF4-FFF2-40B4-BE49-F238E27FC236}">
                <a16:creationId xmlns:a16="http://schemas.microsoft.com/office/drawing/2014/main" id="{CF682B7B-DAA3-405D-97F2-73AB59B70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510" y="3893869"/>
            <a:ext cx="5422302" cy="27853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B0A3CA-F3A8-485A-A9ED-34BA8C17327D}"/>
              </a:ext>
            </a:extLst>
          </p:cNvPr>
          <p:cNvSpPr txBox="1"/>
          <p:nvPr/>
        </p:nvSpPr>
        <p:spPr>
          <a:xfrm>
            <a:off x="452485" y="3893869"/>
            <a:ext cx="4440025" cy="2862322"/>
          </a:xfrm>
          <a:prstGeom prst="rect">
            <a:avLst/>
          </a:prstGeom>
          <a:noFill/>
        </p:spPr>
        <p:txBody>
          <a:bodyPr wrap="square">
            <a:spAutoFit/>
          </a:bodyPr>
          <a:lstStyle/>
          <a:p>
            <a:r>
              <a:rPr lang="ru-RU" dirty="0"/>
              <a:t>Все системы механических забортных лагов основаны на одном принципе и отличаются лишь устройством отдельных частей. Отечественная</a:t>
            </a:r>
          </a:p>
          <a:p>
            <a:r>
              <a:rPr lang="ru-RU" dirty="0"/>
              <a:t>промышленность выпускает две системы забортных лагов:</a:t>
            </a:r>
          </a:p>
          <a:p>
            <a:r>
              <a:rPr lang="ru-RU" dirty="0"/>
              <a:t>ЛЗМ—для измерения малых скоростей (от 5 до 15 узлов) и</a:t>
            </a:r>
          </a:p>
          <a:p>
            <a:r>
              <a:rPr lang="ru-RU" dirty="0"/>
              <a:t>ЛЗБ — для измерения больших скоростей (от 5 до 25 узлов).</a:t>
            </a:r>
          </a:p>
        </p:txBody>
      </p:sp>
    </p:spTree>
    <p:extLst>
      <p:ext uri="{BB962C8B-B14F-4D97-AF65-F5344CB8AC3E}">
        <p14:creationId xmlns:p14="http://schemas.microsoft.com/office/powerpoint/2010/main" val="420489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2571E9-B559-47C1-953F-790A98F51428}"/>
              </a:ext>
            </a:extLst>
          </p:cNvPr>
          <p:cNvSpPr>
            <a:spLocks noGrp="1"/>
          </p:cNvSpPr>
          <p:nvPr>
            <p:ph idx="1"/>
          </p:nvPr>
        </p:nvSpPr>
        <p:spPr>
          <a:xfrm>
            <a:off x="206070" y="377073"/>
            <a:ext cx="6430400" cy="1668544"/>
          </a:xfrm>
        </p:spPr>
        <p:txBody>
          <a:bodyPr>
            <a:normAutofit/>
          </a:bodyPr>
          <a:lstStyle/>
          <a:p>
            <a:r>
              <a:rPr lang="ru-RU" sz="2000" dirty="0"/>
              <a:t>Гидродинамические лаги. Работа гидродинамического лага основана на измерении динамического давления </a:t>
            </a:r>
            <a:r>
              <a:rPr lang="ru-RU" sz="2000" dirty="0" err="1"/>
              <a:t>воды,возникающего</a:t>
            </a:r>
            <a:r>
              <a:rPr lang="ru-RU" sz="2000" dirty="0"/>
              <a:t> в приемном устройстве лага при движении судна.</a:t>
            </a:r>
          </a:p>
        </p:txBody>
      </p:sp>
      <p:sp>
        <p:nvSpPr>
          <p:cNvPr id="8" name="TextBox 7">
            <a:extLst>
              <a:ext uri="{FF2B5EF4-FFF2-40B4-BE49-F238E27FC236}">
                <a16:creationId xmlns:a16="http://schemas.microsoft.com/office/drawing/2014/main" id="{29D433F4-ED4E-494B-B299-1F5655C72750}"/>
              </a:ext>
            </a:extLst>
          </p:cNvPr>
          <p:cNvSpPr txBox="1"/>
          <p:nvPr/>
        </p:nvSpPr>
        <p:spPr>
          <a:xfrm>
            <a:off x="4456522" y="4301054"/>
            <a:ext cx="6940484" cy="1938992"/>
          </a:xfrm>
          <a:prstGeom prst="rect">
            <a:avLst/>
          </a:prstGeom>
          <a:noFill/>
        </p:spPr>
        <p:txBody>
          <a:bodyPr wrap="square">
            <a:spAutoFit/>
          </a:bodyPr>
          <a:lstStyle/>
          <a:p>
            <a:r>
              <a:rPr lang="ru-RU" sz="2000" dirty="0"/>
              <a:t>Индукционные лаги. Принцип действия основан на возникновении при движении судна дополнительной ЭДС в контуре (частью которого является забортная вода), находящемся в магнитном поле, создаваемом соленоидом при пропускании через него переменного электрического тока.</a:t>
            </a:r>
          </a:p>
        </p:txBody>
      </p:sp>
      <p:pic>
        <p:nvPicPr>
          <p:cNvPr id="4098" name="Picture 2" descr="Picture background">
            <a:extLst>
              <a:ext uri="{FF2B5EF4-FFF2-40B4-BE49-F238E27FC236}">
                <a16:creationId xmlns:a16="http://schemas.microsoft.com/office/drawing/2014/main" id="{2631C676-9227-46A3-AA30-F86782223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88" y="2684478"/>
            <a:ext cx="3734586" cy="22036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cture background">
            <a:extLst>
              <a:ext uri="{FF2B5EF4-FFF2-40B4-BE49-F238E27FC236}">
                <a16:creationId xmlns:a16="http://schemas.microsoft.com/office/drawing/2014/main" id="{84ED6729-5FB0-4487-BE53-C2AA57D20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31"/>
          <a:stretch/>
        </p:blipFill>
        <p:spPr bwMode="auto">
          <a:xfrm>
            <a:off x="7014525" y="1211345"/>
            <a:ext cx="3734586" cy="232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54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871A40-6787-4449-8B7F-4827D93EC12F}"/>
              </a:ext>
            </a:extLst>
          </p:cNvPr>
          <p:cNvSpPr>
            <a:spLocks noGrp="1"/>
          </p:cNvSpPr>
          <p:nvPr>
            <p:ph type="title"/>
          </p:nvPr>
        </p:nvSpPr>
        <p:spPr>
          <a:xfrm>
            <a:off x="4709407" y="352408"/>
            <a:ext cx="2895348" cy="1325562"/>
          </a:xfrm>
        </p:spPr>
        <p:txBody>
          <a:bodyPr/>
          <a:lstStyle/>
          <a:p>
            <a:r>
              <a:rPr lang="ru-RU" dirty="0"/>
              <a:t>Лот</a:t>
            </a:r>
          </a:p>
        </p:txBody>
      </p:sp>
      <p:pic>
        <p:nvPicPr>
          <p:cNvPr id="5122" name="Picture 2" descr="Picture background">
            <a:extLst>
              <a:ext uri="{FF2B5EF4-FFF2-40B4-BE49-F238E27FC236}">
                <a16:creationId xmlns:a16="http://schemas.microsoft.com/office/drawing/2014/main" id="{E3A07C1B-7B1F-4BCA-ACF2-ACBAB6A3CF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04755" y="89275"/>
            <a:ext cx="3442912" cy="30155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ture background">
            <a:extLst>
              <a:ext uri="{FF2B5EF4-FFF2-40B4-BE49-F238E27FC236}">
                <a16:creationId xmlns:a16="http://schemas.microsoft.com/office/drawing/2014/main" id="{D7F4EA86-E8B3-41DA-A718-B58A0D2F0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10" y="352408"/>
            <a:ext cx="3442912" cy="6237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236640F-5BEB-46F3-A76B-5353085D2A49}"/>
              </a:ext>
            </a:extLst>
          </p:cNvPr>
          <p:cNvSpPr txBox="1"/>
          <p:nvPr/>
        </p:nvSpPr>
        <p:spPr>
          <a:xfrm>
            <a:off x="3598922" y="2896600"/>
            <a:ext cx="6978192" cy="3416320"/>
          </a:xfrm>
          <a:prstGeom prst="rect">
            <a:avLst/>
          </a:prstGeom>
          <a:noFill/>
        </p:spPr>
        <p:txBody>
          <a:bodyPr wrap="square">
            <a:spAutoFit/>
          </a:bodyPr>
          <a:lstStyle/>
          <a:p>
            <a:r>
              <a:rPr lang="ru-RU" dirty="0"/>
              <a:t>Лотом называется прибор, служащий для измерения глубин с борта судна.</a:t>
            </a:r>
          </a:p>
          <a:p>
            <a:r>
              <a:rPr lang="ru-RU" dirty="0"/>
              <a:t>Ручной лот состоит из свинцовой или чугунной гири и лотлиня . Гиря имеет конусообразную форму, высота ее</a:t>
            </a:r>
          </a:p>
          <a:p>
            <a:r>
              <a:rPr lang="ru-RU" dirty="0"/>
              <a:t>около 30 см, а вес от 3 до 5 кг. В верхней части гири имеется ушко , в которое продевается строп из линя для ввязывания в нее лотлиня . В нижней части гири сделана выемка, в которую вмазывают мыло или смесь сала с толченым мелом. При измерении глубины гиря ударяется о дно, частицы грунта пристают к салу или к мылу и это дает возможность одновременно с определением глубины определить характер грунта в данном месте.</a:t>
            </a:r>
          </a:p>
        </p:txBody>
      </p:sp>
    </p:spTree>
    <p:extLst>
      <p:ext uri="{BB962C8B-B14F-4D97-AF65-F5344CB8AC3E}">
        <p14:creationId xmlns:p14="http://schemas.microsoft.com/office/powerpoint/2010/main" val="405939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1B9DE-659C-4CAD-BC2E-6AE3839D7D26}"/>
              </a:ext>
            </a:extLst>
          </p:cNvPr>
          <p:cNvSpPr>
            <a:spLocks noGrp="1"/>
          </p:cNvSpPr>
          <p:nvPr>
            <p:ph type="title"/>
          </p:nvPr>
        </p:nvSpPr>
        <p:spPr>
          <a:xfrm>
            <a:off x="149508" y="258448"/>
            <a:ext cx="11134377" cy="1244338"/>
          </a:xfrm>
        </p:spPr>
        <p:txBody>
          <a:bodyPr>
            <a:noAutofit/>
          </a:bodyPr>
          <a:lstStyle/>
          <a:p>
            <a:r>
              <a:rPr lang="ru-RU" sz="3600" dirty="0"/>
              <a:t>Эхолот —навигационный  гидроакустический прибор, предназначенный для измерения глубин.</a:t>
            </a:r>
          </a:p>
        </p:txBody>
      </p:sp>
      <p:pic>
        <p:nvPicPr>
          <p:cNvPr id="5" name="Объект 4">
            <a:extLst>
              <a:ext uri="{FF2B5EF4-FFF2-40B4-BE49-F238E27FC236}">
                <a16:creationId xmlns:a16="http://schemas.microsoft.com/office/drawing/2014/main" id="{EED88EFC-B4E1-4968-AE99-6790EEADE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448" y="1502786"/>
            <a:ext cx="3727651" cy="3469064"/>
          </a:xfrm>
        </p:spPr>
      </p:pic>
      <p:sp>
        <p:nvSpPr>
          <p:cNvPr id="9" name="TextBox 8">
            <a:extLst>
              <a:ext uri="{FF2B5EF4-FFF2-40B4-BE49-F238E27FC236}">
                <a16:creationId xmlns:a16="http://schemas.microsoft.com/office/drawing/2014/main" id="{9FD44FC5-B707-426A-B5C1-0E175CAD75BE}"/>
              </a:ext>
            </a:extLst>
          </p:cNvPr>
          <p:cNvSpPr txBox="1"/>
          <p:nvPr/>
        </p:nvSpPr>
        <p:spPr>
          <a:xfrm>
            <a:off x="4484801" y="1829077"/>
            <a:ext cx="6799083" cy="3416320"/>
          </a:xfrm>
          <a:prstGeom prst="rect">
            <a:avLst/>
          </a:prstGeom>
          <a:noFill/>
        </p:spPr>
        <p:txBody>
          <a:bodyPr wrap="square">
            <a:spAutoFit/>
          </a:bodyPr>
          <a:lstStyle/>
          <a:p>
            <a:r>
              <a:rPr lang="ru-RU" dirty="0"/>
              <a:t>Принцип действия эхолота основан на измерении времени прохождения ультразвукового импульса от вибратора-излучателя до морского дна и обратно до вибратора-приемника. В вибраторах используются ферромагнитные</a:t>
            </a:r>
            <a:r>
              <a:rPr lang="en-US" dirty="0"/>
              <a:t> </a:t>
            </a:r>
            <a:r>
              <a:rPr lang="ru-RU" dirty="0"/>
              <a:t>материалы (железо, кобальт, никель), которые обладают свойством</a:t>
            </a:r>
            <a:r>
              <a:rPr lang="en-US" dirty="0"/>
              <a:t> </a:t>
            </a:r>
            <a:r>
              <a:rPr lang="ru-RU" dirty="0"/>
              <a:t>магнитострикционного эффекта. Этот эффект</a:t>
            </a:r>
          </a:p>
          <a:p>
            <a:r>
              <a:rPr lang="ru-RU" dirty="0"/>
              <a:t>заключается в деформации ферромагнитных материалов при их намагничивании.</a:t>
            </a:r>
          </a:p>
          <a:p>
            <a:r>
              <a:rPr lang="ru-RU" dirty="0"/>
              <a:t>В вибраторе-приемнике используется обратный магнитострикционный эффект, который состоит в изменении</a:t>
            </a:r>
            <a:r>
              <a:rPr lang="en-US" dirty="0"/>
              <a:t> </a:t>
            </a:r>
            <a:r>
              <a:rPr lang="ru-RU" dirty="0"/>
              <a:t>магнитного поля в ферромагнитных намагниченных материалах при их деформации.</a:t>
            </a:r>
          </a:p>
        </p:txBody>
      </p:sp>
    </p:spTree>
    <p:extLst>
      <p:ext uri="{BB962C8B-B14F-4D97-AF65-F5344CB8AC3E}">
        <p14:creationId xmlns:p14="http://schemas.microsoft.com/office/powerpoint/2010/main" val="40104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4DF29E-425F-4961-A208-E36427BB3D1D}"/>
              </a:ext>
            </a:extLst>
          </p:cNvPr>
          <p:cNvSpPr>
            <a:spLocks noGrp="1"/>
          </p:cNvSpPr>
          <p:nvPr>
            <p:ph type="title"/>
          </p:nvPr>
        </p:nvSpPr>
        <p:spPr>
          <a:xfrm>
            <a:off x="3685881" y="820132"/>
            <a:ext cx="7579150" cy="5608948"/>
          </a:xfrm>
        </p:spPr>
        <p:txBody>
          <a:bodyPr>
            <a:noAutofit/>
          </a:bodyPr>
          <a:lstStyle/>
          <a:p>
            <a:r>
              <a:rPr lang="ru-RU" sz="1600" dirty="0"/>
              <a:t>Электродвигатель вращает с равномерной скоростью диск указателя глубин 3 с неоновой лампочкой. В тот момент, когда на диске указателя глубин неоновая лампочка пройдет через нулевое деление шкалы глубин, кулачковый контакт замкнет электроцепь, состоящую из посылочного конденсатора 2, заряженного до напряжения 1500 В и обмоток вибратора- излучателя 1. При этом конденсатор разрядится, и ток разряда, протекая по обмоткам вибратора-излучателя, вызовет появление переменного электромагнитного поля в никелевых пластинах пакета вибратора.</a:t>
            </a:r>
            <a:br>
              <a:rPr lang="ru-RU" sz="1600" dirty="0"/>
            </a:br>
            <a:br>
              <a:rPr lang="ru-RU" sz="1600" dirty="0"/>
            </a:br>
            <a:r>
              <a:rPr lang="ru-RU" sz="1600" dirty="0"/>
              <a:t> Явление магнитострикционного эффекта вызовет  колебания излучающей поверхности вибратора и в виде ультразвукового импульса дойдет до морского дна и, частично отразившись, вернется на вибратор-приемник 5 Попав на пакет вибратора-приемника, отраженный импульс вызовет его колебания и, следовательно, изменение остаточного магнитного поля. Изменение магнитного поля создаст в обмотке вибратора незначительную переменную электродвижущую силу. Возникшее таким образом напряжение поступает в усилитель 4, и затем усиленный импульс подается на неоновую лампочку, вызывая ее кратковременное зажигание.</a:t>
            </a:r>
            <a:br>
              <a:rPr lang="ru-RU" sz="1600" dirty="0"/>
            </a:br>
            <a:br>
              <a:rPr lang="ru-RU" sz="1600" dirty="0"/>
            </a:br>
            <a:r>
              <a:rPr lang="ru-RU" sz="1600" dirty="0"/>
              <a:t>За промежуток времени между посылкой и приемом сигнала диск с неоновой лампочкой повернется на угол, пропорциональный времени прохождения сигнала.</a:t>
            </a:r>
            <a:br>
              <a:rPr lang="ru-RU" sz="1600" dirty="0"/>
            </a:br>
            <a:r>
              <a:rPr lang="ru-RU" sz="1600" dirty="0"/>
              <a:t>Установленная перед вращающимся диском шкала указателя глубин отградуирована в метрах. Таким образом, деление шкалы, против которого произойдет вспышка неоновой лампочки, покажет глубину под килем судна. Оба вибратора смонтированы в днище судна.</a:t>
            </a:r>
          </a:p>
        </p:txBody>
      </p:sp>
      <p:pic>
        <p:nvPicPr>
          <p:cNvPr id="6146" name="Picture 2" descr="Picture background">
            <a:extLst>
              <a:ext uri="{FF2B5EF4-FFF2-40B4-BE49-F238E27FC236}">
                <a16:creationId xmlns:a16="http://schemas.microsoft.com/office/drawing/2014/main" id="{D6FF8559-CDB8-40F7-863D-0D880F91A7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604" y="54220"/>
            <a:ext cx="3156391" cy="680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156418"/>
      </p:ext>
    </p:extLst>
  </p:cSld>
  <p:clrMapOvr>
    <a:masterClrMapping/>
  </p:clrMapOvr>
</p:sld>
</file>

<file path=ppt/theme/theme1.xml><?xml version="1.0" encoding="utf-8"?>
<a:theme xmlns:a="http://schemas.openxmlformats.org/drawingml/2006/main" name="Вид">
  <a:themeElements>
    <a:clrScheme name="Вид">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Вид">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Вид">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TM03457515[[fn=Вид]]</Template>
  <TotalTime>209</TotalTime>
  <Words>949</Words>
  <Application>Microsoft Office PowerPoint</Application>
  <PresentationFormat>Широкоэкранный</PresentationFormat>
  <Paragraphs>30</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Century Schoolbook</vt:lpstr>
      <vt:lpstr>Wingdings 2</vt:lpstr>
      <vt:lpstr>YS Text</vt:lpstr>
      <vt:lpstr>Вид</vt:lpstr>
      <vt:lpstr>Технические средства судовождения</vt:lpstr>
      <vt:lpstr>Основным прибором на судне, указывающим направление его движения и направления на различные земные и небесные ориентиры, является компас.   По компасу определяют также направление ветра и течения.   Компасы подразделяют на магнитные, гироскопические и гиромагнитные.   В судовождении используют магнитные и гироскопические компасы.</vt:lpstr>
      <vt:lpstr>Магнитный компас</vt:lpstr>
      <vt:lpstr>Гирокомпас</vt:lpstr>
      <vt:lpstr>Определение расстояния, пройденного судном</vt:lpstr>
      <vt:lpstr>Презентация PowerPoint</vt:lpstr>
      <vt:lpstr>Лот</vt:lpstr>
      <vt:lpstr>Эхолот —навигационный  гидроакустический прибор, предназначенный для измерения глубин.</vt:lpstr>
      <vt:lpstr>Электродвигатель вращает с равномерной скоростью диск указателя глубин 3 с неоновой лампочкой. В тот момент, когда на диске указателя глубин неоновая лампочка пройдет через нулевое деление шкалы глубин, кулачковый контакт замкнет электроцепь, состоящую из посылочного конденсатора 2, заряженного до напряжения 1500 В и обмоток вибратора- излучателя 1. При этом конденсатор разрядится, и ток разряда, протекая по обмоткам вибратора-излучателя, вызовет появление переменного электромагнитного поля в никелевых пластинах пакета вибратора.   Явление магнитострикционного эффекта вызовет  колебания излучающей поверхности вибратора и в виде ультразвукового импульса дойдет до морского дна и, частично отразившись, вернется на вибратор-приемник 5 Попав на пакет вибратора-приемника, отраженный импульс вызовет его колебания и, следовательно, изменение остаточного магнитного поля. Изменение магнитного поля создаст в обмотке вибратора незначительную переменную электродвижущую силу. Возникшее таким образом напряжение поступает в усилитель 4, и затем усиленный импульс подается на неоновую лампочку, вызывая ее кратковременное зажигание.  За промежуток времени между посылкой и приемом сигнала диск с неоновой лампочкой повернется на угол, пропорциональный времени прохождения сигнала. Установленная перед вращающимся диском шкала указателя глубин отградуирована в метрах. Таким образом, деление шкалы, против которого произойдет вспышка неоновой лампочки, покажет глубину под килем судна. Оба вибратора смонтированы в днище судна.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Технические средства судовождения</dc:title>
  <dc:creator>Анна Нуждина</dc:creator>
  <cp:lastModifiedBy>Анна Нуждина</cp:lastModifiedBy>
  <cp:revision>6</cp:revision>
  <dcterms:created xsi:type="dcterms:W3CDTF">2024-08-16T07:20:51Z</dcterms:created>
  <dcterms:modified xsi:type="dcterms:W3CDTF">2024-08-16T10:50:21Z</dcterms:modified>
</cp:coreProperties>
</file>