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Lst>
  <p:sldSz cx="6858000" cy="9144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0" autoAdjust="0"/>
  </p:normalViewPr>
  <p:slideViewPr>
    <p:cSldViewPr>
      <p:cViewPr>
        <p:scale>
          <a:sx n="60" d="100"/>
          <a:sy n="60" d="100"/>
        </p:scale>
        <p:origin x="-1878"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82EBD5B-F60A-497E-8D1E-3EDB4457E925}" type="datetimeFigureOut">
              <a:rPr lang="ru-RU" smtClean="0"/>
              <a:pPr/>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2C9D9A-6C46-470E-8D4D-79FB9A8F020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2EBD5B-F60A-497E-8D1E-3EDB4457E925}" type="datetimeFigureOut">
              <a:rPr lang="ru-RU" smtClean="0"/>
              <a:pPr/>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2C9D9A-6C46-470E-8D4D-79FB9A8F020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2EBD5B-F60A-497E-8D1E-3EDB4457E925}" type="datetimeFigureOut">
              <a:rPr lang="ru-RU" smtClean="0"/>
              <a:pPr/>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2C9D9A-6C46-470E-8D4D-79FB9A8F020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2EBD5B-F60A-497E-8D1E-3EDB4457E925}" type="datetimeFigureOut">
              <a:rPr lang="ru-RU" smtClean="0"/>
              <a:pPr/>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2C9D9A-6C46-470E-8D4D-79FB9A8F020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82EBD5B-F60A-497E-8D1E-3EDB4457E925}" type="datetimeFigureOut">
              <a:rPr lang="ru-RU" smtClean="0"/>
              <a:pPr/>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2C9D9A-6C46-470E-8D4D-79FB9A8F020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82EBD5B-F60A-497E-8D1E-3EDB4457E925}" type="datetimeFigureOut">
              <a:rPr lang="ru-RU" smtClean="0"/>
              <a:pPr/>
              <a:t>25.09.2019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2C9D9A-6C46-470E-8D4D-79FB9A8F020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82EBD5B-F60A-497E-8D1E-3EDB4457E925}" type="datetimeFigureOut">
              <a:rPr lang="ru-RU" smtClean="0"/>
              <a:pPr/>
              <a:t>25.09.2019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72C9D9A-6C46-470E-8D4D-79FB9A8F020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82EBD5B-F60A-497E-8D1E-3EDB4457E925}" type="datetimeFigureOut">
              <a:rPr lang="ru-RU" smtClean="0"/>
              <a:pPr/>
              <a:t>25.09.2019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72C9D9A-6C46-470E-8D4D-79FB9A8F020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2EBD5B-F60A-497E-8D1E-3EDB4457E925}" type="datetimeFigureOut">
              <a:rPr lang="ru-RU" smtClean="0"/>
              <a:pPr/>
              <a:t>25.09.2019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72C9D9A-6C46-470E-8D4D-79FB9A8F020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2EBD5B-F60A-497E-8D1E-3EDB4457E925}" type="datetimeFigureOut">
              <a:rPr lang="ru-RU" smtClean="0"/>
              <a:pPr/>
              <a:t>25.09.2019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2C9D9A-6C46-470E-8D4D-79FB9A8F020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2EBD5B-F60A-497E-8D1E-3EDB4457E925}" type="datetimeFigureOut">
              <a:rPr lang="ru-RU" smtClean="0"/>
              <a:pPr/>
              <a:t>25.09.2019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2C9D9A-6C46-470E-8D4D-79FB9A8F020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82EBD5B-F60A-497E-8D1E-3EDB4457E925}" type="datetimeFigureOut">
              <a:rPr lang="ru-RU" smtClean="0"/>
              <a:pPr/>
              <a:t>25.09.2019</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72C9D9A-6C46-470E-8D4D-79FB9A8F020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a.d-cd.net/cfc8746s-1920.jpg" TargetMode="External"/><Relationship Id="rId1" Type="http://schemas.openxmlformats.org/officeDocument/2006/relationships/slideLayout" Target="../slideLayouts/slideLayout2.xml"/><Relationship Id="rId4" Type="http://schemas.openxmlformats.org/officeDocument/2006/relationships/hyperlink" Target="https://blokirovka.ru/category/povyshennogo-treniya-ls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6672" y="1403648"/>
            <a:ext cx="5829300" cy="5256584"/>
          </a:xfrm>
        </p:spPr>
        <p:txBody>
          <a:bodyPr>
            <a:normAutofit/>
          </a:bodyPr>
          <a:lstStyle/>
          <a:p>
            <a:pPr lvl="0"/>
            <a:r>
              <a:rPr lang="ru-RU" sz="6000" b="1" i="1" cap="all" dirty="0" smtClean="0"/>
              <a:t>Карданные передачи</a:t>
            </a:r>
            <a:br>
              <a:rPr lang="ru-RU" sz="6000" b="1" i="1" cap="all" dirty="0" smtClean="0"/>
            </a:br>
            <a:r>
              <a:rPr lang="ru-RU" sz="6000" b="1" i="1" cap="all" dirty="0" smtClean="0"/>
              <a:t>автомобилей и тракторов</a:t>
            </a:r>
            <a:endParaRPr lang="ru-RU" sz="6000" cap="al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2656" y="395536"/>
            <a:ext cx="6264696" cy="8424936"/>
          </a:xfrm>
          <a:prstGeom prst="rect">
            <a:avLst/>
          </a:prstGeom>
        </p:spPr>
        <p:txBody>
          <a:bodyPr vert="horz" lIns="91440" tIns="45720" rIns="91440" bIns="45720" rtlCol="0" anchor="ctr">
            <a:noAutofit/>
          </a:bodyPr>
          <a:lstStyle/>
          <a:p>
            <a:pPr indent="457200" algn="just"/>
            <a:r>
              <a:rPr lang="ru-RU" sz="2400" dirty="0" smtClean="0"/>
              <a:t>Мостами автомобиля (трактора) называются металлические балки с колесами. Мосты служат для установки колес и поддержания несущей системы автомобиля (трактора).</a:t>
            </a:r>
          </a:p>
          <a:p>
            <a:pPr indent="457200" algn="just"/>
            <a:r>
              <a:rPr lang="ru-RU" sz="2400" b="1" i="1" dirty="0" smtClean="0"/>
              <a:t>Ведущим называется мост</a:t>
            </a:r>
            <a:r>
              <a:rPr lang="ru-RU" sz="2400" dirty="0" smtClean="0"/>
              <a:t> с ведущими колесами, к которым подводится крутящий момент от двигателя. На автомобилях и тракторах ведущими мостами могут быть только передний, только задний, средний и задний или одновременно все мосты. На автомобилях применяются различные типы ведущих мостов.</a:t>
            </a:r>
          </a:p>
          <a:p>
            <a:pPr indent="457200" algn="just"/>
            <a:r>
              <a:rPr lang="ru-RU" sz="2400" b="1" i="1" dirty="0" smtClean="0"/>
              <a:t>Управляемым называется мост</a:t>
            </a:r>
            <a:r>
              <a:rPr lang="ru-RU" sz="2400" dirty="0" smtClean="0"/>
              <a:t> с ведомыми управляемыми ко­лесами, к которым не подводится крутящий момент двигателя</a:t>
            </a:r>
            <a:r>
              <a:rPr lang="ru-RU" sz="2400" dirty="0" smtClean="0"/>
              <a:t>.</a:t>
            </a:r>
            <a:endParaRPr lang="ru-RU"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2656" y="395536"/>
            <a:ext cx="6264696" cy="8424936"/>
          </a:xfrm>
          <a:prstGeom prst="rect">
            <a:avLst/>
          </a:prstGeom>
        </p:spPr>
        <p:txBody>
          <a:bodyPr vert="horz" lIns="91440" tIns="45720" rIns="91440" bIns="45720" rtlCol="0" anchor="ctr">
            <a:noAutofit/>
          </a:bodyPr>
          <a:lstStyle/>
          <a:p>
            <a:pPr indent="457200" algn="just"/>
            <a:r>
              <a:rPr lang="ru-RU" sz="2200" b="1" i="1" dirty="0" smtClean="0"/>
              <a:t>Комбинированным называется мост</a:t>
            </a:r>
            <a:r>
              <a:rPr lang="ru-RU" sz="2200" dirty="0" smtClean="0"/>
              <a:t> с ведущими и управляемыми одновременно колесами. Комбинированные мосты применяются в качестве передних мостов в </a:t>
            </a:r>
            <a:r>
              <a:rPr lang="ru-RU" sz="2200" dirty="0" err="1" smtClean="0"/>
              <a:t>переднеприводных</a:t>
            </a:r>
            <a:r>
              <a:rPr lang="ru-RU" sz="2200" dirty="0" smtClean="0"/>
              <a:t> легковых автомобилях ограниченной проходимости, </a:t>
            </a:r>
            <a:r>
              <a:rPr lang="ru-RU" sz="2200" dirty="0" err="1" smtClean="0"/>
              <a:t>полноприводных</a:t>
            </a:r>
            <a:r>
              <a:rPr lang="ru-RU" sz="2200" dirty="0" smtClean="0"/>
              <a:t> автомобилях повышенной проходимости и автомобилях высокой проходимости, предназначенных для эксплуатации в тяжелых дорожных условиях.</a:t>
            </a:r>
          </a:p>
          <a:p>
            <a:pPr indent="457200" algn="just"/>
            <a:r>
              <a:rPr lang="ru-RU" sz="2200" b="1" i="1" dirty="0" smtClean="0"/>
              <a:t>Поддерживающим называется мост</a:t>
            </a:r>
            <a:r>
              <a:rPr lang="ru-RU" sz="2200" dirty="0" smtClean="0"/>
              <a:t> с ведомыми колесами, которые не являются ни ведущими, ни управляемыми. Наибольшее применение поддерживающие мосты получили на прицепах и полуприцепах. Они применяются также на многоосных грузовых автомобилях и в качестве задних мостов на </a:t>
            </a:r>
            <a:r>
              <a:rPr lang="ru-RU" sz="2200" dirty="0" err="1" smtClean="0"/>
              <a:t>переднеприводных</a:t>
            </a:r>
            <a:r>
              <a:rPr lang="ru-RU" sz="2200" dirty="0" smtClean="0"/>
              <a:t> легковых автомобилях.</a:t>
            </a:r>
          </a:p>
          <a:p>
            <a:pPr indent="457200" algn="just"/>
            <a:r>
              <a:rPr lang="ru-RU" sz="2200" dirty="0" smtClean="0"/>
              <a:t>Наибольшее распространение получили задние ведущие мосты на автомобилях ограниченной проходимости с колесной формулой 4x2 и 6х4, предназначенных для эксплуатации на дорогах с твердым покрытием и сухих грунтовых дорогах.</a:t>
            </a:r>
            <a:endParaRPr lang="ru-RU"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32656" y="323528"/>
            <a:ext cx="6120680" cy="1152127"/>
          </a:xfrm>
        </p:spPr>
        <p:txBody>
          <a:bodyPr>
            <a:noAutofit/>
          </a:bodyPr>
          <a:lstStyle/>
          <a:p>
            <a:r>
              <a:rPr lang="ru-RU" sz="4000" b="1" i="1" dirty="0" smtClean="0"/>
              <a:t>Классификация </a:t>
            </a:r>
            <a:r>
              <a:rPr lang="ru-RU" sz="4000" b="1" i="1" dirty="0" smtClean="0"/>
              <a:t/>
            </a:r>
            <a:br>
              <a:rPr lang="ru-RU" sz="4000" b="1" i="1" dirty="0" smtClean="0"/>
            </a:br>
            <a:r>
              <a:rPr lang="ru-RU" sz="4000" b="1" i="1" dirty="0" smtClean="0"/>
              <a:t>мостов</a:t>
            </a:r>
            <a:endParaRPr lang="ru-RU" sz="4000" b="1" i="1" u="sng" dirty="0"/>
          </a:p>
        </p:txBody>
      </p:sp>
      <p:sp>
        <p:nvSpPr>
          <p:cNvPr id="6" name="TextBox 5"/>
          <p:cNvSpPr txBox="1"/>
          <p:nvPr/>
        </p:nvSpPr>
        <p:spPr>
          <a:xfrm>
            <a:off x="620688" y="2051720"/>
            <a:ext cx="5616624" cy="369332"/>
          </a:xfrm>
          <a:prstGeom prst="rect">
            <a:avLst/>
          </a:prstGeom>
          <a:noFill/>
        </p:spPr>
        <p:txBody>
          <a:bodyPr wrap="square" rtlCol="0">
            <a:spAutoFit/>
          </a:bodyPr>
          <a:lstStyle/>
          <a:p>
            <a:endParaRPr lang="ru-RU" dirty="0"/>
          </a:p>
        </p:txBody>
      </p:sp>
      <p:graphicFrame>
        <p:nvGraphicFramePr>
          <p:cNvPr id="7" name="Таблица 6"/>
          <p:cNvGraphicFramePr>
            <a:graphicFrameLocks noGrp="1"/>
          </p:cNvGraphicFramePr>
          <p:nvPr/>
        </p:nvGraphicFramePr>
        <p:xfrm>
          <a:off x="476672" y="2195739"/>
          <a:ext cx="5904655" cy="5256585"/>
        </p:xfrm>
        <a:graphic>
          <a:graphicData uri="http://schemas.openxmlformats.org/drawingml/2006/table">
            <a:tbl>
              <a:tblPr/>
              <a:tblGrid>
                <a:gridCol w="1224136"/>
                <a:gridCol w="2376264"/>
                <a:gridCol w="2304255"/>
              </a:tblGrid>
              <a:tr h="584065">
                <a:tc rowSpan="9">
                  <a:txBody>
                    <a:bodyPr/>
                    <a:lstStyle/>
                    <a:p>
                      <a:pPr indent="0" algn="ctr">
                        <a:lnSpc>
                          <a:spcPct val="150000"/>
                        </a:lnSpc>
                        <a:spcAft>
                          <a:spcPts val="0"/>
                        </a:spcAft>
                      </a:pPr>
                      <a:r>
                        <a:rPr lang="ru-RU" sz="1600" b="1" i="1" cap="all" dirty="0">
                          <a:latin typeface="Times New Roman"/>
                          <a:ea typeface="Times New Roman"/>
                        </a:rPr>
                        <a:t>Мосты</a:t>
                      </a:r>
                      <a:endParaRPr lang="ru-RU" sz="1600" dirty="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indent="0" algn="ctr">
                        <a:lnSpc>
                          <a:spcPct val="150000"/>
                        </a:lnSpc>
                        <a:spcAft>
                          <a:spcPts val="0"/>
                        </a:spcAft>
                      </a:pPr>
                      <a:r>
                        <a:rPr lang="ru-RU" sz="1600" b="1" i="1" cap="all" dirty="0">
                          <a:latin typeface="Times New Roman"/>
                          <a:ea typeface="Times New Roman"/>
                        </a:rPr>
                        <a:t>По расположению</a:t>
                      </a:r>
                      <a:endParaRPr lang="ru-RU" sz="1600" dirty="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ru-RU" sz="1600" b="1" i="1" dirty="0">
                          <a:latin typeface="Times New Roman"/>
                          <a:ea typeface="Times New Roman"/>
                        </a:rPr>
                        <a:t>Передний</a:t>
                      </a:r>
                      <a:endParaRPr lang="ru-RU" sz="1600" dirty="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065">
                <a:tc vMerge="1">
                  <a:txBody>
                    <a:bodyPr/>
                    <a:lstStyle/>
                    <a:p>
                      <a:endParaRPr lang="ru-RU"/>
                    </a:p>
                  </a:txBody>
                  <a:tcPr/>
                </a:tc>
                <a:tc vMerge="1">
                  <a:txBody>
                    <a:bodyPr/>
                    <a:lstStyle/>
                    <a:p>
                      <a:endParaRPr lang="ru-RU"/>
                    </a:p>
                  </a:txBody>
                  <a:tcPr/>
                </a:tc>
                <a:tc>
                  <a:txBody>
                    <a:bodyPr/>
                    <a:lstStyle/>
                    <a:p>
                      <a:pPr indent="0" algn="ctr">
                        <a:lnSpc>
                          <a:spcPct val="150000"/>
                        </a:lnSpc>
                        <a:spcAft>
                          <a:spcPts val="0"/>
                        </a:spcAft>
                      </a:pPr>
                      <a:r>
                        <a:rPr lang="ru-RU" sz="1600" b="1" i="1" dirty="0">
                          <a:latin typeface="Times New Roman"/>
                          <a:ea typeface="Times New Roman"/>
                        </a:rPr>
                        <a:t>Задний</a:t>
                      </a:r>
                      <a:endParaRPr lang="ru-RU" sz="1600" dirty="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065">
                <a:tc vMerge="1">
                  <a:txBody>
                    <a:bodyPr/>
                    <a:lstStyle/>
                    <a:p>
                      <a:endParaRPr lang="ru-RU"/>
                    </a:p>
                  </a:txBody>
                  <a:tcPr/>
                </a:tc>
                <a:tc vMerge="1">
                  <a:txBody>
                    <a:bodyPr/>
                    <a:lstStyle/>
                    <a:p>
                      <a:endParaRPr lang="ru-RU"/>
                    </a:p>
                  </a:txBody>
                  <a:tcPr/>
                </a:tc>
                <a:tc>
                  <a:txBody>
                    <a:bodyPr/>
                    <a:lstStyle/>
                    <a:p>
                      <a:pPr indent="0" algn="ctr">
                        <a:lnSpc>
                          <a:spcPct val="150000"/>
                        </a:lnSpc>
                        <a:spcAft>
                          <a:spcPts val="0"/>
                        </a:spcAft>
                      </a:pPr>
                      <a:r>
                        <a:rPr lang="ru-RU" sz="1600" b="1" i="1" dirty="0">
                          <a:latin typeface="Times New Roman"/>
                          <a:ea typeface="Times New Roman"/>
                        </a:rPr>
                        <a:t>Промежуточный</a:t>
                      </a:r>
                      <a:endParaRPr lang="ru-RU" sz="1600" dirty="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065">
                <a:tc vMerge="1">
                  <a:txBody>
                    <a:bodyPr/>
                    <a:lstStyle/>
                    <a:p>
                      <a:endParaRPr lang="ru-RU"/>
                    </a:p>
                  </a:txBody>
                  <a:tcPr/>
                </a:tc>
                <a:tc rowSpan="4">
                  <a:txBody>
                    <a:bodyPr/>
                    <a:lstStyle/>
                    <a:p>
                      <a:pPr indent="0" algn="ctr">
                        <a:lnSpc>
                          <a:spcPct val="150000"/>
                        </a:lnSpc>
                        <a:spcAft>
                          <a:spcPts val="0"/>
                        </a:spcAft>
                      </a:pPr>
                      <a:r>
                        <a:rPr lang="ru-RU" sz="1600" b="1" i="1" cap="all" dirty="0">
                          <a:latin typeface="Times New Roman"/>
                          <a:ea typeface="Times New Roman"/>
                        </a:rPr>
                        <a:t>По типу </a:t>
                      </a:r>
                      <a:r>
                        <a:rPr lang="ru-RU" sz="1600" b="1" i="1" cap="all" dirty="0" smtClean="0">
                          <a:latin typeface="Times New Roman"/>
                          <a:ea typeface="Times New Roman"/>
                        </a:rPr>
                        <a:t>управляемых </a:t>
                      </a:r>
                      <a:r>
                        <a:rPr lang="ru-RU" sz="1600" b="1" i="1" cap="all" dirty="0">
                          <a:latin typeface="Times New Roman"/>
                          <a:ea typeface="Times New Roman"/>
                        </a:rPr>
                        <a:t>колес</a:t>
                      </a:r>
                      <a:endParaRPr lang="ru-RU" sz="1600" dirty="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ru-RU" sz="1600" b="1" i="1" dirty="0">
                          <a:latin typeface="Times New Roman"/>
                          <a:ea typeface="Times New Roman"/>
                        </a:rPr>
                        <a:t>Ведущие</a:t>
                      </a:r>
                      <a:endParaRPr lang="ru-RU" sz="1600" dirty="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065">
                <a:tc vMerge="1">
                  <a:txBody>
                    <a:bodyPr/>
                    <a:lstStyle/>
                    <a:p>
                      <a:endParaRPr lang="ru-RU"/>
                    </a:p>
                  </a:txBody>
                  <a:tcPr/>
                </a:tc>
                <a:tc vMerge="1">
                  <a:txBody>
                    <a:bodyPr/>
                    <a:lstStyle/>
                    <a:p>
                      <a:endParaRPr lang="ru-RU"/>
                    </a:p>
                  </a:txBody>
                  <a:tcPr/>
                </a:tc>
                <a:tc>
                  <a:txBody>
                    <a:bodyPr/>
                    <a:lstStyle/>
                    <a:p>
                      <a:pPr indent="0" algn="ctr">
                        <a:lnSpc>
                          <a:spcPct val="150000"/>
                        </a:lnSpc>
                        <a:spcAft>
                          <a:spcPts val="0"/>
                        </a:spcAft>
                      </a:pPr>
                      <a:r>
                        <a:rPr lang="ru-RU" sz="1600" b="1" i="1" dirty="0">
                          <a:latin typeface="Times New Roman"/>
                          <a:ea typeface="Times New Roman"/>
                        </a:rPr>
                        <a:t>Управляемые</a:t>
                      </a:r>
                      <a:endParaRPr lang="ru-RU" sz="1600" dirty="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065">
                <a:tc vMerge="1">
                  <a:txBody>
                    <a:bodyPr/>
                    <a:lstStyle/>
                    <a:p>
                      <a:endParaRPr lang="ru-RU"/>
                    </a:p>
                  </a:txBody>
                  <a:tcPr/>
                </a:tc>
                <a:tc vMerge="1">
                  <a:txBody>
                    <a:bodyPr/>
                    <a:lstStyle/>
                    <a:p>
                      <a:endParaRPr lang="ru-RU"/>
                    </a:p>
                  </a:txBody>
                  <a:tcPr/>
                </a:tc>
                <a:tc>
                  <a:txBody>
                    <a:bodyPr/>
                    <a:lstStyle/>
                    <a:p>
                      <a:pPr indent="0" algn="ctr">
                        <a:lnSpc>
                          <a:spcPct val="150000"/>
                        </a:lnSpc>
                        <a:spcAft>
                          <a:spcPts val="0"/>
                        </a:spcAft>
                      </a:pPr>
                      <a:r>
                        <a:rPr lang="ru-RU" sz="1600" b="1" i="1" dirty="0">
                          <a:latin typeface="Times New Roman"/>
                          <a:ea typeface="Times New Roman"/>
                        </a:rPr>
                        <a:t>Комбинированные</a:t>
                      </a:r>
                      <a:endParaRPr lang="ru-RU" sz="1600" dirty="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065">
                <a:tc vMerge="1">
                  <a:txBody>
                    <a:bodyPr/>
                    <a:lstStyle/>
                    <a:p>
                      <a:endParaRPr lang="ru-RU"/>
                    </a:p>
                  </a:txBody>
                  <a:tcPr/>
                </a:tc>
                <a:tc vMerge="1">
                  <a:txBody>
                    <a:bodyPr/>
                    <a:lstStyle/>
                    <a:p>
                      <a:endParaRPr lang="ru-RU"/>
                    </a:p>
                  </a:txBody>
                  <a:tcPr/>
                </a:tc>
                <a:tc>
                  <a:txBody>
                    <a:bodyPr/>
                    <a:lstStyle/>
                    <a:p>
                      <a:pPr indent="0" algn="ctr">
                        <a:lnSpc>
                          <a:spcPct val="150000"/>
                        </a:lnSpc>
                        <a:spcAft>
                          <a:spcPts val="0"/>
                        </a:spcAft>
                      </a:pPr>
                      <a:r>
                        <a:rPr lang="ru-RU" sz="1600" b="1" i="1" dirty="0">
                          <a:latin typeface="Times New Roman"/>
                          <a:ea typeface="Times New Roman"/>
                        </a:rPr>
                        <a:t>Поддерживающие</a:t>
                      </a:r>
                      <a:endParaRPr lang="ru-RU" sz="1600" dirty="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84065">
                <a:tc vMerge="1">
                  <a:txBody>
                    <a:bodyPr/>
                    <a:lstStyle/>
                    <a:p>
                      <a:endParaRPr lang="ru-RU"/>
                    </a:p>
                  </a:txBody>
                  <a:tcPr/>
                </a:tc>
                <a:tc rowSpan="2">
                  <a:txBody>
                    <a:bodyPr/>
                    <a:lstStyle/>
                    <a:p>
                      <a:pPr indent="0" algn="ctr">
                        <a:lnSpc>
                          <a:spcPct val="150000"/>
                        </a:lnSpc>
                        <a:spcAft>
                          <a:spcPts val="0"/>
                        </a:spcAft>
                      </a:pPr>
                      <a:r>
                        <a:rPr lang="ru-RU" sz="1600" b="1" i="1" cap="all" dirty="0">
                          <a:latin typeface="Times New Roman"/>
                          <a:ea typeface="Times New Roman"/>
                        </a:rPr>
                        <a:t>По конструкции балки моста</a:t>
                      </a:r>
                      <a:endParaRPr lang="ru-RU" sz="1600" dirty="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ru-RU" sz="1600" b="1" i="1" dirty="0">
                          <a:latin typeface="Times New Roman"/>
                          <a:ea typeface="Times New Roman"/>
                        </a:rPr>
                        <a:t>Разъемные</a:t>
                      </a:r>
                      <a:endParaRPr lang="ru-RU" sz="1600" dirty="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065">
                <a:tc vMerge="1">
                  <a:txBody>
                    <a:bodyPr/>
                    <a:lstStyle/>
                    <a:p>
                      <a:endParaRPr lang="ru-RU"/>
                    </a:p>
                  </a:txBody>
                  <a:tcPr/>
                </a:tc>
                <a:tc vMerge="1">
                  <a:txBody>
                    <a:bodyPr/>
                    <a:lstStyle/>
                    <a:p>
                      <a:endParaRPr lang="ru-RU"/>
                    </a:p>
                  </a:txBody>
                  <a:tcPr/>
                </a:tc>
                <a:tc>
                  <a:txBody>
                    <a:bodyPr/>
                    <a:lstStyle/>
                    <a:p>
                      <a:pPr indent="0" algn="ctr">
                        <a:lnSpc>
                          <a:spcPct val="150000"/>
                        </a:lnSpc>
                        <a:spcAft>
                          <a:spcPts val="0"/>
                        </a:spcAft>
                      </a:pPr>
                      <a:r>
                        <a:rPr lang="ru-RU" sz="1600" b="1" i="1" dirty="0">
                          <a:latin typeface="Times New Roman"/>
                          <a:ea typeface="Times New Roman"/>
                        </a:rPr>
                        <a:t>Неразъемные</a:t>
                      </a:r>
                      <a:r>
                        <a:rPr lang="ru-RU" sz="1600" i="1" dirty="0">
                          <a:latin typeface="Times New Roman"/>
                          <a:ea typeface="Times New Roman"/>
                        </a:rPr>
                        <a:t> </a:t>
                      </a:r>
                      <a:endParaRPr lang="ru-RU" sz="1600" dirty="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1008112"/>
          </a:xfrm>
        </p:spPr>
        <p:txBody>
          <a:bodyPr>
            <a:normAutofit/>
          </a:bodyPr>
          <a:lstStyle/>
          <a:p>
            <a:r>
              <a:rPr lang="ru-RU" sz="3600" b="1" dirty="0" smtClean="0"/>
              <a:t>Управляемые мосты</a:t>
            </a:r>
            <a:endParaRPr lang="ru-RU" sz="3600" b="1" dirty="0"/>
          </a:p>
        </p:txBody>
      </p:sp>
      <p:sp>
        <p:nvSpPr>
          <p:cNvPr id="3" name="Содержимое 2"/>
          <p:cNvSpPr>
            <a:spLocks noGrp="1"/>
          </p:cNvSpPr>
          <p:nvPr>
            <p:ph idx="1"/>
          </p:nvPr>
        </p:nvSpPr>
        <p:spPr>
          <a:xfrm>
            <a:off x="332656" y="8100392"/>
            <a:ext cx="6172200" cy="648072"/>
          </a:xfrm>
        </p:spPr>
        <p:txBody>
          <a:bodyPr>
            <a:normAutofit/>
          </a:bodyPr>
          <a:lstStyle/>
          <a:p>
            <a:pPr marL="360000" indent="0" algn="just">
              <a:spcBef>
                <a:spcPts val="0"/>
              </a:spcBef>
              <a:buNone/>
            </a:pPr>
            <a:r>
              <a:rPr lang="ru-RU" sz="2400" b="1" i="1" dirty="0" smtClean="0"/>
              <a:t> </a:t>
            </a:r>
            <a:r>
              <a:rPr lang="ru-RU" sz="2400" dirty="0" smtClean="0"/>
              <a:t>Передний мост автомобиля ГАЗ-3307</a:t>
            </a:r>
            <a:r>
              <a:rPr lang="ru-RU" sz="2400" dirty="0" smtClean="0"/>
              <a:t>.</a:t>
            </a:r>
            <a:endParaRPr lang="ru-RU" sz="2400" dirty="0" smtClean="0"/>
          </a:p>
        </p:txBody>
      </p:sp>
      <p:pic>
        <p:nvPicPr>
          <p:cNvPr id="5" name="Рисунок 4" descr="Передний мост автомобиля ГАЗ-53А"/>
          <p:cNvPicPr/>
          <p:nvPr/>
        </p:nvPicPr>
        <p:blipFill>
          <a:blip r:embed="rId2" cstate="print">
            <a:lum bright="-10000" contrast="40000"/>
          </a:blip>
          <a:srcRect/>
          <a:stretch>
            <a:fillRect/>
          </a:stretch>
        </p:blipFill>
        <p:spPr bwMode="auto">
          <a:xfrm>
            <a:off x="1268760" y="1547664"/>
            <a:ext cx="4032448" cy="6552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1008112"/>
          </a:xfrm>
        </p:spPr>
        <p:txBody>
          <a:bodyPr>
            <a:normAutofit/>
          </a:bodyPr>
          <a:lstStyle/>
          <a:p>
            <a:r>
              <a:rPr lang="ru-RU" sz="3600" b="1" dirty="0" smtClean="0"/>
              <a:t>Комбинированные мосты</a:t>
            </a:r>
            <a:endParaRPr lang="ru-RU" sz="3600" b="1" dirty="0"/>
          </a:p>
        </p:txBody>
      </p:sp>
      <p:sp>
        <p:nvSpPr>
          <p:cNvPr id="3" name="Содержимое 2"/>
          <p:cNvSpPr>
            <a:spLocks noGrp="1"/>
          </p:cNvSpPr>
          <p:nvPr>
            <p:ph idx="1"/>
          </p:nvPr>
        </p:nvSpPr>
        <p:spPr>
          <a:xfrm>
            <a:off x="332656" y="7740352"/>
            <a:ext cx="6172200" cy="1008112"/>
          </a:xfrm>
        </p:spPr>
        <p:txBody>
          <a:bodyPr>
            <a:normAutofit/>
          </a:bodyPr>
          <a:lstStyle/>
          <a:p>
            <a:pPr marL="360000" indent="0" algn="ctr">
              <a:spcBef>
                <a:spcPts val="0"/>
              </a:spcBef>
              <a:buNone/>
            </a:pPr>
            <a:r>
              <a:rPr lang="ru-RU" sz="2400" dirty="0" smtClean="0"/>
              <a:t>Поворотная цапфа переднего моста автомобиля УАЗ-3151</a:t>
            </a:r>
            <a:endParaRPr lang="ru-RU" sz="2400" dirty="0" smtClean="0"/>
          </a:p>
        </p:txBody>
      </p:sp>
      <p:pic>
        <p:nvPicPr>
          <p:cNvPr id="6" name="Рисунок 5" descr="К А и Т - 0011.jpg"/>
          <p:cNvPicPr/>
          <p:nvPr/>
        </p:nvPicPr>
        <p:blipFill>
          <a:blip r:embed="rId2" cstate="print">
            <a:lum contrast="10000"/>
          </a:blip>
          <a:srcRect l="6701" t="3761" r="16917" b="58366"/>
          <a:stretch>
            <a:fillRect/>
          </a:stretch>
        </p:blipFill>
        <p:spPr>
          <a:xfrm>
            <a:off x="332656" y="1403648"/>
            <a:ext cx="6120680" cy="547260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1008112"/>
          </a:xfrm>
        </p:spPr>
        <p:txBody>
          <a:bodyPr>
            <a:normAutofit/>
          </a:bodyPr>
          <a:lstStyle/>
          <a:p>
            <a:r>
              <a:rPr lang="ru-RU" sz="3600" b="1" dirty="0" smtClean="0"/>
              <a:t>Ведущие мосты автомобилей</a:t>
            </a:r>
            <a:endParaRPr lang="ru-RU" sz="3600" b="1" dirty="0"/>
          </a:p>
        </p:txBody>
      </p:sp>
      <p:sp>
        <p:nvSpPr>
          <p:cNvPr id="3" name="Содержимое 2"/>
          <p:cNvSpPr>
            <a:spLocks noGrp="1"/>
          </p:cNvSpPr>
          <p:nvPr>
            <p:ph idx="1"/>
          </p:nvPr>
        </p:nvSpPr>
        <p:spPr>
          <a:xfrm>
            <a:off x="476672" y="8028384"/>
            <a:ext cx="6172200" cy="792088"/>
          </a:xfrm>
        </p:spPr>
        <p:txBody>
          <a:bodyPr>
            <a:normAutofit fontScale="92500"/>
          </a:bodyPr>
          <a:lstStyle/>
          <a:p>
            <a:pPr marL="360000" indent="0" algn="ctr">
              <a:spcBef>
                <a:spcPts val="0"/>
              </a:spcBef>
              <a:buNone/>
            </a:pPr>
            <a:r>
              <a:rPr lang="ru-RU" sz="2400" dirty="0" smtClean="0"/>
              <a:t>Главная передача заднего и промежуточного мостов автомобиля КАМАЗ</a:t>
            </a:r>
            <a:endParaRPr lang="ru-RU" sz="2400" dirty="0" smtClean="0"/>
          </a:p>
        </p:txBody>
      </p:sp>
      <p:pic>
        <p:nvPicPr>
          <p:cNvPr id="5" name="Рисунок 4" descr="ГП2А"/>
          <p:cNvPicPr/>
          <p:nvPr/>
        </p:nvPicPr>
        <p:blipFill>
          <a:blip r:embed="rId2" cstate="print">
            <a:lum bright="-10000" contrast="52000"/>
          </a:blip>
          <a:srcRect t="-114" r="1050" b="-128"/>
          <a:stretch>
            <a:fillRect/>
          </a:stretch>
        </p:blipFill>
        <p:spPr bwMode="auto">
          <a:xfrm>
            <a:off x="1340768" y="1259632"/>
            <a:ext cx="4392488" cy="6552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2656" y="395536"/>
            <a:ext cx="6264696" cy="8424936"/>
          </a:xfrm>
          <a:prstGeom prst="rect">
            <a:avLst/>
          </a:prstGeom>
        </p:spPr>
        <p:txBody>
          <a:bodyPr vert="horz" lIns="91440" tIns="45720" rIns="91440" bIns="45720" rtlCol="0" anchor="ctr">
            <a:noAutofit/>
          </a:bodyPr>
          <a:lstStyle/>
          <a:p>
            <a:pPr indent="457200" algn="just"/>
            <a:r>
              <a:rPr lang="ru-RU" sz="2400" b="1" i="1" dirty="0" smtClean="0"/>
              <a:t>Главная передача </a:t>
            </a:r>
            <a:r>
              <a:rPr lang="ru-RU" sz="2400" dirty="0" smtClean="0"/>
              <a:t>- это передача моста или часть передачи моста, преобразующая крутящий момент и передающая всю мощность, реализуемую ведущими колесами.</a:t>
            </a:r>
          </a:p>
          <a:p>
            <a:pPr indent="457200" algn="just"/>
            <a:r>
              <a:rPr lang="ru-RU" sz="2400" b="1" i="1" dirty="0" smtClean="0"/>
              <a:t>Межосевой </a:t>
            </a:r>
            <a:r>
              <a:rPr lang="ru-RU" sz="2400" b="1" i="1" dirty="0" smtClean="0"/>
              <a:t>дифференциал</a:t>
            </a:r>
            <a:r>
              <a:rPr lang="ru-RU" sz="2400" dirty="0" smtClean="0"/>
              <a:t> </a:t>
            </a:r>
            <a:r>
              <a:rPr lang="ru-RU" sz="2400" dirty="0" smtClean="0"/>
              <a:t>предназначен для распределения крутящего момента между задним и средним мостами, а также для предотвращения циркуляции мощности между ведущими мостами в случае движения по дорогам с твердым покрытием (при наличии кинематического </a:t>
            </a:r>
            <a:r>
              <a:rPr lang="ru-RU" sz="2400" dirty="0" err="1" smtClean="0"/>
              <a:t>рассогласовывания</a:t>
            </a:r>
            <a:r>
              <a:rPr lang="ru-RU" sz="2400" dirty="0" smtClean="0"/>
              <a:t> между мостами или при значительной разнице между радиусами качения их ведущих колес</a:t>
            </a:r>
            <a:r>
              <a:rPr lang="ru-RU" sz="2400" dirty="0" smtClean="0"/>
              <a:t>).</a:t>
            </a:r>
          </a:p>
          <a:p>
            <a:pPr indent="457200" algn="just"/>
            <a:endParaRPr lang="ru-RU" sz="22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2656" y="395536"/>
            <a:ext cx="6264696" cy="8424936"/>
          </a:xfrm>
          <a:prstGeom prst="rect">
            <a:avLst/>
          </a:prstGeom>
        </p:spPr>
        <p:txBody>
          <a:bodyPr vert="horz" lIns="91440" tIns="45720" rIns="91440" bIns="45720" rtlCol="0" anchor="ctr">
            <a:noAutofit/>
          </a:bodyPr>
          <a:lstStyle/>
          <a:p>
            <a:pPr indent="457200" algn="ctr"/>
            <a:r>
              <a:rPr lang="ru-RU" sz="2400" b="1" i="1" dirty="0" err="1" smtClean="0"/>
              <a:t>Межколесный</a:t>
            </a:r>
            <a:r>
              <a:rPr lang="ru-RU" sz="2400" b="1" i="1" dirty="0" smtClean="0"/>
              <a:t> дифференциал</a:t>
            </a:r>
          </a:p>
          <a:p>
            <a:pPr indent="457200" algn="just"/>
            <a:r>
              <a:rPr lang="ru-RU" sz="2000" dirty="0" smtClean="0"/>
              <a:t>При повороте автомобиля его внешние и внутренние колеса за один и тот же отрезок времени проходят разные пути. Колесо, катящееся по внутренней кривой, проходит меньший путь, чем колесо, катящееся по внешней кривой. Следовательно, внешнее колесо автомобиля должно вращаться несколько быстрее внутреннего. Аналогичное явление происходит и</a:t>
            </a:r>
            <a:r>
              <a:rPr lang="ru-RU" sz="2000" b="1" dirty="0" smtClean="0"/>
              <a:t> </a:t>
            </a:r>
            <a:r>
              <a:rPr lang="ru-RU" sz="2000" dirty="0" smtClean="0"/>
              <a:t>при прямолинейном движении, если задние колеса автомобиля имеют неодинаковые радиусы, что вполне возможно при неравномерном распределении нагрузки в кузове, неодинаковом износе шин, различном внутреннем давлении в шинах или при движении по неровной дороге.</a:t>
            </a:r>
          </a:p>
          <a:p>
            <a:pPr indent="457200" algn="just"/>
            <a:r>
              <a:rPr lang="ru-RU" sz="2000" dirty="0" smtClean="0"/>
              <a:t>Чтобы ведущие колеса автомобиля</a:t>
            </a:r>
            <a:r>
              <a:rPr lang="ru-RU" sz="2000" b="1" dirty="0" smtClean="0"/>
              <a:t> </a:t>
            </a:r>
            <a:r>
              <a:rPr lang="ru-RU" sz="2000" dirty="0" smtClean="0"/>
              <a:t>могли вращаться с различной частотой вращения, их </a:t>
            </a:r>
            <a:r>
              <a:rPr lang="ru-RU" sz="2000" dirty="0" err="1" smtClean="0"/>
              <a:t>кинематически</a:t>
            </a:r>
            <a:r>
              <a:rPr lang="ru-RU" sz="2000" dirty="0" smtClean="0"/>
              <a:t> связывают полуосями с главной передачей специальным механизмом - дифференциалом, подводящим к</a:t>
            </a:r>
            <a:r>
              <a:rPr lang="ru-RU" sz="2000" b="1" dirty="0" smtClean="0"/>
              <a:t> </a:t>
            </a:r>
            <a:r>
              <a:rPr lang="ru-RU" sz="2000" dirty="0" smtClean="0"/>
              <a:t>полуосям крутящий момент от главной передачи.</a:t>
            </a:r>
          </a:p>
          <a:p>
            <a:pPr indent="457200" algn="just"/>
            <a:r>
              <a:rPr lang="ru-RU" sz="2000" dirty="0" smtClean="0"/>
              <a:t>Дифференциал устанавливается с целью исключения циркуляции мощности, умения износа шин и обеспечения плавного поворота и хорошей устойчивости.</a:t>
            </a:r>
          </a:p>
          <a:p>
            <a:pPr indent="457200" algn="just"/>
            <a:endParaRPr lang="ru-RU" sz="2400" b="1" i="1" dirty="0" smtClean="0"/>
          </a:p>
          <a:p>
            <a:pPr indent="457200" algn="just"/>
            <a:endParaRPr lang="ru-RU" sz="2200" b="1"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1008112"/>
          </a:xfrm>
        </p:spPr>
        <p:txBody>
          <a:bodyPr>
            <a:normAutofit fontScale="90000"/>
          </a:bodyPr>
          <a:lstStyle/>
          <a:p>
            <a:r>
              <a:rPr lang="ru-RU" sz="3600" b="1" dirty="0" err="1" smtClean="0"/>
              <a:t>Межколесный</a:t>
            </a:r>
            <a:r>
              <a:rPr lang="ru-RU" sz="3600" b="1" dirty="0" smtClean="0"/>
              <a:t> дифференциал</a:t>
            </a:r>
            <a:endParaRPr lang="ru-RU" sz="3600" b="1" dirty="0"/>
          </a:p>
        </p:txBody>
      </p:sp>
      <p:sp>
        <p:nvSpPr>
          <p:cNvPr id="3" name="Содержимое 2"/>
          <p:cNvSpPr>
            <a:spLocks noGrp="1"/>
          </p:cNvSpPr>
          <p:nvPr>
            <p:ph idx="1"/>
          </p:nvPr>
        </p:nvSpPr>
        <p:spPr>
          <a:xfrm>
            <a:off x="476672" y="6804248"/>
            <a:ext cx="6172200" cy="2016224"/>
          </a:xfrm>
        </p:spPr>
        <p:txBody>
          <a:bodyPr>
            <a:normAutofit fontScale="92500" lnSpcReduction="20000"/>
          </a:bodyPr>
          <a:lstStyle/>
          <a:p>
            <a:pPr marL="360000" indent="0" algn="just">
              <a:spcBef>
                <a:spcPts val="0"/>
              </a:spcBef>
              <a:buNone/>
            </a:pPr>
            <a:r>
              <a:rPr lang="ru-RU" sz="2400" dirty="0" smtClean="0"/>
              <a:t>1 - муфта чашки дифференциала; </a:t>
            </a:r>
            <a:endParaRPr lang="ru-RU" sz="2400" dirty="0" smtClean="0"/>
          </a:p>
          <a:p>
            <a:pPr marL="360000" indent="0" algn="just">
              <a:spcBef>
                <a:spcPts val="0"/>
              </a:spcBef>
              <a:buNone/>
            </a:pPr>
            <a:r>
              <a:rPr lang="ru-RU" sz="2400" dirty="0" smtClean="0"/>
              <a:t>2 </a:t>
            </a:r>
            <a:r>
              <a:rPr lang="ru-RU" sz="2400" dirty="0" smtClean="0"/>
              <a:t>- стопорное кольцо; 3 - конический подшипник; 4 - опорная шайба; 5 - </a:t>
            </a:r>
            <a:r>
              <a:rPr lang="ru-RU" sz="2400" dirty="0" err="1" smtClean="0"/>
              <a:t>полуосевая</a:t>
            </a:r>
            <a:r>
              <a:rPr lang="ru-RU" sz="2400" dirty="0" smtClean="0"/>
              <a:t> шестерня; 6 - левая чашка дифференциала; 7 - ведомая цилиндрическая шестерня; 8 - крестовина; 9 - опорная шайба сателлита; 10 - сателлит; 11 - правая чашка дифференциала</a:t>
            </a:r>
            <a:endParaRPr lang="ru-RU" sz="2400" dirty="0" smtClean="0"/>
          </a:p>
        </p:txBody>
      </p:sp>
      <p:pic>
        <p:nvPicPr>
          <p:cNvPr id="6" name="Рисунок 5" descr="ДИФ1"/>
          <p:cNvPicPr/>
          <p:nvPr/>
        </p:nvPicPr>
        <p:blipFill>
          <a:blip r:embed="rId2" cstate="print">
            <a:lum contrast="20000"/>
          </a:blip>
          <a:srcRect/>
          <a:stretch>
            <a:fillRect/>
          </a:stretch>
        </p:blipFill>
        <p:spPr bwMode="auto">
          <a:xfrm>
            <a:off x="1124744" y="1187624"/>
            <a:ext cx="5184576"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1368152"/>
          </a:xfrm>
        </p:spPr>
        <p:txBody>
          <a:bodyPr>
            <a:normAutofit/>
          </a:bodyPr>
          <a:lstStyle/>
          <a:p>
            <a:r>
              <a:rPr lang="ru-RU" sz="3200" b="1" dirty="0" smtClean="0"/>
              <a:t>Работа </a:t>
            </a:r>
            <a:r>
              <a:rPr lang="ru-RU" sz="3200" b="1" dirty="0" err="1" smtClean="0"/>
              <a:t>межколесного</a:t>
            </a:r>
            <a:r>
              <a:rPr lang="ru-RU" sz="3200" b="1" dirty="0" smtClean="0"/>
              <a:t> дифференциала</a:t>
            </a:r>
            <a:endParaRPr lang="ru-RU" sz="3600" b="1" dirty="0"/>
          </a:p>
        </p:txBody>
      </p:sp>
      <p:sp>
        <p:nvSpPr>
          <p:cNvPr id="3" name="Содержимое 2"/>
          <p:cNvSpPr>
            <a:spLocks noGrp="1"/>
          </p:cNvSpPr>
          <p:nvPr>
            <p:ph idx="1"/>
          </p:nvPr>
        </p:nvSpPr>
        <p:spPr>
          <a:xfrm>
            <a:off x="685800" y="6372200"/>
            <a:ext cx="6172200" cy="864096"/>
          </a:xfrm>
        </p:spPr>
        <p:txBody>
          <a:bodyPr>
            <a:normAutofit/>
          </a:bodyPr>
          <a:lstStyle/>
          <a:p>
            <a:pPr marL="360000" indent="0" algn="ctr">
              <a:spcBef>
                <a:spcPts val="0"/>
              </a:spcBef>
              <a:buNone/>
            </a:pPr>
            <a:r>
              <a:rPr lang="ru-RU" sz="2400" dirty="0" smtClean="0"/>
              <a:t>а - при прямолинейном движении; </a:t>
            </a:r>
            <a:endParaRPr lang="ru-RU" sz="2400" dirty="0" smtClean="0"/>
          </a:p>
          <a:p>
            <a:pPr marL="360000" indent="0" algn="ctr">
              <a:spcBef>
                <a:spcPts val="0"/>
              </a:spcBef>
              <a:buNone/>
            </a:pPr>
            <a:r>
              <a:rPr lang="ru-RU" sz="2400" dirty="0" smtClean="0"/>
              <a:t>б </a:t>
            </a:r>
            <a:r>
              <a:rPr lang="ru-RU" sz="2400" dirty="0" smtClean="0"/>
              <a:t>- при повороте.</a:t>
            </a:r>
            <a:endParaRPr lang="ru-RU" sz="2400" dirty="0" smtClean="0"/>
          </a:p>
        </p:txBody>
      </p:sp>
      <p:pic>
        <p:nvPicPr>
          <p:cNvPr id="5" name="Рисунок 4" descr="MKD3"/>
          <p:cNvPicPr/>
          <p:nvPr/>
        </p:nvPicPr>
        <p:blipFill>
          <a:blip r:embed="rId2" cstate="print">
            <a:lum bright="20000" contrast="30000"/>
          </a:blip>
          <a:srcRect/>
          <a:stretch>
            <a:fillRect/>
          </a:stretch>
        </p:blipFill>
        <p:spPr bwMode="auto">
          <a:xfrm>
            <a:off x="404664" y="2267744"/>
            <a:ext cx="6192688"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2656" y="395536"/>
            <a:ext cx="6264696" cy="8424936"/>
          </a:xfrm>
          <a:prstGeom prst="rect">
            <a:avLst/>
          </a:prstGeom>
        </p:spPr>
        <p:txBody>
          <a:bodyPr vert="horz" lIns="91440" tIns="45720" rIns="91440" bIns="45720" rtlCol="0" anchor="ctr">
            <a:noAutofit/>
          </a:bodyPr>
          <a:lstStyle/>
          <a:p>
            <a:pPr indent="457200" algn="just"/>
            <a:r>
              <a:rPr lang="ru-RU" sz="2400" dirty="0" smtClean="0"/>
              <a:t>Карданная передача предназначена для передачи вращающего момента и соединения агрегатов трансмиссии, валы которых </a:t>
            </a:r>
            <a:r>
              <a:rPr lang="ru-RU" sz="2400" dirty="0" err="1" smtClean="0"/>
              <a:t>несоосны</a:t>
            </a:r>
            <a:r>
              <a:rPr lang="ru-RU" sz="2400" dirty="0" smtClean="0"/>
              <a:t> или расположены под некоторым углом один к другому, изменяющимся при движении автомобиля (трактора). К карданным передачам предъявляют следующие требования: передача вращающего момента без создания дополнительных изгибающих, скручивающих, вибрационных и осевых нагрузок; обеспечение равенства угловых скоростей соединяемых валов независимо от угла между ними; высокий КПД и бесшумность работы.</a:t>
            </a:r>
          </a:p>
          <a:p>
            <a:pPr indent="457200" algn="just"/>
            <a:r>
              <a:rPr lang="ru-RU" sz="2400" dirty="0" smtClean="0"/>
              <a:t>Карданная </a:t>
            </a:r>
            <a:r>
              <a:rPr lang="ru-RU" sz="2400" dirty="0" smtClean="0"/>
              <a:t>передача может также применяться в приводе от коробки отбора мощности к вспомогательным механизмам (лебедка и др.) и для связи рулевого колеса с рулевым механизмом. Для соединения механизмов применяются различного типа карданные передачи</a:t>
            </a:r>
            <a:endParaRPr lang="ru-RU" sz="2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1584176"/>
          </a:xfrm>
        </p:spPr>
        <p:txBody>
          <a:bodyPr>
            <a:normAutofit/>
          </a:bodyPr>
          <a:lstStyle/>
          <a:p>
            <a:r>
              <a:rPr lang="ru-RU" sz="3200" b="1" dirty="0" smtClean="0"/>
              <a:t>Механизм блокировки </a:t>
            </a:r>
            <a:r>
              <a:rPr lang="ru-RU" sz="3200" b="1" dirty="0" err="1" smtClean="0"/>
              <a:t>межколесного</a:t>
            </a:r>
            <a:r>
              <a:rPr lang="ru-RU" sz="3200" b="1" dirty="0" smtClean="0"/>
              <a:t> дифференциала автомобиля КАМАЗ</a:t>
            </a:r>
            <a:endParaRPr lang="ru-RU" sz="3600" b="1" dirty="0"/>
          </a:p>
        </p:txBody>
      </p:sp>
      <p:sp>
        <p:nvSpPr>
          <p:cNvPr id="3" name="Содержимое 2"/>
          <p:cNvSpPr>
            <a:spLocks noGrp="1"/>
          </p:cNvSpPr>
          <p:nvPr>
            <p:ph idx="1"/>
          </p:nvPr>
        </p:nvSpPr>
        <p:spPr>
          <a:xfrm>
            <a:off x="404664" y="6516216"/>
            <a:ext cx="6172200" cy="2376264"/>
          </a:xfrm>
        </p:spPr>
        <p:txBody>
          <a:bodyPr>
            <a:normAutofit fontScale="92500" lnSpcReduction="20000"/>
          </a:bodyPr>
          <a:lstStyle/>
          <a:p>
            <a:pPr indent="342900" algn="just">
              <a:lnSpc>
                <a:spcPct val="110000"/>
              </a:lnSpc>
              <a:buNone/>
            </a:pPr>
            <a:r>
              <a:rPr lang="ru-RU" sz="2400" dirty="0" smtClean="0"/>
              <a:t>1 - корпус механизма блокировки; 2 - крышка; 3 - мембрана; 4 - поршень; 5 - выключатель; 6 - гайка регулировочная; 7 - стержень механизма блокировки; 8 - полуось; 9 - пружина; 10 - шток; 11 - хомут; 12 - муфта блокировки; </a:t>
            </a:r>
            <a:r>
              <a:rPr lang="ru-RU" sz="2400" dirty="0" smtClean="0"/>
              <a:t>13 </a:t>
            </a:r>
            <a:r>
              <a:rPr lang="ru-RU" sz="2400" dirty="0" smtClean="0"/>
              <a:t>- муфта чашки дифференциала; 14 -вилка блокировки.</a:t>
            </a:r>
            <a:endParaRPr lang="ru-RU" sz="2400" dirty="0"/>
          </a:p>
        </p:txBody>
      </p:sp>
      <p:pic>
        <p:nvPicPr>
          <p:cNvPr id="6" name="Рисунок 5" descr="БЛМКД"/>
          <p:cNvPicPr/>
          <p:nvPr/>
        </p:nvPicPr>
        <p:blipFill>
          <a:blip r:embed="rId2" cstate="print">
            <a:lum bright="-20000" contrast="40000"/>
          </a:blip>
          <a:srcRect/>
          <a:stretch>
            <a:fillRect/>
          </a:stretch>
        </p:blipFill>
        <p:spPr bwMode="auto">
          <a:xfrm>
            <a:off x="548680" y="2195736"/>
            <a:ext cx="5544616"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1584176"/>
          </a:xfrm>
        </p:spPr>
        <p:txBody>
          <a:bodyPr>
            <a:normAutofit/>
          </a:bodyPr>
          <a:lstStyle/>
          <a:p>
            <a:r>
              <a:rPr lang="ru-RU" sz="3200" b="1" dirty="0" smtClean="0"/>
              <a:t>Схема блокировки с </a:t>
            </a:r>
            <a:r>
              <a:rPr lang="ru-RU" sz="3200" b="1" dirty="0" err="1" smtClean="0"/>
              <a:t>электро-магнитным</a:t>
            </a:r>
            <a:r>
              <a:rPr lang="ru-RU" sz="3200" b="1" dirty="0" smtClean="0"/>
              <a:t> включением </a:t>
            </a:r>
            <a:r>
              <a:rPr lang="ru-RU" sz="3200" b="1" dirty="0" smtClean="0"/>
              <a:t/>
            </a:r>
            <a:br>
              <a:rPr lang="ru-RU" sz="3200" b="1" dirty="0" smtClean="0"/>
            </a:br>
            <a:r>
              <a:rPr lang="ru-RU" sz="3200" b="1" dirty="0" err="1" smtClean="0"/>
              <a:t>Eaton</a:t>
            </a:r>
            <a:r>
              <a:rPr lang="ru-RU" sz="3200" b="1" dirty="0" smtClean="0"/>
              <a:t> </a:t>
            </a:r>
            <a:r>
              <a:rPr lang="ru-RU" sz="3200" b="1" dirty="0" err="1" smtClean="0"/>
              <a:t>E-Locker</a:t>
            </a:r>
            <a:endParaRPr lang="ru-RU" sz="3600" b="1" dirty="0"/>
          </a:p>
        </p:txBody>
      </p:sp>
      <p:pic>
        <p:nvPicPr>
          <p:cNvPr id="5" name="Рисунок 4" descr="https://a.d-cd.net/14d0746s-960.jpg"/>
          <p:cNvPicPr/>
          <p:nvPr/>
        </p:nvPicPr>
        <p:blipFill>
          <a:blip r:embed="rId2" cstate="print">
            <a:lum bright="10000"/>
          </a:blip>
          <a:srcRect l="14346" t="16539" r="12561" b="15267"/>
          <a:stretch>
            <a:fillRect/>
          </a:stretch>
        </p:blipFill>
        <p:spPr bwMode="auto">
          <a:xfrm>
            <a:off x="980728" y="2411760"/>
            <a:ext cx="5400600" cy="3888432"/>
          </a:xfrm>
          <a:prstGeom prst="rect">
            <a:avLst/>
          </a:prstGeom>
          <a:noFill/>
          <a:ln w="9525">
            <a:noFill/>
            <a:miter lim="800000"/>
            <a:headEnd/>
            <a:tailEnd/>
          </a:ln>
        </p:spPr>
      </p:pic>
      <p:sp>
        <p:nvSpPr>
          <p:cNvPr id="7" name="Содержимое 6"/>
          <p:cNvSpPr>
            <a:spLocks noGrp="1"/>
          </p:cNvSpPr>
          <p:nvPr>
            <p:ph idx="1"/>
          </p:nvPr>
        </p:nvSpPr>
        <p:spPr/>
        <p:txBody>
          <a:bodyPr/>
          <a:lstStyle/>
          <a:p>
            <a:pPr>
              <a:buNone/>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1584176"/>
          </a:xfrm>
        </p:spPr>
        <p:txBody>
          <a:bodyPr>
            <a:normAutofit/>
          </a:bodyPr>
          <a:lstStyle/>
          <a:p>
            <a:r>
              <a:rPr lang="ru-RU" sz="3200" b="1" dirty="0" smtClean="0"/>
              <a:t>Механизм гидравлического включения блокировки дифференциала от НИРФИ</a:t>
            </a:r>
            <a:endParaRPr lang="ru-RU" sz="3600" b="1" dirty="0"/>
          </a:p>
        </p:txBody>
      </p:sp>
      <p:pic>
        <p:nvPicPr>
          <p:cNvPr id="6" name="Рисунок 5" descr="https://a.d-cd.net/baf0746s-960.jpg"/>
          <p:cNvPicPr/>
          <p:nvPr/>
        </p:nvPicPr>
        <p:blipFill>
          <a:blip r:embed="rId2" cstate="print">
            <a:lum bright="30000" contrast="40000"/>
          </a:blip>
          <a:srcRect/>
          <a:stretch>
            <a:fillRect/>
          </a:stretch>
        </p:blipFill>
        <p:spPr bwMode="auto">
          <a:xfrm>
            <a:off x="476672" y="2483768"/>
            <a:ext cx="6048672"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2656" y="251520"/>
            <a:ext cx="6264696" cy="8568952"/>
          </a:xfrm>
          <a:prstGeom prst="rect">
            <a:avLst/>
          </a:prstGeom>
        </p:spPr>
        <p:txBody>
          <a:bodyPr vert="horz" lIns="91440" tIns="45720" rIns="91440" bIns="45720" rtlCol="0" anchor="ctr">
            <a:noAutofit/>
          </a:bodyPr>
          <a:lstStyle/>
          <a:p>
            <a:pPr algn="ctr"/>
            <a:r>
              <a:rPr lang="ru-RU" sz="2800" b="1" dirty="0" smtClean="0"/>
              <a:t>Самоблокирующиеся </a:t>
            </a:r>
            <a:r>
              <a:rPr lang="ru-RU" sz="2800" b="1" dirty="0" smtClean="0"/>
              <a:t>дифференциалы</a:t>
            </a:r>
          </a:p>
          <a:p>
            <a:pPr algn="ctr"/>
            <a:r>
              <a:rPr lang="ru-RU" sz="2800" b="1" dirty="0" smtClean="0"/>
              <a:t> </a:t>
            </a:r>
          </a:p>
          <a:p>
            <a:pPr indent="457200" algn="just"/>
            <a:r>
              <a:rPr lang="ru-RU" sz="2400" dirty="0" smtClean="0"/>
              <a:t>Существует </a:t>
            </a:r>
            <a:r>
              <a:rPr lang="ru-RU" sz="2400" dirty="0" smtClean="0"/>
              <a:t>несколько видов дифференциалов повышенного трения: </a:t>
            </a:r>
          </a:p>
          <a:p>
            <a:pPr indent="457200" algn="just"/>
            <a:r>
              <a:rPr lang="ru-RU" sz="2400" dirty="0" smtClean="0"/>
              <a:t>ДИФФЕРЕНЦИАЛ С ПОЛНОЙ БЛОКИРОВКОЙ. Пример - блокировка межосевого дифференциала на ВАЗ-2121. Приводится в действие водителем принудительно. Угловые скорости колёс здесь всегда равны, что противоречит условиям движения автомобиля по кривой, приводит к износу резины и ухудшению управляемости по твёрдому покрытию. </a:t>
            </a:r>
          </a:p>
          <a:p>
            <a:pPr indent="457200" algn="just"/>
            <a:r>
              <a:rPr lang="ru-RU" sz="2400" dirty="0" smtClean="0"/>
              <a:t>МНОГОДИСКОВЫЙ ДИФФЕРЕНЦИАЛ. Симметричные дифференциалы, имеющие в своей конструкции подпружиненные пакеты фрикционных дисков. Имеют статический </a:t>
            </a:r>
            <a:r>
              <a:rPr lang="ru-RU" sz="2400" dirty="0" err="1" smtClean="0"/>
              <a:t>преднатяг</a:t>
            </a:r>
            <a:r>
              <a:rPr lang="ru-RU" sz="2400" dirty="0" smtClean="0"/>
              <a:t> (момент срабатывания) от 2 до 12 кг/м. Используются в автоспорте, быстро изнашиваются, требуют вмешательства для восстановления рабочих характеристик после каждой гонки. </a:t>
            </a:r>
            <a:endParaRPr lang="ru-RU" sz="2400" b="1" i="1" dirty="0" smtClean="0"/>
          </a:p>
          <a:p>
            <a:pPr indent="457200" algn="just"/>
            <a:endParaRPr lang="ru-RU" sz="2200" b="1"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1584176"/>
          </a:xfrm>
        </p:spPr>
        <p:txBody>
          <a:bodyPr>
            <a:normAutofit/>
          </a:bodyPr>
          <a:lstStyle/>
          <a:p>
            <a:r>
              <a:rPr lang="ru-RU" sz="3200" b="1" dirty="0" smtClean="0"/>
              <a:t>Схема LSD дифференциала с пакетами фрикционов</a:t>
            </a:r>
            <a:endParaRPr lang="ru-RU" sz="3600" b="1" dirty="0"/>
          </a:p>
        </p:txBody>
      </p:sp>
      <p:pic>
        <p:nvPicPr>
          <p:cNvPr id="4" name="Рисунок 3" descr="https://a.d-cd.net/cfc8746s-960.jpg">
            <a:hlinkClick r:id="rId2" tgtFrame="&quot;_blank&quot;"/>
          </p:cNvPr>
          <p:cNvPicPr/>
          <p:nvPr/>
        </p:nvPicPr>
        <p:blipFill>
          <a:blip r:embed="rId3" cstate="print">
            <a:lum bright="20000" contrast="40000"/>
          </a:blip>
          <a:srcRect/>
          <a:stretch>
            <a:fillRect/>
          </a:stretch>
        </p:blipFill>
        <p:spPr bwMode="auto">
          <a:xfrm>
            <a:off x="404664" y="1475656"/>
            <a:ext cx="6048672" cy="3456384"/>
          </a:xfrm>
          <a:prstGeom prst="rect">
            <a:avLst/>
          </a:prstGeom>
          <a:noFill/>
          <a:ln w="9525">
            <a:noFill/>
            <a:miter lim="800000"/>
            <a:headEnd/>
            <a:tailEnd/>
          </a:ln>
        </p:spPr>
      </p:pic>
      <p:sp>
        <p:nvSpPr>
          <p:cNvPr id="5" name="Содержимое 2"/>
          <p:cNvSpPr>
            <a:spLocks noGrp="1"/>
          </p:cNvSpPr>
          <p:nvPr>
            <p:ph idx="1"/>
          </p:nvPr>
        </p:nvSpPr>
        <p:spPr>
          <a:xfrm>
            <a:off x="404664" y="5436096"/>
            <a:ext cx="6172200" cy="3456384"/>
          </a:xfrm>
        </p:spPr>
        <p:txBody>
          <a:bodyPr>
            <a:normAutofit/>
          </a:bodyPr>
          <a:lstStyle/>
          <a:p>
            <a:pPr indent="342900" algn="just">
              <a:lnSpc>
                <a:spcPct val="110000"/>
              </a:lnSpc>
              <a:buNone/>
            </a:pPr>
            <a:r>
              <a:rPr lang="ru-RU" sz="2400" u="sng" dirty="0" smtClean="0">
                <a:hlinkClick r:id="rId4"/>
              </a:rPr>
              <a:t>LSD (дифференциалы повышенного трения)</a:t>
            </a:r>
            <a:r>
              <a:rPr lang="ru-RU" sz="2400" dirty="0" smtClean="0"/>
              <a:t> и дисковые самоблокирующиеся дифференциалы — в дифференциале установлен один или два пакета фрикционов, при разной скорости вращения полуосей пакеты фрикционов за счет трения перераспределяют момент на менее нагруженное колесо</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1296144"/>
          </a:xfrm>
        </p:spPr>
        <p:txBody>
          <a:bodyPr>
            <a:normAutofit/>
          </a:bodyPr>
          <a:lstStyle/>
          <a:p>
            <a:r>
              <a:rPr lang="ru-RU" sz="3200" b="1" dirty="0" smtClean="0"/>
              <a:t>Червячные самоблокирующиеся дифференциалы</a:t>
            </a:r>
            <a:endParaRPr lang="ru-RU" sz="3600" b="1" dirty="0"/>
          </a:p>
        </p:txBody>
      </p:sp>
      <p:sp>
        <p:nvSpPr>
          <p:cNvPr id="5" name="Содержимое 2"/>
          <p:cNvSpPr>
            <a:spLocks noGrp="1"/>
          </p:cNvSpPr>
          <p:nvPr>
            <p:ph idx="1"/>
          </p:nvPr>
        </p:nvSpPr>
        <p:spPr>
          <a:xfrm>
            <a:off x="404664" y="6084168"/>
            <a:ext cx="6172200" cy="2808312"/>
          </a:xfrm>
        </p:spPr>
        <p:txBody>
          <a:bodyPr>
            <a:normAutofit/>
          </a:bodyPr>
          <a:lstStyle/>
          <a:p>
            <a:pPr indent="342900" algn="just">
              <a:spcBef>
                <a:spcPts val="0"/>
              </a:spcBef>
              <a:buNone/>
            </a:pPr>
            <a:r>
              <a:rPr lang="ru-RU" sz="2400" dirty="0" smtClean="0"/>
              <a:t>1,3 – правая и левая </a:t>
            </a:r>
            <a:r>
              <a:rPr lang="ru-RU" sz="2400" dirty="0" err="1" smtClean="0"/>
              <a:t>полуосевые</a:t>
            </a:r>
            <a:r>
              <a:rPr lang="ru-RU" sz="2400" dirty="0" smtClean="0"/>
              <a:t> шестерни; 2- корпус дифференциала; 4 –сателлит, связанный с правой </a:t>
            </a:r>
            <a:r>
              <a:rPr lang="ru-RU" sz="2400" dirty="0" err="1" smtClean="0"/>
              <a:t>полуосевой</a:t>
            </a:r>
            <a:r>
              <a:rPr lang="ru-RU" sz="2400" dirty="0" smtClean="0"/>
              <a:t> шестерней; 5,7 – выходные валы дифференциала; 6 – сателлит, связанный с левой </a:t>
            </a:r>
            <a:r>
              <a:rPr lang="ru-RU" sz="2400" dirty="0" err="1" smtClean="0"/>
              <a:t>полуосевой</a:t>
            </a:r>
            <a:r>
              <a:rPr lang="ru-RU" sz="2400" dirty="0" smtClean="0"/>
              <a:t> шестерней.</a:t>
            </a:r>
          </a:p>
          <a:p>
            <a:pPr indent="342900" algn="just">
              <a:spcBef>
                <a:spcPts val="0"/>
              </a:spcBef>
              <a:buNone/>
            </a:pPr>
            <a:r>
              <a:rPr lang="ru-RU" sz="2400" b="1" dirty="0" smtClean="0"/>
              <a:t>Межосевой </a:t>
            </a:r>
            <a:r>
              <a:rPr lang="ru-RU" sz="2400" b="1" dirty="0" smtClean="0"/>
              <a:t>дифференциал </a:t>
            </a:r>
            <a:r>
              <a:rPr lang="ru-RU" sz="2400" b="1" dirty="0" err="1" smtClean="0"/>
              <a:t>Torsen</a:t>
            </a:r>
            <a:r>
              <a:rPr lang="ru-RU" sz="2400" b="1" dirty="0" smtClean="0"/>
              <a:t>.</a:t>
            </a:r>
            <a:endParaRPr lang="ru-RU" sz="2400" b="1" dirty="0"/>
          </a:p>
        </p:txBody>
      </p:sp>
      <p:pic>
        <p:nvPicPr>
          <p:cNvPr id="6" name="Рисунок 5" descr="http://ustroistvo-avtomobilya.ru/wp-content/uploads/2012/10/Mezhosevoj-differentsial-Torsen.jpg"/>
          <p:cNvPicPr/>
          <p:nvPr/>
        </p:nvPicPr>
        <p:blipFill>
          <a:blip r:embed="rId2" cstate="print">
            <a:lum bright="20000"/>
          </a:blip>
          <a:srcRect/>
          <a:stretch>
            <a:fillRect/>
          </a:stretch>
        </p:blipFill>
        <p:spPr bwMode="auto">
          <a:xfrm>
            <a:off x="548680" y="1475656"/>
            <a:ext cx="5616624"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1296144"/>
          </a:xfrm>
        </p:spPr>
        <p:txBody>
          <a:bodyPr>
            <a:normAutofit fontScale="90000"/>
          </a:bodyPr>
          <a:lstStyle/>
          <a:p>
            <a:r>
              <a:rPr lang="ru-RU" sz="3200" b="1" dirty="0" smtClean="0"/>
              <a:t>Шариковый самоблокирующийся дифференциал ДАК</a:t>
            </a:r>
            <a:endParaRPr lang="ru-RU" sz="3600" b="1" dirty="0"/>
          </a:p>
        </p:txBody>
      </p:sp>
      <p:sp>
        <p:nvSpPr>
          <p:cNvPr id="5" name="Содержимое 2"/>
          <p:cNvSpPr>
            <a:spLocks noGrp="1"/>
          </p:cNvSpPr>
          <p:nvPr>
            <p:ph idx="1"/>
          </p:nvPr>
        </p:nvSpPr>
        <p:spPr>
          <a:xfrm>
            <a:off x="404664" y="7308304"/>
            <a:ext cx="6172200" cy="1584176"/>
          </a:xfrm>
        </p:spPr>
        <p:txBody>
          <a:bodyPr>
            <a:normAutofit fontScale="85000" lnSpcReduction="10000"/>
          </a:bodyPr>
          <a:lstStyle/>
          <a:p>
            <a:pPr algn="ctr">
              <a:buNone/>
            </a:pPr>
            <a:r>
              <a:rPr lang="ru-RU" sz="2400" dirty="0" smtClean="0"/>
              <a:t>а) схема б) общий вид </a:t>
            </a:r>
            <a:endParaRPr lang="ru-RU" sz="2400" dirty="0" smtClean="0"/>
          </a:p>
          <a:p>
            <a:pPr indent="342900" algn="just">
              <a:spcBef>
                <a:spcPts val="0"/>
              </a:spcBef>
              <a:buNone/>
            </a:pPr>
            <a:r>
              <a:rPr lang="ru-RU" sz="2400" dirty="0" smtClean="0"/>
              <a:t>1-фланец </a:t>
            </a:r>
            <a:r>
              <a:rPr lang="ru-RU" sz="2400" dirty="0" smtClean="0"/>
              <a:t>шестерни главной передачи; 2- корпус дифференциала; 3-полуоси транспортного средства; 4-полуосевые элементы; 5 -канал для прохождения шариков; 6- тела качения – шарики</a:t>
            </a:r>
            <a:endParaRPr lang="ru-RU" sz="2400" dirty="0"/>
          </a:p>
        </p:txBody>
      </p:sp>
      <p:pic>
        <p:nvPicPr>
          <p:cNvPr id="7" name="Рисунок 6" descr="temnee.jpg"/>
          <p:cNvPicPr/>
          <p:nvPr/>
        </p:nvPicPr>
        <p:blipFill>
          <a:blip r:embed="rId2" cstate="print">
            <a:lum contrast="40000"/>
          </a:blip>
          <a:srcRect l="6011" r="4550"/>
          <a:stretch>
            <a:fillRect/>
          </a:stretch>
        </p:blipFill>
        <p:spPr bwMode="auto">
          <a:xfrm>
            <a:off x="908720" y="1403648"/>
            <a:ext cx="4464496" cy="3168352"/>
          </a:xfrm>
          <a:prstGeom prst="rect">
            <a:avLst/>
          </a:prstGeom>
          <a:noFill/>
          <a:ln w="9525">
            <a:noFill/>
            <a:miter lim="800000"/>
            <a:headEnd/>
            <a:tailEnd/>
          </a:ln>
        </p:spPr>
      </p:pic>
      <p:pic>
        <p:nvPicPr>
          <p:cNvPr id="8" name="Рисунок 7" descr="https://a.d-cd.net/aa70746s-960.jpg"/>
          <p:cNvPicPr/>
          <p:nvPr/>
        </p:nvPicPr>
        <p:blipFill>
          <a:blip r:embed="rId3" cstate="print">
            <a:lum bright="20000"/>
          </a:blip>
          <a:srcRect l="13630" t="12830" r="14411" b="9381"/>
          <a:stretch>
            <a:fillRect/>
          </a:stretch>
        </p:blipFill>
        <p:spPr bwMode="auto">
          <a:xfrm>
            <a:off x="1700808" y="4716016"/>
            <a:ext cx="3240360"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1296144"/>
          </a:xfrm>
        </p:spPr>
        <p:txBody>
          <a:bodyPr>
            <a:normAutofit/>
          </a:bodyPr>
          <a:lstStyle/>
          <a:p>
            <a:r>
              <a:rPr lang="ru-RU" sz="2800" b="1" dirty="0" smtClean="0"/>
              <a:t>Кулачковый дифференциал автомобиля ГАЗ-66</a:t>
            </a:r>
            <a:endParaRPr lang="ru-RU" sz="3600" b="1" dirty="0"/>
          </a:p>
        </p:txBody>
      </p:sp>
      <p:sp>
        <p:nvSpPr>
          <p:cNvPr id="5" name="Содержимое 2"/>
          <p:cNvSpPr>
            <a:spLocks noGrp="1"/>
          </p:cNvSpPr>
          <p:nvPr>
            <p:ph idx="1"/>
          </p:nvPr>
        </p:nvSpPr>
        <p:spPr>
          <a:xfrm>
            <a:off x="0" y="7740352"/>
            <a:ext cx="6858000" cy="1008112"/>
          </a:xfrm>
        </p:spPr>
        <p:txBody>
          <a:bodyPr>
            <a:normAutofit fontScale="92500"/>
          </a:bodyPr>
          <a:lstStyle/>
          <a:p>
            <a:pPr indent="342900" algn="just">
              <a:spcBef>
                <a:spcPts val="0"/>
              </a:spcBef>
              <a:buNone/>
            </a:pPr>
            <a:r>
              <a:rPr lang="ru-RU" sz="2000" dirty="0" smtClean="0"/>
              <a:t>а – схема устройства, б – схема работы, в – внешний вид.</a:t>
            </a:r>
          </a:p>
          <a:p>
            <a:pPr indent="342900" algn="just">
              <a:spcBef>
                <a:spcPts val="0"/>
              </a:spcBef>
              <a:buNone/>
            </a:pPr>
            <a:r>
              <a:rPr lang="ru-RU" sz="2000" dirty="0" smtClean="0"/>
              <a:t>1 -внутренняя звездочка; 2 - сепаратор; 3 - наружная звездочка; 4 - чашка дифференциала; 5 - сухарь</a:t>
            </a:r>
            <a:endParaRPr lang="ru-RU" sz="2400" dirty="0"/>
          </a:p>
        </p:txBody>
      </p:sp>
      <p:pic>
        <p:nvPicPr>
          <p:cNvPr id="6" name="Рисунок 5" descr="http://ustroistvo-avtomobilya.ru/wp-content/uploads/2012/10/Kulachkovyj-differentsial-avtomobilya-GAZ-66-11-i-shema-ego-raboty.jpg"/>
          <p:cNvPicPr/>
          <p:nvPr/>
        </p:nvPicPr>
        <p:blipFill>
          <a:blip r:embed="rId2" cstate="print">
            <a:lum contrast="40000"/>
          </a:blip>
          <a:srcRect/>
          <a:stretch>
            <a:fillRect/>
          </a:stretch>
        </p:blipFill>
        <p:spPr bwMode="auto">
          <a:xfrm>
            <a:off x="260648" y="1475656"/>
            <a:ext cx="6381328" cy="3528392"/>
          </a:xfrm>
          <a:prstGeom prst="rect">
            <a:avLst/>
          </a:prstGeom>
          <a:noFill/>
          <a:ln w="9525">
            <a:noFill/>
            <a:miter lim="800000"/>
            <a:headEnd/>
            <a:tailEnd/>
          </a:ln>
        </p:spPr>
      </p:pic>
      <p:pic>
        <p:nvPicPr>
          <p:cNvPr id="9" name="Рисунок 8" descr="https://a.d-cd.net/cec8746s-960.jpg"/>
          <p:cNvPicPr/>
          <p:nvPr/>
        </p:nvPicPr>
        <p:blipFill>
          <a:blip r:embed="rId3" cstate="print">
            <a:lum bright="30000" contrast="30000"/>
          </a:blip>
          <a:srcRect t="13224" b="12859"/>
          <a:stretch>
            <a:fillRect/>
          </a:stretch>
        </p:blipFill>
        <p:spPr bwMode="auto">
          <a:xfrm>
            <a:off x="1340768" y="5076056"/>
            <a:ext cx="3888432"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720080"/>
          </a:xfrm>
        </p:spPr>
        <p:txBody>
          <a:bodyPr>
            <a:normAutofit fontScale="90000"/>
          </a:bodyPr>
          <a:lstStyle/>
          <a:p>
            <a:r>
              <a:rPr lang="ru-RU" sz="2800" b="1" dirty="0" smtClean="0"/>
              <a:t>Ведущие мосты гусеничных тракторов</a:t>
            </a:r>
            <a:endParaRPr lang="ru-RU" sz="3600" b="1" dirty="0"/>
          </a:p>
        </p:txBody>
      </p:sp>
      <p:sp>
        <p:nvSpPr>
          <p:cNvPr id="5" name="Содержимое 2"/>
          <p:cNvSpPr>
            <a:spLocks noGrp="1"/>
          </p:cNvSpPr>
          <p:nvPr>
            <p:ph idx="1"/>
          </p:nvPr>
        </p:nvSpPr>
        <p:spPr>
          <a:xfrm>
            <a:off x="0" y="6948264"/>
            <a:ext cx="6597352" cy="1907704"/>
          </a:xfrm>
        </p:spPr>
        <p:txBody>
          <a:bodyPr>
            <a:normAutofit fontScale="77500" lnSpcReduction="20000"/>
          </a:bodyPr>
          <a:lstStyle/>
          <a:p>
            <a:pPr algn="ctr">
              <a:buNone/>
            </a:pPr>
            <a:r>
              <a:rPr lang="ru-RU" sz="2000" dirty="0" smtClean="0"/>
              <a:t>а - с фрикционными муфтами управления поворотом, </a:t>
            </a:r>
            <a:endParaRPr lang="ru-RU" sz="2000" dirty="0" smtClean="0"/>
          </a:p>
          <a:p>
            <a:pPr algn="ctr">
              <a:buNone/>
            </a:pPr>
            <a:r>
              <a:rPr lang="ru-RU" sz="2000" dirty="0" smtClean="0"/>
              <a:t>б </a:t>
            </a:r>
            <a:r>
              <a:rPr lang="ru-RU" sz="2000" dirty="0" smtClean="0"/>
              <a:t>- с планетарным механизмом управления поворотом</a:t>
            </a:r>
          </a:p>
          <a:p>
            <a:pPr algn="just">
              <a:buNone/>
            </a:pPr>
            <a:r>
              <a:rPr lang="ru-RU" sz="2000" dirty="0" smtClean="0"/>
              <a:t>1 - звездочки, 2 - конечные редукторы, 5, 13, 16, 23 — тормоза, </a:t>
            </a:r>
            <a:r>
              <a:rPr lang="ru-RU" sz="2000" dirty="0" smtClean="0"/>
              <a:t>4</a:t>
            </a:r>
            <a:r>
              <a:rPr lang="ru-RU" sz="2000" dirty="0" smtClean="0"/>
              <a:t>, 12 — левая и правая педали, 5, 11 — муфты управления, 6, 10 — рычаги управления левой и правой муфтами, 7, 8, 19 — шестерни, 9, 18 — валы, </a:t>
            </a:r>
            <a:r>
              <a:rPr lang="ru-RU" sz="2000" dirty="0" smtClean="0"/>
              <a:t>14 </a:t>
            </a:r>
            <a:r>
              <a:rPr lang="ru-RU" sz="2000" dirty="0" smtClean="0"/>
              <a:t>— корпус заднего моста, 15 — шкивы, 17 — барабан с венцами, </a:t>
            </a:r>
            <a:r>
              <a:rPr lang="ru-RU" sz="2000" dirty="0" smtClean="0"/>
              <a:t>20 </a:t>
            </a:r>
            <a:r>
              <a:rPr lang="ru-RU" sz="2000" dirty="0" smtClean="0"/>
              <a:t>— водило, 21 — венец, 22 — сателлит</a:t>
            </a:r>
          </a:p>
          <a:p>
            <a:pPr algn="ctr">
              <a:buNone/>
            </a:pPr>
            <a:r>
              <a:rPr lang="ru-RU" sz="2000" b="1" dirty="0" smtClean="0"/>
              <a:t>Схемы </a:t>
            </a:r>
            <a:r>
              <a:rPr lang="ru-RU" sz="2000" b="1" dirty="0" smtClean="0"/>
              <a:t>задних мостов гусеничных тракторов</a:t>
            </a:r>
            <a:endParaRPr lang="ru-RU" sz="2000" b="1" dirty="0"/>
          </a:p>
        </p:txBody>
      </p:sp>
      <p:pic>
        <p:nvPicPr>
          <p:cNvPr id="7" name="Рисунок 6" descr="Схемы задних мостов гусеничных тракторов"/>
          <p:cNvPicPr/>
          <p:nvPr/>
        </p:nvPicPr>
        <p:blipFill>
          <a:blip r:embed="rId2" cstate="print">
            <a:lum bright="10000" contrast="40000"/>
          </a:blip>
          <a:srcRect/>
          <a:stretch>
            <a:fillRect/>
          </a:stretch>
        </p:blipFill>
        <p:spPr bwMode="auto">
          <a:xfrm>
            <a:off x="548680" y="1043608"/>
            <a:ext cx="5328592"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32656" y="323529"/>
            <a:ext cx="6525344" cy="864096"/>
          </a:xfrm>
        </p:spPr>
        <p:txBody>
          <a:bodyPr>
            <a:noAutofit/>
          </a:bodyPr>
          <a:lstStyle/>
          <a:p>
            <a:r>
              <a:rPr lang="ru-RU" sz="4000" b="1" i="1" dirty="0" smtClean="0"/>
              <a:t>Классификация </a:t>
            </a:r>
            <a:r>
              <a:rPr lang="ru-RU" sz="4000" b="1" i="1" dirty="0" smtClean="0"/>
              <a:t>карданных передач</a:t>
            </a:r>
            <a:r>
              <a:rPr lang="ru-RU" sz="4000" b="1" i="1" dirty="0" smtClean="0"/>
              <a:t> </a:t>
            </a:r>
            <a:endParaRPr lang="ru-RU" sz="4000" b="1" i="1" u="sng" dirty="0"/>
          </a:p>
        </p:txBody>
      </p:sp>
      <p:sp>
        <p:nvSpPr>
          <p:cNvPr id="6" name="TextBox 5"/>
          <p:cNvSpPr txBox="1"/>
          <p:nvPr/>
        </p:nvSpPr>
        <p:spPr>
          <a:xfrm>
            <a:off x="620688" y="2051720"/>
            <a:ext cx="5616624" cy="369332"/>
          </a:xfrm>
          <a:prstGeom prst="rect">
            <a:avLst/>
          </a:prstGeom>
          <a:noFill/>
        </p:spPr>
        <p:txBody>
          <a:bodyPr wrap="square" rtlCol="0">
            <a:spAutoFit/>
          </a:bodyPr>
          <a:lstStyle/>
          <a:p>
            <a:endParaRPr lang="ru-RU" dirty="0"/>
          </a:p>
        </p:txBody>
      </p:sp>
      <p:graphicFrame>
        <p:nvGraphicFramePr>
          <p:cNvPr id="5" name="Таблица 4"/>
          <p:cNvGraphicFramePr>
            <a:graphicFrameLocks noGrp="1"/>
          </p:cNvGraphicFramePr>
          <p:nvPr/>
        </p:nvGraphicFramePr>
        <p:xfrm>
          <a:off x="548680" y="1763688"/>
          <a:ext cx="6048672" cy="4401622"/>
        </p:xfrm>
        <a:graphic>
          <a:graphicData uri="http://schemas.openxmlformats.org/drawingml/2006/table">
            <a:tbl>
              <a:tblPr/>
              <a:tblGrid>
                <a:gridCol w="1512168"/>
                <a:gridCol w="2232248"/>
                <a:gridCol w="2304256"/>
              </a:tblGrid>
              <a:tr h="249235">
                <a:tc rowSpan="8">
                  <a:txBody>
                    <a:bodyPr/>
                    <a:lstStyle/>
                    <a:p>
                      <a:pPr indent="0" algn="ctr">
                        <a:lnSpc>
                          <a:spcPct val="100000"/>
                        </a:lnSpc>
                        <a:spcAft>
                          <a:spcPts val="0"/>
                        </a:spcAft>
                      </a:pPr>
                      <a:r>
                        <a:rPr lang="ru-RU" sz="1600" b="1" i="1" cap="all" dirty="0">
                          <a:latin typeface="Times New Roman"/>
                          <a:ea typeface="Times New Roman"/>
                        </a:rPr>
                        <a:t>Карданная передача</a:t>
                      </a:r>
                      <a:endParaRPr lang="ru-RU" sz="1600" dirty="0">
                        <a:latin typeface="Times New Roman"/>
                        <a:ea typeface="Times New Roman"/>
                      </a:endParaRPr>
                    </a:p>
                  </a:txBody>
                  <a:tcPr marL="67235" marR="672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indent="0" algn="ctr">
                        <a:lnSpc>
                          <a:spcPct val="150000"/>
                        </a:lnSpc>
                        <a:spcAft>
                          <a:spcPts val="0"/>
                        </a:spcAft>
                      </a:pPr>
                      <a:r>
                        <a:rPr lang="ru-RU" sz="1600" b="1" i="1" cap="all" dirty="0">
                          <a:latin typeface="Times New Roman"/>
                          <a:ea typeface="Times New Roman"/>
                        </a:rPr>
                        <a:t>По числу валов</a:t>
                      </a:r>
                      <a:endParaRPr lang="ru-RU" sz="1600" dirty="0">
                        <a:latin typeface="Times New Roman"/>
                        <a:ea typeface="Times New Roman"/>
                      </a:endParaRPr>
                    </a:p>
                  </a:txBody>
                  <a:tcPr marL="67235" marR="672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ru-RU" sz="1600" b="1" i="1" dirty="0">
                          <a:latin typeface="Times New Roman"/>
                          <a:ea typeface="Times New Roman"/>
                        </a:rPr>
                        <a:t>Одновальная</a:t>
                      </a:r>
                      <a:endParaRPr lang="ru-RU" sz="1600" dirty="0">
                        <a:latin typeface="Times New Roman"/>
                        <a:ea typeface="Times New Roman"/>
                      </a:endParaRPr>
                    </a:p>
                  </a:txBody>
                  <a:tcPr marL="67235" marR="672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35">
                <a:tc vMerge="1">
                  <a:txBody>
                    <a:bodyPr/>
                    <a:lstStyle/>
                    <a:p>
                      <a:endParaRPr lang="ru-RU"/>
                    </a:p>
                  </a:txBody>
                  <a:tcPr/>
                </a:tc>
                <a:tc vMerge="1">
                  <a:txBody>
                    <a:bodyPr/>
                    <a:lstStyle/>
                    <a:p>
                      <a:endParaRPr lang="ru-RU"/>
                    </a:p>
                  </a:txBody>
                  <a:tcPr/>
                </a:tc>
                <a:tc>
                  <a:txBody>
                    <a:bodyPr/>
                    <a:lstStyle/>
                    <a:p>
                      <a:pPr indent="0" algn="l">
                        <a:lnSpc>
                          <a:spcPct val="150000"/>
                        </a:lnSpc>
                        <a:spcAft>
                          <a:spcPts val="0"/>
                        </a:spcAft>
                      </a:pPr>
                      <a:r>
                        <a:rPr lang="ru-RU" sz="1600" b="1" i="1" dirty="0">
                          <a:latin typeface="Times New Roman"/>
                          <a:ea typeface="Times New Roman"/>
                        </a:rPr>
                        <a:t>Двухвальная</a:t>
                      </a:r>
                      <a:endParaRPr lang="ru-RU" sz="1600" dirty="0">
                        <a:latin typeface="Times New Roman"/>
                        <a:ea typeface="Times New Roman"/>
                      </a:endParaRPr>
                    </a:p>
                  </a:txBody>
                  <a:tcPr marL="67235" marR="672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35">
                <a:tc vMerge="1">
                  <a:txBody>
                    <a:bodyPr/>
                    <a:lstStyle/>
                    <a:p>
                      <a:endParaRPr lang="ru-RU"/>
                    </a:p>
                  </a:txBody>
                  <a:tcPr/>
                </a:tc>
                <a:tc vMerge="1">
                  <a:txBody>
                    <a:bodyPr/>
                    <a:lstStyle/>
                    <a:p>
                      <a:endParaRPr lang="ru-RU"/>
                    </a:p>
                  </a:txBody>
                  <a:tcPr/>
                </a:tc>
                <a:tc>
                  <a:txBody>
                    <a:bodyPr/>
                    <a:lstStyle/>
                    <a:p>
                      <a:pPr indent="450215" algn="l">
                        <a:lnSpc>
                          <a:spcPct val="150000"/>
                        </a:lnSpc>
                        <a:spcAft>
                          <a:spcPts val="0"/>
                        </a:spcAft>
                      </a:pPr>
                      <a:r>
                        <a:rPr lang="ru-RU" sz="1600" b="1" i="1" dirty="0" err="1">
                          <a:latin typeface="Times New Roman"/>
                          <a:ea typeface="Times New Roman"/>
                        </a:rPr>
                        <a:t>Многовальная</a:t>
                      </a:r>
                      <a:endParaRPr lang="ru-RU" sz="1600" dirty="0">
                        <a:latin typeface="Times New Roman"/>
                        <a:ea typeface="Times New Roman"/>
                      </a:endParaRPr>
                    </a:p>
                  </a:txBody>
                  <a:tcPr marL="67235" marR="672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695">
                <a:tc vMerge="1">
                  <a:txBody>
                    <a:bodyPr/>
                    <a:lstStyle/>
                    <a:p>
                      <a:endParaRPr lang="ru-RU"/>
                    </a:p>
                  </a:txBody>
                  <a:tcPr/>
                </a:tc>
                <a:tc rowSpan="3">
                  <a:txBody>
                    <a:bodyPr/>
                    <a:lstStyle/>
                    <a:p>
                      <a:pPr indent="0" algn="ctr">
                        <a:lnSpc>
                          <a:spcPct val="150000"/>
                        </a:lnSpc>
                        <a:spcAft>
                          <a:spcPts val="0"/>
                        </a:spcAft>
                      </a:pPr>
                      <a:r>
                        <a:rPr lang="ru-RU" sz="1600" b="1" i="1" cap="all" dirty="0">
                          <a:latin typeface="Times New Roman"/>
                          <a:ea typeface="Times New Roman"/>
                        </a:rPr>
                        <a:t>По числу шарниров</a:t>
                      </a:r>
                      <a:endParaRPr lang="ru-RU" sz="1600" dirty="0">
                        <a:latin typeface="Times New Roman"/>
                        <a:ea typeface="Times New Roman"/>
                      </a:endParaRPr>
                    </a:p>
                  </a:txBody>
                  <a:tcPr marL="67235" marR="672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l">
                        <a:lnSpc>
                          <a:spcPct val="150000"/>
                        </a:lnSpc>
                        <a:spcAft>
                          <a:spcPts val="0"/>
                        </a:spcAft>
                      </a:pPr>
                      <a:r>
                        <a:rPr lang="ru-RU" sz="1600" b="1" i="1" dirty="0">
                          <a:latin typeface="Times New Roman"/>
                          <a:ea typeface="Times New Roman"/>
                        </a:rPr>
                        <a:t>Одношарнирная</a:t>
                      </a:r>
                      <a:endParaRPr lang="ru-RU" sz="1600" dirty="0">
                        <a:latin typeface="Times New Roman"/>
                        <a:ea typeface="Times New Roman"/>
                      </a:endParaRPr>
                    </a:p>
                  </a:txBody>
                  <a:tcPr marL="67235" marR="672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695">
                <a:tc vMerge="1">
                  <a:txBody>
                    <a:bodyPr/>
                    <a:lstStyle/>
                    <a:p>
                      <a:endParaRPr lang="ru-RU"/>
                    </a:p>
                  </a:txBody>
                  <a:tcPr/>
                </a:tc>
                <a:tc vMerge="1">
                  <a:txBody>
                    <a:bodyPr/>
                    <a:lstStyle/>
                    <a:p>
                      <a:endParaRPr lang="ru-RU"/>
                    </a:p>
                  </a:txBody>
                  <a:tcPr/>
                </a:tc>
                <a:tc>
                  <a:txBody>
                    <a:bodyPr/>
                    <a:lstStyle/>
                    <a:p>
                      <a:pPr indent="450215" algn="l">
                        <a:lnSpc>
                          <a:spcPct val="150000"/>
                        </a:lnSpc>
                        <a:spcAft>
                          <a:spcPts val="0"/>
                        </a:spcAft>
                      </a:pPr>
                      <a:r>
                        <a:rPr lang="ru-RU" sz="1600" b="1" i="1" dirty="0" err="1">
                          <a:latin typeface="Times New Roman"/>
                          <a:ea typeface="Times New Roman"/>
                        </a:rPr>
                        <a:t>Двухшарнирная</a:t>
                      </a:r>
                      <a:endParaRPr lang="ru-RU" sz="1600" dirty="0">
                        <a:latin typeface="Times New Roman"/>
                        <a:ea typeface="Times New Roman"/>
                      </a:endParaRPr>
                    </a:p>
                  </a:txBody>
                  <a:tcPr marL="67235" marR="672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695">
                <a:tc vMerge="1">
                  <a:txBody>
                    <a:bodyPr/>
                    <a:lstStyle/>
                    <a:p>
                      <a:endParaRPr lang="ru-RU"/>
                    </a:p>
                  </a:txBody>
                  <a:tcPr/>
                </a:tc>
                <a:tc vMerge="1">
                  <a:txBody>
                    <a:bodyPr/>
                    <a:lstStyle/>
                    <a:p>
                      <a:endParaRPr lang="ru-RU"/>
                    </a:p>
                  </a:txBody>
                  <a:tcPr/>
                </a:tc>
                <a:tc>
                  <a:txBody>
                    <a:bodyPr/>
                    <a:lstStyle/>
                    <a:p>
                      <a:pPr indent="0" algn="l">
                        <a:lnSpc>
                          <a:spcPct val="150000"/>
                        </a:lnSpc>
                        <a:spcAft>
                          <a:spcPts val="0"/>
                        </a:spcAft>
                      </a:pPr>
                      <a:r>
                        <a:rPr lang="ru-RU" sz="1600" b="1" i="1" dirty="0">
                          <a:latin typeface="Times New Roman"/>
                          <a:ea typeface="Times New Roman"/>
                        </a:rPr>
                        <a:t>Многошарнирная</a:t>
                      </a:r>
                      <a:endParaRPr lang="ru-RU" sz="1600" dirty="0">
                        <a:latin typeface="Times New Roman"/>
                        <a:ea typeface="Times New Roman"/>
                      </a:endParaRPr>
                    </a:p>
                  </a:txBody>
                  <a:tcPr marL="67235" marR="672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977391">
                <a:tc vMerge="1">
                  <a:txBody>
                    <a:bodyPr/>
                    <a:lstStyle/>
                    <a:p>
                      <a:endParaRPr lang="ru-RU"/>
                    </a:p>
                  </a:txBody>
                  <a:tcPr/>
                </a:tc>
                <a:tc rowSpan="2">
                  <a:txBody>
                    <a:bodyPr/>
                    <a:lstStyle/>
                    <a:p>
                      <a:pPr indent="0" algn="ctr">
                        <a:lnSpc>
                          <a:spcPct val="100000"/>
                        </a:lnSpc>
                        <a:spcAft>
                          <a:spcPts val="0"/>
                        </a:spcAft>
                      </a:pPr>
                      <a:r>
                        <a:rPr lang="ru-RU" sz="1600" b="1" i="1" cap="all" dirty="0">
                          <a:latin typeface="Times New Roman"/>
                          <a:ea typeface="Times New Roman"/>
                        </a:rPr>
                        <a:t>По типу шарниров</a:t>
                      </a:r>
                      <a:endParaRPr lang="ru-RU" sz="1600" dirty="0">
                        <a:latin typeface="Times New Roman"/>
                        <a:ea typeface="Times New Roman"/>
                      </a:endParaRPr>
                    </a:p>
                  </a:txBody>
                  <a:tcPr marL="67235" marR="672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ru-RU" sz="1600" b="1" i="1" dirty="0">
                          <a:latin typeface="Times New Roman"/>
                          <a:ea typeface="Times New Roman"/>
                        </a:rPr>
                        <a:t>С шарнирами неравных </a:t>
                      </a:r>
                      <a:endParaRPr lang="ru-RU" sz="1600" dirty="0">
                        <a:latin typeface="Times New Roman"/>
                        <a:ea typeface="Times New Roman"/>
                      </a:endParaRPr>
                    </a:p>
                    <a:p>
                      <a:pPr indent="0" algn="ctr">
                        <a:lnSpc>
                          <a:spcPct val="150000"/>
                        </a:lnSpc>
                        <a:spcAft>
                          <a:spcPts val="0"/>
                        </a:spcAft>
                      </a:pPr>
                      <a:r>
                        <a:rPr lang="ru-RU" sz="1600" b="1" i="1" dirty="0">
                          <a:latin typeface="Times New Roman"/>
                          <a:ea typeface="Times New Roman"/>
                        </a:rPr>
                        <a:t>угловых скоростей</a:t>
                      </a:r>
                      <a:endParaRPr lang="ru-RU" sz="1600" dirty="0">
                        <a:latin typeface="Times New Roman"/>
                        <a:ea typeface="Times New Roman"/>
                      </a:endParaRPr>
                    </a:p>
                  </a:txBody>
                  <a:tcPr marL="67235" marR="672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7391">
                <a:tc vMerge="1">
                  <a:txBody>
                    <a:bodyPr/>
                    <a:lstStyle/>
                    <a:p>
                      <a:endParaRPr lang="ru-RU"/>
                    </a:p>
                  </a:txBody>
                  <a:tcPr/>
                </a:tc>
                <a:tc vMerge="1">
                  <a:txBody>
                    <a:bodyPr/>
                    <a:lstStyle/>
                    <a:p>
                      <a:endParaRPr lang="ru-RU"/>
                    </a:p>
                  </a:txBody>
                  <a:tcPr/>
                </a:tc>
                <a:tc>
                  <a:txBody>
                    <a:bodyPr/>
                    <a:lstStyle/>
                    <a:p>
                      <a:pPr indent="0" algn="ctr">
                        <a:lnSpc>
                          <a:spcPct val="150000"/>
                        </a:lnSpc>
                        <a:spcAft>
                          <a:spcPts val="0"/>
                        </a:spcAft>
                      </a:pPr>
                      <a:r>
                        <a:rPr lang="ru-RU" sz="1600" b="1" i="1" dirty="0">
                          <a:latin typeface="Times New Roman"/>
                          <a:ea typeface="Times New Roman"/>
                        </a:rPr>
                        <a:t>С шарнирами равных </a:t>
                      </a:r>
                      <a:endParaRPr lang="ru-RU" sz="1600" dirty="0">
                        <a:latin typeface="Times New Roman"/>
                        <a:ea typeface="Times New Roman"/>
                      </a:endParaRPr>
                    </a:p>
                    <a:p>
                      <a:pPr indent="0" algn="ctr">
                        <a:lnSpc>
                          <a:spcPct val="150000"/>
                        </a:lnSpc>
                        <a:spcAft>
                          <a:spcPts val="0"/>
                        </a:spcAft>
                      </a:pPr>
                      <a:r>
                        <a:rPr lang="ru-RU" sz="1600" b="1" i="1" dirty="0">
                          <a:latin typeface="Times New Roman"/>
                          <a:ea typeface="Times New Roman"/>
                        </a:rPr>
                        <a:t>угловых скоростей</a:t>
                      </a:r>
                      <a:r>
                        <a:rPr lang="ru-RU" sz="1600" i="1" dirty="0">
                          <a:latin typeface="Times New Roman"/>
                          <a:ea typeface="Times New Roman"/>
                        </a:rPr>
                        <a:t> </a:t>
                      </a:r>
                      <a:endParaRPr lang="ru-RU" sz="1600" dirty="0">
                        <a:latin typeface="Times New Roman"/>
                        <a:ea typeface="Times New Roman"/>
                      </a:endParaRPr>
                    </a:p>
                  </a:txBody>
                  <a:tcPr marL="67235" marR="6723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2045576"/>
          </a:xfrm>
        </p:spPr>
        <p:txBody>
          <a:bodyPr>
            <a:normAutofit fontScale="90000"/>
          </a:bodyPr>
          <a:lstStyle/>
          <a:p>
            <a:r>
              <a:rPr lang="ru-RU" sz="3600" b="1" dirty="0" smtClean="0"/>
              <a:t>Виды карданных передач для автомобилей с различной колесной формулой</a:t>
            </a:r>
            <a:endParaRPr lang="ru-RU" sz="3600" b="1" i="1" dirty="0"/>
          </a:p>
        </p:txBody>
      </p:sp>
      <p:sp>
        <p:nvSpPr>
          <p:cNvPr id="3" name="Содержимое 2"/>
          <p:cNvSpPr>
            <a:spLocks noGrp="1"/>
          </p:cNvSpPr>
          <p:nvPr>
            <p:ph idx="1"/>
          </p:nvPr>
        </p:nvSpPr>
        <p:spPr>
          <a:xfrm>
            <a:off x="342900" y="6444208"/>
            <a:ext cx="6172200" cy="2376264"/>
          </a:xfrm>
        </p:spPr>
        <p:txBody>
          <a:bodyPr>
            <a:normAutofit fontScale="77500" lnSpcReduction="20000"/>
          </a:bodyPr>
          <a:lstStyle/>
          <a:p>
            <a:pPr algn="just">
              <a:buNone/>
            </a:pPr>
            <a:r>
              <a:rPr lang="ru-RU" b="1" i="1" dirty="0" smtClean="0"/>
              <a:t> </a:t>
            </a:r>
          </a:p>
          <a:p>
            <a:pPr algn="ctr">
              <a:buNone/>
            </a:pPr>
            <a:r>
              <a:rPr lang="ru-RU" dirty="0" smtClean="0"/>
              <a:t>а, б - 4x2; в - 4x4; г, </a:t>
            </a:r>
            <a:r>
              <a:rPr lang="ru-RU" dirty="0" err="1" smtClean="0"/>
              <a:t>д</a:t>
            </a:r>
            <a:r>
              <a:rPr lang="ru-RU" dirty="0" smtClean="0"/>
              <a:t> - 6x6</a:t>
            </a:r>
          </a:p>
          <a:p>
            <a:pPr algn="just">
              <a:buNone/>
            </a:pPr>
            <a:r>
              <a:rPr lang="ru-RU" dirty="0" smtClean="0"/>
              <a:t>1 - коробка передач; 2 - карданный шарнир; 3 - карданный вал; </a:t>
            </a:r>
            <a:r>
              <a:rPr lang="ru-RU" dirty="0" smtClean="0"/>
              <a:t>4</a:t>
            </a:r>
            <a:r>
              <a:rPr lang="ru-RU" dirty="0" smtClean="0"/>
              <a:t>, 7, 9 - ведущие мосты; 5, 8 - промежуточные опоры; 6 - раздаточная коробка; 10 - редуктор</a:t>
            </a:r>
          </a:p>
          <a:p>
            <a:pPr algn="ctr">
              <a:buNone/>
            </a:pPr>
            <a:endParaRPr lang="ru-RU" b="1" i="1" dirty="0" smtClean="0"/>
          </a:p>
          <a:p>
            <a:pPr algn="ctr">
              <a:buNone/>
            </a:pPr>
            <a:endParaRPr lang="ru-RU" b="1" i="1" dirty="0" smtClean="0"/>
          </a:p>
          <a:p>
            <a:pPr>
              <a:buNone/>
            </a:pPr>
            <a:endParaRPr lang="ru-RU" sz="2300" dirty="0" smtClean="0"/>
          </a:p>
        </p:txBody>
      </p:sp>
      <p:pic>
        <p:nvPicPr>
          <p:cNvPr id="6" name="Рисунок 5" descr="http://zinref.ru/000_uchebniki/05300_transport/004_silovie_agregati_lekcii_bikov_2014/000/039_267image211.gif"/>
          <p:cNvPicPr/>
          <p:nvPr/>
        </p:nvPicPr>
        <p:blipFill>
          <a:blip r:embed="rId2" cstate="print">
            <a:lum bright="20000" contrast="40000"/>
          </a:blip>
          <a:srcRect r="4535" b="2857"/>
          <a:stretch>
            <a:fillRect/>
          </a:stretch>
        </p:blipFill>
        <p:spPr bwMode="auto">
          <a:xfrm>
            <a:off x="476672" y="2699792"/>
            <a:ext cx="6192688"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2656" y="395536"/>
            <a:ext cx="6264696" cy="8424936"/>
          </a:xfrm>
          <a:prstGeom prst="rect">
            <a:avLst/>
          </a:prstGeom>
        </p:spPr>
        <p:txBody>
          <a:bodyPr vert="horz" lIns="91440" tIns="45720" rIns="91440" bIns="45720" rtlCol="0" anchor="ctr">
            <a:noAutofit/>
          </a:bodyPr>
          <a:lstStyle/>
          <a:p>
            <a:pPr indent="457200" algn="just"/>
            <a:r>
              <a:rPr lang="ru-RU" sz="2400" dirty="0" smtClean="0"/>
              <a:t>Карданные передачи могут быть: плоскими, если ведущий карданный и ведомый валы лежат в одной плоскости; пространственными, если это условие не соблюдается; одно- и многошарнирными. Условия работы карданных передач определяются углами установки их валов: чем больше углы, тем тяжелее условия эксплуатации. Если карданная передача соединяет агрегаты, укрепленные на раме или кузове автомобиля, то угол между их валами не превышает 3°.</a:t>
            </a:r>
          </a:p>
          <a:p>
            <a:pPr indent="457200" algn="just"/>
            <a:r>
              <a:rPr lang="ru-RU" sz="2400" dirty="0" smtClean="0"/>
              <a:t>Если же при движении автомобиля один или оба соединяемых агрегата перемещаются вместе с колесами, то угол между их валами увеличивается до 20°, а в автомобилях высокой проходимости - до 45°.Карданные шарниры (карданы) по кинематике делят на карданы неравных и равных угловых скоростей.</a:t>
            </a:r>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2045576"/>
          </a:xfrm>
        </p:spPr>
        <p:txBody>
          <a:bodyPr>
            <a:normAutofit/>
          </a:bodyPr>
          <a:lstStyle/>
          <a:p>
            <a:r>
              <a:rPr lang="ru-RU" sz="3200" b="1" dirty="0" smtClean="0"/>
              <a:t>Схема карданной передачи с шарнирами неравных угловых скоростей</a:t>
            </a:r>
            <a:endParaRPr lang="ru-RU" sz="3200" b="1" dirty="0"/>
          </a:p>
        </p:txBody>
      </p:sp>
      <p:sp>
        <p:nvSpPr>
          <p:cNvPr id="3" name="Содержимое 2"/>
          <p:cNvSpPr>
            <a:spLocks noGrp="1"/>
          </p:cNvSpPr>
          <p:nvPr>
            <p:ph idx="1"/>
          </p:nvPr>
        </p:nvSpPr>
        <p:spPr>
          <a:xfrm>
            <a:off x="342900" y="6084168"/>
            <a:ext cx="6172200" cy="2736304"/>
          </a:xfrm>
        </p:spPr>
        <p:txBody>
          <a:bodyPr>
            <a:normAutofit fontScale="47500" lnSpcReduction="20000"/>
          </a:bodyPr>
          <a:lstStyle/>
          <a:p>
            <a:pPr algn="just">
              <a:buNone/>
            </a:pPr>
            <a:r>
              <a:rPr lang="ru-RU" b="1" i="1" dirty="0" smtClean="0"/>
              <a:t> </a:t>
            </a:r>
          </a:p>
          <a:p>
            <a:pPr indent="342900" algn="just">
              <a:lnSpc>
                <a:spcPct val="120000"/>
              </a:lnSpc>
              <a:spcBef>
                <a:spcPts val="0"/>
              </a:spcBef>
              <a:buNone/>
            </a:pPr>
            <a:r>
              <a:rPr lang="ru-RU" dirty="0" smtClean="0"/>
              <a:t>1 - хвостовик скользящей вилки; 2 - </a:t>
            </a:r>
            <a:r>
              <a:rPr lang="ru-RU" dirty="0" err="1" smtClean="0"/>
              <a:t>грязеотражатель</a:t>
            </a:r>
            <a:r>
              <a:rPr lang="ru-RU" dirty="0" smtClean="0"/>
              <a:t> скользящей вилки; 3 - скользящая вилка; 4 - вилка промежуточного карданного вала; 5 - промежуточный карданный вал; 6 - </a:t>
            </a:r>
            <a:r>
              <a:rPr lang="ru-RU" dirty="0" err="1" smtClean="0"/>
              <a:t>грязеотражатель</a:t>
            </a:r>
            <a:r>
              <a:rPr lang="ru-RU" dirty="0" smtClean="0"/>
              <a:t>; 7 - промежуточная опора; 8 - защитное кольцо; 9 - подшипник промежуточной опоры; 10 - защитное кольцо; 11 - шлицевая вилка; 12 - П-образная пластина; 13 - стопорная шайба; 14 - крестовина; 15 - вилка заднего карданного вала; 16 - задний карданный вал; 17 - фланец ведущей шестерни главной передачи; 18 - задний карданный шарнир; 19 - игольчатый подшипник; 20 - стопорное кольцо; 21 - болт; 22 - уплотнительное кольцо</a:t>
            </a:r>
            <a:r>
              <a:rPr lang="ru-RU" dirty="0" smtClean="0"/>
              <a:t>.</a:t>
            </a:r>
            <a:endParaRPr lang="ru-RU" b="1" i="1" dirty="0" smtClean="0"/>
          </a:p>
          <a:p>
            <a:pPr algn="ctr">
              <a:buNone/>
            </a:pPr>
            <a:endParaRPr lang="ru-RU" b="1" i="1" dirty="0" smtClean="0"/>
          </a:p>
          <a:p>
            <a:pPr>
              <a:buNone/>
            </a:pPr>
            <a:endParaRPr lang="ru-RU" sz="2300" dirty="0" smtClean="0"/>
          </a:p>
        </p:txBody>
      </p:sp>
      <p:pic>
        <p:nvPicPr>
          <p:cNvPr id="5" name="Рисунок 4" descr="схема карданной передачи"/>
          <p:cNvPicPr/>
          <p:nvPr/>
        </p:nvPicPr>
        <p:blipFill>
          <a:blip r:embed="rId2" cstate="print">
            <a:lum contrast="40000"/>
          </a:blip>
          <a:srcRect t="3516"/>
          <a:stretch>
            <a:fillRect/>
          </a:stretch>
        </p:blipFill>
        <p:spPr bwMode="auto">
          <a:xfrm>
            <a:off x="836712" y="2195736"/>
            <a:ext cx="4680520"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749432"/>
          </a:xfrm>
        </p:spPr>
        <p:txBody>
          <a:bodyPr>
            <a:normAutofit/>
          </a:bodyPr>
          <a:lstStyle/>
          <a:p>
            <a:r>
              <a:rPr lang="ru-RU" sz="3200" b="1" dirty="0" smtClean="0"/>
              <a:t>Синхронные шарниры</a:t>
            </a:r>
            <a:endParaRPr lang="ru-RU" sz="3200" b="1" dirty="0"/>
          </a:p>
        </p:txBody>
      </p:sp>
      <p:sp>
        <p:nvSpPr>
          <p:cNvPr id="3" name="Содержимое 2"/>
          <p:cNvSpPr>
            <a:spLocks noGrp="1"/>
          </p:cNvSpPr>
          <p:nvPr>
            <p:ph idx="1"/>
          </p:nvPr>
        </p:nvSpPr>
        <p:spPr>
          <a:xfrm>
            <a:off x="342900" y="6732240"/>
            <a:ext cx="6172200" cy="2088232"/>
          </a:xfrm>
        </p:spPr>
        <p:txBody>
          <a:bodyPr>
            <a:normAutofit fontScale="55000" lnSpcReduction="20000"/>
          </a:bodyPr>
          <a:lstStyle/>
          <a:p>
            <a:pPr algn="just">
              <a:buNone/>
            </a:pPr>
            <a:r>
              <a:rPr lang="ru-RU" b="1" i="1" dirty="0" smtClean="0"/>
              <a:t> </a:t>
            </a:r>
            <a:r>
              <a:rPr lang="ru-RU" dirty="0" smtClean="0"/>
              <a:t>а </a:t>
            </a:r>
            <a:r>
              <a:rPr lang="ru-RU" dirty="0" smtClean="0"/>
              <a:t>- с шестью шариками; б - с пятью и четырьмя шариками; в - </a:t>
            </a:r>
            <a:r>
              <a:rPr lang="ru-RU" dirty="0" err="1" smtClean="0"/>
              <a:t>трехшиповые</a:t>
            </a:r>
            <a:r>
              <a:rPr lang="ru-RU" dirty="0" smtClean="0"/>
              <a:t> с роликами; г - дисковые; </a:t>
            </a:r>
            <a:endParaRPr lang="ru-RU" dirty="0" smtClean="0"/>
          </a:p>
          <a:p>
            <a:pPr indent="342900">
              <a:lnSpc>
                <a:spcPct val="120000"/>
              </a:lnSpc>
              <a:spcBef>
                <a:spcPts val="0"/>
              </a:spcBef>
              <a:buNone/>
            </a:pPr>
            <a:r>
              <a:rPr lang="ru-RU" dirty="0" smtClean="0"/>
              <a:t>1 </a:t>
            </a:r>
            <a:r>
              <a:rPr lang="ru-RU" dirty="0" smtClean="0"/>
              <a:t>- корпус; 2 - сепаратор; 3 - обойма; 4 - шарик; </a:t>
            </a:r>
          </a:p>
          <a:p>
            <a:pPr indent="342900">
              <a:lnSpc>
                <a:spcPct val="120000"/>
              </a:lnSpc>
              <a:spcBef>
                <a:spcPts val="0"/>
              </a:spcBef>
              <a:buNone/>
            </a:pPr>
            <a:r>
              <a:rPr lang="ru-RU" dirty="0" smtClean="0"/>
              <a:t>5 - </a:t>
            </a:r>
            <a:r>
              <a:rPr lang="ru-RU" dirty="0" err="1" smtClean="0"/>
              <a:t>трехшиповая</a:t>
            </a:r>
            <a:r>
              <a:rPr lang="ru-RU" dirty="0" smtClean="0"/>
              <a:t> крестовина; 6 - ролик; 7 - игла; 8 - чашка; 9 - шип; </a:t>
            </a:r>
          </a:p>
          <a:p>
            <a:pPr indent="342900">
              <a:lnSpc>
                <a:spcPct val="120000"/>
              </a:lnSpc>
              <a:spcBef>
                <a:spcPts val="0"/>
              </a:spcBef>
              <a:buNone/>
            </a:pPr>
            <a:r>
              <a:rPr lang="ru-RU" dirty="0" smtClean="0"/>
              <a:t>10 - центрирующее устройство; 11 - вилка; 12 – </a:t>
            </a:r>
            <a:r>
              <a:rPr lang="ru-RU" dirty="0" smtClean="0"/>
              <a:t>диск.</a:t>
            </a:r>
            <a:endParaRPr lang="ru-RU" sz="2300" dirty="0" smtClean="0"/>
          </a:p>
        </p:txBody>
      </p:sp>
      <p:pic>
        <p:nvPicPr>
          <p:cNvPr id="6" name="Рисунок 5" descr="http://ok-t.ru/lekcion/img1/724839997864.files/image022.jpg"/>
          <p:cNvPicPr/>
          <p:nvPr/>
        </p:nvPicPr>
        <p:blipFill>
          <a:blip r:embed="rId2" cstate="print">
            <a:lum contrast="40000"/>
          </a:blip>
          <a:srcRect b="49841"/>
          <a:stretch>
            <a:fillRect/>
          </a:stretch>
        </p:blipFill>
        <p:spPr bwMode="auto">
          <a:xfrm>
            <a:off x="1124744" y="1043608"/>
            <a:ext cx="4608512" cy="2880320"/>
          </a:xfrm>
          <a:prstGeom prst="rect">
            <a:avLst/>
          </a:prstGeom>
          <a:noFill/>
          <a:ln w="9525">
            <a:noFill/>
            <a:miter lim="800000"/>
            <a:headEnd/>
            <a:tailEnd/>
          </a:ln>
        </p:spPr>
      </p:pic>
      <p:pic>
        <p:nvPicPr>
          <p:cNvPr id="7" name="Рисунок 6" descr="http://ok-t.ru/lekcion/img1/724839997864.files/image022.jpg"/>
          <p:cNvPicPr/>
          <p:nvPr/>
        </p:nvPicPr>
        <p:blipFill>
          <a:blip r:embed="rId2" cstate="print">
            <a:lum contrast="40000"/>
          </a:blip>
          <a:srcRect t="50159"/>
          <a:stretch>
            <a:fillRect/>
          </a:stretch>
        </p:blipFill>
        <p:spPr bwMode="auto">
          <a:xfrm>
            <a:off x="1124744" y="3923928"/>
            <a:ext cx="4680520"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1008112"/>
          </a:xfrm>
        </p:spPr>
        <p:txBody>
          <a:bodyPr>
            <a:normAutofit fontScale="90000"/>
          </a:bodyPr>
          <a:lstStyle/>
          <a:p>
            <a:r>
              <a:rPr lang="ru-RU" sz="3200" b="1" dirty="0" smtClean="0"/>
              <a:t>Карданная передача с </a:t>
            </a:r>
            <a:r>
              <a:rPr lang="ru-RU" sz="3200" b="1" dirty="0" err="1" smtClean="0"/>
              <a:t>полукарданным</a:t>
            </a:r>
            <a:r>
              <a:rPr lang="ru-RU" sz="3200" b="1" dirty="0" smtClean="0"/>
              <a:t> упругим шарниром</a:t>
            </a:r>
            <a:endParaRPr lang="ru-RU" sz="3200" b="1" dirty="0"/>
          </a:p>
        </p:txBody>
      </p:sp>
      <p:sp>
        <p:nvSpPr>
          <p:cNvPr id="3" name="Содержимое 2"/>
          <p:cNvSpPr>
            <a:spLocks noGrp="1"/>
          </p:cNvSpPr>
          <p:nvPr>
            <p:ph idx="1"/>
          </p:nvPr>
        </p:nvSpPr>
        <p:spPr>
          <a:xfrm>
            <a:off x="342900" y="6732240"/>
            <a:ext cx="6172200" cy="2088232"/>
          </a:xfrm>
        </p:spPr>
        <p:txBody>
          <a:bodyPr>
            <a:normAutofit fontScale="70000" lnSpcReduction="20000"/>
          </a:bodyPr>
          <a:lstStyle/>
          <a:p>
            <a:pPr marL="360000" indent="342900" algn="just">
              <a:lnSpc>
                <a:spcPct val="120000"/>
              </a:lnSpc>
              <a:spcBef>
                <a:spcPts val="0"/>
              </a:spcBef>
              <a:buNone/>
            </a:pPr>
            <a:r>
              <a:rPr lang="ru-RU" b="1" i="1" dirty="0" smtClean="0"/>
              <a:t> </a:t>
            </a:r>
            <a:r>
              <a:rPr lang="ru-RU" dirty="0" smtClean="0"/>
              <a:t>1 - гайка; 2 - ведомый вал коробки передач; 3 - шайба стопорная; 4 - болт (3 шт.); 5, 6 - фланцы муфты; 7 - обойма; 8 - карданный вал; 9 - сальник; 10 - стопорное кольцо; 11 - центрирующее кольцо; 12 – уплотнитель.</a:t>
            </a:r>
            <a:endParaRPr lang="ru-RU" sz="2300" dirty="0" smtClean="0"/>
          </a:p>
        </p:txBody>
      </p:sp>
      <p:pic>
        <p:nvPicPr>
          <p:cNvPr id="8" name="Рисунок 7" descr="С упругим шарниром"/>
          <p:cNvPicPr/>
          <p:nvPr/>
        </p:nvPicPr>
        <p:blipFill>
          <a:blip r:embed="rId2" cstate="print">
            <a:lum bright="10000" contrast="40000"/>
          </a:blip>
          <a:srcRect/>
          <a:stretch>
            <a:fillRect/>
          </a:stretch>
        </p:blipFill>
        <p:spPr bwMode="auto">
          <a:xfrm>
            <a:off x="476672" y="1619672"/>
            <a:ext cx="6120680"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6672" y="1403648"/>
            <a:ext cx="5829300" cy="5256584"/>
          </a:xfrm>
        </p:spPr>
        <p:txBody>
          <a:bodyPr>
            <a:normAutofit/>
          </a:bodyPr>
          <a:lstStyle/>
          <a:p>
            <a:pPr lvl="0"/>
            <a:r>
              <a:rPr lang="ru-RU" sz="6000" b="1" i="1" cap="all" dirty="0" smtClean="0"/>
              <a:t>ведущие и ведомые Мосты </a:t>
            </a:r>
            <a:endParaRPr lang="ru-RU" sz="6000" b="1" i="1" cap="al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1563</Words>
  <Application>Microsoft Office PowerPoint</Application>
  <PresentationFormat>Экран (4:3)</PresentationFormat>
  <Paragraphs>99</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Карданные передачи автомобилей и тракторов</vt:lpstr>
      <vt:lpstr>Слайд 2</vt:lpstr>
      <vt:lpstr>Классификация карданных передач </vt:lpstr>
      <vt:lpstr>Виды карданных передач для автомобилей с различной колесной формулой</vt:lpstr>
      <vt:lpstr>Слайд 5</vt:lpstr>
      <vt:lpstr>Схема карданной передачи с шарнирами неравных угловых скоростей</vt:lpstr>
      <vt:lpstr>Синхронные шарниры</vt:lpstr>
      <vt:lpstr>Карданная передача с полукарданным упругим шарниром</vt:lpstr>
      <vt:lpstr>ведущие и ведомые Мосты </vt:lpstr>
      <vt:lpstr>Слайд 10</vt:lpstr>
      <vt:lpstr>Слайд 11</vt:lpstr>
      <vt:lpstr>Классификация  мостов</vt:lpstr>
      <vt:lpstr>Управляемые мосты</vt:lpstr>
      <vt:lpstr>Комбинированные мосты</vt:lpstr>
      <vt:lpstr>Ведущие мосты автомобилей</vt:lpstr>
      <vt:lpstr>Слайд 16</vt:lpstr>
      <vt:lpstr>Слайд 17</vt:lpstr>
      <vt:lpstr>Межколесный дифференциал</vt:lpstr>
      <vt:lpstr>Работа межколесного дифференциала</vt:lpstr>
      <vt:lpstr>Механизм блокировки межколесного дифференциала автомобиля КАМАЗ</vt:lpstr>
      <vt:lpstr>Схема блокировки с электро-магнитным включением  Eaton E-Locker</vt:lpstr>
      <vt:lpstr>Механизм гидравлического включения блокировки дифференциала от НИРФИ</vt:lpstr>
      <vt:lpstr>Слайд 23</vt:lpstr>
      <vt:lpstr>Схема LSD дифференциала с пакетами фрикционов</vt:lpstr>
      <vt:lpstr>Червячные самоблокирующиеся дифференциалы</vt:lpstr>
      <vt:lpstr>Шариковый самоблокирующийся дифференциал ДАК</vt:lpstr>
      <vt:lpstr>Кулачковый дифференциал автомобиля ГАЗ-66</vt:lpstr>
      <vt:lpstr>Ведущие мосты гусеничных тракторов</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Классификация автомобилей, тракторов и их систем</dc:title>
  <dc:creator>Stas</dc:creator>
  <cp:lastModifiedBy>Stas</cp:lastModifiedBy>
  <cp:revision>49</cp:revision>
  <dcterms:created xsi:type="dcterms:W3CDTF">2019-09-04T05:36:12Z</dcterms:created>
  <dcterms:modified xsi:type="dcterms:W3CDTF">2019-09-25T06:52:06Z</dcterms:modified>
</cp:coreProperties>
</file>