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79" r:id="rId6"/>
    <p:sldId id="280" r:id="rId7"/>
    <p:sldId id="281" r:id="rId8"/>
    <p:sldId id="282" r:id="rId9"/>
    <p:sldId id="284" r:id="rId10"/>
    <p:sldId id="286" r:id="rId11"/>
    <p:sldId id="283" r:id="rId12"/>
    <p:sldId id="285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</p:sldIdLst>
  <p:sldSz cx="6858000" cy="9144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0" autoAdjust="0"/>
  </p:normalViewPr>
  <p:slideViewPr>
    <p:cSldViewPr>
      <p:cViewPr>
        <p:scale>
          <a:sx n="50" d="100"/>
          <a:sy n="50" d="100"/>
        </p:scale>
        <p:origin x="-444" y="-78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2EBD5B-F60A-497E-8D1E-3EDB4457E925}" type="datetimeFigureOut">
              <a:rPr lang="ru-RU" smtClean="0"/>
              <a:pPr/>
              <a:t>16.09.2019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C9D9A-6C46-470E-8D4D-79FB9A8F020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techautoport.ru/wp-content/uploads/2016/10/variator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akpphelp.ru/gidrotransformator_akpppriznaki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76672" y="1403648"/>
            <a:ext cx="5829300" cy="4621089"/>
          </a:xfrm>
        </p:spPr>
        <p:txBody>
          <a:bodyPr>
            <a:normAutofit fontScale="90000"/>
          </a:bodyPr>
          <a:lstStyle/>
          <a:p>
            <a:pPr lvl="0"/>
            <a:r>
              <a:rPr lang="ru-RU" sz="6700" b="1" i="1" cap="all" dirty="0" smtClean="0"/>
              <a:t>Коробки передач</a:t>
            </a:r>
            <a:r>
              <a:rPr lang="ru-RU" sz="6700" b="1" i="1" cap="all" dirty="0" smtClean="0"/>
              <a:t> </a:t>
            </a:r>
            <a:r>
              <a:rPr lang="ru-RU" sz="6700" b="1" i="1" cap="all" dirty="0" smtClean="0"/>
              <a:t>автомобилей</a:t>
            </a:r>
            <a:br>
              <a:rPr lang="ru-RU" sz="6700" b="1" i="1" cap="all" dirty="0" smtClean="0"/>
            </a:br>
            <a:r>
              <a:rPr lang="ru-RU" sz="6700" b="1" i="1" cap="all" dirty="0" smtClean="0"/>
              <a:t>и тракторов</a:t>
            </a:r>
            <a:r>
              <a:rPr lang="ru-RU" b="1" cap="all" dirty="0"/>
              <a:t/>
            </a:r>
            <a:br>
              <a:rPr lang="ru-RU" b="1" cap="all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95536"/>
            <a:ext cx="6172200" cy="8424937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/>
              <a:t>Реактор введен в конструкцию гидротрансформатора для того чтобы изменять момент. В принципе это такое же колесо с лопатками только жестко посаженное на корпус и до определенного времени не вращающееся. На пути по которому возвращается масло из турбины в насос расположен реактор. Особый профиль имеют лопатки реактора, сужаются постепенно межлопаточные каналы. Благодаря этому скорость рабочих жидкостей текущих по каналам направляющего аппарата, понемногу увеличивается, а выбрасываемая в сторону вращения насосного колеса из реактора жидкость подгоняет и подталкивает его. 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/>
              <a:t>Гидротрансформатор способен изменять крутящий момент с коэффициентом 2-3.5 не более.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6597352" cy="11094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Внешний вид автоматической коробки передач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691681"/>
            <a:ext cx="6172200" cy="7128792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1-гидромуфта; 2 – корпус; 3 – стальной диск; 4 – фрикционный диск</a:t>
            </a:r>
            <a:r>
              <a:rPr lang="ru-RU" sz="2000" dirty="0" smtClean="0"/>
              <a:t>; 5 </a:t>
            </a:r>
            <a:r>
              <a:rPr lang="ru-RU" sz="2000" dirty="0" smtClean="0"/>
              <a:t>– втулки и шайбы; 6 – планетарная передача; 7 – шестерня; 8 - сальник</a:t>
            </a:r>
            <a:r>
              <a:rPr lang="ru-RU" sz="2000" dirty="0" smtClean="0"/>
              <a:t>; 9 </a:t>
            </a:r>
            <a:r>
              <a:rPr lang="ru-RU" sz="2000" dirty="0" smtClean="0"/>
              <a:t>– вал; 10 – соленоид; 11 – фильтр; 12 – прокладка; 13 - подшипник.</a:t>
            </a:r>
            <a:endParaRPr lang="ru-RU" sz="2000" dirty="0"/>
          </a:p>
        </p:txBody>
      </p:sp>
      <p:pic>
        <p:nvPicPr>
          <p:cNvPr id="4" name="Рисунок 3" descr="К А и Т - 0008-1.jpg"/>
          <p:cNvPicPr/>
          <p:nvPr/>
        </p:nvPicPr>
        <p:blipFill>
          <a:blip r:embed="rId2" cstate="print">
            <a:lum contrast="20000"/>
          </a:blip>
          <a:srcRect l="8300" t="3333" r="6303" b="3333"/>
          <a:stretch>
            <a:fillRect/>
          </a:stretch>
        </p:blipFill>
        <p:spPr>
          <a:xfrm>
            <a:off x="404664" y="2051720"/>
            <a:ext cx="5976664" cy="4536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6597352" cy="11094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Гидротрансформатор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691681"/>
            <a:ext cx="6172200" cy="7128792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ctr">
              <a:spcBef>
                <a:spcPts val="0"/>
              </a:spcBef>
              <a:buNone/>
            </a:pPr>
            <a:r>
              <a:rPr lang="ru-RU" sz="2400" dirty="0" smtClean="0"/>
              <a:t>а </a:t>
            </a:r>
            <a:r>
              <a:rPr lang="ru-RU" sz="2400" dirty="0" smtClean="0"/>
              <a:t>– схема  гидротрансформатора; б – общий </a:t>
            </a:r>
            <a:r>
              <a:rPr lang="ru-RU" sz="2400" dirty="0" smtClean="0"/>
              <a:t>вид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1 </a:t>
            </a:r>
            <a:r>
              <a:rPr lang="ru-RU" sz="2400" dirty="0" smtClean="0"/>
              <a:t>– маховик;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2 </a:t>
            </a:r>
            <a:r>
              <a:rPr lang="ru-RU" sz="2400" dirty="0" smtClean="0"/>
              <a:t>– корпус гидротрансформатора; </a:t>
            </a:r>
            <a:endParaRPr lang="ru-RU" sz="2400" dirty="0" smtClean="0"/>
          </a:p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3 </a:t>
            </a:r>
            <a:r>
              <a:rPr lang="ru-RU" sz="2400" dirty="0" smtClean="0"/>
              <a:t>– выходной вал турбины</a:t>
            </a:r>
            <a:r>
              <a:rPr lang="ru-RU" sz="2400" dirty="0" smtClean="0"/>
              <a:t>; 4 </a:t>
            </a:r>
            <a:r>
              <a:rPr lang="ru-RU" sz="2400" dirty="0" smtClean="0"/>
              <a:t>– выходной вал реактора; 5 – насос; 6 – реактор; 7 – турбина</a:t>
            </a:r>
            <a:r>
              <a:rPr lang="ru-RU" sz="2400" dirty="0" smtClean="0"/>
              <a:t>. </a:t>
            </a:r>
            <a:endParaRPr lang="ru-RU" sz="2400" dirty="0"/>
          </a:p>
        </p:txBody>
      </p:sp>
      <p:pic>
        <p:nvPicPr>
          <p:cNvPr id="5" name="Рисунок 4" descr="К А и Т - 0009_1.jpg"/>
          <p:cNvPicPr/>
          <p:nvPr/>
        </p:nvPicPr>
        <p:blipFill>
          <a:blip r:embed="rId2" cstate="print"/>
          <a:srcRect l="9499" t="12322"/>
          <a:stretch>
            <a:fillRect/>
          </a:stretch>
        </p:blipFill>
        <p:spPr>
          <a:xfrm>
            <a:off x="0" y="1979712"/>
            <a:ext cx="6597352" cy="35283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5976664" cy="821440"/>
          </a:xfrm>
        </p:spPr>
        <p:txBody>
          <a:bodyPr>
            <a:noAutofit/>
          </a:bodyPr>
          <a:lstStyle/>
          <a:p>
            <a:r>
              <a:rPr lang="ru-RU" b="1" dirty="0" smtClean="0"/>
              <a:t>Вариатор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31640"/>
            <a:ext cx="6172200" cy="7488833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/>
              <a:t>Вариатор – это устройство, преобразующее крутящий момент, поступающий от двигателя к колесам. Передача момента осуществляется бесступенчато, в определенном диапазоне регулирования. Довольно часто вариатор обозначают аббревиатурой  «CVT» (</a:t>
            </a:r>
            <a:r>
              <a:rPr lang="ru-RU" sz="2400" dirty="0" err="1" smtClean="0"/>
              <a:t>Continuously</a:t>
            </a:r>
            <a:r>
              <a:rPr lang="ru-RU" sz="2400" dirty="0" smtClean="0"/>
              <a:t> </a:t>
            </a:r>
            <a:r>
              <a:rPr lang="ru-RU" sz="2400" dirty="0" err="1" smtClean="0"/>
              <a:t>Variable</a:t>
            </a:r>
            <a:r>
              <a:rPr lang="ru-RU" sz="2400" dirty="0" smtClean="0"/>
              <a:t> </a:t>
            </a:r>
            <a:r>
              <a:rPr lang="ru-RU" sz="2400" dirty="0" err="1" smtClean="0"/>
              <a:t>Transmission</a:t>
            </a:r>
            <a:r>
              <a:rPr lang="ru-RU" sz="2400" dirty="0" smtClean="0"/>
              <a:t>), что в переводе с английского означает «трансмиссия с непрерывно изменяющимся крутящим моментом</a:t>
            </a:r>
            <a:r>
              <a:rPr lang="ru-RU" sz="2400" dirty="0" smtClean="0"/>
              <a:t>».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/>
              <a:t>В  зависимости от устройства выделяют следующие основные типы вариаторов: цепные; клиноременные; </a:t>
            </a:r>
            <a:r>
              <a:rPr lang="ru-RU" sz="2400" dirty="0" err="1" smtClean="0"/>
              <a:t>тороидальные</a:t>
            </a:r>
            <a:r>
              <a:rPr lang="ru-RU" sz="2400" dirty="0" smtClean="0"/>
              <a:t>. </a:t>
            </a:r>
          </a:p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/>
              <a:t>Наибольшее распространение получила клиноременный вариатор (CVT).</a:t>
            </a:r>
          </a:p>
          <a:p>
            <a:pPr marL="0" indent="342900" algn="just">
              <a:spcBef>
                <a:spcPts val="0"/>
              </a:spcBef>
              <a:buNone/>
            </a:pPr>
            <a:endParaRPr lang="ru-RU" sz="24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251520"/>
            <a:ext cx="6172200" cy="8568953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/>
              <a:t>Клиноременный </a:t>
            </a:r>
            <a:r>
              <a:rPr lang="ru-RU" sz="2400" dirty="0" smtClean="0"/>
              <a:t>вариатор (CVT) состоит из клиновидного ремня, расположенного между двумя раздвижными шкивами. В процессе движения автомобиля шкивы то сжимаются, то разжимаются, обеспечивая изменение передаточного числа. Главная цель </a:t>
            </a:r>
            <a:r>
              <a:rPr lang="ru-RU" sz="2400" dirty="0" err="1" smtClean="0"/>
              <a:t>вариаторной</a:t>
            </a:r>
            <a:r>
              <a:rPr lang="ru-RU" sz="2400" dirty="0" smtClean="0"/>
              <a:t> коробки – обеспечение плавного бесступенчатого изменения крутящего момента. Это актуально для легковых автомобилей, мотороллеров, снегоходов и прочей техники</a:t>
            </a:r>
            <a:r>
              <a:rPr lang="ru-RU" sz="2400" dirty="0" smtClean="0"/>
              <a:t>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/>
              <a:t>В цепном вариаторе CVT мощность передается скошенными торцами осей звеньев цепи, а тянущее усилие передает цепь.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400" dirty="0" smtClean="0"/>
              <a:t>В </a:t>
            </a:r>
            <a:r>
              <a:rPr lang="ru-RU" sz="2400" dirty="0" err="1" smtClean="0"/>
              <a:t>тороидных</a:t>
            </a:r>
            <a:r>
              <a:rPr lang="ru-RU" sz="2400" dirty="0" smtClean="0"/>
              <a:t> вариаторах вместо шкивов используются конусовидные диски, вместо ремня – ролики. Они способны передавать больший крутящий момент. Для изготовления деталей для данного типа CVT требуется высокопрочная сталь, что в итоге влияет на его стоимость.</a:t>
            </a:r>
          </a:p>
          <a:p>
            <a:pPr>
              <a:buNone/>
            </a:pPr>
            <a:endParaRPr lang="ru-RU" sz="24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6597352" cy="11094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Принцип работы вариатора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691681"/>
            <a:ext cx="6172200" cy="7128792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Рисунок 4" descr="устройство авриатора"/>
          <p:cNvPicPr/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404664" y="2771800"/>
            <a:ext cx="6048672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720" y="467544"/>
            <a:ext cx="5688632" cy="74943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Виды вариаторов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691681"/>
            <a:ext cx="6172200" cy="7128792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33795" name="Рисунок 19" descr="variator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102742" y="1547664"/>
            <a:ext cx="4635016" cy="2232248"/>
          </a:xfrm>
          <a:prstGeom prst="rect">
            <a:avLst/>
          </a:prstGeom>
          <a:noFill/>
        </p:spPr>
      </p:pic>
      <p:pic>
        <p:nvPicPr>
          <p:cNvPr id="33794" name="Рисунок 21" descr="tsep"/>
          <p:cNvPicPr>
            <a:picLocks noChangeAspect="1" noChangeArrowheads="1"/>
          </p:cNvPicPr>
          <p:nvPr/>
        </p:nvPicPr>
        <p:blipFill>
          <a:blip r:embed="rId4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476672" y="4788024"/>
            <a:ext cx="2937495" cy="1958330"/>
          </a:xfrm>
          <a:prstGeom prst="rect">
            <a:avLst/>
          </a:prstGeom>
          <a:noFill/>
        </p:spPr>
      </p:pic>
      <p:pic>
        <p:nvPicPr>
          <p:cNvPr id="33793" name="Рисунок 24" descr="Принцип работы тороидального вариатора."/>
          <p:cNvPicPr>
            <a:picLocks noChangeAspect="1" noChangeArrowheads="1"/>
          </p:cNvPicPr>
          <p:nvPr/>
        </p:nvPicPr>
        <p:blipFill>
          <a:blip r:embed="rId5" cstate="print">
            <a:lum bright="10000" contrast="40000"/>
          </a:blip>
          <a:srcRect/>
          <a:stretch>
            <a:fillRect/>
          </a:stretch>
        </p:blipFill>
        <p:spPr bwMode="auto">
          <a:xfrm>
            <a:off x="3717032" y="4860032"/>
            <a:ext cx="2801577" cy="1872208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-1" y="6911144"/>
            <a:ext cx="708612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цепной вариатор      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тороидный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вариатор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245223" y="3923928"/>
            <a:ext cx="45041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клиноременный вариатор.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5976664" cy="821440"/>
          </a:xfrm>
        </p:spPr>
        <p:txBody>
          <a:bodyPr>
            <a:noAutofit/>
          </a:bodyPr>
          <a:lstStyle/>
          <a:p>
            <a:r>
              <a:rPr lang="ru-RU" b="1" dirty="0" smtClean="0"/>
              <a:t>Раздаточная коробка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331640"/>
            <a:ext cx="6172200" cy="7488833"/>
          </a:xfrm>
        </p:spPr>
        <p:txBody>
          <a:bodyPr>
            <a:noAutofit/>
          </a:bodyPr>
          <a:lstStyle/>
          <a:p>
            <a:pPr marL="0" indent="457200" algn="just">
              <a:spcBef>
                <a:spcPts val="0"/>
              </a:spcBef>
              <a:buNone/>
            </a:pPr>
            <a:r>
              <a:rPr lang="ru-RU" sz="2400" dirty="0" smtClean="0"/>
              <a:t>Раздаточной коробкой передач называется дополнительная коробка передач, распределяющая крутящий момент двигателя между ведущими мостами. Раздаточная коробка служит для увеличения тяговой силы на ведущих колесах и повышения проходимости. Она одновременно выполняет функции демультипликатора, что позволяет увеличить диапазон передаточных чисел коробки передач и эффективнее использовать автомобиль (трактор) в различных дорожных условиях. В зависимости от назначения автомобилей (тракторов) на них применяются раздаточные коробки различных типов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611560"/>
            <a:ext cx="5976664" cy="1109472"/>
          </a:xfrm>
        </p:spPr>
        <p:txBody>
          <a:bodyPr>
            <a:noAutofit/>
          </a:bodyPr>
          <a:lstStyle/>
          <a:p>
            <a:r>
              <a:rPr lang="ru-RU" b="1" dirty="0" smtClean="0"/>
              <a:t>Классификация раздаточных коробок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2656" y="2051720"/>
            <a:ext cx="6172200" cy="64087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b="1" i="1" cap="all" dirty="0" smtClean="0"/>
              <a:t>По </a:t>
            </a:r>
            <a:r>
              <a:rPr lang="ru-RU" sz="2800" b="1" i="1" cap="all" dirty="0" smtClean="0"/>
              <a:t>числу </a:t>
            </a:r>
            <a:r>
              <a:rPr lang="ru-RU" sz="2800" b="1" i="1" cap="all" dirty="0" smtClean="0"/>
              <a:t>передач </a:t>
            </a:r>
            <a:endParaRPr lang="ru-RU" sz="2800" dirty="0" smtClean="0"/>
          </a:p>
          <a:p>
            <a:r>
              <a:rPr lang="ru-RU" sz="2800" b="1" i="1" dirty="0" smtClean="0"/>
              <a:t>Одноступенчатые</a:t>
            </a:r>
            <a:endParaRPr lang="ru-RU" sz="2800" dirty="0" smtClean="0"/>
          </a:p>
          <a:p>
            <a:r>
              <a:rPr lang="ru-RU" sz="2800" b="1" i="1" dirty="0" smtClean="0"/>
              <a:t>Двухступенчатые</a:t>
            </a:r>
            <a:endParaRPr lang="ru-RU" sz="2800" dirty="0" smtClean="0"/>
          </a:p>
          <a:p>
            <a:r>
              <a:rPr lang="ru-RU" sz="2800" b="1" i="1" dirty="0" smtClean="0"/>
              <a:t>Многоступенчатые</a:t>
            </a:r>
            <a:endParaRPr lang="ru-RU" sz="2800" dirty="0" smtClean="0"/>
          </a:p>
          <a:p>
            <a:pPr>
              <a:buNone/>
            </a:pPr>
            <a:r>
              <a:rPr lang="ru-RU" sz="2800" b="1" i="1" cap="all" dirty="0" smtClean="0"/>
              <a:t>По приводу ведущих мостов</a:t>
            </a:r>
            <a:endParaRPr lang="ru-RU" sz="2800" dirty="0" smtClean="0"/>
          </a:p>
          <a:p>
            <a:r>
              <a:rPr lang="ru-RU" sz="2800" b="1" i="1" dirty="0" smtClean="0"/>
              <a:t>С блокированным приводом</a:t>
            </a:r>
            <a:endParaRPr lang="ru-RU" sz="2800" dirty="0" smtClean="0"/>
          </a:p>
          <a:p>
            <a:r>
              <a:rPr lang="ru-RU" sz="2800" b="1" i="1" dirty="0" smtClean="0"/>
              <a:t>С дифференциальным приводом</a:t>
            </a:r>
            <a:endParaRPr lang="ru-RU" sz="2800" dirty="0" smtClean="0"/>
          </a:p>
          <a:p>
            <a:r>
              <a:rPr lang="ru-RU" sz="2800" b="1" i="1" dirty="0" smtClean="0"/>
              <a:t>С муфтой свободного хода</a:t>
            </a:r>
            <a:endParaRPr lang="ru-RU" sz="2800" dirty="0" smtClean="0"/>
          </a:p>
          <a:p>
            <a:pPr>
              <a:buNone/>
            </a:pPr>
            <a:r>
              <a:rPr lang="ru-RU" sz="2800" b="1" i="1" cap="all" dirty="0" smtClean="0"/>
              <a:t>По расположению валов привода ведущих </a:t>
            </a:r>
            <a:r>
              <a:rPr lang="ru-RU" sz="2800" b="1" i="1" cap="all" dirty="0" err="1" smtClean="0"/>
              <a:t>мастов</a:t>
            </a:r>
            <a:endParaRPr lang="ru-RU" sz="2800" dirty="0" smtClean="0"/>
          </a:p>
          <a:p>
            <a:r>
              <a:rPr lang="ru-RU" sz="2800" b="1" i="1" dirty="0" smtClean="0"/>
              <a:t>С </a:t>
            </a:r>
            <a:r>
              <a:rPr lang="ru-RU" sz="2800" b="1" i="1" dirty="0" err="1" smtClean="0"/>
              <a:t>соосными</a:t>
            </a:r>
            <a:r>
              <a:rPr lang="ru-RU" sz="2800" b="1" i="1" dirty="0" smtClean="0"/>
              <a:t> валами</a:t>
            </a:r>
            <a:endParaRPr lang="ru-RU" sz="2800" dirty="0" smtClean="0"/>
          </a:p>
          <a:p>
            <a:r>
              <a:rPr lang="ru-RU" sz="2800" b="1" i="1" dirty="0" smtClean="0"/>
              <a:t>С несоосными валам</a:t>
            </a:r>
            <a:endParaRPr lang="ru-RU" sz="28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6264696" cy="154152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Раздаточная коробка - двухступенчатая, с прямой и понижающей передачами и блокированным приводом 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(жестким подключением </a:t>
            </a:r>
            <a:r>
              <a:rPr lang="ru-RU" sz="2400" b="1" dirty="0" smtClean="0"/>
              <a:t>переднего моста</a:t>
            </a:r>
            <a:r>
              <a:rPr lang="ru-RU" sz="2400" b="1" dirty="0" smtClean="0"/>
              <a:t>).</a:t>
            </a:r>
            <a:r>
              <a:rPr lang="ru-RU" sz="3600" b="1" dirty="0" smtClean="0"/>
              <a:t> 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691681"/>
            <a:ext cx="6172200" cy="7128792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" name="Рисунок 5" descr="http://avtolyubiteli.com/wp-content/uploads/razdatka.jpg"/>
          <p:cNvPicPr/>
          <p:nvPr/>
        </p:nvPicPr>
        <p:blipFill>
          <a:blip r:embed="rId2" cstate="print">
            <a:lum bright="-10000" contrast="40000"/>
          </a:blip>
          <a:srcRect r="4927" b="12907"/>
          <a:stretch>
            <a:fillRect/>
          </a:stretch>
        </p:blipFill>
        <p:spPr bwMode="auto">
          <a:xfrm>
            <a:off x="764704" y="2195736"/>
            <a:ext cx="5112567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32656" y="395536"/>
            <a:ext cx="6264696" cy="84249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457200" algn="just"/>
            <a:r>
              <a:rPr lang="ru-RU" sz="2400" dirty="0" smtClean="0"/>
              <a:t>Коробкой передач называется механизм трансмиссии, изменяющий при движении автомобиля (трактора) соотношение между скоростями вращения коленчатого вала двигателя и ведущих колес. Коробка передач служит для изменения крутящего момента на ведущих колесах автомобиля, длительного разъединения двигателя и трансмиссии и включения заднего хода.</a:t>
            </a:r>
          </a:p>
          <a:p>
            <a:pPr indent="457200" algn="just"/>
            <a:r>
              <a:rPr lang="ru-RU" sz="2400" dirty="0" smtClean="0"/>
              <a:t>Изменение крутящего момента на ведущих колесах и скорости движения автомобиля осуществляется путем увеличения или уменьшения передаточного числа коробки передач, представляющего собой отношение скорости вращения ведущего вала к скорости вращения ведомого вала. Наличие коробки передач в трансмиссии позволяет повысить тягово-скоростные свойства, топливную экономичность и проходимость автомобиля. В зависимости от типа и назначения автомобилей (тракторов) на них применяются различные типы коробок </a:t>
            </a:r>
            <a:r>
              <a:rPr lang="ru-RU" sz="2400" dirty="0" smtClean="0"/>
              <a:t>передач.</a:t>
            </a:r>
            <a:endParaRPr lang="ru-RU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6264696" cy="132549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Раздаточная коробка с дифференциалом и пневматическим приводом управления 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691681"/>
            <a:ext cx="6172200" cy="7128792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5" name="Рисунок 4" descr="РКА"/>
          <p:cNvPicPr/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 rot="5400000">
            <a:off x="152636" y="2303748"/>
            <a:ext cx="655272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6264696" cy="1325496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Раздаточная коробка с муфтой свободного </a:t>
            </a:r>
            <a:r>
              <a:rPr lang="ru-RU" sz="3600" b="1" dirty="0" smtClean="0"/>
              <a:t>хода</a:t>
            </a:r>
            <a:endParaRPr lang="ru-RU" sz="36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691681"/>
            <a:ext cx="6172200" cy="7128792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 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endParaRPr lang="ru-RU" sz="2000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sz="2000" dirty="0" smtClean="0"/>
              <a:t> </a:t>
            </a:r>
            <a:endParaRPr lang="ru-RU" sz="2000" dirty="0"/>
          </a:p>
        </p:txBody>
      </p:sp>
      <p:pic>
        <p:nvPicPr>
          <p:cNvPr id="6" name="Рисунок 5" descr="http://specsts.ru/images/34-mtz_80.png"/>
          <p:cNvPicPr/>
          <p:nvPr/>
        </p:nvPicPr>
        <p:blipFill>
          <a:blip r:embed="rId2" cstate="print">
            <a:lum bright="10000" contrast="40000"/>
          </a:blip>
          <a:srcRect/>
          <a:stretch>
            <a:fillRect/>
          </a:stretch>
        </p:blipFill>
        <p:spPr bwMode="auto">
          <a:xfrm>
            <a:off x="980728" y="2123728"/>
            <a:ext cx="5112568" cy="6480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32656" y="323529"/>
            <a:ext cx="6525344" cy="864096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Классификация </a:t>
            </a:r>
            <a:r>
              <a:rPr lang="ru-RU" sz="4000" b="1" i="1" dirty="0" smtClean="0"/>
              <a:t>КПП </a:t>
            </a:r>
            <a:endParaRPr lang="ru-RU" sz="4000" b="1" i="1" u="sng" dirty="0"/>
          </a:p>
        </p:txBody>
      </p:sp>
      <p:sp>
        <p:nvSpPr>
          <p:cNvPr id="6" name="TextBox 5"/>
          <p:cNvSpPr txBox="1"/>
          <p:nvPr/>
        </p:nvSpPr>
        <p:spPr>
          <a:xfrm>
            <a:off x="620688" y="205172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548681" y="1331640"/>
          <a:ext cx="5760638" cy="7009270"/>
        </p:xfrm>
        <a:graphic>
          <a:graphicData uri="http://schemas.openxmlformats.org/drawingml/2006/table">
            <a:tbl>
              <a:tblPr/>
              <a:tblGrid>
                <a:gridCol w="1296143"/>
                <a:gridCol w="1584176"/>
                <a:gridCol w="1224136"/>
                <a:gridCol w="1656183"/>
              </a:tblGrid>
              <a:tr h="310944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cap="all" dirty="0">
                          <a:latin typeface="Times New Roman"/>
                          <a:ea typeface="Times New Roman"/>
                        </a:rPr>
                        <a:t>По управлению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Неавтоматические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Полуавтоматические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Автоматические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284">
                <a:tc rowSpan="3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cap="all" dirty="0">
                          <a:latin typeface="Times New Roman"/>
                          <a:ea typeface="Times New Roman"/>
                        </a:rPr>
                        <a:t>По связи 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cap="all" dirty="0">
                          <a:latin typeface="Times New Roman"/>
                          <a:ea typeface="Times New Roman"/>
                        </a:rPr>
                        <a:t>между валами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Механические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Гидравлические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8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Электрические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4284">
                <a:tc rowSpan="16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cap="all" dirty="0">
                          <a:latin typeface="Times New Roman"/>
                          <a:ea typeface="Times New Roman"/>
                        </a:rPr>
                        <a:t>По изменению передаточного числа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0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Ступенчатые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По числу передач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трехступенчатая</a:t>
                      </a: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четырехступенчатая</a:t>
                      </a: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пятиступенчатая</a:t>
                      </a: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многоступенчатая</a:t>
                      </a: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По числу валов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двухвальные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трехвальные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многовальные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По зацеплению шестерен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 подвижными шестернями</a:t>
                      </a: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856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 постоянным зацеплением</a:t>
                      </a: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285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 комбинированным зацеплением </a:t>
                      </a: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Бесступенчатые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Механические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фрикционные</a:t>
                      </a: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Гидравлическая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гидрообъемная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гидродинамическая</a:t>
                      </a: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28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Электрическая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1" dirty="0">
                          <a:latin typeface="Times New Roman"/>
                          <a:ea typeface="Times New Roman"/>
                        </a:rPr>
                        <a:t>Комбинированные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Гидромеханическая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8108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i="1" dirty="0">
                          <a:latin typeface="Times New Roman"/>
                          <a:ea typeface="Times New Roman"/>
                        </a:rPr>
                        <a:t>Электромеханическая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24319" marR="24319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Двухвальные</a:t>
            </a:r>
            <a:r>
              <a:rPr lang="ru-RU" b="1" dirty="0" smtClean="0"/>
              <a:t> коробки передач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7665"/>
            <a:ext cx="6172200" cy="7272808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b="1" i="1" dirty="0" smtClean="0"/>
              <a:t> 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>
              <a:buNone/>
            </a:pPr>
            <a:endParaRPr lang="ru-RU" sz="2300" dirty="0" smtClean="0"/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/>
              <a:t>1 - сапун; 2 - первичный вал; 3, 6 - синхронизаторы;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/>
              <a:t>4, 7, 9, 12, 13, 23, 24, 25, 26, 35 - шестерни; 5- зубчатый венец;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/>
              <a:t>8 - вторичный вал; 10 - корпус дифференциала; 11 - сателлит;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300" dirty="0" smtClean="0"/>
              <a:t>14, 22 - шарниры; 15 - привод спидометра; 16, 34 - оси; 17, 18 - картеры; 19, 20 - пробки; 21 - подшипник; 27 - крышка; 28 - кольцо; 29 - муфта; 30 - фиксатор; 31 - пружина; 32 - сухарь; 33 - ступица; 36 – вилка</a:t>
            </a:r>
          </a:p>
          <a:p>
            <a:pPr algn="ctr">
              <a:buNone/>
            </a:pPr>
            <a:r>
              <a:rPr lang="ru-RU" sz="2900" b="1" dirty="0" smtClean="0"/>
              <a:t>Четырехступенчатая коробка передач </a:t>
            </a:r>
            <a:r>
              <a:rPr lang="ru-RU" sz="2900" b="1" dirty="0" err="1" smtClean="0"/>
              <a:t>переднеприводных</a:t>
            </a:r>
            <a:r>
              <a:rPr lang="ru-RU" sz="2900" b="1" dirty="0" smtClean="0"/>
              <a:t> легковых автомобилей ВАЗ</a:t>
            </a:r>
            <a:endParaRPr lang="ru-RU" sz="2900" b="1" dirty="0" smtClean="0"/>
          </a:p>
        </p:txBody>
      </p:sp>
      <p:pic>
        <p:nvPicPr>
          <p:cNvPr id="5" name="Рисунок 4" descr="http://zinref.ru/000_uchebniki/05300_transport/004_silovie_agregati_lekcii_bikov_2014/000/034_255image197.gif"/>
          <p:cNvPicPr/>
          <p:nvPr/>
        </p:nvPicPr>
        <p:blipFill>
          <a:blip r:embed="rId2" cstate="print">
            <a:lum bright="10000" contrast="30000"/>
          </a:blip>
          <a:srcRect l="60010" r="16428" b="49571"/>
          <a:stretch>
            <a:fillRect/>
          </a:stretch>
        </p:blipFill>
        <p:spPr bwMode="auto">
          <a:xfrm>
            <a:off x="908720" y="1619672"/>
            <a:ext cx="496855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Трехвальные</a:t>
            </a:r>
            <a:r>
              <a:rPr lang="ru-RU" b="1" dirty="0" smtClean="0"/>
              <a:t> коробки передач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7665"/>
            <a:ext cx="6172200" cy="7272808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/>
              <a:t> 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2400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300" dirty="0" smtClean="0"/>
          </a:p>
          <a:p>
            <a:pPr marL="324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/>
              <a:t>1 - первичный вал; 2, 4, 5, 7, 8, 11, 12, 13, 14, 15, 17, 18, 19- шестерни; </a:t>
            </a:r>
            <a:r>
              <a:rPr lang="ru-RU" sz="2100" dirty="0" smtClean="0"/>
              <a:t> 3</a:t>
            </a:r>
            <a:r>
              <a:rPr lang="ru-RU" sz="2100" dirty="0" smtClean="0"/>
              <a:t>, 6- синхронизаторы; 9- картер; </a:t>
            </a:r>
            <a:endParaRPr lang="ru-RU" sz="2100" dirty="0" smtClean="0"/>
          </a:p>
          <a:p>
            <a:pPr marL="324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/>
              <a:t>10- </a:t>
            </a:r>
            <a:r>
              <a:rPr lang="ru-RU" sz="2100" dirty="0" smtClean="0"/>
              <a:t>вторичный вал; 16- промежуточный вал; 20- ось; 21, 23 - пальцы; 22- муфта; 24- кольцо.</a:t>
            </a:r>
          </a:p>
          <a:p>
            <a:pPr marL="32400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Коробка </a:t>
            </a:r>
            <a:r>
              <a:rPr lang="ru-RU" sz="2400" b="1" dirty="0" smtClean="0"/>
              <a:t>передач </a:t>
            </a:r>
            <a:r>
              <a:rPr lang="ru-RU" sz="2400" b="1" dirty="0" smtClean="0"/>
              <a:t>грузового автомобиля </a:t>
            </a:r>
          </a:p>
          <a:p>
            <a:pPr marL="32400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b="1" dirty="0" smtClean="0"/>
              <a:t>ЗИЛ </a:t>
            </a:r>
            <a:r>
              <a:rPr lang="ru-RU" sz="2400" b="1" dirty="0" smtClean="0"/>
              <a:t>- </a:t>
            </a:r>
            <a:r>
              <a:rPr lang="ru-RU" sz="2400" b="1" dirty="0" smtClean="0"/>
              <a:t>431410</a:t>
            </a:r>
            <a:endParaRPr lang="ru-RU" sz="2400" b="1" dirty="0" smtClean="0"/>
          </a:p>
        </p:txBody>
      </p:sp>
      <p:pic>
        <p:nvPicPr>
          <p:cNvPr id="6" name="Рисунок 5" descr="http://zinref.ru/000_uchebniki/05300_transport/004_silovie_agregati_lekcii_bikov_2014/000/035_356image201.gif"/>
          <p:cNvPicPr/>
          <p:nvPr/>
        </p:nvPicPr>
        <p:blipFill>
          <a:blip r:embed="rId2" cstate="print">
            <a:lum bright="20000" contrast="40000"/>
          </a:blip>
          <a:srcRect r="50352"/>
          <a:stretch>
            <a:fillRect/>
          </a:stretch>
        </p:blipFill>
        <p:spPr bwMode="auto">
          <a:xfrm>
            <a:off x="980728" y="1475656"/>
            <a:ext cx="463767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037464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Многовальные</a:t>
            </a:r>
            <a:r>
              <a:rPr lang="ru-RU" b="1" dirty="0" smtClean="0"/>
              <a:t> коробки передач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547665"/>
            <a:ext cx="6172200" cy="7272808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i="1" dirty="0" smtClean="0"/>
              <a:t> 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2400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300" dirty="0" smtClean="0"/>
          </a:p>
          <a:p>
            <a:pPr marL="324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/>
              <a:t> </a:t>
            </a:r>
            <a:endParaRPr lang="ru-RU" sz="2100" dirty="0" smtClean="0"/>
          </a:p>
          <a:p>
            <a:pPr marL="32400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000" b="1" dirty="0" smtClean="0"/>
              <a:t>Коробка передач  автомобиля КАМАЗ модели 154</a:t>
            </a:r>
          </a:p>
        </p:txBody>
      </p:sp>
      <p:pic>
        <p:nvPicPr>
          <p:cNvPr id="5" name="Рисунок 4" descr="К А и Т - 0006.jpg"/>
          <p:cNvPicPr/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620688" y="2051720"/>
            <a:ext cx="5760640" cy="36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6597352" cy="1541520"/>
          </a:xfrm>
        </p:spPr>
        <p:txBody>
          <a:bodyPr>
            <a:noAutofit/>
          </a:bodyPr>
          <a:lstStyle/>
          <a:p>
            <a:r>
              <a:rPr lang="ru-RU" sz="3600" b="1" dirty="0" err="1" smtClean="0"/>
              <a:t>Многовальные</a:t>
            </a:r>
            <a:r>
              <a:rPr lang="ru-RU" sz="3600" b="1" dirty="0" smtClean="0"/>
              <a:t> коробки передач с </a:t>
            </a:r>
            <a:r>
              <a:rPr lang="ru-RU" sz="3600" b="1" dirty="0" err="1" smtClean="0"/>
              <a:t>гидроподжимными</a:t>
            </a:r>
            <a:r>
              <a:rPr lang="ru-RU" sz="3600" b="1" dirty="0" smtClean="0"/>
              <a:t> муфтами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907703"/>
            <a:ext cx="6172200" cy="6912769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i="1" dirty="0" smtClean="0"/>
              <a:t> </a:t>
            </a:r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endParaRPr lang="ru-RU" b="1" i="1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 marL="324000" indent="0">
              <a:lnSpc>
                <a:spcPct val="120000"/>
              </a:lnSpc>
              <a:spcBef>
                <a:spcPts val="0"/>
              </a:spcBef>
              <a:buNone/>
            </a:pPr>
            <a:endParaRPr lang="ru-RU" sz="2300" dirty="0" smtClean="0"/>
          </a:p>
          <a:p>
            <a:pPr marL="32400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 smtClean="0"/>
              <a:t> </a:t>
            </a:r>
            <a:endParaRPr lang="ru-RU" sz="2100" dirty="0" smtClean="0"/>
          </a:p>
          <a:p>
            <a:pPr marL="324000" indent="0" algn="ctr">
              <a:lnSpc>
                <a:spcPct val="110000"/>
              </a:lnSpc>
              <a:spcBef>
                <a:spcPts val="0"/>
              </a:spcBef>
              <a:buNone/>
            </a:pPr>
            <a:endParaRPr lang="ru-RU" sz="3000" b="1" dirty="0" smtClean="0"/>
          </a:p>
          <a:p>
            <a:pPr marL="32400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000" b="1" dirty="0" smtClean="0"/>
              <a:t>Коробка </a:t>
            </a:r>
            <a:r>
              <a:rPr lang="ru-RU" sz="3000" b="1" dirty="0" smtClean="0"/>
              <a:t>передач трактора К-701 (разрез по валам)</a:t>
            </a:r>
          </a:p>
        </p:txBody>
      </p:sp>
      <p:pic>
        <p:nvPicPr>
          <p:cNvPr id="6" name="Рисунок 5" descr="http://stroy-technics.ru/gallery/spravochnik-traktoram-kirovec/image_18.jpg"/>
          <p:cNvPicPr/>
          <p:nvPr/>
        </p:nvPicPr>
        <p:blipFill>
          <a:blip r:embed="rId2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836712" y="2123728"/>
            <a:ext cx="525658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0648" y="366184"/>
            <a:ext cx="6597352" cy="1109472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Автоматические коробки передач</a:t>
            </a:r>
            <a:endParaRPr lang="ru-RU" sz="3600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1691681"/>
            <a:ext cx="6172200" cy="7128792"/>
          </a:xfrm>
        </p:spPr>
        <p:txBody>
          <a:bodyPr>
            <a:noAutofit/>
          </a:bodyPr>
          <a:lstStyle/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Автоматическая коробка переключения передач (сокращено: АКПП) - это один из типов трансмиссии машины. Коробка автомат самостоятельно (исключает прямое вмешательство водителя в процесс) устанавливает нужное соотношение передаточных чисел, исходя из условий движения и различных факторов.</a:t>
            </a:r>
          </a:p>
          <a:p>
            <a:pPr marL="0" indent="34290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000" dirty="0" smtClean="0"/>
              <a:t>Инженерная терминология признает “автоматом” лишь планетарный элемент узла, который напрямую связан с переключением передач и вкупе с гидротрансформатором создает единую автоматическую ступень. Важный момент: автоматическая трансмиссия всегда работает в связке с гидротрансформатором – он гарантирует корректную работу агрегата. Роль гидротрансформатора заключается в передаче определенной величины крутящего момента входному валу, а также в предотвращении рывков при смене ступеней.</a:t>
            </a:r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900" y="395536"/>
            <a:ext cx="6172200" cy="8424937"/>
          </a:xfrm>
        </p:spPr>
        <p:txBody>
          <a:bodyPr>
            <a:noAutofit/>
          </a:bodyPr>
          <a:lstStyle/>
          <a:p>
            <a:pPr marL="0" indent="342900" algn="just">
              <a:spcBef>
                <a:spcPts val="0"/>
              </a:spcBef>
              <a:buNone/>
            </a:pPr>
            <a:r>
              <a:rPr lang="ru-RU" sz="2100" dirty="0" smtClean="0"/>
              <a:t>Гидромеханическая коробка – “автомат” состоит из гидротрансформатора и автоматической планетарной коробки передач.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100" dirty="0" smtClean="0"/>
              <a:t>Гидротрансформатор в зависимости от частоты вращения колес и нагрузки изменяет крутящий момент автоматически и выполняет функции сцепления (как в механической коробке). В свою очередь </a:t>
            </a:r>
            <a:r>
              <a:rPr lang="ru-RU" sz="2100" u="sng" dirty="0" smtClean="0">
                <a:hlinkClick r:id="rId2" tooltip="гидротрансформатор акпп"/>
              </a:rPr>
              <a:t>гидротрансформатор</a:t>
            </a:r>
            <a:r>
              <a:rPr lang="ru-RU" sz="2100" dirty="0" smtClean="0"/>
              <a:t> состоит из пары лопастных машин - центростремительной турбины и центробежного насоса, а также между ними расположен направляющий аппарат-реактор.</a:t>
            </a:r>
          </a:p>
          <a:p>
            <a:pPr marL="0" indent="342900" algn="just">
              <a:spcBef>
                <a:spcPts val="0"/>
              </a:spcBef>
              <a:buNone/>
            </a:pPr>
            <a:r>
              <a:rPr lang="ru-RU" sz="2100" dirty="0" smtClean="0"/>
              <a:t>Турбина с насосом максимально сближены, а их колеса имеют форму, которая обеспечивает непрерывный круг циркуляции рабочих жидкостей. Именно благодаря этому у гидротрансформатора минимальны габаритные размеры и минимальны потери энергии при перетекании жидкостей от насоса к турбине. </a:t>
            </a:r>
            <a:r>
              <a:rPr lang="ru-RU" sz="2100" dirty="0" err="1" smtClean="0"/>
              <a:t>Коленвал</a:t>
            </a:r>
            <a:r>
              <a:rPr lang="ru-RU" sz="2100" dirty="0" smtClean="0"/>
              <a:t> двигателя связан с насосным колесом, а вал коробки передач с турбиной. В виду этого в гидротрансформаторе нет жесткой связи между ведомыми и ведущими элементами, потоки рабочих жидкостей осуществляют передачу энергии от двигателя к трансмиссии, которая с лопаток насоса отбрасывается на лопасти турбины</a:t>
            </a:r>
            <a:endParaRPr lang="ru-RU" sz="2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1075</Words>
  <Application>Microsoft Office PowerPoint</Application>
  <PresentationFormat>Экран (4:3)</PresentationFormat>
  <Paragraphs>251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Коробки передач автомобилей и тракторов </vt:lpstr>
      <vt:lpstr>Слайд 2</vt:lpstr>
      <vt:lpstr>Классификация КПП </vt:lpstr>
      <vt:lpstr>Двухвальные коробки передач</vt:lpstr>
      <vt:lpstr>Трехвальные коробки передач</vt:lpstr>
      <vt:lpstr>Многовальные коробки передач</vt:lpstr>
      <vt:lpstr>Многовальные коробки передач с гидроподжимными муфтами</vt:lpstr>
      <vt:lpstr>Автоматические коробки передач</vt:lpstr>
      <vt:lpstr>Слайд 9</vt:lpstr>
      <vt:lpstr>Слайд 10</vt:lpstr>
      <vt:lpstr>Внешний вид автоматической коробки передач</vt:lpstr>
      <vt:lpstr>Гидротрансформатор</vt:lpstr>
      <vt:lpstr>Вариатор</vt:lpstr>
      <vt:lpstr>Слайд 14</vt:lpstr>
      <vt:lpstr>Принцип работы вариатора</vt:lpstr>
      <vt:lpstr>Виды вариаторов</vt:lpstr>
      <vt:lpstr>Раздаточная коробка</vt:lpstr>
      <vt:lpstr>Классификация раздаточных коробок</vt:lpstr>
      <vt:lpstr>Раздаточная коробка - двухступенчатая, с прямой и понижающей передачами и блокированным приводом  (жестким подключением переднего моста). </vt:lpstr>
      <vt:lpstr>Раздаточная коробка с дифференциалом и пневматическим приводом управления </vt:lpstr>
      <vt:lpstr>Раздаточная коробка с муфтой свободного хода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автомобилей, тракторов и их систем</dc:title>
  <dc:creator>Stas</dc:creator>
  <cp:lastModifiedBy>Stas</cp:lastModifiedBy>
  <cp:revision>40</cp:revision>
  <dcterms:created xsi:type="dcterms:W3CDTF">2019-09-04T05:36:12Z</dcterms:created>
  <dcterms:modified xsi:type="dcterms:W3CDTF">2019-09-16T08:43:38Z</dcterms:modified>
</cp:coreProperties>
</file>