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09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olas"/>
                <a:cs typeface="Consolas"/>
              </a:defRPr>
            </a:lvl1pPr>
          </a:lstStyle>
          <a:p>
            <a:pPr marL="65405">
              <a:lnSpc>
                <a:spcPts val="1010"/>
              </a:lnSpc>
            </a:pPr>
            <a:fld id="{81D60167-4931-47E6-BA6A-407CBD079E47}" type="slidenum">
              <a:rPr spc="-25" dirty="0"/>
              <a:pPr marL="65405">
                <a:lnSpc>
                  <a:spcPts val="101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olas"/>
                <a:cs typeface="Consolas"/>
              </a:defRPr>
            </a:lvl1pPr>
          </a:lstStyle>
          <a:p>
            <a:pPr marL="65405">
              <a:lnSpc>
                <a:spcPts val="1010"/>
              </a:lnSpc>
            </a:pPr>
            <a:fld id="{81D60167-4931-47E6-BA6A-407CBD079E47}" type="slidenum">
              <a:rPr spc="-25" dirty="0"/>
              <a:pPr marL="65405">
                <a:lnSpc>
                  <a:spcPts val="101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olas"/>
                <a:cs typeface="Consolas"/>
              </a:defRPr>
            </a:lvl1pPr>
          </a:lstStyle>
          <a:p>
            <a:pPr marL="65405">
              <a:lnSpc>
                <a:spcPts val="1010"/>
              </a:lnSpc>
            </a:pPr>
            <a:fld id="{81D60167-4931-47E6-BA6A-407CBD079E47}" type="slidenum">
              <a:rPr spc="-25" dirty="0"/>
              <a:pPr marL="65405">
                <a:lnSpc>
                  <a:spcPts val="101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olas"/>
                <a:cs typeface="Consolas"/>
              </a:defRPr>
            </a:lvl1pPr>
          </a:lstStyle>
          <a:p>
            <a:pPr marL="65405">
              <a:lnSpc>
                <a:spcPts val="1010"/>
              </a:lnSpc>
            </a:pPr>
            <a:fld id="{81D60167-4931-47E6-BA6A-407CBD079E47}" type="slidenum">
              <a:rPr spc="-25" dirty="0"/>
              <a:pPr marL="65405">
                <a:lnSpc>
                  <a:spcPts val="101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olas"/>
                <a:cs typeface="Consolas"/>
              </a:defRPr>
            </a:lvl1pPr>
          </a:lstStyle>
          <a:p>
            <a:pPr marL="65405">
              <a:lnSpc>
                <a:spcPts val="1010"/>
              </a:lnSpc>
            </a:pPr>
            <a:fld id="{81D60167-4931-47E6-BA6A-407CBD079E47}" type="slidenum">
              <a:rPr spc="-25" dirty="0"/>
              <a:pPr marL="65405">
                <a:lnSpc>
                  <a:spcPts val="101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62614" y="8950401"/>
            <a:ext cx="234314" cy="149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Consolas"/>
                <a:cs typeface="Consolas"/>
              </a:defRPr>
            </a:lvl1pPr>
          </a:lstStyle>
          <a:p>
            <a:pPr marL="65405">
              <a:lnSpc>
                <a:spcPts val="1010"/>
              </a:lnSpc>
            </a:pPr>
            <a:fld id="{81D60167-4931-47E6-BA6A-407CBD079E47}" type="slidenum">
              <a:rPr spc="-25" dirty="0"/>
              <a:pPr marL="65405">
                <a:lnSpc>
                  <a:spcPts val="1010"/>
                </a:lnSpc>
              </a:pPr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2810" y="9552682"/>
            <a:ext cx="6371732" cy="9931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1200" y="577949"/>
            <a:ext cx="49673" cy="864969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3113" y="6252616"/>
            <a:ext cx="203209" cy="8396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3113" y="3056384"/>
            <a:ext cx="171598" cy="89837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33009" y="7823647"/>
            <a:ext cx="867025" cy="115118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4316" y="2564308"/>
            <a:ext cx="383839" cy="34309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55836" y="3277591"/>
            <a:ext cx="58704" cy="581461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680100" y="933929"/>
            <a:ext cx="4866640" cy="1095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6854" marR="231775" indent="5080" algn="ctr">
              <a:lnSpc>
                <a:spcPct val="154600"/>
              </a:lnSpc>
              <a:spcBef>
                <a:spcPts val="90"/>
              </a:spcBef>
            </a:pPr>
            <a:r>
              <a:rPr sz="1150" spc="10" dirty="0">
                <a:latin typeface="Cambria"/>
                <a:cs typeface="Cambria"/>
              </a:rPr>
              <a:t>ФЕДЕРАЈІЬНОЕ</a:t>
            </a:r>
            <a:r>
              <a:rPr sz="1150" spc="345" dirty="0">
                <a:latin typeface="Cambria"/>
                <a:cs typeface="Cambria"/>
              </a:rPr>
              <a:t> </a:t>
            </a:r>
            <a:r>
              <a:rPr sz="1150" spc="70" dirty="0">
                <a:latin typeface="Cambria"/>
                <a:cs typeface="Cambria"/>
              </a:rPr>
              <a:t>ГОСУДАРСТВЕННОЕ</a:t>
            </a:r>
            <a:r>
              <a:rPr sz="1150" spc="12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БЮДЖЕТНОЕ </a:t>
            </a:r>
            <a:r>
              <a:rPr sz="1150" spc="50" dirty="0">
                <a:latin typeface="Cambria"/>
                <a:cs typeface="Cambria"/>
              </a:rPr>
              <a:t>ОБРАЗОВАТЕЛЬНОЕ</a:t>
            </a:r>
            <a:r>
              <a:rPr sz="1150" spc="8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УЧРЕЖДЕНИЕ</a:t>
            </a:r>
            <a:r>
              <a:rPr sz="1150" spc="245" dirty="0">
                <a:latin typeface="Cambria"/>
                <a:cs typeface="Cambria"/>
              </a:rPr>
              <a:t> </a:t>
            </a:r>
            <a:r>
              <a:rPr sz="1150" spc="70" dirty="0">
                <a:latin typeface="Cambria"/>
                <a:cs typeface="Cambria"/>
              </a:rPr>
              <a:t>ВЫСШЕГО</a:t>
            </a:r>
            <a:r>
              <a:rPr sz="1150" spc="16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ОБРАЗОВАНИЯ</a:t>
            </a:r>
            <a:endParaRPr sz="115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sz="1150" spc="95" dirty="0">
                <a:latin typeface="Cambria"/>
                <a:cs typeface="Cambria"/>
              </a:rPr>
              <a:t>«КАЗАНСКИЙ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125" dirty="0">
                <a:latin typeface="Cambria"/>
                <a:cs typeface="Cambria"/>
              </a:rPr>
              <a:t>ГОСУДАРСТВЕННЫЙ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spc="90" dirty="0">
                <a:latin typeface="Cambria"/>
                <a:cs typeface="Cambria"/>
              </a:rPr>
              <a:t>АГРАРНЫЙ</a:t>
            </a:r>
            <a:r>
              <a:rPr sz="1150" spc="145" dirty="0">
                <a:latin typeface="Cambria"/>
                <a:cs typeface="Cambria"/>
              </a:rPr>
              <a:t> </a:t>
            </a:r>
            <a:r>
              <a:rPr sz="1150" spc="75" dirty="0">
                <a:latin typeface="Cambria"/>
                <a:cs typeface="Cambria"/>
              </a:rPr>
              <a:t>УНИВЕРСИТЕТ»</a:t>
            </a:r>
            <a:endParaRPr sz="1150">
              <a:latin typeface="Cambria"/>
              <a:cs typeface="Cambria"/>
            </a:endParaRPr>
          </a:p>
          <a:p>
            <a:pPr marL="12065" algn="ctr">
              <a:lnSpc>
                <a:spcPct val="100000"/>
              </a:lnSpc>
              <a:spcBef>
                <a:spcPts val="715"/>
              </a:spcBef>
            </a:pPr>
            <a:r>
              <a:rPr sz="1150" spc="-40" dirty="0">
                <a:latin typeface="Cambria"/>
                <a:cs typeface="Cambria"/>
              </a:rPr>
              <a:t>Институт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экономики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76424" y="2875144"/>
            <a:ext cx="253111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45" dirty="0">
                <a:latin typeface="Cambria"/>
                <a:cs typeface="Cambria"/>
              </a:rPr>
              <a:t>Кафедра</a:t>
            </a:r>
            <a:r>
              <a:rPr sz="1150" spc="-1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бухгалтерского</a:t>
            </a:r>
            <a:r>
              <a:rPr sz="1150" spc="-2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учета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2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аудита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49742" y="4089533"/>
            <a:ext cx="4968240" cy="81597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R="24765" algn="ctr">
              <a:lnSpc>
                <a:spcPct val="100000"/>
              </a:lnSpc>
              <a:spcBef>
                <a:spcPts val="844"/>
              </a:spcBef>
            </a:pPr>
            <a:r>
              <a:rPr sz="1150" spc="-25" dirty="0">
                <a:latin typeface="Cambria"/>
                <a:cs typeface="Cambria"/>
              </a:rPr>
              <a:t>Курсовая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работа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по</a:t>
            </a:r>
            <a:r>
              <a:rPr sz="1150" spc="-55" dirty="0">
                <a:latin typeface="Cambria"/>
                <a:cs typeface="Cambria"/>
              </a:rPr>
              <a:t> дисциплине</a:t>
            </a:r>
            <a:r>
              <a:rPr sz="1150" spc="114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«Анализ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хозяйственной</a:t>
            </a:r>
            <a:r>
              <a:rPr sz="1150" spc="13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деятельности»</a:t>
            </a:r>
            <a:endParaRPr sz="1150">
              <a:latin typeface="Cambria"/>
              <a:cs typeface="Cambria"/>
            </a:endParaRPr>
          </a:p>
          <a:p>
            <a:pPr marL="37465" marR="30480" algn="ctr">
              <a:lnSpc>
                <a:spcPct val="141700"/>
              </a:lnSpc>
              <a:spcBef>
                <a:spcPts val="175"/>
              </a:spcBef>
              <a:tabLst>
                <a:tab pos="2789555" algn="l"/>
              </a:tabLst>
            </a:pPr>
            <a:r>
              <a:rPr sz="1725" baseline="2415" dirty="0">
                <a:latin typeface="Cambria"/>
                <a:cs typeface="Cambria"/>
              </a:rPr>
              <a:t>на</a:t>
            </a:r>
            <a:r>
              <a:rPr sz="1725" spc="7" baseline="2415" dirty="0">
                <a:latin typeface="Cambria"/>
                <a:cs typeface="Cambria"/>
              </a:rPr>
              <a:t> </a:t>
            </a:r>
            <a:r>
              <a:rPr sz="1725" spc="-30" baseline="2415" dirty="0">
                <a:latin typeface="Cambria"/>
                <a:cs typeface="Cambria"/>
              </a:rPr>
              <a:t>тему:</a:t>
            </a:r>
            <a:r>
              <a:rPr sz="1725" spc="37" baseline="2415" dirty="0">
                <a:latin typeface="Cambria"/>
                <a:cs typeface="Cambria"/>
              </a:rPr>
              <a:t> </a:t>
            </a:r>
            <a:r>
              <a:rPr sz="1725" i="1" spc="-67" baseline="2415" dirty="0">
                <a:latin typeface="Cambria"/>
                <a:cs typeface="Cambria"/>
              </a:rPr>
              <a:t>«</a:t>
            </a:r>
            <a:r>
              <a:rPr sz="1725" i="1" u="sng" spc="-67" baseline="2415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АИОЈtиз</a:t>
            </a:r>
            <a:r>
              <a:rPr sz="1725" i="1" u="sng" spc="67" baseline="2415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 </a:t>
            </a:r>
            <a:r>
              <a:rPr sz="1725" u="sng" spc="75" baseline="9661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фв</a:t>
            </a:r>
            <a:r>
              <a:rPr sz="1150" u="sng" spc="50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•••*^^^</a:t>
            </a:r>
            <a:r>
              <a:rPr sz="1150" u="sng" spc="430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 </a:t>
            </a:r>
            <a:r>
              <a:rPr sz="1725" i="1" u="sng" baseline="-9661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R</a:t>
            </a:r>
            <a:r>
              <a:rPr sz="1725" i="1" u="sng" spc="240" baseline="-9661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  </a:t>
            </a:r>
            <a:r>
              <a:rPr sz="1725" i="1" u="sng" spc="382" baseline="-9661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Y^*-</a:t>
            </a:r>
            <a:r>
              <a:rPr sz="1725" i="1" u="sng" baseline="-9661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	</a:t>
            </a:r>
            <a:r>
              <a:rPr sz="1050" i="1" u="sng" baseline="3968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®</a:t>
            </a:r>
            <a:r>
              <a:rPr sz="1050" i="1" u="sng" spc="352" baseline="3968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  </a:t>
            </a:r>
            <a:r>
              <a:rPr sz="1050" i="1" u="sng" baseline="3968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e</a:t>
            </a:r>
            <a:r>
              <a:rPr sz="1725" i="1" u="sng" baseline="2415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яmeлъИOCmиAO</a:t>
            </a:r>
            <a:r>
              <a:rPr sz="1725" i="1" u="sng" spc="359" baseline="2415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 </a:t>
            </a:r>
            <a:r>
              <a:rPr sz="1725" i="1" u="sng" baseline="2415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им.</a:t>
            </a:r>
            <a:r>
              <a:rPr sz="1725" i="1" u="sng" spc="60" baseline="2415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 </a:t>
            </a:r>
            <a:r>
              <a:rPr sz="1725" i="1" u="sng" spc="135" baseline="2415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Н.Е.</a:t>
            </a:r>
            <a:r>
              <a:rPr sz="1725" i="1" u="sng" spc="120" baseline="2415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 </a:t>
            </a:r>
            <a:r>
              <a:rPr sz="1725" i="1" u="sng" spc="-37" baseline="2415" dirty="0">
                <a:uFill>
                  <a:solidFill>
                    <a:srgbClr val="1F1F1F"/>
                  </a:solidFill>
                </a:uFill>
                <a:latin typeface="Cambria"/>
                <a:cs typeface="Cambria"/>
              </a:rPr>
              <a:t>То-</a:t>
            </a:r>
            <a:r>
              <a:rPr sz="1725" i="1" spc="-37" baseline="2415" dirty="0">
                <a:latin typeface="Cambria"/>
                <a:cs typeface="Cambria"/>
              </a:rPr>
              <a:t> </a:t>
            </a:r>
            <a:r>
              <a:rPr sz="1150" i="1" u="sng" spc="-30" dirty="0">
                <a:uFill>
                  <a:solidFill>
                    <a:srgbClr val="1C1C1C"/>
                  </a:solidFill>
                </a:uFill>
                <a:latin typeface="Cambria"/>
                <a:cs typeface="Cambria"/>
              </a:rPr>
              <a:t>нарпиповаАльметъевсного</a:t>
            </a:r>
            <a:r>
              <a:rPr sz="1150" i="1" u="sng" spc="15" dirty="0">
                <a:uFill>
                  <a:solidFill>
                    <a:srgbClr val="1C1C1C"/>
                  </a:solidFill>
                </a:uFill>
                <a:latin typeface="Cambria"/>
                <a:cs typeface="Cambria"/>
              </a:rPr>
              <a:t> </a:t>
            </a:r>
            <a:r>
              <a:rPr sz="1150" i="1" u="sng" dirty="0">
                <a:uFill>
                  <a:solidFill>
                    <a:srgbClr val="1C1C1C"/>
                  </a:solidFill>
                </a:uFill>
                <a:latin typeface="Cambria"/>
                <a:cs typeface="Cambria"/>
              </a:rPr>
              <a:t>района</a:t>
            </a:r>
            <a:r>
              <a:rPr sz="1150" i="1" u="sng" spc="65" dirty="0">
                <a:uFill>
                  <a:solidFill>
                    <a:srgbClr val="1C1C1C"/>
                  </a:solidFill>
                </a:uFill>
                <a:latin typeface="Cambria"/>
                <a:cs typeface="Cambria"/>
              </a:rPr>
              <a:t> </a:t>
            </a:r>
            <a:r>
              <a:rPr sz="1150" i="1" u="sng" spc="35" dirty="0">
                <a:uFill>
                  <a:solidFill>
                    <a:srgbClr val="1C1C1C"/>
                  </a:solidFill>
                </a:uFill>
                <a:latin typeface="Cambria"/>
                <a:cs typeface="Cambria"/>
              </a:rPr>
              <a:t>PT»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5978" y="5389695"/>
            <a:ext cx="925830" cy="558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">
              <a:lnSpc>
                <a:spcPct val="152000"/>
              </a:lnSpc>
              <a:spcBef>
                <a:spcPts val="90"/>
              </a:spcBef>
            </a:pPr>
            <a:r>
              <a:rPr sz="1150" spc="-10" dirty="0">
                <a:latin typeface="Cambria"/>
                <a:cs typeface="Cambria"/>
              </a:rPr>
              <a:t>Выполнііл: </a:t>
            </a:r>
            <a:r>
              <a:rPr sz="1150" spc="-40" dirty="0">
                <a:latin typeface="Cambria"/>
                <a:cs typeface="Cambria"/>
              </a:rPr>
              <a:t>Обучающийся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36748" y="5739063"/>
            <a:ext cx="1217295" cy="198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u="sng" spc="-20" dirty="0">
                <a:uFill>
                  <a:solidFill>
                    <a:srgbClr val="3F3F3F"/>
                  </a:solidFill>
                </a:uFill>
                <a:latin typeface="Cambria"/>
                <a:cs typeface="Cambria"/>
              </a:rPr>
              <a:t>Низамутдинов</a:t>
            </a:r>
            <a:r>
              <a:rPr sz="1100" u="sng" spc="40" dirty="0">
                <a:uFill>
                  <a:solidFill>
                    <a:srgbClr val="3F3F3F"/>
                  </a:solidFill>
                </a:uFill>
                <a:latin typeface="Cambria"/>
                <a:cs typeface="Cambria"/>
              </a:rPr>
              <a:t> </a:t>
            </a:r>
            <a:r>
              <a:rPr sz="1100" u="sng" spc="-20" dirty="0">
                <a:uFill>
                  <a:solidFill>
                    <a:srgbClr val="3F3F3F"/>
                  </a:solidFill>
                </a:uFill>
                <a:latin typeface="Cambria"/>
                <a:cs typeface="Cambria"/>
              </a:rPr>
              <a:t>Б.Р.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98510" y="6184237"/>
            <a:ext cx="2529205" cy="133477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740"/>
              </a:spcBef>
            </a:pPr>
            <a:r>
              <a:rPr sz="1150" dirty="0">
                <a:latin typeface="Cambria"/>
                <a:cs typeface="Cambria"/>
              </a:rPr>
              <a:t>Группа</a:t>
            </a:r>
            <a:r>
              <a:rPr sz="1150" u="sng" dirty="0">
                <a:uFill>
                  <a:solidFill>
                    <a:srgbClr val="484848"/>
                  </a:solidFill>
                </a:uFill>
                <a:latin typeface="Cambria"/>
                <a:cs typeface="Cambria"/>
              </a:rPr>
              <a:t>БЗl</a:t>
            </a:r>
            <a:r>
              <a:rPr sz="1150" u="sng" spc="-20" dirty="0">
                <a:uFill>
                  <a:solidFill>
                    <a:srgbClr val="484848"/>
                  </a:solidFill>
                </a:uFill>
                <a:latin typeface="Cambria"/>
                <a:cs typeface="Cambria"/>
              </a:rPr>
              <a:t> </a:t>
            </a:r>
            <a:r>
              <a:rPr sz="1150" u="sng" spc="-105" dirty="0">
                <a:uFill>
                  <a:solidFill>
                    <a:srgbClr val="484848"/>
                  </a:solidFill>
                </a:uFill>
                <a:latin typeface="Cambria"/>
                <a:cs typeface="Cambria"/>
              </a:rPr>
              <a:t>1-</a:t>
            </a:r>
            <a:r>
              <a:rPr sz="1150" u="sng" spc="-25" dirty="0">
                <a:uFill>
                  <a:solidFill>
                    <a:srgbClr val="484848"/>
                  </a:solidFill>
                </a:uFill>
                <a:latin typeface="Cambria"/>
                <a:cs typeface="Cambria"/>
              </a:rPr>
              <a:t>01</a:t>
            </a:r>
            <a:r>
              <a:rPr sz="1150" u="sng" spc="500" dirty="0">
                <a:uFill>
                  <a:solidFill>
                    <a:srgbClr val="484848"/>
                  </a:solidFill>
                </a:uFill>
                <a:latin typeface="Cambria"/>
                <a:cs typeface="Cambria"/>
              </a:rPr>
              <a:t> </a:t>
            </a:r>
            <a:endParaRPr sz="1150">
              <a:latin typeface="Cambria"/>
              <a:cs typeface="Cambria"/>
            </a:endParaRPr>
          </a:p>
          <a:p>
            <a:pPr marL="60960" marR="626745" indent="-48895">
              <a:lnSpc>
                <a:spcPts val="2130"/>
              </a:lnSpc>
              <a:spcBef>
                <a:spcPts val="90"/>
              </a:spcBef>
            </a:pPr>
            <a:r>
              <a:rPr sz="1150" i="1" spc="55" dirty="0">
                <a:latin typeface="Cambria"/>
                <a:cs typeface="Cambria"/>
              </a:rPr>
              <a:t>№</a:t>
            </a:r>
            <a:r>
              <a:rPr sz="1150" i="1" spc="355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зачетной</a:t>
            </a:r>
            <a:r>
              <a:rPr sz="1150" spc="114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книжки</a:t>
            </a:r>
            <a:r>
              <a:rPr sz="1150" u="sng" spc="-25" dirty="0">
                <a:uFill>
                  <a:solidFill>
                    <a:srgbClr val="646464"/>
                  </a:solidFill>
                </a:uFill>
                <a:latin typeface="Cambria"/>
                <a:cs typeface="Cambria"/>
              </a:rPr>
              <a:t>Э2lЗ</a:t>
            </a:r>
            <a:r>
              <a:rPr sz="1150" u="sng" spc="-30" dirty="0">
                <a:uFill>
                  <a:solidFill>
                    <a:srgbClr val="646464"/>
                  </a:solidFill>
                </a:uFill>
                <a:latin typeface="Cambria"/>
                <a:cs typeface="Cambria"/>
              </a:rPr>
              <a:t> </a:t>
            </a:r>
            <a:r>
              <a:rPr sz="1150" u="sng" spc="-25" dirty="0">
                <a:uFill>
                  <a:solidFill>
                    <a:srgbClr val="646464"/>
                  </a:solidFill>
                </a:uFill>
                <a:latin typeface="Cambria"/>
                <a:cs typeface="Cambria"/>
              </a:rPr>
              <a:t>l3K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Проверил:</a:t>
            </a:r>
            <a:endParaRPr sz="1150">
              <a:latin typeface="Cambria"/>
              <a:cs typeface="Cambria"/>
            </a:endParaRPr>
          </a:p>
          <a:p>
            <a:pPr marL="65405">
              <a:lnSpc>
                <a:spcPct val="100000"/>
              </a:lnSpc>
              <a:spcBef>
                <a:spcPts val="415"/>
              </a:spcBef>
            </a:pPr>
            <a:r>
              <a:rPr sz="1150" u="sng" spc="-40" dirty="0">
                <a:uFill>
                  <a:solidFill>
                    <a:srgbClr val="444448"/>
                  </a:solidFill>
                </a:uFill>
                <a:latin typeface="Cambria"/>
                <a:cs typeface="Cambria"/>
              </a:rPr>
              <a:t>Кандидат</a:t>
            </a:r>
            <a:r>
              <a:rPr sz="1150" u="sng" spc="15" dirty="0">
                <a:uFill>
                  <a:solidFill>
                    <a:srgbClr val="444448"/>
                  </a:solidFill>
                </a:uFill>
                <a:latin typeface="Cambria"/>
                <a:cs typeface="Cambria"/>
              </a:rPr>
              <a:t> </a:t>
            </a:r>
            <a:r>
              <a:rPr sz="1150" u="sng" spc="-50" dirty="0">
                <a:uFill>
                  <a:solidFill>
                    <a:srgbClr val="444448"/>
                  </a:solidFill>
                </a:uFill>
                <a:latin typeface="Cambria"/>
                <a:cs typeface="Cambria"/>
              </a:rPr>
              <a:t>экономических</a:t>
            </a:r>
            <a:r>
              <a:rPr sz="1150" u="sng" spc="114" dirty="0">
                <a:uFill>
                  <a:solidFill>
                    <a:srgbClr val="444448"/>
                  </a:solidFill>
                </a:uFill>
                <a:latin typeface="Cambria"/>
                <a:cs typeface="Cambria"/>
              </a:rPr>
              <a:t> </a:t>
            </a:r>
            <a:r>
              <a:rPr sz="1150" u="sng" spc="-25" dirty="0">
                <a:uFill>
                  <a:solidFill>
                    <a:srgbClr val="444448"/>
                  </a:solidFill>
                </a:uFill>
                <a:latin typeface="Cambria"/>
                <a:cs typeface="Cambria"/>
              </a:rPr>
              <a:t>наук,</a:t>
            </a:r>
            <a:r>
              <a:rPr sz="1150" u="sng" spc="25" dirty="0">
                <a:uFill>
                  <a:solidFill>
                    <a:srgbClr val="444448"/>
                  </a:solidFill>
                </a:uFill>
                <a:latin typeface="Cambria"/>
                <a:cs typeface="Cambria"/>
              </a:rPr>
              <a:t> </a:t>
            </a:r>
            <a:r>
              <a:rPr sz="1150" u="sng" spc="-10" dirty="0">
                <a:uFill>
                  <a:solidFill>
                    <a:srgbClr val="444448"/>
                  </a:solidFill>
                </a:uFill>
                <a:latin typeface="Cambria"/>
                <a:cs typeface="Cambria"/>
              </a:rPr>
              <a:t>доцент</a:t>
            </a:r>
            <a:endParaRPr sz="1150">
              <a:latin typeface="Cambria"/>
              <a:cs typeface="Cambria"/>
            </a:endParaRPr>
          </a:p>
          <a:p>
            <a:pPr marL="69850">
              <a:lnSpc>
                <a:spcPct val="100000"/>
              </a:lnSpc>
              <a:spcBef>
                <a:spcPts val="755"/>
              </a:spcBef>
            </a:pPr>
            <a:r>
              <a:rPr sz="1150" i="1" spc="-35" dirty="0">
                <a:latin typeface="Cambria"/>
                <a:cs typeface="Cambria"/>
              </a:rPr>
              <a:t>(степень,</a:t>
            </a:r>
            <a:r>
              <a:rPr sz="1150" i="1" spc="120" dirty="0">
                <a:latin typeface="Cambria"/>
                <a:cs typeface="Cambria"/>
              </a:rPr>
              <a:t> </a:t>
            </a:r>
            <a:r>
              <a:rPr sz="1150" i="1" spc="-10" dirty="0">
                <a:latin typeface="Cambria"/>
                <a:cs typeface="Cambria"/>
              </a:rPr>
              <a:t>должность)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70895" y="6951694"/>
            <a:ext cx="1210310" cy="56769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150" u="sng" spc="-30" dirty="0">
                <a:uFill>
                  <a:solidFill>
                    <a:srgbClr val="444448"/>
                  </a:solidFill>
                </a:uFill>
                <a:latin typeface="Cambria"/>
                <a:cs typeface="Cambria"/>
              </a:rPr>
              <a:t>Мавлиева</a:t>
            </a:r>
            <a:r>
              <a:rPr sz="1150" u="sng" spc="45" dirty="0">
                <a:uFill>
                  <a:solidFill>
                    <a:srgbClr val="444448"/>
                  </a:solidFill>
                </a:uFill>
                <a:latin typeface="Cambria"/>
                <a:cs typeface="Cambria"/>
              </a:rPr>
              <a:t> </a:t>
            </a:r>
            <a:r>
              <a:rPr sz="1150" u="sng" spc="-20" dirty="0">
                <a:uFill>
                  <a:solidFill>
                    <a:srgbClr val="444448"/>
                  </a:solidFill>
                </a:uFill>
                <a:latin typeface="Cambria"/>
                <a:cs typeface="Cambria"/>
              </a:rPr>
              <a:t>Л.М.</a:t>
            </a:r>
            <a:endParaRPr sz="1150">
              <a:latin typeface="Cambria"/>
              <a:cs typeface="Cambria"/>
            </a:endParaRPr>
          </a:p>
          <a:p>
            <a:pPr marL="770890">
              <a:lnSpc>
                <a:spcPct val="100000"/>
              </a:lnSpc>
              <a:spcBef>
                <a:spcPts val="750"/>
              </a:spcBef>
            </a:pPr>
            <a:r>
              <a:rPr sz="1150" i="1" spc="-10" dirty="0">
                <a:latin typeface="Cambria"/>
                <a:cs typeface="Cambria"/>
              </a:rPr>
              <a:t>(ФИО)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92584" y="8631072"/>
            <a:ext cx="90868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55" dirty="0">
                <a:latin typeface="Cambria"/>
                <a:cs typeface="Cambria"/>
              </a:rPr>
              <a:t>Казань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484" dirty="0">
                <a:solidFill>
                  <a:srgbClr val="505050"/>
                </a:solidFill>
                <a:latin typeface="Cambria"/>
                <a:cs typeface="Cambria"/>
              </a:rPr>
              <a:t>—</a:t>
            </a:r>
            <a:r>
              <a:rPr sz="1150" spc="10" dirty="0">
                <a:solidFill>
                  <a:srgbClr val="505050"/>
                </a:solidFill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2022</a:t>
            </a:r>
            <a:endParaRPr sz="11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1174" y="4036020"/>
            <a:ext cx="22565" cy="5209678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112595" y="9621903"/>
            <a:ext cx="5593715" cy="0"/>
          </a:xfrm>
          <a:custGeom>
            <a:avLst/>
            <a:gdLst/>
            <a:ahLst/>
            <a:cxnLst/>
            <a:rect l="l" t="t" r="r" b="b"/>
            <a:pathLst>
              <a:path w="5593715">
                <a:moveTo>
                  <a:pt x="0" y="0"/>
                </a:moveTo>
                <a:lnTo>
                  <a:pt x="5593177" y="0"/>
                </a:lnTo>
              </a:path>
            </a:pathLst>
          </a:custGeom>
          <a:ln w="12038">
            <a:solidFill>
              <a:srgbClr val="2F34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6790" y="2540231"/>
            <a:ext cx="409575" cy="0"/>
          </a:xfrm>
          <a:custGeom>
            <a:avLst/>
            <a:gdLst/>
            <a:ahLst/>
            <a:cxnLst/>
            <a:rect l="l" t="t" r="r" b="b"/>
            <a:pathLst>
              <a:path w="409575">
                <a:moveTo>
                  <a:pt x="0" y="0"/>
                </a:moveTo>
                <a:lnTo>
                  <a:pt x="409183" y="0"/>
                </a:lnTo>
              </a:path>
            </a:pathLst>
          </a:custGeom>
          <a:ln w="12038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72769" y="1528993"/>
          <a:ext cx="4983475" cy="3214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3925"/>
                <a:gridCol w="560069"/>
                <a:gridCol w="551180"/>
                <a:gridCol w="488314"/>
                <a:gridCol w="427989"/>
                <a:gridCol w="436879"/>
                <a:gridCol w="374014"/>
                <a:gridCol w="403860"/>
                <a:gridCol w="407035"/>
                <a:gridCol w="410210"/>
              </a:tblGrid>
              <a:tr h="231140">
                <a:tc rowSpan="2">
                  <a:txBody>
                    <a:bodyPr/>
                    <a:lstStyle/>
                    <a:p>
                      <a:pPr marL="66040">
                        <a:lnSpc>
                          <a:spcPts val="1010"/>
                        </a:lnSpc>
                      </a:pPr>
                      <a:r>
                        <a:rPr sz="900" spc="-10" dirty="0">
                          <a:latin typeface="Cambria"/>
                          <a:cs typeface="Cambria"/>
                        </a:rPr>
                        <a:t>ЦОйdЗdNЯ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7338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spc="-50" dirty="0">
                          <a:latin typeface="Cambria"/>
                          <a:cs typeface="Cambria"/>
                        </a:rPr>
                        <a:t>Ч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Paпc,</a:t>
                      </a:r>
                      <a:r>
                        <a:rPr sz="9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25" dirty="0">
                          <a:latin typeface="Cambria"/>
                          <a:cs typeface="Cambria"/>
                        </a:rPr>
                        <a:t>ii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371475" algn="l"/>
                        </a:tabLst>
                      </a:pPr>
                      <a:r>
                        <a:rPr sz="900" spc="-25" dirty="0">
                          <a:latin typeface="Cambria"/>
                          <a:cs typeface="Cambria"/>
                        </a:rPr>
                        <a:t>ero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900" spc="-50" dirty="0">
                          <a:latin typeface="Cambria"/>
                          <a:cs typeface="Cambria"/>
                        </a:rPr>
                        <a:t>м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9525">
                      <a:solidFill>
                        <a:srgbClr val="443F44"/>
                      </a:solidFill>
                      <a:prstDash val="solid"/>
                    </a:lnL>
                    <a:lnB w="28575">
                      <a:solidFill>
                        <a:srgbClr val="443F4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24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805"/>
                        </a:lnSpc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2UI9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9"/>
                        </a:lnSpc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2020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19"/>
                        </a:lnSpc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2021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1019"/>
                        </a:lnSpc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2019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12700">
                      <a:solidFill>
                        <a:srgbClr val="4F4F4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1019"/>
                        </a:lnSpc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2020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019"/>
                        </a:lnSpc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2021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ts val="1019"/>
                        </a:lnSpc>
                      </a:pPr>
                      <a:r>
                        <a:rPr sz="1000" spc="-85" dirty="0">
                          <a:latin typeface="Times New Roman"/>
                          <a:cs typeface="Times New Roman"/>
                        </a:rPr>
                        <a:t>201</a:t>
                      </a:r>
                      <a:r>
                        <a:rPr sz="10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95" dirty="0">
                          <a:latin typeface="Times New Roman"/>
                          <a:cs typeface="Times New Roman"/>
                        </a:rPr>
                        <a:t>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28575" cap="flat" cmpd="sng" algn="ctr">
                      <a:solidFill>
                        <a:srgbClr val="443F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019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202fJ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2857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019"/>
                        </a:lnSpc>
                      </a:pPr>
                      <a:r>
                        <a:rPr sz="1000" spc="-65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sz="1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0" dirty="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28575">
                      <a:solidFill>
                        <a:srgbClr val="6B6B6B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  <a:tr h="427355">
                <a:tc>
                  <a:txBody>
                    <a:bodyPr/>
                    <a:lstStyle/>
                    <a:p>
                      <a:pPr marL="79375" marR="140970" indent="12700">
                        <a:lnSpc>
                          <a:spcPct val="80000"/>
                        </a:lnSpc>
                        <a:spcBef>
                          <a:spcPts val="110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І.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НаличНс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000" spc="-45" dirty="0">
                          <a:latin typeface="Times New Roman"/>
                          <a:cs typeface="Times New Roman"/>
                        </a:rPr>
                        <a:t> начвло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года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3970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348669,3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3B3B3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1778</a:t>
                      </a:r>
                      <a:r>
                        <a:rPr sz="1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i4,s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'39660,4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080"/>
                        </a:lnSpc>
                        <a:spcBef>
                          <a:spcPts val="860"/>
                        </a:spcBef>
                      </a:pP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9820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82550" algn="r">
                        <a:lnSpc>
                          <a:spcPts val="1080"/>
                        </a:lnSpc>
                      </a:pP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’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12700">
                      <a:solidFill>
                        <a:srgbClr val="4F4F4F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080"/>
                        </a:lnSpc>
                        <a:spcBef>
                          <a:spcPts val="860"/>
                        </a:spcBef>
                      </a:pP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5246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85090" algn="r">
                        <a:lnSpc>
                          <a:spcPts val="1080"/>
                        </a:lnSpc>
                      </a:pP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’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3'і 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 marL="80010">
                        <a:lnSpc>
                          <a:spcPts val="760"/>
                        </a:lnSpc>
                      </a:pPr>
                      <a:r>
                        <a:rPr sz="85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85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10" dirty="0">
                          <a:latin typeface="Times New Roman"/>
                          <a:cs typeface="Times New Roman"/>
                        </a:rPr>
                        <a:t>Произведsно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163543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3B3B3F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192681,4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84686,9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13500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28575">
                      <a:solidFill>
                        <a:srgbClr val="57575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11580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20" dirty="0">
                          <a:latin typeface="Times New Roman"/>
                          <a:cs typeface="Times New Roman"/>
                        </a:rPr>
                        <a:t>4703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94645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19050">
                      <a:solidFill>
                        <a:srgbClr val="34343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88873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87317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  <a:tr h="408940">
                <a:tc>
                  <a:txBody>
                    <a:bodyPr/>
                    <a:lstStyle/>
                    <a:p>
                      <a:pPr marL="78105">
                        <a:lnSpc>
                          <a:spcPts val="825"/>
                        </a:lnSpc>
                      </a:pPr>
                      <a:r>
                        <a:rPr sz="950" dirty="0">
                          <a:latin typeface="Cambria"/>
                          <a:cs typeface="Cambria"/>
                        </a:rPr>
                        <a:t>3.</a:t>
                      </a:r>
                      <a:r>
                        <a:rPr sz="95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50" spc="-35" dirty="0">
                          <a:latin typeface="Cambria"/>
                          <a:cs typeface="Cambria"/>
                        </a:rPr>
                        <a:t>Покупка</a:t>
                      </a:r>
                      <a:r>
                        <a:rPr sz="95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50" spc="-50" dirty="0">
                          <a:latin typeface="Cambria"/>
                          <a:cs typeface="Cambria"/>
                        </a:rPr>
                        <a:t>н</a:t>
                      </a:r>
                      <a:endParaRPr sz="950">
                        <a:latin typeface="Cambria"/>
                        <a:cs typeface="Cambria"/>
                      </a:endParaRPr>
                    </a:p>
                    <a:p>
                      <a:pPr marL="80645" marR="284480" indent="4445">
                        <a:lnSpc>
                          <a:spcPts val="1100"/>
                        </a:lnSpc>
                        <a:spcBef>
                          <a:spcPts val="50"/>
                        </a:spcBef>
                      </a:pPr>
                      <a:r>
                        <a:rPr sz="950" spc="-50" dirty="0">
                          <a:latin typeface="Cambria"/>
                          <a:cs typeface="Cambria"/>
                        </a:rPr>
                        <a:t>прочпе</a:t>
                      </a:r>
                      <a:r>
                        <a:rPr sz="95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50" spc="-40" dirty="0">
                          <a:latin typeface="Cambria"/>
                          <a:cs typeface="Cambria"/>
                        </a:rPr>
                        <a:t>по-</a:t>
                      </a:r>
                      <a:r>
                        <a:rPr sz="950" spc="5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50" spc="-30" dirty="0">
                          <a:latin typeface="Cambria"/>
                          <a:cs typeface="Cambria"/>
                        </a:rPr>
                        <a:t>ступлеппя</a:t>
                      </a:r>
                      <a:endParaRPr sz="95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282828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970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2270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19050">
                      <a:solidFill>
                        <a:srgbClr val="4B4B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1918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19050">
                      <a:solidFill>
                        <a:srgbClr val="4B4B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l02§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28575">
                      <a:solidFill>
                        <a:srgbClr val="575757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98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19050">
                      <a:solidFill>
                        <a:srgbClr val="343434"/>
                      </a:solidFill>
                      <a:prstDash val="solid"/>
                    </a:lnT>
                    <a:lnB w="2857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83820">
                        <a:lnSpc>
                          <a:spcPts val="994"/>
                        </a:lnSpc>
                      </a:pPr>
                      <a:r>
                        <a:rPr sz="950" spc="-10" dirty="0">
                          <a:latin typeface="Cambria"/>
                          <a:cs typeface="Cambria"/>
                        </a:rPr>
                        <a:t>Итого</a:t>
                      </a:r>
                      <a:endParaRPr sz="95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164513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194951,4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19050">
                      <a:solidFill>
                        <a:srgbClr val="4B4B4B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86604,9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19050">
                      <a:solidFill>
                        <a:srgbClr val="4B4B4B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14525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12700">
                      <a:solidFill>
                        <a:srgbClr val="4F4F4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11660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b="1" spc="-35" dirty="0">
                          <a:latin typeface="Times New Roman"/>
                          <a:cs typeface="Times New Roman"/>
                        </a:rPr>
                        <a:t>480</a:t>
                      </a:r>
                      <a:r>
                        <a:rPr sz="950" b="1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spc="-340" dirty="0">
                          <a:latin typeface="Times New Roman"/>
                          <a:cs typeface="Times New Roman"/>
                        </a:rPr>
                        <a:t>1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94645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2857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88873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87317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  <a:tr h="436245">
                <a:tc>
                  <a:txBody>
                    <a:bodyPr/>
                    <a:lstStyle/>
                    <a:p>
                      <a:pPr marL="93980">
                        <a:lnSpc>
                          <a:spcPts val="925"/>
                        </a:lnSpc>
                      </a:pPr>
                      <a:r>
                        <a:rPr sz="900" spc="-10" dirty="0">
                          <a:latin typeface="Times New Roman"/>
                          <a:cs typeface="Times New Roman"/>
                        </a:rPr>
                        <a:t>Расход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50" spc="17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95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spc="15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5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‘дaпo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650" spc="13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650" spc="3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600" b="1" spc="-50" dirty="0">
                          <a:latin typeface="Times New Roman"/>
                          <a:cs typeface="Times New Roman"/>
                        </a:rPr>
                        <a:t>o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67683,8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3208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950" b="1" spc="-40" dirty="0">
                          <a:latin typeface="Times New Roman"/>
                          <a:cs typeface="Times New Roman"/>
                        </a:rPr>
                        <a:t>226</a:t>
                      </a:r>
                      <a:r>
                        <a:rPr sz="95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25" dirty="0">
                          <a:latin typeface="Times New Roman"/>
                          <a:cs typeface="Times New Roman"/>
                        </a:rPr>
                        <a:t>104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3208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25659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3208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17846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3208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12700">
                      <a:solidFill>
                        <a:srgbClr val="4F4F4F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12755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3208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950" b="1" spc="-20" dirty="0">
                          <a:latin typeface="Times New Roman"/>
                          <a:cs typeface="Times New Roman"/>
                        </a:rPr>
                        <a:t>3819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3208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950" spc="-60" dirty="0">
                          <a:latin typeface="Times New Roman"/>
                          <a:cs typeface="Times New Roman"/>
                        </a:rPr>
                        <a:t>914</a:t>
                      </a:r>
                      <a:r>
                        <a:rPr sz="95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35" dirty="0">
                          <a:latin typeface="Times New Roman"/>
                          <a:cs typeface="Times New Roman"/>
                        </a:rPr>
                        <a:t>81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3208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84973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3208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83249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3208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marL="97155">
                        <a:lnSpc>
                          <a:spcPts val="875"/>
                        </a:lnSpc>
                      </a:pPr>
                      <a:r>
                        <a:rPr sz="95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9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6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9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b="1" spc="-20" dirty="0">
                          <a:latin typeface="Times New Roman"/>
                          <a:cs typeface="Times New Roman"/>
                        </a:rPr>
                        <a:t>корм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ts val="1090"/>
                        </a:lnSpc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43862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ts val="1090"/>
                        </a:lnSpc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63404,5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1090"/>
                        </a:lnSpc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45712,4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ts val="1090"/>
                        </a:lnSpc>
                      </a:pPr>
                      <a:r>
                        <a:rPr sz="950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1090"/>
                        </a:lnSpc>
                      </a:pPr>
                      <a:r>
                        <a:rPr sz="950" spc="-20" dirty="0">
                          <a:latin typeface="Times New Roman"/>
                          <a:cs typeface="Times New Roman"/>
                        </a:rPr>
                        <a:t>4036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090"/>
                        </a:lnSpc>
                      </a:pPr>
                      <a:r>
                        <a:rPr sz="950" spc="-25" dirty="0">
                          <a:latin typeface="Times New Roman"/>
                          <a:cs typeface="Times New Roman"/>
                        </a:rPr>
                        <a:t>55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1090"/>
                        </a:lnSpc>
                      </a:pPr>
                      <a:r>
                        <a:rPr sz="950" spc="-20" dirty="0">
                          <a:latin typeface="Times New Roman"/>
                          <a:cs typeface="Times New Roman"/>
                        </a:rPr>
                        <a:t>3164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1090"/>
                        </a:lnSpc>
                      </a:pPr>
                      <a:r>
                        <a:rPr sz="950" b="1" spc="-20" dirty="0">
                          <a:latin typeface="Times New Roman"/>
                          <a:cs typeface="Times New Roman"/>
                        </a:rPr>
                        <a:t>3900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090"/>
                        </a:lnSpc>
                      </a:pPr>
                      <a:r>
                        <a:rPr sz="950" b="1" spc="-20" dirty="0">
                          <a:latin typeface="Times New Roman"/>
                          <a:cs typeface="Times New Roman"/>
                        </a:rPr>
                        <a:t>4068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99695">
                        <a:lnSpc>
                          <a:spcPts val="925"/>
                        </a:lnSpc>
                      </a:pPr>
                      <a:r>
                        <a:rPr sz="95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9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spc="-3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95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spc="-10" dirty="0">
                          <a:latin typeface="Times New Roman"/>
                          <a:cs typeface="Times New Roman"/>
                        </a:rPr>
                        <a:t>семена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ts val="1140"/>
                        </a:lnSpc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zэ822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ts val="1140"/>
                        </a:lnSpc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23397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140"/>
                        </a:lnSpc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21843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ts val="1140"/>
                        </a:lnSpc>
                      </a:pPr>
                      <a:r>
                        <a:rPr sz="950" spc="-20" dirty="0">
                          <a:latin typeface="Times New Roman"/>
                          <a:cs typeface="Times New Roman"/>
                        </a:rPr>
                        <a:t>1253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1140"/>
                        </a:lnSpc>
                      </a:pPr>
                      <a:r>
                        <a:rPr sz="950" spc="-25" dirty="0">
                          <a:latin typeface="Times New Roman"/>
                          <a:cs typeface="Times New Roman"/>
                        </a:rPr>
                        <a:t>80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140"/>
                        </a:lnSpc>
                      </a:pPr>
                      <a:r>
                        <a:rPr sz="950" spc="-25" dirty="0">
                          <a:latin typeface="Times New Roman"/>
                          <a:cs typeface="Times New Roman"/>
                        </a:rPr>
                        <a:t>98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140"/>
                        </a:lnSpc>
                      </a:pPr>
                      <a:r>
                        <a:rPr sz="950" spc="-50" dirty="0">
                          <a:latin typeface="Times New Roman"/>
                          <a:cs typeface="Times New Roman"/>
                        </a:rPr>
                        <a:t>Х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40"/>
                        </a:lnSpc>
                      </a:pPr>
                      <a:r>
                        <a:rPr sz="950" spc="-50" dirty="0">
                          <a:latin typeface="Times New Roman"/>
                          <a:cs typeface="Times New Roman"/>
                        </a:rPr>
                        <a:t>Х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40"/>
                        </a:lnSpc>
                      </a:pPr>
                      <a:r>
                        <a:rPr sz="950" spc="-50" dirty="0">
                          <a:latin typeface="Times New Roman"/>
                          <a:cs typeface="Times New Roman"/>
                        </a:rPr>
                        <a:t>Х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95885">
                        <a:lnSpc>
                          <a:spcPts val="915"/>
                        </a:lnSpc>
                      </a:pPr>
                      <a:r>
                        <a:rPr sz="950" dirty="0">
                          <a:latin typeface="Cambria"/>
                          <a:cs typeface="Cambria"/>
                        </a:rPr>
                        <a:t>4.</a:t>
                      </a:r>
                      <a:r>
                        <a:rPr sz="95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50" dirty="0">
                          <a:latin typeface="Cambria"/>
                          <a:cs typeface="Cambria"/>
                        </a:rPr>
                        <a:t>На</a:t>
                      </a:r>
                      <a:r>
                        <a:rPr sz="950" spc="-10" dirty="0">
                          <a:latin typeface="Cambria"/>
                          <a:cs typeface="Cambria"/>
                        </a:rPr>
                        <a:t> оплату</a:t>
                      </a:r>
                      <a:endParaRPr sz="95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95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5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50" spc="-25" dirty="0">
                          <a:latin typeface="Cambria"/>
                          <a:cs typeface="Cambria"/>
                        </a:rPr>
                        <a:t>is3</a:t>
                      </a:r>
                      <a:endParaRPr sz="95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950" spc="-7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50" spc="-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50" spc="-10" dirty="0">
                          <a:latin typeface="Cambria"/>
                          <a:cs typeface="Cambria"/>
                        </a:rPr>
                        <a:t>029,2</a:t>
                      </a:r>
                      <a:endParaRPr sz="95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950" spc="-25" dirty="0">
                          <a:latin typeface="Cambria"/>
                          <a:cs typeface="Cambria"/>
                        </a:rPr>
                        <a:t>104</a:t>
                      </a:r>
                      <a:endParaRPr sz="95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102870">
                        <a:lnSpc>
                          <a:spcPts val="930"/>
                        </a:lnSpc>
                      </a:pPr>
                      <a:r>
                        <a:rPr sz="850" spc="-10" dirty="0">
                          <a:latin typeface="Courier New"/>
                          <a:cs typeface="Courier New"/>
                        </a:rPr>
                        <a:t>ИТОГО</a:t>
                      </a:r>
                      <a:endParaRPr sz="8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135367,8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50" b="1" spc="-55" dirty="0">
                          <a:latin typeface="Times New Roman"/>
                          <a:cs typeface="Times New Roman"/>
                        </a:rPr>
                        <a:t>1687</a:t>
                      </a:r>
                      <a:r>
                        <a:rPr sz="95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50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93214,4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19099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6871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50" spc="-20" dirty="0">
                          <a:latin typeface="Times New Roman"/>
                          <a:cs typeface="Times New Roman"/>
                        </a:rPr>
                        <a:t>3972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94645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88873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50" spc="-10" dirty="0">
                          <a:latin typeface="Times New Roman"/>
                          <a:cs typeface="Times New Roman"/>
                        </a:rPr>
                        <a:t>87317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 marL="97790">
                        <a:lnSpc>
                          <a:spcPts val="915"/>
                        </a:lnSpc>
                      </a:pPr>
                      <a:r>
                        <a:rPr sz="950" spc="-35" dirty="0">
                          <a:latin typeface="Cambria"/>
                          <a:cs typeface="Cambria"/>
                        </a:rPr>
                        <a:t>Остаток</a:t>
                      </a:r>
                      <a:r>
                        <a:rPr sz="95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50" spc="-25" dirty="0">
                          <a:latin typeface="Cambria"/>
                          <a:cs typeface="Cambria"/>
                        </a:rPr>
                        <a:t>на</a:t>
                      </a:r>
                      <a:endParaRPr sz="950">
                        <a:latin typeface="Cambria"/>
                        <a:cs typeface="Cambria"/>
                      </a:endParaRPr>
                    </a:p>
                    <a:p>
                      <a:pPr marL="102870">
                        <a:lnSpc>
                          <a:spcPts val="1120"/>
                        </a:lnSpc>
                      </a:pPr>
                      <a:r>
                        <a:rPr sz="950" spc="-25" dirty="0">
                          <a:latin typeface="Cambria"/>
                          <a:cs typeface="Cambria"/>
                        </a:rPr>
                        <a:t>пец</a:t>
                      </a:r>
                      <a:r>
                        <a:rPr sz="95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50" dirty="0">
                          <a:latin typeface="Cambria"/>
                          <a:cs typeface="Cambria"/>
                        </a:rPr>
                        <a:t>года</a:t>
                      </a:r>
                      <a:r>
                        <a:rPr sz="950" spc="150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425" spc="-75" baseline="32163" dirty="0">
                          <a:latin typeface="Times New Roman"/>
                          <a:cs typeface="Times New Roman"/>
                        </a:rPr>
                        <a:t>“</a:t>
                      </a:r>
                      <a:endParaRPr sz="1425" baseline="3216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950" spc="-10" dirty="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177814,5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59660,4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53050,9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5246,9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950" spc="-20" dirty="0">
                          <a:latin typeface="Times New Roman"/>
                          <a:cs typeface="Times New Roman"/>
                        </a:rPr>
                        <a:t>35,9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864,9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3F44"/>
                      </a:solidFill>
                      <a:prstDash val="solid"/>
                    </a:lnL>
                    <a:lnR w="9525">
                      <a:solidFill>
                        <a:srgbClr val="443F44"/>
                      </a:solidFill>
                      <a:prstDash val="solid"/>
                    </a:lnR>
                    <a:lnT w="9525">
                      <a:solidFill>
                        <a:srgbClr val="443F44"/>
                      </a:solidFill>
                      <a:prstDash val="solid"/>
                    </a:lnT>
                    <a:lnB w="9525">
                      <a:solidFill>
                        <a:srgbClr val="443F4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144580" y="1917237"/>
            <a:ext cx="427355" cy="0"/>
          </a:xfrm>
          <a:custGeom>
            <a:avLst/>
            <a:gdLst/>
            <a:ahLst/>
            <a:cxnLst/>
            <a:rect l="l" t="t" r="r" b="b"/>
            <a:pathLst>
              <a:path w="427355">
                <a:moveTo>
                  <a:pt x="0" y="0"/>
                </a:moveTo>
                <a:lnTo>
                  <a:pt x="427235" y="0"/>
                </a:lnTo>
              </a:path>
            </a:pathLst>
          </a:custGeom>
          <a:ln w="12038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3486" y="1727630"/>
            <a:ext cx="406400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174" y="0"/>
                </a:lnTo>
              </a:path>
            </a:pathLst>
          </a:custGeom>
          <a:ln w="12038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05665" y="924325"/>
            <a:ext cx="3907154" cy="54102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410209">
              <a:lnSpc>
                <a:spcPct val="100000"/>
              </a:lnSpc>
              <a:spcBef>
                <a:spcPts val="755"/>
              </a:spcBef>
            </a:pPr>
            <a:r>
              <a:rPr sz="1650" baseline="15151" dirty="0">
                <a:latin typeface="Cambria"/>
                <a:cs typeface="Cambria"/>
              </a:rPr>
              <a:t>Таблице</a:t>
            </a:r>
            <a:r>
              <a:rPr sz="1650" spc="315" baseline="15151" dirty="0">
                <a:latin typeface="Cambria"/>
                <a:cs typeface="Cambria"/>
              </a:rPr>
              <a:t> </a:t>
            </a:r>
            <a:r>
              <a:rPr sz="1650" spc="-30" baseline="12626" dirty="0">
                <a:latin typeface="Cambria"/>
                <a:cs typeface="Cambria"/>
              </a:rPr>
              <a:t>14</a:t>
            </a:r>
            <a:r>
              <a:rPr sz="1650" spc="195" baseline="12626" dirty="0">
                <a:latin typeface="Cambria"/>
                <a:cs typeface="Cambria"/>
              </a:rPr>
              <a:t> </a:t>
            </a:r>
            <a:r>
              <a:rPr sz="1650" spc="-712" baseline="12626" dirty="0">
                <a:solidFill>
                  <a:srgbClr val="4F4F4F"/>
                </a:solidFill>
                <a:latin typeface="Cambria"/>
                <a:cs typeface="Cambria"/>
              </a:rPr>
              <a:t>—</a:t>
            </a:r>
            <a:r>
              <a:rPr sz="1650" spc="337" baseline="12626" dirty="0">
                <a:solidFill>
                  <a:srgbClr val="4F4F4F"/>
                </a:solidFill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Аііализ</a:t>
            </a:r>
            <a:r>
              <a:rPr sz="1100" spc="17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использоваііИя</a:t>
            </a:r>
            <a:r>
              <a:rPr sz="1100" spc="1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ч</a:t>
            </a:r>
            <a:r>
              <a:rPr sz="1100" spc="229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ОД</a:t>
            </a:r>
            <a:r>
              <a:rPr sz="1100" spc="265" dirty="0">
                <a:latin typeface="Cambria"/>
                <a:cs typeface="Cambria"/>
              </a:rPr>
              <a:t> </a:t>
            </a:r>
            <a:r>
              <a:rPr sz="1100" spc="-130" dirty="0">
                <a:latin typeface="Cambria"/>
                <a:cs typeface="Cambria"/>
              </a:rPr>
              <a:t>КЦИИ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D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AO</a:t>
            </a:r>
            <a:endParaRPr sz="1100">
              <a:latin typeface="Cambria"/>
              <a:cs typeface="Cambria"/>
            </a:endParaRPr>
          </a:p>
          <a:p>
            <a:pPr marL="38100">
              <a:lnSpc>
                <a:spcPct val="100000"/>
              </a:lnSpc>
              <a:spcBef>
                <a:spcPts val="695"/>
              </a:spcBef>
            </a:pPr>
            <a:r>
              <a:rPr sz="1725" spc="-75" baseline="9661" dirty="0">
                <a:latin typeface="Cambria"/>
                <a:cs typeface="Cambria"/>
              </a:rPr>
              <a:t>ликова</a:t>
            </a:r>
            <a:r>
              <a:rPr sz="1725" spc="187" baseline="9661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АльметьеDско</a:t>
            </a:r>
            <a:r>
              <a:rPr sz="1725" spc="-60" baseline="-4830" dirty="0">
                <a:latin typeface="Cambria"/>
                <a:cs typeface="Cambria"/>
              </a:rPr>
              <a:t>го</a:t>
            </a:r>
            <a:r>
              <a:rPr sz="1725" spc="-30" baseline="-483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района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PT</a:t>
            </a:r>
            <a:r>
              <a:rPr sz="1150" spc="-2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за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85" dirty="0">
                <a:latin typeface="Cambria"/>
                <a:cs typeface="Cambria"/>
              </a:rPr>
              <a:t>2019-</a:t>
            </a:r>
            <a:r>
              <a:rPr sz="1150" spc="-40" dirty="0">
                <a:latin typeface="Cambria"/>
                <a:cs typeface="Cambria"/>
              </a:rPr>
              <a:t>2021</a:t>
            </a:r>
            <a:r>
              <a:rPr sz="1150" spc="26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годы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05">
              <a:lnSpc>
                <a:spcPts val="1010"/>
              </a:lnSpc>
            </a:pPr>
            <a:r>
              <a:rPr spc="-25" dirty="0"/>
              <a:t>33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05779" y="1003402"/>
            <a:ext cx="1036955" cy="198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10" dirty="0">
                <a:latin typeface="Cambria"/>
                <a:cs typeface="Cambria"/>
              </a:rPr>
              <a:t>Им.</a:t>
            </a:r>
            <a:r>
              <a:rPr sz="1100" spc="20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Гl.E.</a:t>
            </a:r>
            <a:r>
              <a:rPr sz="1100" spc="19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Токар-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0938" y="4635780"/>
            <a:ext cx="5049520" cy="42468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0800" marR="43180" indent="379730" algn="just">
              <a:lnSpc>
                <a:spcPct val="150400"/>
              </a:lnSpc>
              <a:spcBef>
                <a:spcPts val="80"/>
              </a:spcBef>
            </a:pPr>
            <a:r>
              <a:rPr sz="1150" spc="50" dirty="0">
                <a:latin typeface="Cambria"/>
                <a:cs typeface="Cambria"/>
              </a:rPr>
              <a:t>По</a:t>
            </a:r>
            <a:r>
              <a:rPr sz="1150" spc="-6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результатам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таблицы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14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видно,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что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организация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продукции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зерна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и</a:t>
            </a:r>
            <a:r>
              <a:rPr sz="1150" dirty="0">
                <a:latin typeface="Cambria"/>
                <a:cs typeface="Cambria"/>
              </a:rPr>
              <a:t> paпca</a:t>
            </a:r>
            <a:r>
              <a:rPr sz="1150" spc="-1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получает</a:t>
            </a:r>
            <a:r>
              <a:rPr sz="1150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путем</a:t>
            </a:r>
            <a:r>
              <a:rPr sz="1150" spc="-1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производства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5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покупки,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а</a:t>
            </a:r>
            <a:r>
              <a:rPr sz="1150" spc="-5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молоко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только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путем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произ- </a:t>
            </a:r>
            <a:r>
              <a:rPr sz="1150" dirty="0">
                <a:latin typeface="Cambria"/>
                <a:cs typeface="Cambria"/>
              </a:rPr>
              <a:t>во</a:t>
            </a:r>
            <a:r>
              <a:rPr sz="1725" baseline="-4830" dirty="0">
                <a:latin typeface="Cambria"/>
                <a:cs typeface="Cambria"/>
              </a:rPr>
              <a:t>п</a:t>
            </a:r>
            <a:r>
              <a:rPr sz="1150" dirty="0">
                <a:latin typeface="Cambria"/>
                <a:cs typeface="Cambria"/>
              </a:rPr>
              <a:t>ства.</a:t>
            </a:r>
            <a:r>
              <a:rPr sz="1150" spc="-6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2021</a:t>
            </a:r>
            <a:r>
              <a:rPr sz="1150" spc="18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году</a:t>
            </a:r>
            <a:r>
              <a:rPr sz="1150" spc="17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наблюдается</a:t>
            </a:r>
            <a:r>
              <a:rPr sz="1150" spc="15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свад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производства</a:t>
            </a:r>
            <a:r>
              <a:rPr sz="1150" spc="200" dirty="0">
                <a:latin typeface="Cambria"/>
                <a:cs typeface="Cambria"/>
              </a:rPr>
              <a:t> </a:t>
            </a:r>
            <a:r>
              <a:rPr sz="1150" spc="-105" dirty="0">
                <a:latin typeface="Cambria"/>
                <a:cs typeface="Cambria"/>
              </a:rPr>
              <a:t>npoдy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кции</a:t>
            </a:r>
            <a:r>
              <a:rPr sz="1150" spc="11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зерна</a:t>
            </a:r>
            <a:r>
              <a:rPr sz="1150" spc="9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на </a:t>
            </a:r>
            <a:r>
              <a:rPr sz="1150" spc="-50" dirty="0">
                <a:latin typeface="Cambria"/>
                <a:cs typeface="Cambria"/>
              </a:rPr>
              <a:t>107996,5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ц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по</a:t>
            </a:r>
            <a:r>
              <a:rPr sz="1150" spc="-40" dirty="0">
                <a:latin typeface="Cambria"/>
                <a:cs typeface="Cambria"/>
              </a:rPr>
              <a:t> сравнению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</a:t>
            </a:r>
            <a:r>
              <a:rPr sz="1150" spc="-45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2020</a:t>
            </a:r>
            <a:r>
              <a:rPr sz="115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годом.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За</a:t>
            </a:r>
            <a:r>
              <a:rPr sz="1150" spc="-3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3</a:t>
            </a:r>
            <a:r>
              <a:rPr sz="1150" spc="-4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года</a:t>
            </a:r>
            <a:r>
              <a:rPr sz="1150" spc="-3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производство</a:t>
            </a:r>
            <a:r>
              <a:rPr sz="1150" spc="10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 </a:t>
            </a:r>
            <a:r>
              <a:rPr sz="1150" spc="-30" dirty="0">
                <a:latin typeface="Cambria"/>
                <a:cs typeface="Cambria"/>
              </a:rPr>
              <a:t>расход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рапса</a:t>
            </a:r>
            <a:r>
              <a:rPr sz="1150" spc="50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</a:t>
            </a:r>
            <a:r>
              <a:rPr sz="1150" spc="-3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каждым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годом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имеет</a:t>
            </a:r>
            <a:r>
              <a:rPr sz="1150" spc="-1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тенденцию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сокращения.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течение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года</a:t>
            </a:r>
            <a:r>
              <a:rPr sz="1150" spc="-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расход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зерна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-6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продажу,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оплату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труда, на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семена</a:t>
            </a:r>
            <a:r>
              <a:rPr sz="1150" spc="-1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35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корма</a:t>
            </a:r>
            <a:r>
              <a:rPr sz="115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составил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135367,8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ц.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Производ- </a:t>
            </a:r>
            <a:r>
              <a:rPr sz="1725" baseline="-9661" dirty="0">
                <a:latin typeface="Cambria"/>
                <a:cs typeface="Cambria"/>
              </a:rPr>
              <a:t>ство</a:t>
            </a:r>
            <a:r>
              <a:rPr sz="1725" spc="-30" baseline="-9661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продукции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молока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уменьшилось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4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2021</a:t>
            </a:r>
            <a:r>
              <a:rPr sz="1150" spc="10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году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1556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ц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по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сравнению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с</a:t>
            </a:r>
            <a:r>
              <a:rPr sz="1150" spc="-20" dirty="0">
                <a:latin typeface="Cambria"/>
                <a:cs typeface="Cambria"/>
              </a:rPr>
              <a:t> </a:t>
            </a:r>
            <a:r>
              <a:rPr sz="1725" spc="-30" baseline="-9661" dirty="0">
                <a:latin typeface="Cambria"/>
                <a:cs typeface="Cambria"/>
              </a:rPr>
              <a:t>предыдущим</a:t>
            </a:r>
            <a:r>
              <a:rPr sz="1725" spc="52" baseline="-9661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годом.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Набліодается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расход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полностью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молока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мяса на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про- </a:t>
            </a:r>
            <a:r>
              <a:rPr sz="1725" baseline="-9661" dirty="0">
                <a:latin typeface="Cambria"/>
                <a:cs typeface="Cambria"/>
              </a:rPr>
              <a:t>дажу</a:t>
            </a:r>
            <a:r>
              <a:rPr sz="1725" spc="-97" baseline="-9661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6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-6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оплату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труда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20" dirty="0">
                <a:latin typeface="Cambria"/>
                <a:cs typeface="Cambria"/>
              </a:rPr>
              <a:t> конце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2020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года.Таким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образом,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spc="-145" dirty="0">
                <a:latin typeface="Cambria"/>
                <a:cs typeface="Cambria"/>
              </a:rPr>
              <a:t>изу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чив</a:t>
            </a:r>
            <a:r>
              <a:rPr sz="115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динамику </a:t>
            </a:r>
            <a:r>
              <a:rPr sz="1725" baseline="-12077" dirty="0">
                <a:latin typeface="Cambria"/>
                <a:cs typeface="Cambria"/>
              </a:rPr>
              <a:t>продаж</a:t>
            </a:r>
            <a:r>
              <a:rPr sz="1725" spc="-97" baseline="-12077" dirty="0">
                <a:latin typeface="Cambria"/>
                <a:cs typeface="Cambria"/>
              </a:rPr>
              <a:t> </a:t>
            </a:r>
            <a:r>
              <a:rPr sz="1150" spc="-70" dirty="0">
                <a:latin typeface="Cambria"/>
                <a:cs typeface="Cambria"/>
              </a:rPr>
              <a:t>продукЦИИ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725" spc="-30" baseline="-4830" dirty="0">
                <a:latin typeface="Cambria"/>
                <a:cs typeface="Cambria"/>
              </a:rPr>
              <a:t>(в</a:t>
            </a:r>
            <a:r>
              <a:rPr sz="1150" spc="-20" dirty="0">
                <a:latin typeface="Cambria"/>
                <a:cs typeface="Cambria"/>
              </a:rPr>
              <a:t>ыполненныхработ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spc="-85" dirty="0">
                <a:latin typeface="Cambria"/>
                <a:cs typeface="Cambria"/>
              </a:rPr>
              <a:t>услу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г),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мы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можем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сделать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вывод, </a:t>
            </a:r>
            <a:r>
              <a:rPr sz="1725" spc="-15" baseline="-9661" dirty="0">
                <a:latin typeface="Cambria"/>
                <a:cs typeface="Cambria"/>
              </a:rPr>
              <a:t>ч</a:t>
            </a:r>
            <a:r>
              <a:rPr sz="1350" spc="-15" baseline="-12345" dirty="0">
                <a:latin typeface="Cambria"/>
                <a:cs typeface="Cambria"/>
              </a:rPr>
              <a:t>Т</a:t>
            </a:r>
            <a:r>
              <a:rPr sz="1725" spc="-15" baseline="-9661" dirty="0">
                <a:latin typeface="Cambria"/>
                <a:cs typeface="Cambria"/>
              </a:rPr>
              <a:t>о</a:t>
            </a:r>
            <a:r>
              <a:rPr sz="1725" spc="-82" baseline="-9661" dirty="0">
                <a:latin typeface="Cambria"/>
                <a:cs typeface="Cambria"/>
              </a:rPr>
              <a:t> </a:t>
            </a:r>
            <a:r>
              <a:rPr sz="1725" spc="-89" baseline="2415" dirty="0">
                <a:latin typeface="Cambria"/>
                <a:cs typeface="Cambria"/>
              </a:rPr>
              <a:t>производстВо</a:t>
            </a:r>
            <a:r>
              <a:rPr sz="1725" spc="195" baseline="241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продукп</a:t>
            </a:r>
            <a:r>
              <a:rPr sz="1725" spc="-37" baseline="4830" dirty="0">
                <a:latin typeface="Cambria"/>
                <a:cs typeface="Cambria"/>
              </a:rPr>
              <a:t>ии</a:t>
            </a:r>
            <a:r>
              <a:rPr sz="1725" spc="-195" baseline="4830" dirty="0">
                <a:latin typeface="Cambria"/>
                <a:cs typeface="Cambria"/>
              </a:rPr>
              <a:t> </a:t>
            </a:r>
            <a:r>
              <a:rPr sz="1725" spc="-89" baseline="2415" dirty="0">
                <a:latin typeface="Cambria"/>
                <a:cs typeface="Cambria"/>
              </a:rPr>
              <a:t>уменьшается</a:t>
            </a:r>
            <a:r>
              <a:rPr sz="1725" spc="179" baseline="2415" dirty="0">
                <a:latin typeface="Cambria"/>
                <a:cs typeface="Cambria"/>
              </a:rPr>
              <a:t> </a:t>
            </a:r>
            <a:r>
              <a:rPr sz="1725" baseline="2415" dirty="0">
                <a:latin typeface="Cambria"/>
                <a:cs typeface="Cambria"/>
              </a:rPr>
              <a:t>с</a:t>
            </a:r>
            <a:r>
              <a:rPr sz="1725" spc="30" baseline="2415" dirty="0">
                <a:latin typeface="Cambria"/>
                <a:cs typeface="Cambria"/>
              </a:rPr>
              <a:t> </a:t>
            </a:r>
            <a:r>
              <a:rPr sz="1725" spc="-97" baseline="2415" dirty="0">
                <a:latin typeface="Cambria"/>
                <a:cs typeface="Cambria"/>
              </a:rPr>
              <a:t>каждым</a:t>
            </a:r>
            <a:r>
              <a:rPr sz="1725" spc="89" baseline="2415" dirty="0">
                <a:latin typeface="Cambria"/>
                <a:cs typeface="Cambria"/>
              </a:rPr>
              <a:t> </a:t>
            </a:r>
            <a:r>
              <a:rPr sz="1725" spc="-15" baseline="2415" dirty="0">
                <a:latin typeface="Cambria"/>
                <a:cs typeface="Cambria"/>
              </a:rPr>
              <a:t>годом.</a:t>
            </a:r>
            <a:endParaRPr sz="1725" baseline="2415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05"/>
              </a:spcBef>
            </a:pPr>
            <a:endParaRPr sz="1150">
              <a:latin typeface="Cambria"/>
              <a:cs typeface="Cambria"/>
            </a:endParaRPr>
          </a:p>
          <a:p>
            <a:pPr marL="447675" marR="49530" indent="368935">
              <a:lnSpc>
                <a:spcPct val="152000"/>
              </a:lnSpc>
            </a:pPr>
            <a:r>
              <a:rPr sz="1150" dirty="0">
                <a:latin typeface="Times New Roman"/>
                <a:cs typeface="Times New Roman"/>
              </a:rPr>
              <a:t>3.2.</a:t>
            </a:r>
            <a:r>
              <a:rPr sz="1150" spc="-7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Анализ</a:t>
            </a:r>
            <a:r>
              <a:rPr sz="1150" spc="-4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денежной</a:t>
            </a:r>
            <a:r>
              <a:rPr sz="1150" spc="7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выручки</a:t>
            </a:r>
            <a:r>
              <a:rPr sz="1150" spc="90" dirty="0">
                <a:latin typeface="Times New Roman"/>
                <a:cs typeface="Times New Roman"/>
              </a:rPr>
              <a:t> </a:t>
            </a:r>
            <a:r>
              <a:rPr sz="1150" spc="-90" dirty="0">
                <a:latin typeface="Times New Roman"/>
                <a:cs typeface="Times New Roman"/>
              </a:rPr>
              <a:t>и</a:t>
            </a:r>
            <a:r>
              <a:rPr sz="1150" spc="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факторов</a:t>
            </a:r>
            <a:r>
              <a:rPr sz="1150" spc="6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на</a:t>
            </a:r>
            <a:r>
              <a:rPr sz="1150" spc="3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нее</a:t>
            </a:r>
            <a:r>
              <a:rPr sz="1150" spc="1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влияющих </a:t>
            </a:r>
            <a:r>
              <a:rPr sz="1725" baseline="-9661" dirty="0">
                <a:latin typeface="Times New Roman"/>
                <a:cs typeface="Times New Roman"/>
              </a:rPr>
              <a:t>Основную</a:t>
            </a:r>
            <a:r>
              <a:rPr sz="1725" spc="375" baseline="-9661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часть</a:t>
            </a:r>
            <a:r>
              <a:rPr sz="1150" spc="200" dirty="0">
                <a:latin typeface="Times New Roman"/>
                <a:cs typeface="Times New Roman"/>
              </a:rPr>
              <a:t> </a:t>
            </a:r>
            <a:r>
              <a:rPr sz="1150" spc="-30" dirty="0">
                <a:latin typeface="Times New Roman"/>
                <a:cs typeface="Times New Roman"/>
              </a:rPr>
              <a:t>прИбыли</a:t>
            </a:r>
            <a:r>
              <a:rPr sz="1150" spc="27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предприятие</a:t>
            </a:r>
            <a:r>
              <a:rPr sz="1150" spc="229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получает</a:t>
            </a:r>
            <a:r>
              <a:rPr sz="1150" spc="20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от</a:t>
            </a:r>
            <a:r>
              <a:rPr sz="1150" spc="15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продажи</a:t>
            </a:r>
            <a:r>
              <a:rPr sz="1150" spc="22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продук-</a:t>
            </a:r>
            <a:endParaRPr sz="1150">
              <a:latin typeface="Times New Roman"/>
              <a:cs typeface="Times New Roman"/>
            </a:endParaRPr>
          </a:p>
          <a:p>
            <a:pPr marL="79375" marR="47625" indent="-5080">
              <a:lnSpc>
                <a:spcPct val="154600"/>
              </a:lnSpc>
            </a:pPr>
            <a:r>
              <a:rPr sz="1725" baseline="-9661" dirty="0">
                <a:latin typeface="Times New Roman"/>
                <a:cs typeface="Times New Roman"/>
              </a:rPr>
              <a:t>ции.</a:t>
            </a:r>
            <a:r>
              <a:rPr sz="1725" spc="209" baseline="-9661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В</a:t>
            </a:r>
            <a:r>
              <a:rPr sz="1150" spc="16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процессе</a:t>
            </a:r>
            <a:r>
              <a:rPr sz="1150" spc="18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анализа</a:t>
            </a:r>
            <a:r>
              <a:rPr sz="1150" spc="17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изучаегся</a:t>
            </a:r>
            <a:r>
              <a:rPr sz="1150" spc="2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динамита,</a:t>
            </a:r>
            <a:r>
              <a:rPr sz="1150" spc="254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влияние</a:t>
            </a:r>
            <a:r>
              <a:rPr sz="1150" spc="19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отдельных</a:t>
            </a:r>
            <a:r>
              <a:rPr sz="1150" spc="215" dirty="0">
                <a:latin typeface="Times New Roman"/>
                <a:cs typeface="Times New Roman"/>
              </a:rPr>
              <a:t> </a:t>
            </a:r>
            <a:r>
              <a:rPr sz="1725" spc="-15" baseline="9661" dirty="0">
                <a:latin typeface="Times New Roman"/>
                <a:cs typeface="Times New Roman"/>
              </a:rPr>
              <a:t>факторов </a:t>
            </a:r>
            <a:r>
              <a:rPr sz="1150" dirty="0">
                <a:latin typeface="Times New Roman"/>
                <a:cs typeface="Times New Roman"/>
              </a:rPr>
              <a:t>на</a:t>
            </a:r>
            <a:r>
              <a:rPr sz="1150" spc="-2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денежную</a:t>
            </a:r>
            <a:r>
              <a:rPr sz="1150" spc="5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выручку</a:t>
            </a:r>
            <a:r>
              <a:rPr sz="1150" spc="5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</a:t>
            </a:r>
            <a:r>
              <a:rPr sz="1150" spc="-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на</a:t>
            </a:r>
            <a:r>
              <a:rPr sz="1150" spc="5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результат</a:t>
            </a:r>
            <a:r>
              <a:rPr sz="1150" spc="6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продаж.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7383" y="2966095"/>
            <a:ext cx="121949" cy="624348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2111" y="7936507"/>
            <a:ext cx="140016" cy="28441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02882" y="3196332"/>
            <a:ext cx="1702777" cy="27086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580630" y="1286056"/>
            <a:ext cx="125857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171575" algn="l"/>
              </a:tabLst>
            </a:pPr>
            <a:r>
              <a:rPr sz="1150" dirty="0">
                <a:latin typeface="Times New Roman"/>
                <a:cs typeface="Times New Roman"/>
              </a:rPr>
              <a:t>ВВЕДКНИК.</a:t>
            </a:r>
            <a:r>
              <a:rPr sz="1150" spc="33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-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305" dirty="0">
                <a:latin typeface="Times New Roman"/>
                <a:cs typeface="Times New Roman"/>
              </a:rPr>
              <a:t>-</a:t>
            </a:r>
            <a:r>
              <a:rPr sz="1150" spc="-105" dirty="0">
                <a:latin typeface="Times New Roman"/>
                <a:cs typeface="Times New Roman"/>
              </a:rPr>
              <a:t>-</a:t>
            </a:r>
            <a:r>
              <a:rPr sz="1150" spc="-135" dirty="0">
                <a:latin typeface="Times New Roman"/>
                <a:cs typeface="Times New Roman"/>
              </a:rPr>
              <a:t>-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44143" y="8941969"/>
            <a:ext cx="76200" cy="18542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-10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92545" y="897815"/>
            <a:ext cx="3258185" cy="59436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436245">
              <a:lnSpc>
                <a:spcPct val="100000"/>
              </a:lnSpc>
              <a:spcBef>
                <a:spcPts val="950"/>
              </a:spcBef>
            </a:pPr>
            <a:r>
              <a:rPr sz="1150" dirty="0">
                <a:latin typeface="Times New Roman"/>
                <a:cs typeface="Times New Roman"/>
              </a:rPr>
              <a:t>Ol</a:t>
            </a:r>
            <a:r>
              <a:rPr sz="1150" spc="85" dirty="0">
                <a:latin typeface="Times New Roman"/>
                <a:cs typeface="Times New Roman"/>
              </a:rPr>
              <a:t> </a:t>
            </a:r>
            <a:r>
              <a:rPr sz="1150" spc="-35" dirty="0">
                <a:latin typeface="Times New Roman"/>
                <a:cs typeface="Times New Roman"/>
              </a:rPr>
              <a:t>ЛА</a:t>
            </a:r>
            <a:r>
              <a:rPr sz="1150" spc="-114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ПJlЫ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IИF: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168275" algn="l"/>
              </a:tabLst>
            </a:pPr>
            <a:r>
              <a:rPr sz="1150" spc="-50" dirty="0">
                <a:latin typeface="Times New Roman"/>
                <a:cs typeface="Times New Roman"/>
              </a:rPr>
              <a:t>-</a:t>
            </a:r>
            <a:r>
              <a:rPr sz="1150" dirty="0">
                <a:latin typeface="Times New Roman"/>
                <a:cs typeface="Times New Roman"/>
              </a:rPr>
              <a:t>	.</a:t>
            </a:r>
            <a:r>
              <a:rPr sz="1150" spc="16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-</a:t>
            </a:r>
            <a:r>
              <a:rPr sz="1150" spc="125" dirty="0">
                <a:latin typeface="Times New Roman"/>
                <a:cs typeface="Times New Roman"/>
              </a:rPr>
              <a:t>  </a:t>
            </a:r>
            <a:r>
              <a:rPr sz="1150" spc="95" dirty="0">
                <a:latin typeface="Times New Roman"/>
                <a:cs typeface="Times New Roman"/>
              </a:rPr>
              <a:t>........</a:t>
            </a:r>
            <a:r>
              <a:rPr sz="1150" spc="185" dirty="0">
                <a:latin typeface="Times New Roman"/>
                <a:cs typeface="Times New Roman"/>
              </a:rPr>
              <a:t>  </a:t>
            </a:r>
            <a:r>
              <a:rPr sz="1150" spc="90" dirty="0">
                <a:latin typeface="Times New Roman"/>
                <a:cs typeface="Times New Roman"/>
              </a:rPr>
              <a:t>.............................................3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2198" y="1457607"/>
            <a:ext cx="5062855" cy="8382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97840">
              <a:lnSpc>
                <a:spcPct val="154600"/>
              </a:lnSpc>
              <a:spcBef>
                <a:spcPts val="90"/>
              </a:spcBef>
              <a:buSzPct val="91304"/>
              <a:buAutoNum type="arabicPeriod"/>
              <a:tabLst>
                <a:tab pos="510540" algn="l"/>
                <a:tab pos="2046605" algn="l"/>
                <a:tab pos="2981325" algn="l"/>
                <a:tab pos="3953510" algn="l"/>
              </a:tabLst>
            </a:pPr>
            <a:r>
              <a:rPr sz="1150" spc="-10" dirty="0">
                <a:latin typeface="Times New Roman"/>
                <a:cs typeface="Times New Roman"/>
              </a:rPr>
              <a:t>ТЕОРКТИЧЕСКИЕ</a:t>
            </a:r>
            <a:r>
              <a:rPr sz="1150" dirty="0">
                <a:latin typeface="Times New Roman"/>
                <a:cs typeface="Times New Roman"/>
              </a:rPr>
              <a:t>	OCI</a:t>
            </a:r>
            <a:r>
              <a:rPr sz="1150" spc="-15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ІОВЫ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80" dirty="0">
                <a:latin typeface="Times New Roman"/>
                <a:cs typeface="Times New Roman"/>
              </a:rPr>
              <a:t>AI</a:t>
            </a:r>
            <a:r>
              <a:rPr sz="1150" spc="1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ІАЈІИЗА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20" dirty="0">
                <a:latin typeface="Times New Roman"/>
                <a:cs typeface="Times New Roman"/>
              </a:rPr>
              <a:t>‹FИt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spc="-60" dirty="0">
                <a:latin typeface="Times New Roman"/>
                <a:cs typeface="Times New Roman"/>
              </a:rPr>
              <a:t>IAI</a:t>
            </a:r>
            <a:r>
              <a:rPr sz="1150" spc="-45" dirty="0">
                <a:latin typeface="Times New Roman"/>
                <a:cs typeface="Times New Roman"/>
              </a:rPr>
              <a:t> </a:t>
            </a:r>
            <a:r>
              <a:rPr sz="1150" spc="-105" dirty="0">
                <a:latin typeface="Times New Roman"/>
                <a:cs typeface="Times New Roman"/>
              </a:rPr>
              <a:t>ІС’€ЗІІЬІ</a:t>
            </a:r>
            <a:r>
              <a:rPr sz="1150" spc="-20" dirty="0">
                <a:latin typeface="Times New Roman"/>
                <a:cs typeface="Times New Roman"/>
              </a:rPr>
              <a:t> </a:t>
            </a:r>
            <a:r>
              <a:rPr sz="1150" spc="-110" dirty="0">
                <a:solidFill>
                  <a:srgbClr val="0F0F0F"/>
                </a:solidFill>
                <a:latin typeface="Times New Roman"/>
                <a:cs typeface="Times New Roman"/>
              </a:rPr>
              <a:t>Х</a:t>
            </a:r>
            <a:r>
              <a:rPr sz="1150" dirty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РЕЗУЛЬТАТОВ</a:t>
            </a:r>
            <a:r>
              <a:rPr sz="1150" spc="26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ДЕЛТЕЛЬИОСТИ</a:t>
            </a:r>
            <a:r>
              <a:rPr sz="1150" spc="295" dirty="0">
                <a:latin typeface="Times New Roman"/>
                <a:cs typeface="Times New Roman"/>
              </a:rPr>
              <a:t> </a:t>
            </a:r>
            <a:r>
              <a:rPr sz="1150" spc="-30" dirty="0">
                <a:latin typeface="Times New Roman"/>
                <a:cs typeface="Times New Roman"/>
              </a:rPr>
              <a:t>ОРГА1</a:t>
            </a:r>
            <a:r>
              <a:rPr sz="1150" spc="-90" dirty="0">
                <a:latin typeface="Times New Roman"/>
                <a:cs typeface="Times New Roman"/>
              </a:rPr>
              <a:t> </a:t>
            </a:r>
            <a:r>
              <a:rPr sz="1150" spc="-45" dirty="0">
                <a:latin typeface="Times New Roman"/>
                <a:cs typeface="Times New Roman"/>
              </a:rPr>
              <a:t>ІИЗАLtИИ</a:t>
            </a:r>
            <a:r>
              <a:rPr sz="1150" spc="15" dirty="0">
                <a:latin typeface="Times New Roman"/>
                <a:cs typeface="Times New Roman"/>
              </a:rPr>
              <a:t> </a:t>
            </a:r>
            <a:r>
              <a:rPr sz="1150" spc="90" dirty="0">
                <a:latin typeface="Times New Roman"/>
                <a:cs typeface="Times New Roman"/>
              </a:rPr>
              <a:t>.............................</a:t>
            </a:r>
            <a:r>
              <a:rPr sz="1150" spc="90" dirty="0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sz="1150" spc="90" dirty="0">
                <a:solidFill>
                  <a:srgbClr val="0A0A0A"/>
                </a:solidFill>
                <a:latin typeface="Times New Roman"/>
                <a:cs typeface="Times New Roman"/>
              </a:rPr>
              <a:t>5</a:t>
            </a:r>
            <a:endParaRPr sz="1150">
              <a:latin typeface="Times New Roman"/>
              <a:cs typeface="Times New Roman"/>
            </a:endParaRPr>
          </a:p>
          <a:p>
            <a:pPr marL="594360" indent="-198755">
              <a:lnSpc>
                <a:spcPct val="100000"/>
              </a:lnSpc>
              <a:spcBef>
                <a:spcPts val="755"/>
              </a:spcBef>
              <a:buSzPct val="91304"/>
              <a:buAutoNum type="arabicPeriod"/>
              <a:tabLst>
                <a:tab pos="594360" algn="l"/>
              </a:tabLst>
            </a:pPr>
            <a:r>
              <a:rPr sz="1150" dirty="0">
                <a:latin typeface="Times New Roman"/>
                <a:cs typeface="Times New Roman"/>
              </a:rPr>
              <a:t>КРАТКАЯ</a:t>
            </a:r>
            <a:r>
              <a:rPr sz="1150" spc="140" dirty="0">
                <a:latin typeface="Times New Roman"/>
                <a:cs typeface="Times New Roman"/>
              </a:rPr>
              <a:t>  </a:t>
            </a:r>
            <a:r>
              <a:rPr sz="1150" dirty="0">
                <a:latin typeface="Times New Roman"/>
                <a:cs typeface="Times New Roman"/>
              </a:rPr>
              <a:t>ХАРАКТЕРИСТИКА</a:t>
            </a:r>
            <a:r>
              <a:rPr sz="1150" spc="35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ДЕЛТЕЈІЫ</a:t>
            </a:r>
            <a:r>
              <a:rPr sz="1150" spc="7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ІОСТИ</a:t>
            </a:r>
            <a:r>
              <a:rPr sz="1150" spc="49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AO</a:t>
            </a:r>
            <a:r>
              <a:rPr sz="1150" spc="43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ИМ.</a:t>
            </a:r>
            <a:r>
              <a:rPr sz="1150" spc="434" dirty="0">
                <a:latin typeface="Times New Roman"/>
                <a:cs typeface="Times New Roman"/>
              </a:rPr>
              <a:t> </a:t>
            </a:r>
            <a:r>
              <a:rPr sz="1150" spc="-155" dirty="0">
                <a:latin typeface="Times New Roman"/>
                <a:cs typeface="Times New Roman"/>
              </a:rPr>
              <a:t>I</a:t>
            </a:r>
            <a:r>
              <a:rPr sz="1150" spc="-3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І.Е.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5623" y="2274721"/>
            <a:ext cx="3757929" cy="5492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49400"/>
              </a:lnSpc>
              <a:spcBef>
                <a:spcPts val="90"/>
              </a:spcBef>
              <a:tabLst>
                <a:tab pos="1456690" algn="l"/>
                <a:tab pos="3148965" algn="l"/>
              </a:tabLst>
            </a:pPr>
            <a:r>
              <a:rPr sz="1150" spc="-10" dirty="0">
                <a:latin typeface="Times New Roman"/>
                <a:cs typeface="Times New Roman"/>
              </a:rPr>
              <a:t>ТОКАРЛИКОВА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АЛЬМЕТЬЕВСКОГО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25" dirty="0">
                <a:latin typeface="Times New Roman"/>
                <a:cs typeface="Times New Roman"/>
              </a:rPr>
              <a:t>РАЙОНА </a:t>
            </a:r>
            <a:r>
              <a:rPr sz="1150" spc="80" dirty="0">
                <a:latin typeface="Times New Roman"/>
                <a:cs typeface="Times New Roman"/>
              </a:rPr>
              <a:t>TATAPCTAH....................................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39120" y="2274721"/>
            <a:ext cx="995044" cy="5492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150" spc="-20" dirty="0">
                <a:latin typeface="Times New Roman"/>
                <a:cs typeface="Times New Roman"/>
              </a:rPr>
              <a:t>PECI</a:t>
            </a:r>
            <a:r>
              <a:rPr sz="1150" spc="-4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ЈУЬЛИКИ</a:t>
            </a:r>
            <a:endParaRPr sz="1150">
              <a:latin typeface="Times New Roman"/>
              <a:cs typeface="Times New Roman"/>
            </a:endParaRPr>
          </a:p>
          <a:p>
            <a:pPr marL="329565">
              <a:lnSpc>
                <a:spcPct val="100000"/>
              </a:lnSpc>
              <a:spcBef>
                <a:spcPts val="680"/>
              </a:spcBef>
            </a:pPr>
            <a:r>
              <a:rPr sz="1150" spc="85" dirty="0">
                <a:latin typeface="Times New Roman"/>
                <a:cs typeface="Times New Roman"/>
              </a:rPr>
              <a:t>..........</a:t>
            </a:r>
            <a:r>
              <a:rPr sz="1150" spc="-180" dirty="0">
                <a:latin typeface="Times New Roman"/>
                <a:cs typeface="Times New Roman"/>
              </a:rPr>
              <a:t> </a:t>
            </a:r>
            <a:r>
              <a:rPr sz="1150" spc="-305" dirty="0">
                <a:latin typeface="Times New Roman"/>
                <a:cs typeface="Times New Roman"/>
              </a:rPr>
              <a:t>1</a:t>
            </a:r>
            <a:r>
              <a:rPr sz="1150" spc="2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5380" y="2884173"/>
            <a:ext cx="46634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610870" algn="l"/>
                <a:tab pos="1457325" algn="l"/>
                <a:tab pos="2536825" algn="l"/>
                <a:tab pos="2976245" algn="l"/>
                <a:tab pos="4314825" algn="l"/>
              </a:tabLst>
            </a:pPr>
            <a:r>
              <a:rPr sz="1150" spc="-20" dirty="0">
                <a:latin typeface="Times New Roman"/>
                <a:cs typeface="Times New Roman"/>
              </a:rPr>
              <a:t>2.1.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АНализ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природных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50" dirty="0">
                <a:latin typeface="Times New Roman"/>
                <a:cs typeface="Times New Roman"/>
              </a:rPr>
              <a:t>и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экономических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усло-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86799" y="3353675"/>
            <a:ext cx="5036820" cy="796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387985">
              <a:lnSpc>
                <a:spcPct val="141700"/>
              </a:lnSpc>
              <a:spcBef>
                <a:spcPts val="90"/>
              </a:spcBef>
              <a:tabLst>
                <a:tab pos="782320" algn="l"/>
                <a:tab pos="1402080" algn="l"/>
                <a:tab pos="2180590" algn="l"/>
                <a:tab pos="3096895" algn="l"/>
                <a:tab pos="3316604" algn="l"/>
                <a:tab pos="4418965" algn="l"/>
              </a:tabLst>
            </a:pPr>
            <a:r>
              <a:rPr sz="1150" spc="-20" dirty="0">
                <a:latin typeface="Times New Roman"/>
                <a:cs typeface="Times New Roman"/>
              </a:rPr>
              <a:t>2.2.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АналИз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основных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показателей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50" dirty="0">
                <a:latin typeface="Times New Roman"/>
                <a:cs typeface="Times New Roman"/>
              </a:rPr>
              <a:t>и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специализации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организа- </a:t>
            </a:r>
            <a:r>
              <a:rPr sz="1150" dirty="0">
                <a:latin typeface="Times New Roman"/>
                <a:cs typeface="Times New Roman"/>
              </a:rPr>
              <a:t>ции.</a:t>
            </a:r>
            <a:r>
              <a:rPr sz="1150" spc="-13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3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..</a:t>
            </a:r>
            <a:r>
              <a:rPr sz="1150" spc="5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...14</a:t>
            </a:r>
            <a:endParaRPr sz="1150">
              <a:latin typeface="Times New Roman"/>
              <a:cs typeface="Times New Roman"/>
            </a:endParaRPr>
          </a:p>
          <a:p>
            <a:pPr marL="391795">
              <a:lnSpc>
                <a:spcPct val="100000"/>
              </a:lnSpc>
              <a:spcBef>
                <a:spcPts val="605"/>
              </a:spcBef>
            </a:pPr>
            <a:r>
              <a:rPr sz="1300" spc="-275" dirty="0">
                <a:latin typeface="Consolas"/>
                <a:cs typeface="Consolas"/>
              </a:rPr>
              <a:t>2.3.</a:t>
            </a:r>
            <a:endParaRPr sz="1300">
              <a:latin typeface="Consolas"/>
              <a:cs typeface="Consola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7568" y="3949583"/>
            <a:ext cx="48260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10" dirty="0">
                <a:latin typeface="Times New Roman"/>
                <a:cs typeface="Times New Roman"/>
              </a:rPr>
              <a:t>Анализ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37508" y="3952343"/>
            <a:ext cx="822960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b="1" spc="-155" dirty="0">
                <a:latin typeface="Courier New"/>
                <a:cs typeface="Courier New"/>
              </a:rPr>
              <a:t>финансового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35051" y="4010529"/>
            <a:ext cx="490855" cy="138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dirty="0">
                <a:latin typeface="Times New Roman"/>
                <a:cs typeface="Times New Roman"/>
              </a:rPr>
              <a:t>С0</a:t>
            </a:r>
            <a:r>
              <a:rPr sz="750" spc="60" dirty="0">
                <a:latin typeface="Times New Roman"/>
                <a:cs typeface="Times New Roman"/>
              </a:rPr>
              <a:t> </a:t>
            </a:r>
            <a:r>
              <a:rPr sz="750" spc="30" dirty="0">
                <a:latin typeface="Times New Roman"/>
                <a:cs typeface="Times New Roman"/>
              </a:rPr>
              <a:t>СТОЯ-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5750" y="4125647"/>
            <a:ext cx="5041900" cy="212915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9050" algn="just">
              <a:lnSpc>
                <a:spcPct val="100000"/>
              </a:lnSpc>
              <a:spcBef>
                <a:spcPts val="810"/>
              </a:spcBef>
            </a:pPr>
            <a:r>
              <a:rPr sz="1725" baseline="2415" dirty="0">
                <a:latin typeface="Times New Roman"/>
                <a:cs typeface="Times New Roman"/>
              </a:rPr>
              <a:t>ния.</a:t>
            </a:r>
            <a:r>
              <a:rPr sz="1725" spc="-202" baseline="2415" dirty="0">
                <a:latin typeface="Times New Roman"/>
                <a:cs typeface="Times New Roman"/>
              </a:rPr>
              <a:t> </a:t>
            </a:r>
            <a:r>
              <a:rPr sz="1725" spc="89" baseline="2415" dirty="0">
                <a:latin typeface="Times New Roman"/>
                <a:cs typeface="Times New Roman"/>
              </a:rPr>
              <a:t>...</a:t>
            </a:r>
            <a:r>
              <a:rPr sz="1725" spc="487" baseline="2415" dirty="0">
                <a:latin typeface="Times New Roman"/>
                <a:cs typeface="Times New Roman"/>
              </a:rPr>
              <a:t>   </a:t>
            </a:r>
            <a:r>
              <a:rPr sz="1150" spc="100" dirty="0">
                <a:latin typeface="Times New Roman"/>
                <a:cs typeface="Times New Roman"/>
              </a:rPr>
              <a:t>.....</a:t>
            </a:r>
            <a:r>
              <a:rPr sz="1150" spc="210" dirty="0">
                <a:latin typeface="Times New Roman"/>
                <a:cs typeface="Times New Roman"/>
              </a:rPr>
              <a:t> </a:t>
            </a:r>
            <a:r>
              <a:rPr sz="1150" spc="100" dirty="0">
                <a:latin typeface="Times New Roman"/>
                <a:cs typeface="Times New Roman"/>
              </a:rPr>
              <a:t>..</a:t>
            </a:r>
            <a:r>
              <a:rPr sz="1150" spc="-185" dirty="0">
                <a:latin typeface="Times New Roman"/>
                <a:cs typeface="Times New Roman"/>
              </a:rPr>
              <a:t> </a:t>
            </a:r>
            <a:r>
              <a:rPr sz="1150" spc="-90" dirty="0">
                <a:latin typeface="Times New Roman"/>
                <a:cs typeface="Times New Roman"/>
              </a:rPr>
              <a:t>Ј.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30" dirty="0">
                <a:latin typeface="Times New Roman"/>
                <a:cs typeface="Times New Roman"/>
              </a:rPr>
              <a:t> </a:t>
            </a:r>
            <a:r>
              <a:rPr sz="1150" spc="80" dirty="0">
                <a:latin typeface="Times New Roman"/>
                <a:cs typeface="Times New Roman"/>
              </a:rPr>
              <a:t>......</a:t>
            </a:r>
            <a:r>
              <a:rPr sz="1150" spc="-13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30" dirty="0">
                <a:latin typeface="Times New Roman"/>
                <a:cs typeface="Times New Roman"/>
              </a:rPr>
              <a:t> </a:t>
            </a:r>
            <a:r>
              <a:rPr sz="1150" spc="60" dirty="0">
                <a:latin typeface="Times New Roman"/>
                <a:cs typeface="Times New Roman"/>
              </a:rPr>
              <a:t>...................23</a:t>
            </a:r>
            <a:endParaRPr sz="1150">
              <a:latin typeface="Times New Roman"/>
              <a:cs typeface="Times New Roman"/>
            </a:endParaRPr>
          </a:p>
          <a:p>
            <a:pPr marL="17780" marR="5080" indent="580390" algn="just">
              <a:lnSpc>
                <a:spcPct val="149400"/>
              </a:lnSpc>
              <a:spcBef>
                <a:spcPts val="35"/>
              </a:spcBef>
              <a:buAutoNum type="arabicPeriod" startAt="3"/>
              <a:tabLst>
                <a:tab pos="598170" algn="l"/>
              </a:tabLst>
            </a:pPr>
            <a:r>
              <a:rPr sz="1150" dirty="0">
                <a:latin typeface="Times New Roman"/>
                <a:cs typeface="Times New Roman"/>
              </a:rPr>
              <a:t>АНА</a:t>
            </a:r>
            <a:r>
              <a:rPr sz="1150" spc="260" dirty="0">
                <a:latin typeface="Times New Roman"/>
                <a:cs typeface="Times New Roman"/>
              </a:rPr>
              <a:t>   </a:t>
            </a:r>
            <a:r>
              <a:rPr sz="1150" dirty="0">
                <a:latin typeface="Times New Roman"/>
                <a:cs typeface="Times New Roman"/>
              </a:rPr>
              <a:t>3</a:t>
            </a:r>
            <a:r>
              <a:rPr sz="1150" spc="28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ФИНАНСОВЫХ</a:t>
            </a:r>
            <a:r>
              <a:rPr sz="1150" spc="49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РЕЗУЛЬТАТОВ</a:t>
            </a:r>
            <a:r>
              <a:rPr sz="1150" spc="484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ДЕЯТЕЛЬНОСТИ</a:t>
            </a:r>
            <a:r>
              <a:rPr sz="1150" spc="445" dirty="0">
                <a:latin typeface="Times New Roman"/>
                <a:cs typeface="Times New Roman"/>
              </a:rPr>
              <a:t> </a:t>
            </a:r>
            <a:r>
              <a:rPr sz="1150" spc="-25" dirty="0">
                <a:latin typeface="Times New Roman"/>
                <a:cs typeface="Times New Roman"/>
              </a:rPr>
              <a:t>AO </a:t>
            </a:r>
            <a:r>
              <a:rPr sz="1150" dirty="0">
                <a:latin typeface="Times New Roman"/>
                <a:cs typeface="Times New Roman"/>
              </a:rPr>
              <a:t>ИМ.</a:t>
            </a:r>
            <a:r>
              <a:rPr sz="1150" spc="31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Н.Е.</a:t>
            </a:r>
            <a:r>
              <a:rPr sz="1150" spc="32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ТОКАРЛИКОВА</a:t>
            </a:r>
            <a:r>
              <a:rPr sz="1150" spc="47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АЛЬМЕТЬЕВСКОГО</a:t>
            </a:r>
            <a:r>
              <a:rPr sz="1150" spc="24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РАЙОНА</a:t>
            </a:r>
            <a:r>
              <a:rPr sz="1150" spc="42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РЕСПУБЛИКИ </a:t>
            </a:r>
            <a:r>
              <a:rPr sz="1150" dirty="0">
                <a:latin typeface="Times New Roman"/>
                <a:cs typeface="Times New Roman"/>
              </a:rPr>
              <a:t>TATAPCTAH...</a:t>
            </a:r>
            <a:r>
              <a:rPr sz="1150" spc="-30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0" dirty="0">
                <a:latin typeface="Times New Roman"/>
                <a:cs typeface="Times New Roman"/>
              </a:rPr>
              <a:t> </a:t>
            </a:r>
            <a:r>
              <a:rPr sz="1150" spc="95" dirty="0">
                <a:latin typeface="Times New Roman"/>
                <a:cs typeface="Times New Roman"/>
              </a:rPr>
              <a:t>......................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..</a:t>
            </a:r>
            <a:r>
              <a:rPr sz="1150" spc="40" dirty="0">
                <a:latin typeface="Times New Roman"/>
                <a:cs typeface="Times New Roman"/>
              </a:rPr>
              <a:t> </a:t>
            </a:r>
            <a:r>
              <a:rPr sz="1150" spc="90" dirty="0">
                <a:latin typeface="Times New Roman"/>
                <a:cs typeface="Times New Roman"/>
              </a:rPr>
              <a:t>.................</a:t>
            </a:r>
            <a:r>
              <a:rPr sz="1150" spc="-13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..</a:t>
            </a:r>
            <a:r>
              <a:rPr sz="1150" spc="40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60" dirty="0">
                <a:latin typeface="Times New Roman"/>
                <a:cs typeface="Times New Roman"/>
              </a:rPr>
              <a:t>......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0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70" dirty="0">
                <a:latin typeface="Times New Roman"/>
                <a:cs typeface="Times New Roman"/>
              </a:rPr>
              <a:t>.....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...</a:t>
            </a:r>
            <a:r>
              <a:rPr sz="1150" spc="204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..29</a:t>
            </a:r>
            <a:endParaRPr sz="1150">
              <a:latin typeface="Times New Roman"/>
              <a:cs typeface="Times New Roman"/>
            </a:endParaRPr>
          </a:p>
          <a:p>
            <a:pPr marL="15875" marR="17780" lvl="1" indent="690245" algn="just">
              <a:lnSpc>
                <a:spcPts val="2130"/>
              </a:lnSpc>
              <a:spcBef>
                <a:spcPts val="125"/>
              </a:spcBef>
              <a:buAutoNum type="arabicPeriod"/>
              <a:tabLst>
                <a:tab pos="706120" algn="l"/>
              </a:tabLst>
            </a:pPr>
            <a:r>
              <a:rPr sz="1150" dirty="0">
                <a:latin typeface="Times New Roman"/>
                <a:cs typeface="Times New Roman"/>
              </a:rPr>
              <a:t>Анализ</a:t>
            </a:r>
            <a:r>
              <a:rPr sz="1150" spc="28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динамики</a:t>
            </a:r>
            <a:r>
              <a:rPr sz="1150" spc="30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продаж</a:t>
            </a:r>
            <a:r>
              <a:rPr sz="1150" spc="3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продукции</a:t>
            </a:r>
            <a:r>
              <a:rPr sz="1150" spc="30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(выполненных</a:t>
            </a:r>
            <a:r>
              <a:rPr sz="1150" spc="37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pafioт</a:t>
            </a:r>
            <a:r>
              <a:rPr sz="1150" spc="32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иока- занных</a:t>
            </a:r>
            <a:endParaRPr sz="11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420"/>
              </a:spcBef>
            </a:pPr>
            <a:r>
              <a:rPr sz="1150" dirty="0">
                <a:latin typeface="Times New Roman"/>
                <a:cs typeface="Times New Roman"/>
              </a:rPr>
              <a:t>услуг).</a:t>
            </a:r>
            <a:r>
              <a:rPr sz="1150" spc="-8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...</a:t>
            </a:r>
            <a:r>
              <a:rPr sz="1150" spc="80" dirty="0">
                <a:latin typeface="Times New Roman"/>
                <a:cs typeface="Times New Roman"/>
              </a:rPr>
              <a:t> </a:t>
            </a:r>
            <a:r>
              <a:rPr sz="1150" spc="75" dirty="0">
                <a:latin typeface="Times New Roman"/>
                <a:cs typeface="Times New Roman"/>
              </a:rPr>
              <a:t>.....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..</a:t>
            </a:r>
            <a:r>
              <a:rPr sz="1150" spc="114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150" spc="85" dirty="0">
                <a:latin typeface="Times New Roman"/>
                <a:cs typeface="Times New Roman"/>
              </a:rPr>
              <a:t>........</a:t>
            </a:r>
            <a:r>
              <a:rPr sz="1150" spc="-114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14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150" spc="95" dirty="0">
                <a:latin typeface="Times New Roman"/>
                <a:cs typeface="Times New Roman"/>
              </a:rPr>
              <a:t>..........................</a:t>
            </a:r>
            <a:r>
              <a:rPr sz="1150" spc="-120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14" dirty="0">
                <a:latin typeface="Times New Roman"/>
                <a:cs typeface="Times New Roman"/>
              </a:rPr>
              <a:t> </a:t>
            </a:r>
            <a:r>
              <a:rPr sz="1150" spc="75" dirty="0">
                <a:latin typeface="Times New Roman"/>
                <a:cs typeface="Times New Roman"/>
              </a:rPr>
              <a:t>......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150" spc="-55" dirty="0">
                <a:latin typeface="Times New Roman"/>
                <a:cs typeface="Times New Roman"/>
              </a:rPr>
              <a:t>.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........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150" spc="85" dirty="0">
                <a:latin typeface="Times New Roman"/>
                <a:cs typeface="Times New Roman"/>
              </a:rPr>
              <a:t>................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150" spc="-25" dirty="0">
                <a:latin typeface="Times New Roman"/>
                <a:cs typeface="Times New Roman"/>
              </a:rPr>
              <a:t>.29</a:t>
            </a:r>
            <a:endParaRPr sz="1150">
              <a:latin typeface="Times New Roman"/>
              <a:cs typeface="Times New Roman"/>
            </a:endParaRPr>
          </a:p>
          <a:p>
            <a:pPr marL="788035" lvl="1" indent="-392430" algn="just">
              <a:lnSpc>
                <a:spcPct val="100000"/>
              </a:lnSpc>
              <a:spcBef>
                <a:spcPts val="680"/>
              </a:spcBef>
              <a:buAutoNum type="arabicPeriod" startAt="2"/>
              <a:tabLst>
                <a:tab pos="788035" algn="l"/>
              </a:tabLst>
            </a:pPr>
            <a:r>
              <a:rPr sz="1150" dirty="0">
                <a:latin typeface="Times New Roman"/>
                <a:cs typeface="Times New Roman"/>
              </a:rPr>
              <a:t>Анагиз</a:t>
            </a:r>
            <a:r>
              <a:rPr sz="1150" spc="355" dirty="0">
                <a:latin typeface="Times New Roman"/>
                <a:cs typeface="Times New Roman"/>
              </a:rPr>
              <a:t>  </a:t>
            </a:r>
            <a:r>
              <a:rPr sz="1150" dirty="0">
                <a:latin typeface="Times New Roman"/>
                <a:cs typeface="Times New Roman"/>
              </a:rPr>
              <a:t>денежноF</a:t>
            </a:r>
            <a:r>
              <a:rPr sz="1150" spc="365" dirty="0">
                <a:latin typeface="Times New Roman"/>
                <a:cs typeface="Times New Roman"/>
              </a:rPr>
              <a:t>  </a:t>
            </a:r>
            <a:r>
              <a:rPr sz="1150" dirty="0">
                <a:latin typeface="Times New Roman"/>
                <a:cs typeface="Times New Roman"/>
              </a:rPr>
              <a:t>выручка</a:t>
            </a:r>
            <a:r>
              <a:rPr sz="1150" spc="395" dirty="0">
                <a:latin typeface="Times New Roman"/>
                <a:cs typeface="Times New Roman"/>
              </a:rPr>
              <a:t>  </a:t>
            </a:r>
            <a:r>
              <a:rPr sz="1150" i="1" dirty="0">
                <a:latin typeface="Times New Roman"/>
                <a:cs typeface="Times New Roman"/>
              </a:rPr>
              <a:t>н</a:t>
            </a:r>
            <a:r>
              <a:rPr sz="1150" i="1" spc="325" dirty="0">
                <a:latin typeface="Times New Roman"/>
                <a:cs typeface="Times New Roman"/>
              </a:rPr>
              <a:t>  </a:t>
            </a:r>
            <a:r>
              <a:rPr sz="1150" dirty="0">
                <a:latin typeface="Times New Roman"/>
                <a:cs typeface="Times New Roman"/>
              </a:rPr>
              <a:t>факторов</a:t>
            </a:r>
            <a:r>
              <a:rPr sz="1150" spc="365" dirty="0">
                <a:latin typeface="Times New Roman"/>
                <a:cs typeface="Times New Roman"/>
              </a:rPr>
              <a:t>  </a:t>
            </a:r>
            <a:r>
              <a:rPr sz="1150" dirty="0">
                <a:latin typeface="Times New Roman"/>
                <a:cs typeface="Times New Roman"/>
              </a:rPr>
              <a:t>на</a:t>
            </a:r>
            <a:r>
              <a:rPr sz="1150" spc="365" dirty="0">
                <a:latin typeface="Times New Roman"/>
                <a:cs typeface="Times New Roman"/>
              </a:rPr>
              <a:t>  </a:t>
            </a:r>
            <a:r>
              <a:rPr sz="1150" dirty="0">
                <a:latin typeface="Times New Roman"/>
                <a:cs typeface="Times New Roman"/>
              </a:rPr>
              <a:t>нее</a:t>
            </a:r>
            <a:r>
              <a:rPr sz="1150" spc="375" dirty="0">
                <a:latin typeface="Times New Roman"/>
                <a:cs typeface="Times New Roman"/>
              </a:rPr>
              <a:t>  </a:t>
            </a:r>
            <a:r>
              <a:rPr sz="1150" spc="-10" dirty="0">
                <a:latin typeface="Times New Roman"/>
                <a:cs typeface="Times New Roman"/>
              </a:rPr>
              <a:t>вчияю-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8733" y="6495737"/>
            <a:ext cx="1320800" cy="5492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385445">
              <a:lnSpc>
                <a:spcPct val="149400"/>
              </a:lnSpc>
              <a:spcBef>
                <a:spcPts val="90"/>
              </a:spcBef>
              <a:tabLst>
                <a:tab pos="845819" algn="l"/>
              </a:tabLst>
            </a:pPr>
            <a:r>
              <a:rPr sz="1150" spc="-20" dirty="0">
                <a:latin typeface="Times New Roman"/>
                <a:cs typeface="Times New Roman"/>
              </a:rPr>
              <a:t>3.3.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Анализ ции(выполненных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83315" y="6495737"/>
            <a:ext cx="2121535" cy="5492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01980" marR="5080" indent="-589915">
              <a:lnSpc>
                <a:spcPct val="149400"/>
              </a:lnSpc>
              <a:spcBef>
                <a:spcPts val="90"/>
              </a:spcBef>
              <a:tabLst>
                <a:tab pos="1017269" algn="l"/>
                <a:tab pos="1853564" algn="l"/>
                <a:tab pos="1973580" algn="l"/>
              </a:tabLst>
            </a:pPr>
            <a:r>
              <a:rPr sz="1150" spc="-10" dirty="0">
                <a:latin typeface="Times New Roman"/>
                <a:cs typeface="Times New Roman"/>
              </a:rPr>
              <a:t>финансовых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10" dirty="0">
                <a:latin typeface="Times New Roman"/>
                <a:cs typeface="Times New Roman"/>
              </a:rPr>
              <a:t>результатов</a:t>
            </a:r>
            <a:r>
              <a:rPr sz="1150" dirty="0">
                <a:latin typeface="Times New Roman"/>
                <a:cs typeface="Times New Roman"/>
              </a:rPr>
              <a:t>		</a:t>
            </a:r>
            <a:r>
              <a:rPr sz="1150" spc="-25" dirty="0">
                <a:latin typeface="Times New Roman"/>
                <a:cs typeface="Times New Roman"/>
              </a:rPr>
              <a:t>от рабо</a:t>
            </a:r>
            <a:r>
              <a:rPr sz="1150" spc="-50" dirty="0">
                <a:latin typeface="Times New Roman"/>
                <a:cs typeface="Times New Roman"/>
              </a:rPr>
              <a:t> r</a:t>
            </a:r>
            <a:r>
              <a:rPr sz="1150" dirty="0">
                <a:latin typeface="Times New Roman"/>
                <a:cs typeface="Times New Roman"/>
              </a:rPr>
              <a:t>		</a:t>
            </a:r>
            <a:r>
              <a:rPr sz="1150" spc="-50" dirty="0">
                <a:latin typeface="Times New Roman"/>
                <a:cs typeface="Times New Roman"/>
              </a:rPr>
              <a:t>и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96839" y="6576996"/>
            <a:ext cx="48387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10" dirty="0">
                <a:latin typeface="Times New Roman"/>
                <a:cs typeface="Times New Roman"/>
              </a:rPr>
              <a:t>лродаж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03031" y="6495737"/>
            <a:ext cx="697865" cy="5492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72720">
              <a:lnSpc>
                <a:spcPct val="149400"/>
              </a:lnSpc>
              <a:spcBef>
                <a:spcPts val="90"/>
              </a:spcBef>
            </a:pPr>
            <a:r>
              <a:rPr sz="1150" spc="-85" dirty="0">
                <a:latin typeface="Times New Roman"/>
                <a:cs typeface="Times New Roman"/>
              </a:rPr>
              <a:t>прощу</a:t>
            </a:r>
            <a:r>
              <a:rPr sz="1150" spc="-90" dirty="0">
                <a:latin typeface="Times New Roman"/>
                <a:cs typeface="Times New Roman"/>
              </a:rPr>
              <a:t> </a:t>
            </a:r>
            <a:r>
              <a:rPr sz="1150" spc="-35" dirty="0">
                <a:latin typeface="Times New Roman"/>
                <a:cs typeface="Times New Roman"/>
              </a:rPr>
              <a:t>к- </a:t>
            </a:r>
            <a:r>
              <a:rPr sz="1150" spc="-10" dirty="0">
                <a:latin typeface="Times New Roman"/>
                <a:cs typeface="Times New Roman"/>
              </a:rPr>
              <a:t>оказанных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64070" y="7125501"/>
            <a:ext cx="2947670" cy="732155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489"/>
              </a:spcBef>
              <a:tabLst>
                <a:tab pos="396240" algn="l"/>
                <a:tab pos="1343025" algn="l"/>
              </a:tabLst>
            </a:pPr>
            <a:r>
              <a:rPr sz="600" spc="-50" dirty="0">
                <a:latin typeface="Times New Roman"/>
                <a:cs typeface="Times New Roman"/>
              </a:rPr>
              <a:t>Й</a:t>
            </a:r>
            <a:r>
              <a:rPr sz="600" dirty="0">
                <a:latin typeface="Times New Roman"/>
                <a:cs typeface="Times New Roman"/>
              </a:rPr>
              <a:t>	</a:t>
            </a:r>
            <a:r>
              <a:rPr sz="600" spc="-50" dirty="0">
                <a:latin typeface="Times New Roman"/>
                <a:cs typeface="Times New Roman"/>
              </a:rPr>
              <a:t>•</a:t>
            </a:r>
            <a:r>
              <a:rPr sz="600" dirty="0">
                <a:latin typeface="Times New Roman"/>
                <a:cs typeface="Times New Roman"/>
              </a:rPr>
              <a:t>	.</a:t>
            </a:r>
            <a:r>
              <a:rPr sz="600" spc="12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.</a:t>
            </a:r>
            <a:r>
              <a:rPr sz="600" spc="130" dirty="0">
                <a:latin typeface="Times New Roman"/>
                <a:cs typeface="Times New Roman"/>
              </a:rPr>
              <a:t> </a:t>
            </a:r>
            <a:r>
              <a:rPr sz="600" spc="240" dirty="0">
                <a:latin typeface="Times New Roman"/>
                <a:cs typeface="Times New Roman"/>
              </a:rPr>
              <a:t>....</a:t>
            </a:r>
            <a:r>
              <a:rPr sz="600" spc="-114" dirty="0">
                <a:latin typeface="Times New Roman"/>
                <a:cs typeface="Times New Roman"/>
              </a:rPr>
              <a:t> </a:t>
            </a:r>
            <a:r>
              <a:rPr sz="600" spc="229" dirty="0">
                <a:latin typeface="Times New Roman"/>
                <a:cs typeface="Times New Roman"/>
              </a:rPr>
              <a:t>.....</a:t>
            </a:r>
            <a:r>
              <a:rPr sz="600" spc="245" dirty="0">
                <a:latin typeface="Times New Roman"/>
                <a:cs typeface="Times New Roman"/>
              </a:rPr>
              <a:t>  </a:t>
            </a:r>
            <a:r>
              <a:rPr sz="600" spc="229" dirty="0">
                <a:latin typeface="Times New Roman"/>
                <a:cs typeface="Times New Roman"/>
              </a:rPr>
              <a:t>..........</a:t>
            </a:r>
            <a:r>
              <a:rPr sz="600" spc="-90" dirty="0">
                <a:latin typeface="Times New Roman"/>
                <a:cs typeface="Times New Roman"/>
              </a:rPr>
              <a:t> </a:t>
            </a:r>
            <a:r>
              <a:rPr sz="600" spc="210" dirty="0">
                <a:latin typeface="Times New Roman"/>
                <a:cs typeface="Times New Roman"/>
              </a:rPr>
              <a:t>...</a:t>
            </a:r>
            <a:endParaRPr sz="600">
              <a:latin typeface="Times New Roman"/>
              <a:cs typeface="Times New Roman"/>
            </a:endParaRPr>
          </a:p>
          <a:p>
            <a:pPr marL="12700" marR="5080" indent="381000">
              <a:lnSpc>
                <a:spcPts val="2240"/>
              </a:lnSpc>
              <a:spcBef>
                <a:spcPts val="70"/>
              </a:spcBef>
            </a:pPr>
            <a:r>
              <a:rPr sz="1150" dirty="0">
                <a:latin typeface="Times New Roman"/>
                <a:cs typeface="Times New Roman"/>
              </a:rPr>
              <a:t>3.4.</a:t>
            </a:r>
            <a:r>
              <a:rPr sz="1150" spc="31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Выявление,</a:t>
            </a:r>
            <a:r>
              <a:rPr sz="1150" spc="44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подсчет</a:t>
            </a:r>
            <a:r>
              <a:rPr sz="1150" spc="40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</a:t>
            </a:r>
            <a:r>
              <a:rPr sz="1150" spc="31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обобщеіlие выхрезульта-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85239" y="7125501"/>
            <a:ext cx="2005330" cy="447675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489"/>
              </a:spcBef>
              <a:tabLst>
                <a:tab pos="229235" algn="l"/>
              </a:tabLst>
            </a:pPr>
            <a:r>
              <a:rPr sz="600" spc="180" dirty="0">
                <a:latin typeface="Times New Roman"/>
                <a:cs typeface="Times New Roman"/>
              </a:rPr>
              <a:t>.</a:t>
            </a:r>
            <a:r>
              <a:rPr sz="600" dirty="0">
                <a:latin typeface="Times New Roman"/>
                <a:cs typeface="Times New Roman"/>
              </a:rPr>
              <a:t>	•</a:t>
            </a:r>
            <a:r>
              <a:rPr sz="600" spc="5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.</a:t>
            </a:r>
            <a:r>
              <a:rPr sz="600" spc="285" dirty="0">
                <a:latin typeface="Times New Roman"/>
                <a:cs typeface="Times New Roman"/>
              </a:rPr>
              <a:t>  </a:t>
            </a:r>
            <a:r>
              <a:rPr sz="600" spc="-50" dirty="0"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50" dirty="0">
                <a:latin typeface="Times New Roman"/>
                <a:cs typeface="Times New Roman"/>
              </a:rPr>
              <a:t>резервов</a:t>
            </a:r>
            <a:r>
              <a:rPr sz="1150" spc="27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улучшения</a:t>
            </a:r>
            <a:r>
              <a:rPr sz="1150" spc="31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финансо-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04969" y="7997543"/>
            <a:ext cx="122555" cy="116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dirty="0">
                <a:latin typeface="Times New Roman"/>
                <a:cs typeface="Times New Roman"/>
              </a:rPr>
              <a:t>Q</a:t>
            </a:r>
            <a:r>
              <a:rPr sz="600" spc="20" dirty="0">
                <a:latin typeface="Times New Roman"/>
                <a:cs typeface="Times New Roman"/>
              </a:rPr>
              <a:t> </a:t>
            </a:r>
            <a:r>
              <a:rPr sz="600" spc="-50" dirty="0">
                <a:latin typeface="Times New Roman"/>
                <a:cs typeface="Times New Roman"/>
              </a:rPr>
              <a:t>.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37040" y="7915532"/>
            <a:ext cx="4640580" cy="984885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322070">
              <a:lnSpc>
                <a:spcPct val="100000"/>
              </a:lnSpc>
              <a:spcBef>
                <a:spcPts val="489"/>
              </a:spcBef>
              <a:tabLst>
                <a:tab pos="1475740" algn="l"/>
                <a:tab pos="3315335" algn="l"/>
                <a:tab pos="3762375" algn="l"/>
              </a:tabLst>
            </a:pPr>
            <a:r>
              <a:rPr sz="600" spc="-50" dirty="0">
                <a:latin typeface="Times New Roman"/>
                <a:cs typeface="Times New Roman"/>
              </a:rPr>
              <a:t>.</a:t>
            </a:r>
            <a:r>
              <a:rPr sz="600" dirty="0">
                <a:latin typeface="Times New Roman"/>
                <a:cs typeface="Times New Roman"/>
              </a:rPr>
              <a:t>	.</a:t>
            </a:r>
            <a:r>
              <a:rPr sz="600" spc="5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.</a:t>
            </a:r>
            <a:r>
              <a:rPr sz="600" spc="90" dirty="0">
                <a:latin typeface="Times New Roman"/>
                <a:cs typeface="Times New Roman"/>
              </a:rPr>
              <a:t> </a:t>
            </a:r>
            <a:r>
              <a:rPr sz="600" spc="235" dirty="0">
                <a:latin typeface="Times New Roman"/>
                <a:cs typeface="Times New Roman"/>
              </a:rPr>
              <a:t>.......</a:t>
            </a:r>
            <a:r>
              <a:rPr sz="600" spc="-105" dirty="0">
                <a:latin typeface="Times New Roman"/>
                <a:cs typeface="Times New Roman"/>
              </a:rPr>
              <a:t> </a:t>
            </a:r>
            <a:r>
              <a:rPr sz="600" spc="225" dirty="0">
                <a:latin typeface="Times New Roman"/>
                <a:cs typeface="Times New Roman"/>
              </a:rPr>
              <a:t>.........</a:t>
            </a:r>
            <a:r>
              <a:rPr sz="600" spc="-55" dirty="0">
                <a:latin typeface="Times New Roman"/>
                <a:cs typeface="Times New Roman"/>
              </a:rPr>
              <a:t> </a:t>
            </a:r>
            <a:r>
              <a:rPr sz="600" spc="229" dirty="0">
                <a:latin typeface="Times New Roman"/>
                <a:cs typeface="Times New Roman"/>
              </a:rPr>
              <a:t>,...</a:t>
            </a:r>
            <a:r>
              <a:rPr sz="600" spc="260" dirty="0">
                <a:latin typeface="Times New Roman"/>
                <a:cs typeface="Times New Roman"/>
              </a:rPr>
              <a:t>  </a:t>
            </a:r>
            <a:r>
              <a:rPr sz="600" spc="210" dirty="0">
                <a:latin typeface="Times New Roman"/>
                <a:cs typeface="Times New Roman"/>
              </a:rPr>
              <a:t>..</a:t>
            </a:r>
            <a:r>
              <a:rPr sz="600" spc="250" dirty="0">
                <a:latin typeface="Times New Roman"/>
                <a:cs typeface="Times New Roman"/>
              </a:rPr>
              <a:t>  </a:t>
            </a:r>
            <a:r>
              <a:rPr sz="600" dirty="0">
                <a:latin typeface="Times New Roman"/>
                <a:cs typeface="Times New Roman"/>
              </a:rPr>
              <a:t>•</a:t>
            </a:r>
            <a:r>
              <a:rPr sz="600" spc="325" dirty="0">
                <a:latin typeface="Times New Roman"/>
                <a:cs typeface="Times New Roman"/>
              </a:rPr>
              <a:t>  </a:t>
            </a:r>
            <a:r>
              <a:rPr sz="600" dirty="0">
                <a:latin typeface="Times New Roman"/>
                <a:cs typeface="Times New Roman"/>
              </a:rPr>
              <a:t>.</a:t>
            </a:r>
            <a:r>
              <a:rPr sz="600" spc="10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•</a:t>
            </a:r>
            <a:r>
              <a:rPr sz="600" spc="4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•</a:t>
            </a:r>
            <a:r>
              <a:rPr sz="600" spc="75" dirty="0">
                <a:latin typeface="Times New Roman"/>
                <a:cs typeface="Times New Roman"/>
              </a:rPr>
              <a:t> </a:t>
            </a:r>
            <a:r>
              <a:rPr sz="600" spc="-50" dirty="0">
                <a:latin typeface="Times New Roman"/>
                <a:cs typeface="Times New Roman"/>
              </a:rPr>
              <a:t>.</a:t>
            </a:r>
            <a:r>
              <a:rPr sz="600" dirty="0">
                <a:latin typeface="Times New Roman"/>
                <a:cs typeface="Times New Roman"/>
              </a:rPr>
              <a:t>	•</a:t>
            </a:r>
            <a:r>
              <a:rPr sz="600" spc="4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•</a:t>
            </a:r>
            <a:r>
              <a:rPr sz="600" spc="35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•</a:t>
            </a:r>
            <a:r>
              <a:rPr sz="600" spc="4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•</a:t>
            </a:r>
            <a:r>
              <a:rPr sz="600" spc="4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•</a:t>
            </a:r>
            <a:r>
              <a:rPr sz="600" spc="40" dirty="0">
                <a:latin typeface="Times New Roman"/>
                <a:cs typeface="Times New Roman"/>
              </a:rPr>
              <a:t> </a:t>
            </a:r>
            <a:r>
              <a:rPr sz="600" spc="-50" dirty="0">
                <a:latin typeface="Times New Roman"/>
                <a:cs typeface="Times New Roman"/>
              </a:rPr>
              <a:t>•</a:t>
            </a:r>
            <a:r>
              <a:rPr sz="600" dirty="0">
                <a:latin typeface="Times New Roman"/>
                <a:cs typeface="Times New Roman"/>
              </a:rPr>
              <a:t>	•</a:t>
            </a:r>
            <a:r>
              <a:rPr sz="600" spc="5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•</a:t>
            </a:r>
            <a:r>
              <a:rPr sz="600" spc="5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•</a:t>
            </a:r>
            <a:r>
              <a:rPr sz="600" spc="220" dirty="0">
                <a:latin typeface="Times New Roman"/>
                <a:cs typeface="Times New Roman"/>
              </a:rPr>
              <a:t>  </a:t>
            </a:r>
            <a:r>
              <a:rPr sz="600" spc="-50" dirty="0">
                <a:latin typeface="Times New Roman"/>
                <a:cs typeface="Times New Roman"/>
              </a:rPr>
              <a:t>5</a:t>
            </a:r>
            <a:endParaRPr sz="600">
              <a:latin typeface="Times New Roman"/>
              <a:cs typeface="Times New Roman"/>
            </a:endParaRPr>
          </a:p>
          <a:p>
            <a:pPr marL="12700" marR="5080" indent="6985" algn="just">
              <a:lnSpc>
                <a:spcPct val="153300"/>
              </a:lnSpc>
              <a:spcBef>
                <a:spcPts val="90"/>
              </a:spcBef>
            </a:pPr>
            <a:r>
              <a:rPr sz="1150" spc="-5" dirty="0">
                <a:latin typeface="Times New Roman"/>
                <a:cs typeface="Times New Roman"/>
              </a:rPr>
              <a:t>ВЫВОД</a:t>
            </a:r>
            <a:r>
              <a:rPr sz="1150" dirty="0">
                <a:latin typeface="Times New Roman"/>
                <a:cs typeface="Times New Roman"/>
              </a:rPr>
              <a:t>Ы</a:t>
            </a:r>
            <a:r>
              <a:rPr sz="1150" spc="170" dirty="0">
                <a:latin typeface="Times New Roman"/>
                <a:cs typeface="Times New Roman"/>
              </a:rPr>
              <a:t> </a:t>
            </a:r>
            <a:r>
              <a:rPr sz="1150" spc="-25" dirty="0">
                <a:latin typeface="Times New Roman"/>
                <a:cs typeface="Times New Roman"/>
              </a:rPr>
              <a:t>И</a:t>
            </a:r>
            <a:r>
              <a:rPr sz="1150" spc="80" dirty="0">
                <a:latin typeface="Times New Roman"/>
                <a:cs typeface="Times New Roman"/>
              </a:rPr>
              <a:t> </a:t>
            </a:r>
            <a:r>
              <a:rPr sz="1150" spc="35" dirty="0">
                <a:latin typeface="Times New Roman"/>
                <a:cs typeface="Times New Roman"/>
              </a:rPr>
              <a:t>ПРЕДЛОЖЕНИЯ.....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...</a:t>
            </a:r>
            <a:r>
              <a:rPr sz="1150" spc="16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75" dirty="0">
                <a:latin typeface="Times New Roman"/>
                <a:cs typeface="Times New Roman"/>
              </a:rPr>
              <a:t>......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95" dirty="0">
                <a:latin typeface="Times New Roman"/>
                <a:cs typeface="Times New Roman"/>
              </a:rPr>
              <a:t>...................</a:t>
            </a:r>
            <a:r>
              <a:rPr sz="1150" spc="-175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15" dirty="0">
                <a:latin typeface="Times New Roman"/>
                <a:cs typeface="Times New Roman"/>
              </a:rPr>
              <a:t>....</a:t>
            </a:r>
            <a:r>
              <a:rPr sz="1150" spc="-16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.37 СПИСОК</a:t>
            </a:r>
            <a:r>
              <a:rPr sz="1150" spc="190" dirty="0">
                <a:latin typeface="Times New Roman"/>
                <a:cs typeface="Times New Roman"/>
              </a:rPr>
              <a:t> </a:t>
            </a:r>
            <a:r>
              <a:rPr sz="1150" spc="-5" dirty="0">
                <a:latin typeface="Times New Roman"/>
                <a:cs typeface="Times New Roman"/>
              </a:rPr>
              <a:t>ИСПОЛЬЗОВ</a:t>
            </a:r>
            <a:r>
              <a:rPr sz="1150" dirty="0">
                <a:latin typeface="Times New Roman"/>
                <a:cs typeface="Times New Roman"/>
              </a:rPr>
              <a:t>А</a:t>
            </a:r>
            <a:r>
              <a:rPr sz="1150" spc="-25" dirty="0">
                <a:latin typeface="Times New Roman"/>
                <a:cs typeface="Times New Roman"/>
              </a:rPr>
              <a:t> </a:t>
            </a:r>
            <a:r>
              <a:rPr sz="1150" spc="-40" dirty="0">
                <a:latin typeface="Times New Roman"/>
                <a:cs typeface="Times New Roman"/>
              </a:rPr>
              <a:t>ННЫ</a:t>
            </a:r>
            <a:r>
              <a:rPr sz="1150" spc="-130" dirty="0">
                <a:latin typeface="Times New Roman"/>
                <a:cs typeface="Times New Roman"/>
              </a:rPr>
              <a:t> </a:t>
            </a:r>
            <a:r>
              <a:rPr sz="1150" spc="-75" dirty="0">
                <a:latin typeface="Times New Roman"/>
                <a:cs typeface="Times New Roman"/>
              </a:rPr>
              <a:t>Х</a:t>
            </a:r>
            <a:r>
              <a:rPr sz="1150" spc="80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ИСТОЧНИКОВ..</a:t>
            </a:r>
            <a:r>
              <a:rPr sz="1150" spc="-5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......</a:t>
            </a:r>
            <a:r>
              <a:rPr sz="1150" spc="-15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95" dirty="0">
                <a:latin typeface="Times New Roman"/>
                <a:cs typeface="Times New Roman"/>
              </a:rPr>
              <a:t> </a:t>
            </a:r>
            <a:r>
              <a:rPr sz="1150" i="1" spc="-20" dirty="0">
                <a:latin typeface="Times New Roman"/>
                <a:cs typeface="Times New Roman"/>
              </a:rPr>
              <a:t>...40</a:t>
            </a:r>
            <a:r>
              <a:rPr sz="1150" i="1" spc="-15" dirty="0">
                <a:latin typeface="Times New Roman"/>
                <a:cs typeface="Times New Roman"/>
              </a:rPr>
              <a:t> </a:t>
            </a:r>
            <a:r>
              <a:rPr sz="1150" spc="15" dirty="0">
                <a:latin typeface="Times New Roman"/>
                <a:cs typeface="Times New Roman"/>
              </a:rPr>
              <a:t>ПРИЛОЖЕНИЕ.</a:t>
            </a:r>
            <a:r>
              <a:rPr sz="1150" spc="-35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85" dirty="0">
                <a:latin typeface="Times New Roman"/>
                <a:cs typeface="Times New Roman"/>
              </a:rPr>
              <a:t>........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85" dirty="0">
                <a:latin typeface="Times New Roman"/>
                <a:cs typeface="Times New Roman"/>
              </a:rPr>
              <a:t>........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...</a:t>
            </a:r>
            <a:r>
              <a:rPr sz="1150" spc="16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...</a:t>
            </a:r>
            <a:r>
              <a:rPr sz="1150" spc="16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...</a:t>
            </a:r>
            <a:r>
              <a:rPr sz="1150" spc="195" dirty="0">
                <a:latin typeface="Times New Roman"/>
                <a:cs typeface="Times New Roman"/>
              </a:rPr>
              <a:t> </a:t>
            </a:r>
            <a:r>
              <a:rPr sz="1150" spc="-50" dirty="0">
                <a:solidFill>
                  <a:srgbClr val="0C0C0C"/>
                </a:solidFill>
                <a:latin typeface="Times New Roman"/>
                <a:cs typeface="Times New Roman"/>
              </a:rPr>
              <a:t>..</a:t>
            </a:r>
            <a:r>
              <a:rPr sz="1150" spc="1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85" dirty="0">
                <a:latin typeface="Times New Roman"/>
                <a:cs typeface="Times New Roman"/>
              </a:rPr>
              <a:t>..........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-50" dirty="0">
                <a:latin typeface="Times New Roman"/>
                <a:cs typeface="Times New Roman"/>
              </a:rPr>
              <a:t>.</a:t>
            </a:r>
            <a:r>
              <a:rPr sz="1150" spc="-140" dirty="0">
                <a:latin typeface="Times New Roman"/>
                <a:cs typeface="Times New Roman"/>
              </a:rPr>
              <a:t> </a:t>
            </a:r>
            <a:r>
              <a:rPr sz="1150" spc="15" dirty="0">
                <a:latin typeface="Times New Roman"/>
                <a:cs typeface="Times New Roman"/>
              </a:rPr>
              <a:t>....</a:t>
            </a:r>
            <a:r>
              <a:rPr sz="1150" spc="229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..43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6641" y="9629671"/>
            <a:ext cx="5590540" cy="0"/>
          </a:xfrm>
          <a:custGeom>
            <a:avLst/>
            <a:gdLst/>
            <a:ahLst/>
            <a:cxnLst/>
            <a:rect l="l" t="t" r="r" b="b"/>
            <a:pathLst>
              <a:path w="5590540">
                <a:moveTo>
                  <a:pt x="0" y="0"/>
                </a:moveTo>
                <a:lnTo>
                  <a:pt x="5590190" y="0"/>
                </a:lnTo>
              </a:path>
            </a:pathLst>
          </a:custGeom>
          <a:ln w="16076">
            <a:solidFill>
              <a:srgbClr val="282F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57075" y="1021565"/>
            <a:ext cx="5157470" cy="761428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6870" algn="ctr">
              <a:lnSpc>
                <a:spcPct val="100000"/>
              </a:lnSpc>
              <a:spcBef>
                <a:spcPts val="130"/>
              </a:spcBef>
            </a:pPr>
            <a:r>
              <a:rPr sz="1200" spc="-120" dirty="0">
                <a:latin typeface="Times New Roman"/>
                <a:cs typeface="Times New Roman"/>
              </a:rPr>
              <a:t>BBlJДkl—</a:t>
            </a:r>
            <a:r>
              <a:rPr sz="1200" spc="-25" dirty="0">
                <a:latin typeface="Times New Roman"/>
                <a:cs typeface="Times New Roman"/>
              </a:rPr>
              <a:t>IИk</a:t>
            </a:r>
            <a:endParaRPr sz="1200">
              <a:latin typeface="Times New Roman"/>
              <a:cs typeface="Times New Roman"/>
            </a:endParaRPr>
          </a:p>
          <a:p>
            <a:pPr marL="65405" marR="66040" indent="380365" algn="just">
              <a:lnSpc>
                <a:spcPct val="153800"/>
              </a:lnSpc>
              <a:spcBef>
                <a:spcPts val="155"/>
              </a:spcBef>
            </a:pPr>
            <a:r>
              <a:rPr sz="1650" spc="-120" baseline="5050" dirty="0">
                <a:latin typeface="Times New Roman"/>
                <a:cs typeface="Times New Roman"/>
              </a:rPr>
              <a:t>Актуалl›НОСТЬ</a:t>
            </a:r>
            <a:r>
              <a:rPr sz="1650" spc="450" baseline="505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Тсмы</a:t>
            </a:r>
            <a:r>
              <a:rPr sz="1100" spc="28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исслсдопания</a:t>
            </a:r>
            <a:r>
              <a:rPr sz="1100" spc="35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закліочается</a:t>
            </a:r>
            <a:r>
              <a:rPr sz="1100" spc="33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  </a:t>
            </a:r>
            <a:r>
              <a:rPr sz="1100" spc="-65" dirty="0">
                <a:latin typeface="Times New Roman"/>
                <a:cs typeface="Times New Roman"/>
              </a:rPr>
              <a:t>i</a:t>
            </a:r>
            <a:r>
              <a:rPr sz="1100" spc="-125" dirty="0">
                <a:latin typeface="Times New Roman"/>
                <a:cs typeface="Times New Roman"/>
              </a:rPr>
              <a:t> </a:t>
            </a:r>
            <a:r>
              <a:rPr sz="1100" spc="25" dirty="0">
                <a:latin typeface="Times New Roman"/>
                <a:cs typeface="Times New Roman"/>
              </a:rPr>
              <a:t>ом,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spc="-60" dirty="0">
                <a:latin typeface="Times New Roman"/>
                <a:cs typeface="Times New Roman"/>
              </a:rPr>
              <a:t>чТо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(§u›laltcoяslй </a:t>
            </a:r>
            <a:r>
              <a:rPr sz="1725" spc="7" baseline="7246" dirty="0">
                <a:latin typeface="Times New Roman"/>
                <a:cs typeface="Times New Roman"/>
              </a:rPr>
              <a:t>результат</a:t>
            </a:r>
            <a:r>
              <a:rPr sz="1725" spc="240" baseline="7246" dirty="0">
                <a:latin typeface="Times New Roman"/>
                <a:cs typeface="Times New Roman"/>
              </a:rPr>
              <a:t> </a:t>
            </a:r>
            <a:r>
              <a:rPr sz="1725" spc="-15" baseline="2415" dirty="0">
                <a:latin typeface="Times New Roman"/>
                <a:cs typeface="Times New Roman"/>
              </a:rPr>
              <a:t>деятельности</a:t>
            </a:r>
            <a:r>
              <a:rPr sz="1725" spc="375" baseline="2415" dirty="0">
                <a:latin typeface="Times New Roman"/>
                <a:cs typeface="Times New Roman"/>
              </a:rPr>
              <a:t> </a:t>
            </a:r>
            <a:r>
              <a:rPr sz="1725" spc="-37" baseline="2415" dirty="0">
                <a:latin typeface="Times New Roman"/>
                <a:cs typeface="Times New Roman"/>
              </a:rPr>
              <a:t>оргаlзизации</a:t>
            </a:r>
            <a:r>
              <a:rPr sz="1725" spc="330" baseline="2415" dirty="0">
                <a:latin typeface="Times New Roman"/>
                <a:cs typeface="Times New Roman"/>
              </a:rPr>
              <a:t> </a:t>
            </a:r>
            <a:r>
              <a:rPr sz="1725" spc="-15" baseline="2415" dirty="0">
                <a:latin typeface="Times New Roman"/>
                <a:cs typeface="Times New Roman"/>
              </a:rPr>
              <a:t>является</a:t>
            </a:r>
            <a:r>
              <a:rPr sz="1725" spc="292" baseline="2415" dirty="0">
                <a:latin typeface="Times New Roman"/>
                <a:cs typeface="Times New Roman"/>
              </a:rPr>
              <a:t> </a:t>
            </a:r>
            <a:r>
              <a:rPr sz="1725" spc="-22" baseline="2415" dirty="0">
                <a:latin typeface="Times New Roman"/>
                <a:cs typeface="Times New Roman"/>
              </a:rPr>
              <a:t>одним</a:t>
            </a:r>
            <a:r>
              <a:rPr sz="1725" spc="359" baseline="2415" dirty="0">
                <a:latin typeface="Times New Roman"/>
                <a:cs typeface="Times New Roman"/>
              </a:rPr>
              <a:t> </a:t>
            </a:r>
            <a:r>
              <a:rPr sz="1725" spc="-60" baseline="2415" dirty="0">
                <a:latin typeface="Times New Roman"/>
                <a:cs typeface="Times New Roman"/>
              </a:rPr>
              <a:t>из</a:t>
            </a:r>
            <a:r>
              <a:rPr sz="1725" spc="202" baseline="2415" dirty="0">
                <a:latin typeface="Times New Roman"/>
                <a:cs typeface="Times New Roman"/>
              </a:rPr>
              <a:t> </a:t>
            </a:r>
            <a:r>
              <a:rPr sz="1725" spc="-44" baseline="2415" dirty="0">
                <a:latin typeface="Times New Roman"/>
                <a:cs typeface="Times New Roman"/>
              </a:rPr>
              <a:t>элеме›l </a:t>
            </a:r>
            <a:r>
              <a:rPr sz="1725" spc="-89" baseline="2415" dirty="0">
                <a:latin typeface="Times New Roman"/>
                <a:cs typeface="Times New Roman"/>
              </a:rPr>
              <a:t>гом</a:t>
            </a:r>
            <a:r>
              <a:rPr sz="1725" spc="277" baseline="2415" dirty="0">
                <a:latin typeface="Times New Roman"/>
                <a:cs typeface="Times New Roman"/>
              </a:rPr>
              <a:t> </a:t>
            </a:r>
            <a:r>
              <a:rPr sz="1150" spc="-35" dirty="0">
                <a:latin typeface="Times New Roman"/>
                <a:cs typeface="Times New Roman"/>
              </a:rPr>
              <a:t>рьі›</a:t>
            </a:r>
            <a:r>
              <a:rPr sz="1725" spc="-52" baseline="2415" dirty="0">
                <a:latin typeface="Times New Roman"/>
                <a:cs typeface="Times New Roman"/>
              </a:rPr>
              <a:t>зоч›tой</a:t>
            </a:r>
            <a:r>
              <a:rPr sz="1725" spc="-37" baseline="2415" dirty="0">
                <a:latin typeface="Times New Roman"/>
                <a:cs typeface="Times New Roman"/>
              </a:rPr>
              <a:t> </a:t>
            </a:r>
            <a:r>
              <a:rPr sz="1725" spc="15" baseline="4830" dirty="0">
                <a:latin typeface="Times New Roman"/>
                <a:cs typeface="Times New Roman"/>
              </a:rPr>
              <a:t>экономики.</a:t>
            </a:r>
            <a:r>
              <a:rPr sz="1725" spc="667" baseline="4830" dirty="0">
                <a:latin typeface="Times New Roman"/>
                <a:cs typeface="Times New Roman"/>
              </a:rPr>
              <a:t> </a:t>
            </a:r>
            <a:r>
              <a:rPr sz="1150" spc="-65" dirty="0">
                <a:latin typeface="Times New Roman"/>
                <a:cs typeface="Times New Roman"/>
              </a:rPr>
              <a:t>Целы</a:t>
            </a:r>
            <a:r>
              <a:rPr sz="1150" spc="15" dirty="0">
                <a:latin typeface="Times New Roman"/>
                <a:cs typeface="Times New Roman"/>
              </a:rPr>
              <a:t> </a:t>
            </a:r>
            <a:r>
              <a:rPr sz="1150" spc="60" dirty="0">
                <a:latin typeface="Times New Roman"/>
                <a:cs typeface="Times New Roman"/>
              </a:rPr>
              <a:t>о</a:t>
            </a:r>
            <a:r>
              <a:rPr sz="1150" spc="340" dirty="0">
                <a:latin typeface="Times New Roman"/>
                <a:cs typeface="Times New Roman"/>
              </a:rPr>
              <a:t> </a:t>
            </a:r>
            <a:r>
              <a:rPr sz="1150" spc="-15" dirty="0">
                <a:latin typeface="Times New Roman"/>
                <a:cs typeface="Times New Roman"/>
              </a:rPr>
              <a:t>любой</a:t>
            </a:r>
            <a:r>
              <a:rPr sz="1150" spc="48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коммерческой</a:t>
            </a:r>
            <a:r>
              <a:rPr sz="1150" spc="545" dirty="0">
                <a:latin typeface="Times New Roman"/>
                <a:cs typeface="Times New Roman"/>
              </a:rPr>
              <a:t> </a:t>
            </a:r>
            <a:r>
              <a:rPr sz="1150" spc="-15" dirty="0">
                <a:latin typeface="Times New Roman"/>
                <a:cs typeface="Times New Roman"/>
              </a:rPr>
              <a:t>организации</a:t>
            </a:r>
            <a:r>
              <a:rPr sz="1150" spc="57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являе</a:t>
            </a:r>
            <a:r>
              <a:rPr sz="1150" spc="-60" dirty="0">
                <a:latin typeface="Times New Roman"/>
                <a:cs typeface="Times New Roman"/>
              </a:rPr>
              <a:t> гся</a:t>
            </a:r>
            <a:r>
              <a:rPr sz="1150" spc="465" dirty="0">
                <a:latin typeface="Times New Roman"/>
                <a:cs typeface="Times New Roman"/>
              </a:rPr>
              <a:t> </a:t>
            </a:r>
            <a:r>
              <a:rPr sz="1150" spc="-35" dirty="0">
                <a:latin typeface="Times New Roman"/>
                <a:cs typeface="Times New Roman"/>
              </a:rPr>
              <a:t>гіолучс›tие</a:t>
            </a:r>
            <a:r>
              <a:rPr sz="1150" spc="-25" dirty="0">
                <a:latin typeface="Times New Roman"/>
                <a:cs typeface="Times New Roman"/>
              </a:rPr>
              <a:t> </a:t>
            </a:r>
            <a:r>
              <a:rPr sz="1725" baseline="7246" dirty="0">
                <a:latin typeface="Times New Roman"/>
                <a:cs typeface="Times New Roman"/>
              </a:rPr>
              <a:t>прибыли</a:t>
            </a:r>
            <a:r>
              <a:rPr sz="1725" spc="209" baseline="7246" dirty="0">
                <a:latin typeface="Times New Roman"/>
                <a:cs typeface="Times New Roman"/>
              </a:rPr>
              <a:t> </a:t>
            </a:r>
            <a:r>
              <a:rPr sz="1150" spc="-45" dirty="0">
                <a:latin typeface="Times New Roman"/>
                <a:cs typeface="Times New Roman"/>
              </a:rPr>
              <a:t>и</a:t>
            </a:r>
            <a:r>
              <a:rPr sz="1150" spc="95" dirty="0">
                <a:latin typeface="Times New Roman"/>
                <a:cs typeface="Times New Roman"/>
              </a:rPr>
              <a:t> </a:t>
            </a:r>
            <a:r>
              <a:rPr sz="1150" spc="5" dirty="0">
                <a:latin typeface="Times New Roman"/>
                <a:cs typeface="Times New Roman"/>
              </a:rPr>
              <a:t>именно</a:t>
            </a:r>
            <a:r>
              <a:rPr sz="1150" spc="95" dirty="0">
                <a:latin typeface="Times New Roman"/>
                <a:cs typeface="Times New Roman"/>
              </a:rPr>
              <a:t> </a:t>
            </a:r>
            <a:r>
              <a:rPr sz="1150" spc="-5" dirty="0">
                <a:latin typeface="Times New Roman"/>
                <a:cs typeface="Times New Roman"/>
              </a:rPr>
              <a:t>прибыл</a:t>
            </a:r>
            <a:r>
              <a:rPr sz="1150" dirty="0">
                <a:latin typeface="Times New Roman"/>
                <a:cs typeface="Times New Roman"/>
              </a:rPr>
              <a:t>ь</a:t>
            </a:r>
            <a:r>
              <a:rPr sz="1150" spc="135" dirty="0">
                <a:latin typeface="Times New Roman"/>
                <a:cs typeface="Times New Roman"/>
              </a:rPr>
              <a:t> </a:t>
            </a:r>
            <a:r>
              <a:rPr sz="1150" spc="-15" dirty="0">
                <a:latin typeface="Times New Roman"/>
                <a:cs typeface="Times New Roman"/>
              </a:rPr>
              <a:t>выступает</a:t>
            </a:r>
            <a:r>
              <a:rPr sz="1150" spc="18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в</a:t>
            </a:r>
            <a:r>
              <a:rPr sz="1150" spc="4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качестве</a:t>
            </a:r>
            <a:r>
              <a:rPr sz="1150" spc="140" dirty="0">
                <a:latin typeface="Times New Roman"/>
                <a:cs typeface="Times New Roman"/>
              </a:rPr>
              <a:t> </a:t>
            </a:r>
            <a:r>
              <a:rPr sz="1150" spc="-15" dirty="0">
                <a:latin typeface="Times New Roman"/>
                <a:cs typeface="Times New Roman"/>
              </a:rPr>
              <a:t>конечного</a:t>
            </a:r>
            <a:r>
              <a:rPr sz="1150" spc="15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финансового</a:t>
            </a:r>
            <a:r>
              <a:rPr sz="1150" spc="160" dirty="0">
                <a:latin typeface="Times New Roman"/>
                <a:cs typeface="Times New Roman"/>
              </a:rPr>
              <a:t> </a:t>
            </a:r>
            <a:r>
              <a:rPr sz="1150" spc="-285" dirty="0">
                <a:latin typeface="Times New Roman"/>
                <a:cs typeface="Times New Roman"/>
              </a:rPr>
              <a:t>ре—</a:t>
            </a:r>
            <a:r>
              <a:rPr sz="1150" spc="-110" dirty="0">
                <a:latin typeface="Times New Roman"/>
                <a:cs typeface="Times New Roman"/>
              </a:rPr>
              <a:t> </a:t>
            </a:r>
            <a:r>
              <a:rPr sz="1725" spc="7" baseline="4830" dirty="0">
                <a:latin typeface="Times New Roman"/>
                <a:cs typeface="Times New Roman"/>
              </a:rPr>
              <a:t>зультат</a:t>
            </a:r>
            <a:r>
              <a:rPr sz="1725" spc="359" baseline="483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работы</a:t>
            </a:r>
            <a:r>
              <a:rPr sz="1150" spc="24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компании.</a:t>
            </a:r>
            <a:r>
              <a:rPr sz="1150" spc="225" dirty="0">
                <a:latin typeface="Times New Roman"/>
                <a:cs typeface="Times New Roman"/>
              </a:rPr>
              <a:t> </a:t>
            </a:r>
            <a:r>
              <a:rPr sz="1150" spc="-15" dirty="0">
                <a:latin typeface="Times New Roman"/>
                <a:cs typeface="Times New Roman"/>
              </a:rPr>
              <a:t>Поскольку</a:t>
            </a:r>
            <a:r>
              <a:rPr sz="1150" spc="260" dirty="0">
                <a:latin typeface="Times New Roman"/>
                <a:cs typeface="Times New Roman"/>
              </a:rPr>
              <a:t> </a:t>
            </a:r>
            <a:r>
              <a:rPr sz="1150" spc="-5" dirty="0">
                <a:latin typeface="Times New Roman"/>
                <a:cs typeface="Times New Roman"/>
              </a:rPr>
              <a:t>современна</a:t>
            </a:r>
            <a:r>
              <a:rPr sz="1150" dirty="0">
                <a:latin typeface="Times New Roman"/>
                <a:cs typeface="Times New Roman"/>
              </a:rPr>
              <a:t>я</a:t>
            </a:r>
            <a:r>
              <a:rPr sz="1150" spc="225" dirty="0">
                <a:latin typeface="Times New Roman"/>
                <a:cs typeface="Times New Roman"/>
              </a:rPr>
              <a:t> </a:t>
            </a:r>
            <a:r>
              <a:rPr sz="1150" spc="-5" dirty="0">
                <a:latin typeface="Times New Roman"/>
                <a:cs typeface="Times New Roman"/>
              </a:rPr>
              <a:t>систем</a:t>
            </a:r>
            <a:r>
              <a:rPr sz="1150" dirty="0">
                <a:latin typeface="Times New Roman"/>
                <a:cs typeface="Times New Roman"/>
              </a:rPr>
              <a:t>а</a:t>
            </a:r>
            <a:r>
              <a:rPr sz="1150" spc="185" dirty="0">
                <a:latin typeface="Times New Roman"/>
                <a:cs typeface="Times New Roman"/>
              </a:rPr>
              <a:t> </a:t>
            </a:r>
            <a:r>
              <a:rPr sz="1150" spc="-15" dirty="0">
                <a:latin typeface="Times New Roman"/>
                <a:cs typeface="Times New Roman"/>
              </a:rPr>
              <a:t>учёта</a:t>
            </a:r>
            <a:r>
              <a:rPr sz="1150" spc="250" dirty="0">
                <a:latin typeface="Times New Roman"/>
                <a:cs typeface="Times New Roman"/>
              </a:rPr>
              <a:t> </a:t>
            </a:r>
            <a:r>
              <a:rPr sz="1150" spc="-114" dirty="0">
                <a:latin typeface="Times New Roman"/>
                <a:cs typeface="Times New Roman"/>
              </a:rPr>
              <a:t>и</a:t>
            </a:r>
            <a:r>
              <a:rPr sz="1150" spc="17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отчётно- </a:t>
            </a:r>
            <a:r>
              <a:rPr sz="1725" spc="15" baseline="9661" dirty="0">
                <a:latin typeface="Times New Roman"/>
                <a:cs typeface="Times New Roman"/>
              </a:rPr>
              <a:t>сти,</a:t>
            </a:r>
            <a:r>
              <a:rPr sz="1725" spc="209" baseline="9661" dirty="0">
                <a:latin typeface="Times New Roman"/>
                <a:cs typeface="Times New Roman"/>
              </a:rPr>
              <a:t> </a:t>
            </a:r>
            <a:r>
              <a:rPr sz="1725" spc="-7" baseline="7246" dirty="0">
                <a:latin typeface="Times New Roman"/>
                <a:cs typeface="Times New Roman"/>
              </a:rPr>
              <a:t>н</a:t>
            </a:r>
            <a:r>
              <a:rPr sz="1725" baseline="7246" dirty="0">
                <a:latin typeface="Times New Roman"/>
                <a:cs typeface="Times New Roman"/>
              </a:rPr>
              <a:t>е</a:t>
            </a:r>
            <a:r>
              <a:rPr sz="1725" spc="120" baseline="7246" dirty="0">
                <a:latin typeface="Times New Roman"/>
                <a:cs typeface="Times New Roman"/>
              </a:rPr>
              <a:t> </a:t>
            </a:r>
            <a:r>
              <a:rPr sz="1725" baseline="7246" dirty="0">
                <a:latin typeface="Times New Roman"/>
                <a:cs typeface="Times New Roman"/>
              </a:rPr>
              <a:t>о</a:t>
            </a:r>
            <a:r>
              <a:rPr sz="1725" baseline="4830" dirty="0">
                <a:latin typeface="Times New Roman"/>
                <a:cs typeface="Times New Roman"/>
              </a:rPr>
              <a:t>беспечивает</a:t>
            </a:r>
            <a:r>
              <a:rPr sz="1725" spc="330" baseline="4830" dirty="0">
                <a:latin typeface="Times New Roman"/>
                <a:cs typeface="Times New Roman"/>
              </a:rPr>
              <a:t> </a:t>
            </a:r>
            <a:r>
              <a:rPr sz="1725" baseline="4830" dirty="0">
                <a:latin typeface="Times New Roman"/>
                <a:cs typeface="Times New Roman"/>
              </a:rPr>
              <a:t>достаточн</a:t>
            </a:r>
            <a:r>
              <a:rPr sz="1725" baseline="2415" dirty="0">
                <a:latin typeface="Times New Roman"/>
                <a:cs typeface="Times New Roman"/>
              </a:rPr>
              <a:t>ои</a:t>
            </a:r>
            <a:r>
              <a:rPr sz="1725" spc="150" baseline="241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прозра'lности</a:t>
            </a:r>
            <a:r>
              <a:rPr sz="1150" spc="204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условий</a:t>
            </a:r>
            <a:r>
              <a:rPr sz="1150" spc="175" dirty="0">
                <a:latin typeface="Times New Roman"/>
                <a:cs typeface="Times New Roman"/>
              </a:rPr>
              <a:t> </a:t>
            </a:r>
            <a:r>
              <a:rPr sz="1725" spc="-7" baseline="4830" dirty="0">
                <a:latin typeface="Times New Roman"/>
                <a:cs typeface="Times New Roman"/>
              </a:rPr>
              <a:t>формировани</a:t>
            </a:r>
            <a:r>
              <a:rPr sz="1725" baseline="4830" dirty="0">
                <a:latin typeface="Times New Roman"/>
                <a:cs typeface="Times New Roman"/>
              </a:rPr>
              <a:t>я  </a:t>
            </a:r>
            <a:r>
              <a:rPr sz="1725" spc="-22" baseline="4830" dirty="0">
                <a:latin typeface="Times New Roman"/>
                <a:cs typeface="Times New Roman"/>
              </a:rPr>
              <a:t>при-</a:t>
            </a:r>
            <a:r>
              <a:rPr sz="1725" spc="-15" baseline="4830" dirty="0">
                <a:latin typeface="Times New Roman"/>
                <a:cs typeface="Times New Roman"/>
              </a:rPr>
              <a:t> </a:t>
            </a:r>
            <a:r>
              <a:rPr sz="1725" spc="22" baseline="7246" dirty="0">
                <a:latin typeface="Times New Roman"/>
                <a:cs typeface="Times New Roman"/>
              </a:rPr>
              <a:t>были,</a:t>
            </a:r>
            <a:r>
              <a:rPr sz="1725" spc="300" baseline="7246" dirty="0">
                <a:latin typeface="Times New Roman"/>
                <a:cs typeface="Times New Roman"/>
              </a:rPr>
              <a:t> </a:t>
            </a:r>
            <a:r>
              <a:rPr sz="1725" spc="-30" baseline="2415" dirty="0">
                <a:latin typeface="Times New Roman"/>
                <a:cs typeface="Times New Roman"/>
              </a:rPr>
              <a:t>н</a:t>
            </a:r>
            <a:r>
              <a:rPr sz="1150" spc="-20" dirty="0">
                <a:latin typeface="Times New Roman"/>
                <a:cs typeface="Times New Roman"/>
              </a:rPr>
              <a:t>еобходимо</a:t>
            </a:r>
            <a:r>
              <a:rPr sz="1150" spc="47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исследовать</a:t>
            </a:r>
            <a:r>
              <a:rPr sz="1150" spc="254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правила</a:t>
            </a:r>
            <a:r>
              <a:rPr sz="1150" spc="235" dirty="0">
                <a:latin typeface="Times New Roman"/>
                <a:cs typeface="Times New Roman"/>
              </a:rPr>
              <a:t> </a:t>
            </a:r>
            <a:r>
              <a:rPr sz="1150" spc="-15" dirty="0">
                <a:latin typeface="Times New Roman"/>
                <a:cs typeface="Times New Roman"/>
              </a:rPr>
              <a:t>его</a:t>
            </a:r>
            <a:r>
              <a:rPr sz="1150" spc="15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формирования,</a:t>
            </a:r>
            <a:r>
              <a:rPr sz="1150" spc="335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которые</a:t>
            </a:r>
            <a:r>
              <a:rPr sz="1150" spc="25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зависят </a:t>
            </a:r>
            <a:r>
              <a:rPr sz="1725" spc="7" baseline="7246" dirty="0">
                <a:latin typeface="Times New Roman"/>
                <a:cs typeface="Times New Roman"/>
              </a:rPr>
              <a:t>от</a:t>
            </a:r>
            <a:r>
              <a:rPr sz="1725" spc="225" baseline="7246" dirty="0">
                <a:latin typeface="Times New Roman"/>
                <a:cs typeface="Times New Roman"/>
              </a:rPr>
              <a:t> </a:t>
            </a:r>
            <a:r>
              <a:rPr sz="1725" spc="-7" baseline="2415" dirty="0">
                <a:latin typeface="Times New Roman"/>
                <a:cs typeface="Times New Roman"/>
              </a:rPr>
              <a:t>решени</a:t>
            </a:r>
            <a:r>
              <a:rPr sz="1725" baseline="2415" dirty="0">
                <a:latin typeface="Times New Roman"/>
                <a:cs typeface="Times New Roman"/>
              </a:rPr>
              <a:t>й</a:t>
            </a:r>
            <a:r>
              <a:rPr sz="1725" spc="345" baseline="2415" dirty="0">
                <a:latin typeface="Times New Roman"/>
                <a:cs typeface="Times New Roman"/>
              </a:rPr>
              <a:t> </a:t>
            </a:r>
            <a:r>
              <a:rPr sz="1725" spc="-22" baseline="2415" dirty="0">
                <a:latin typeface="Times New Roman"/>
                <a:cs typeface="Times New Roman"/>
              </a:rPr>
              <a:t>пользователей</a:t>
            </a:r>
            <a:r>
              <a:rPr sz="1725" spc="367" baseline="2415" dirty="0">
                <a:latin typeface="Times New Roman"/>
                <a:cs typeface="Times New Roman"/>
              </a:rPr>
              <a:t> </a:t>
            </a:r>
            <a:r>
              <a:rPr sz="1725" spc="-30" baseline="2415" dirty="0">
                <a:latin typeface="Times New Roman"/>
                <a:cs typeface="Times New Roman"/>
              </a:rPr>
              <a:t>бухгалтерской</a:t>
            </a:r>
            <a:r>
              <a:rPr sz="1725" baseline="2415" dirty="0">
                <a:latin typeface="Times New Roman"/>
                <a:cs typeface="Times New Roman"/>
              </a:rPr>
              <a:t>  </a:t>
            </a:r>
            <a:r>
              <a:rPr sz="1725" spc="-15" baseline="2415" dirty="0">
                <a:latin typeface="Times New Roman"/>
                <a:cs typeface="Times New Roman"/>
              </a:rPr>
              <a:t>отчётности.</a:t>
            </a:r>
            <a:r>
              <a:rPr sz="1725" spc="270" baseline="2415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С</a:t>
            </a:r>
            <a:r>
              <a:rPr sz="1725" spc="-30" baseline="2415" dirty="0">
                <a:latin typeface="Times New Roman"/>
                <a:cs typeface="Times New Roman"/>
              </a:rPr>
              <a:t>ледовательно,</a:t>
            </a:r>
            <a:r>
              <a:rPr sz="1725" spc="615" baseline="2415" dirty="0">
                <a:latin typeface="Times New Roman"/>
                <a:cs typeface="Times New Roman"/>
              </a:rPr>
              <a:t> </a:t>
            </a:r>
            <a:r>
              <a:rPr sz="1150" spc="-25" dirty="0">
                <a:latin typeface="Times New Roman"/>
                <a:cs typeface="Times New Roman"/>
              </a:rPr>
              <a:t>д</a:t>
            </a:r>
            <a:r>
              <a:rPr sz="1725" spc="-37" baseline="2415" dirty="0">
                <a:latin typeface="Times New Roman"/>
                <a:cs typeface="Times New Roman"/>
              </a:rPr>
              <a:t>ля</a:t>
            </a:r>
            <a:r>
              <a:rPr sz="1725" spc="262" baseline="2415" dirty="0">
                <a:latin typeface="Times New Roman"/>
                <a:cs typeface="Times New Roman"/>
              </a:rPr>
              <a:t> </a:t>
            </a:r>
            <a:r>
              <a:rPr sz="1725" spc="-30" baseline="2415" dirty="0">
                <a:latin typeface="Times New Roman"/>
                <a:cs typeface="Times New Roman"/>
              </a:rPr>
              <a:t>её</a:t>
            </a:r>
            <a:r>
              <a:rPr sz="1725" spc="-22" baseline="2415" dirty="0">
                <a:latin typeface="Times New Roman"/>
                <a:cs typeface="Times New Roman"/>
              </a:rPr>
              <a:t> </a:t>
            </a:r>
            <a:r>
              <a:rPr sz="1725" baseline="4830" dirty="0">
                <a:latin typeface="Times New Roman"/>
                <a:cs typeface="Times New Roman"/>
              </a:rPr>
              <a:t>макс</a:t>
            </a:r>
            <a:r>
              <a:rPr sz="1725" baseline="2415" dirty="0">
                <a:latin typeface="Times New Roman"/>
                <a:cs typeface="Times New Roman"/>
              </a:rPr>
              <a:t>ими</a:t>
            </a:r>
            <a:r>
              <a:rPr sz="1150" dirty="0">
                <a:latin typeface="Times New Roman"/>
                <a:cs typeface="Times New Roman"/>
              </a:rPr>
              <a:t>зации</a:t>
            </a:r>
            <a:r>
              <a:rPr sz="1150" spc="240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необходимо</a:t>
            </a:r>
            <a:r>
              <a:rPr sz="1725" spc="322" baseline="2415" dirty="0">
                <a:latin typeface="Times New Roman"/>
                <a:cs typeface="Times New Roman"/>
              </a:rPr>
              <a:t> </a:t>
            </a:r>
            <a:r>
              <a:rPr sz="1725" spc="-30" baseline="2415" dirty="0">
                <a:latin typeface="Times New Roman"/>
                <a:cs typeface="Times New Roman"/>
              </a:rPr>
              <a:t>изучить</a:t>
            </a:r>
            <a:r>
              <a:rPr sz="1725" spc="315" baseline="2415" dirty="0">
                <a:latin typeface="Times New Roman"/>
                <a:cs typeface="Times New Roman"/>
              </a:rPr>
              <a:t> </a:t>
            </a:r>
            <a:r>
              <a:rPr sz="1725" spc="-37" baseline="2415" dirty="0">
                <a:latin typeface="Times New Roman"/>
                <a:cs typeface="Times New Roman"/>
              </a:rPr>
              <a:t>источники</a:t>
            </a:r>
            <a:r>
              <a:rPr sz="1725" spc="359" baseline="2415" dirty="0">
                <a:latin typeface="Times New Roman"/>
                <a:cs typeface="Times New Roman"/>
              </a:rPr>
              <a:t> </a:t>
            </a:r>
            <a:r>
              <a:rPr sz="1725" spc="-22" baseline="2415" dirty="0">
                <a:latin typeface="Times New Roman"/>
                <a:cs typeface="Times New Roman"/>
              </a:rPr>
              <a:t>её</a:t>
            </a:r>
            <a:r>
              <a:rPr sz="1725" spc="254" baseline="2415" dirty="0">
                <a:latin typeface="Times New Roman"/>
                <a:cs typeface="Times New Roman"/>
              </a:rPr>
              <a:t> </a:t>
            </a:r>
            <a:r>
              <a:rPr sz="1725" spc="-30" baseline="2415" dirty="0">
                <a:latin typeface="Times New Roman"/>
                <a:cs typeface="Times New Roman"/>
              </a:rPr>
              <a:t>возникновения</a:t>
            </a:r>
            <a:r>
              <a:rPr sz="1725" spc="487" baseline="2415" dirty="0">
                <a:latin typeface="Times New Roman"/>
                <a:cs typeface="Times New Roman"/>
              </a:rPr>
              <a:t> </a:t>
            </a:r>
            <a:r>
              <a:rPr sz="1725" spc="-120" baseline="2415" dirty="0">
                <a:latin typeface="Times New Roman"/>
                <a:cs typeface="Times New Roman"/>
              </a:rPr>
              <a:t>и</a:t>
            </a:r>
            <a:r>
              <a:rPr sz="1725" spc="240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факторы, </a:t>
            </a:r>
            <a:r>
              <a:rPr sz="1725" spc="-37" baseline="2415" dirty="0">
                <a:latin typeface="Times New Roman"/>
                <a:cs typeface="Times New Roman"/>
              </a:rPr>
              <a:t>в</a:t>
            </a:r>
            <a:r>
              <a:rPr sz="1150" spc="-25" dirty="0">
                <a:latin typeface="Times New Roman"/>
                <a:cs typeface="Times New Roman"/>
              </a:rPr>
              <a:t>оздействующие</a:t>
            </a:r>
            <a:r>
              <a:rPr sz="1150" spc="509" dirty="0">
                <a:latin typeface="Times New Roman"/>
                <a:cs typeface="Times New Roman"/>
              </a:rPr>
              <a:t> </a:t>
            </a:r>
            <a:r>
              <a:rPr sz="1150" spc="-5" dirty="0">
                <a:latin typeface="Times New Roman"/>
                <a:cs typeface="Times New Roman"/>
              </a:rPr>
              <a:t>н</a:t>
            </a:r>
            <a:r>
              <a:rPr sz="1150" dirty="0">
                <a:latin typeface="Times New Roman"/>
                <a:cs typeface="Times New Roman"/>
              </a:rPr>
              <a:t>а</a:t>
            </a:r>
            <a:r>
              <a:rPr sz="1150" spc="4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неё.</a:t>
            </a:r>
            <a:r>
              <a:rPr sz="1150" spc="75" dirty="0">
                <a:latin typeface="Times New Roman"/>
                <a:cs typeface="Times New Roman"/>
              </a:rPr>
              <a:t> </a:t>
            </a:r>
            <a:r>
              <a:rPr sz="1150" spc="-45" dirty="0">
                <a:latin typeface="Times New Roman"/>
                <a:cs typeface="Times New Roman"/>
              </a:rPr>
              <a:t>А</a:t>
            </a:r>
            <a:r>
              <a:rPr sz="1150" spc="75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также</a:t>
            </a:r>
            <a:r>
              <a:rPr sz="1150" spc="8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данные</a:t>
            </a:r>
            <a:r>
              <a:rPr sz="1150" spc="105" dirty="0">
                <a:latin typeface="Times New Roman"/>
                <a:cs typeface="Times New Roman"/>
              </a:rPr>
              <a:t> </a:t>
            </a:r>
            <a:r>
              <a:rPr sz="1150" spc="25" dirty="0">
                <a:latin typeface="Times New Roman"/>
                <a:cs typeface="Times New Roman"/>
              </a:rPr>
              <a:t>о</a:t>
            </a:r>
            <a:r>
              <a:rPr sz="1150" spc="2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финансовом</a:t>
            </a:r>
            <a:r>
              <a:rPr sz="1150" spc="215" dirty="0">
                <a:latin typeface="Times New Roman"/>
                <a:cs typeface="Times New Roman"/>
              </a:rPr>
              <a:t> </a:t>
            </a:r>
            <a:r>
              <a:rPr sz="1150" spc="-25" dirty="0">
                <a:latin typeface="Times New Roman"/>
                <a:cs typeface="Times New Roman"/>
              </a:rPr>
              <a:t>положении</a:t>
            </a:r>
            <a:r>
              <a:rPr sz="1150" spc="20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организа-</a:t>
            </a:r>
            <a:r>
              <a:rPr sz="1150" spc="-5" dirty="0">
                <a:latin typeface="Times New Roman"/>
                <a:cs typeface="Times New Roman"/>
              </a:rPr>
              <a:t> ци</a:t>
            </a:r>
            <a:r>
              <a:rPr sz="1150" dirty="0">
                <a:latin typeface="Times New Roman"/>
                <a:cs typeface="Times New Roman"/>
              </a:rPr>
              <a:t>и</a:t>
            </a:r>
            <a:r>
              <a:rPr sz="1150" spc="835" dirty="0">
                <a:latin typeface="Times New Roman"/>
                <a:cs typeface="Times New Roman"/>
              </a:rPr>
              <a:t> </a:t>
            </a:r>
            <a:r>
              <a:rPr sz="1150" spc="-5" dirty="0">
                <a:latin typeface="Times New Roman"/>
                <a:cs typeface="Times New Roman"/>
              </a:rPr>
              <a:t>являютс</a:t>
            </a:r>
            <a:r>
              <a:rPr sz="1150" dirty="0">
                <a:latin typeface="Times New Roman"/>
                <a:cs typeface="Times New Roman"/>
              </a:rPr>
              <a:t>я</a:t>
            </a:r>
            <a:r>
              <a:rPr sz="1150" spc="869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главной</a:t>
            </a:r>
            <a:r>
              <a:rPr sz="1150" spc="85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составной</a:t>
            </a:r>
            <a:r>
              <a:rPr sz="1150" spc="875" dirty="0">
                <a:latin typeface="Times New Roman"/>
                <a:cs typeface="Times New Roman"/>
              </a:rPr>
              <a:t> </a:t>
            </a:r>
            <a:r>
              <a:rPr sz="1150" spc="-25" dirty="0">
                <a:latin typeface="Times New Roman"/>
                <a:cs typeface="Times New Roman"/>
              </a:rPr>
              <a:t>частью</a:t>
            </a:r>
            <a:r>
              <a:rPr sz="1150" spc="825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управления</a:t>
            </a:r>
            <a:r>
              <a:rPr sz="1150" dirty="0">
                <a:latin typeface="Times New Roman"/>
                <a:cs typeface="Times New Roman"/>
              </a:rPr>
              <a:t>    </a:t>
            </a:r>
            <a:r>
              <a:rPr sz="1150" spc="-15" dirty="0">
                <a:latin typeface="Times New Roman"/>
                <a:cs typeface="Times New Roman"/>
              </a:rPr>
              <a:t>её</a:t>
            </a:r>
            <a:r>
              <a:rPr sz="1150" spc="77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финансово- </a:t>
            </a:r>
            <a:r>
              <a:rPr sz="1725" spc="-30" baseline="2415" dirty="0">
                <a:latin typeface="Times New Roman"/>
                <a:cs typeface="Times New Roman"/>
              </a:rPr>
              <a:t>х</a:t>
            </a:r>
            <a:r>
              <a:rPr sz="1150" spc="-20" dirty="0">
                <a:latin typeface="Times New Roman"/>
                <a:cs typeface="Times New Roman"/>
              </a:rPr>
              <a:t>озяйственной</a:t>
            </a:r>
            <a:r>
              <a:rPr sz="1150" spc="32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деятельностью,</a:t>
            </a:r>
            <a:endParaRPr sz="1150">
              <a:latin typeface="Times New Roman"/>
              <a:cs typeface="Times New Roman"/>
            </a:endParaRPr>
          </a:p>
          <a:p>
            <a:pPr marL="134620" marR="103505" indent="372110" algn="just">
              <a:lnSpc>
                <a:spcPct val="151900"/>
              </a:lnSpc>
            </a:pPr>
            <a:r>
              <a:rPr sz="1150" dirty="0">
                <a:latin typeface="Times New Roman"/>
                <a:cs typeface="Times New Roman"/>
              </a:rPr>
              <a:t>Такая</a:t>
            </a:r>
            <a:r>
              <a:rPr sz="1150" spc="14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информация</a:t>
            </a:r>
            <a:r>
              <a:rPr sz="1150" spc="18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пользуется</a:t>
            </a:r>
            <a:r>
              <a:rPr sz="1150" spc="17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наибольшим</a:t>
            </a:r>
            <a:r>
              <a:rPr sz="1150" spc="2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спросом</a:t>
            </a:r>
            <a:r>
              <a:rPr sz="1150" spc="14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среди</a:t>
            </a:r>
            <a:r>
              <a:rPr sz="1150" spc="15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различных </a:t>
            </a:r>
            <a:r>
              <a:rPr sz="1150" dirty="0">
                <a:latin typeface="Times New Roman"/>
                <a:cs typeface="Times New Roman"/>
              </a:rPr>
              <a:t>её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пользователей</a:t>
            </a:r>
            <a:r>
              <a:rPr sz="1150" spc="7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</a:t>
            </a:r>
            <a:r>
              <a:rPr sz="1150" spc="-1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обязательно</a:t>
            </a:r>
            <a:r>
              <a:rPr sz="1150" spc="8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учитывается</a:t>
            </a:r>
            <a:r>
              <a:rPr sz="1150" spc="6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при</a:t>
            </a:r>
            <a:r>
              <a:rPr sz="1150" spc="1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принятии</a:t>
            </a:r>
            <a:r>
              <a:rPr sz="1150" spc="5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люfiых</a:t>
            </a:r>
            <a:r>
              <a:rPr sz="1150" spc="6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управ.зен- </a:t>
            </a:r>
            <a:r>
              <a:rPr sz="1100" dirty="0">
                <a:latin typeface="Times New Roman"/>
                <a:cs typeface="Times New Roman"/>
              </a:rPr>
              <a:t>ческих</a:t>
            </a:r>
            <a:r>
              <a:rPr sz="1100" spc="3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решений.</a:t>
            </a:r>
            <a:r>
              <a:rPr sz="1100" spc="3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Важнейшей</a:t>
            </a:r>
            <a:r>
              <a:rPr sz="1100" spc="3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составной</a:t>
            </a:r>
            <a:r>
              <a:rPr sz="1100" spc="3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частью</a:t>
            </a:r>
            <a:r>
              <a:rPr sz="1100" spc="3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информации</a:t>
            </a:r>
            <a:r>
              <a:rPr sz="1100" spc="4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28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финансовоьт </a:t>
            </a:r>
            <a:r>
              <a:rPr sz="1100" dirty="0">
                <a:latin typeface="Times New Roman"/>
                <a:cs typeface="Times New Roman"/>
              </a:rPr>
              <a:t>положении</a:t>
            </a:r>
            <a:r>
              <a:rPr sz="1100" spc="3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организации</a:t>
            </a:r>
            <a:r>
              <a:rPr sz="1100" spc="3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являются</a:t>
            </a:r>
            <a:r>
              <a:rPr sz="1100" spc="3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данные</a:t>
            </a:r>
            <a:r>
              <a:rPr sz="1100" spc="3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формировании</a:t>
            </a:r>
            <a:r>
              <a:rPr sz="1100" spc="3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финансовьгх</a:t>
            </a:r>
            <a:r>
              <a:rPr sz="1100" spc="41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ре-</a:t>
            </a:r>
            <a:endParaRPr sz="1100">
              <a:latin typeface="Times New Roman"/>
              <a:cs typeface="Times New Roman"/>
            </a:endParaRPr>
          </a:p>
          <a:p>
            <a:pPr marL="149225" marR="120650" indent="-635" algn="just">
              <a:lnSpc>
                <a:spcPts val="2100"/>
              </a:lnSpc>
              <a:spcBef>
                <a:spcPts val="155"/>
              </a:spcBef>
            </a:pPr>
            <a:r>
              <a:rPr sz="1100" dirty="0">
                <a:latin typeface="Times New Roman"/>
                <a:cs typeface="Times New Roman"/>
              </a:rPr>
              <a:t>зультатов,</a:t>
            </a:r>
            <a:r>
              <a:rPr sz="1100" spc="25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возникающих</a:t>
            </a:r>
            <a:r>
              <a:rPr sz="1100" spc="3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процессе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хозяйственной</a:t>
            </a:r>
            <a:r>
              <a:rPr sz="1100" spc="3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деятельносТИ</a:t>
            </a:r>
            <a:r>
              <a:rPr sz="1100" spc="45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хОЅtыерче- </a:t>
            </a:r>
            <a:r>
              <a:rPr sz="1100" dirty="0">
                <a:latin typeface="Times New Roman"/>
                <a:cs typeface="Times New Roman"/>
              </a:rPr>
              <a:t>ских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организаций.</a:t>
            </a:r>
            <a:endParaRPr sz="1100">
              <a:latin typeface="Times New Roman"/>
              <a:cs typeface="Times New Roman"/>
            </a:endParaRPr>
          </a:p>
          <a:p>
            <a:pPr marL="534035" algn="just">
              <a:lnSpc>
                <a:spcPct val="100000"/>
              </a:lnSpc>
              <a:spcBef>
                <a:spcPts val="475"/>
              </a:spcBef>
            </a:pPr>
            <a:r>
              <a:rPr sz="1100" dirty="0">
                <a:latin typeface="Times New Roman"/>
                <a:cs typeface="Times New Roman"/>
              </a:rPr>
              <a:t>Целью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курсовой</a:t>
            </a:r>
            <a:r>
              <a:rPr sz="1100" spc="3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работы</a:t>
            </a:r>
            <a:r>
              <a:rPr sz="1100" spc="2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является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анализ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финансовых</a:t>
            </a:r>
            <a:r>
              <a:rPr sz="1100" spc="3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результатов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дея-</a:t>
            </a:r>
            <a:endParaRPr sz="1100">
              <a:latin typeface="Times New Roman"/>
              <a:cs typeface="Times New Roman"/>
            </a:endParaRPr>
          </a:p>
          <a:p>
            <a:pPr marL="156845">
              <a:lnSpc>
                <a:spcPct val="100000"/>
              </a:lnSpc>
              <a:spcBef>
                <a:spcPts val="800"/>
              </a:spcBef>
            </a:pPr>
            <a:r>
              <a:rPr sz="1100" dirty="0">
                <a:latin typeface="Times New Roman"/>
                <a:cs typeface="Times New Roman"/>
              </a:rPr>
              <a:t>тельности</a:t>
            </a:r>
            <a:r>
              <a:rPr sz="1100" spc="114" dirty="0">
                <a:latin typeface="Times New Roman"/>
                <a:cs typeface="Times New Roman"/>
              </a:rPr>
              <a:t>  </a:t>
            </a:r>
            <a:r>
              <a:rPr sz="1650" baseline="5050" dirty="0">
                <a:latin typeface="Times New Roman"/>
                <a:cs typeface="Times New Roman"/>
              </a:rPr>
              <a:t>AO</a:t>
            </a:r>
            <a:r>
              <a:rPr sz="1650" spc="547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им.</a:t>
            </a:r>
            <a:r>
              <a:rPr sz="1650" spc="577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Н.Е.</a:t>
            </a:r>
            <a:r>
              <a:rPr sz="1650" spc="480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Токарликова.</a:t>
            </a:r>
            <a:r>
              <a:rPr sz="1650" spc="675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Для</a:t>
            </a:r>
            <a:r>
              <a:rPr sz="1650" spc="502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достижения</a:t>
            </a:r>
            <a:r>
              <a:rPr sz="1650" spc="705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поставленнойі</a:t>
            </a:r>
            <a:r>
              <a:rPr sz="1650" spc="742" baseline="5050" dirty="0">
                <a:latin typeface="Times New Roman"/>
                <a:cs typeface="Times New Roman"/>
              </a:rPr>
              <a:t> </a:t>
            </a:r>
            <a:r>
              <a:rPr sz="1650" spc="-30" baseline="5050" dirty="0">
                <a:latin typeface="Times New Roman"/>
                <a:cs typeface="Times New Roman"/>
              </a:rPr>
              <a:t>цели</a:t>
            </a:r>
            <a:endParaRPr sz="1650" baseline="505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615"/>
              </a:spcBef>
            </a:pPr>
            <a:r>
              <a:rPr sz="1150" dirty="0">
                <a:latin typeface="Times New Roman"/>
                <a:cs typeface="Times New Roman"/>
              </a:rPr>
              <a:t>необходимо</a:t>
            </a:r>
            <a:r>
              <a:rPr sz="1150" spc="6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решить</a:t>
            </a:r>
            <a:r>
              <a:rPr sz="1150" spc="-15" dirty="0">
                <a:latin typeface="Times New Roman"/>
                <a:cs typeface="Times New Roman"/>
              </a:rPr>
              <a:t> </a:t>
            </a:r>
            <a:r>
              <a:rPr sz="1150" spc="-25" dirty="0">
                <a:latin typeface="Times New Roman"/>
                <a:cs typeface="Times New Roman"/>
              </a:rPr>
              <a:t>следу›ощий</a:t>
            </a:r>
            <a:r>
              <a:rPr sz="1150" spc="114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ряд</a:t>
            </a:r>
            <a:r>
              <a:rPr sz="1150" spc="-5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'задач:</a:t>
            </a:r>
            <a:endParaRPr sz="1150">
              <a:latin typeface="Times New Roman"/>
              <a:cs typeface="Times New Roman"/>
            </a:endParaRPr>
          </a:p>
          <a:p>
            <a:pPr marL="167640" marR="106680" indent="747395">
              <a:lnSpc>
                <a:spcPts val="2050"/>
              </a:lnSpc>
              <a:spcBef>
                <a:spcPts val="155"/>
              </a:spcBef>
              <a:buAutoNum type="arabicPeriod"/>
              <a:tabLst>
                <a:tab pos="915035" algn="l"/>
              </a:tabLst>
            </a:pPr>
            <a:r>
              <a:rPr sz="1100" dirty="0">
                <a:latin typeface="Times New Roman"/>
                <a:cs typeface="Times New Roman"/>
              </a:rPr>
              <a:t>рассмотреть</a:t>
            </a:r>
            <a:r>
              <a:rPr sz="1100" spc="3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понятие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‹|)итіанссвы</a:t>
            </a:r>
            <a:r>
              <a:rPr sz="1650" baseline="2525" dirty="0">
                <a:latin typeface="Times New Roman"/>
                <a:cs typeface="Times New Roman"/>
              </a:rPr>
              <a:t>х</a:t>
            </a:r>
            <a:r>
              <a:rPr sz="1650" spc="352" baseline="25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результатов</a:t>
            </a:r>
            <a:r>
              <a:rPr sz="1100" spc="3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</a:t>
            </a:r>
            <a:r>
              <a:rPr sz="1100" spc="3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их</a:t>
            </a:r>
            <a:r>
              <a:rPr sz="1100" spc="2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роль</a:t>
            </a:r>
            <a:r>
              <a:rPr sz="1100" spc="2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дея- </a:t>
            </a:r>
            <a:r>
              <a:rPr sz="1650" baseline="-5050" dirty="0">
                <a:latin typeface="Times New Roman"/>
                <a:cs typeface="Times New Roman"/>
              </a:rPr>
              <a:t>тельности</a:t>
            </a:r>
            <a:r>
              <a:rPr sz="1650" spc="247" baseline="-5050" dirty="0">
                <a:latin typeface="Times New Roman"/>
                <a:cs typeface="Times New Roman"/>
              </a:rPr>
              <a:t> </a:t>
            </a:r>
            <a:r>
              <a:rPr sz="1650" baseline="-2525" dirty="0">
                <a:latin typeface="Times New Roman"/>
                <a:cs typeface="Times New Roman"/>
              </a:rPr>
              <a:t>п</a:t>
            </a:r>
            <a:r>
              <a:rPr sz="1100" dirty="0">
                <a:latin typeface="Times New Roman"/>
                <a:cs typeface="Times New Roman"/>
              </a:rPr>
              <a:t>редприятия,</a:t>
            </a:r>
            <a:r>
              <a:rPr sz="1100" spc="3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а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гак›ке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spc="-30" dirty="0">
                <a:latin typeface="Times New Roman"/>
                <a:cs typeface="Times New Roman"/>
              </a:rPr>
              <a:t>ме</a:t>
            </a:r>
            <a:r>
              <a:rPr sz="1100" spc="-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roдsi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анали'за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і§инансовых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результатов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де-</a:t>
            </a:r>
            <a:endParaRPr sz="1100">
              <a:latin typeface="Times New Roman"/>
              <a:cs typeface="Times New Roman"/>
            </a:endParaRPr>
          </a:p>
          <a:p>
            <a:pPr marL="175895">
              <a:lnSpc>
                <a:spcPct val="100000"/>
              </a:lnSpc>
              <a:spcBef>
                <a:spcPts val="660"/>
              </a:spcBef>
            </a:pPr>
            <a:r>
              <a:rPr sz="1650" baseline="2525" dirty="0">
                <a:latin typeface="Times New Roman"/>
                <a:cs typeface="Times New Roman"/>
              </a:rPr>
              <a:t>ятельности</a:t>
            </a:r>
            <a:r>
              <a:rPr sz="1650" spc="359" baseline="25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п</a:t>
            </a:r>
            <a:r>
              <a:rPr sz="1650" spc="-15" baseline="2525" dirty="0">
                <a:latin typeface="Times New Roman"/>
                <a:cs typeface="Times New Roman"/>
              </a:rPr>
              <a:t>редприятия;</a:t>
            </a:r>
            <a:endParaRPr sz="1650" baseline="2525">
              <a:latin typeface="Times New Roman"/>
              <a:cs typeface="Times New Roman"/>
            </a:endParaRPr>
          </a:p>
          <a:p>
            <a:pPr marL="920115" indent="-368935">
              <a:lnSpc>
                <a:spcPct val="100000"/>
              </a:lnSpc>
              <a:spcBef>
                <a:spcPts val="690"/>
              </a:spcBef>
              <a:buAutoNum type="arabicPeriod" startAt="2"/>
              <a:tabLst>
                <a:tab pos="920115" algn="l"/>
              </a:tabLst>
            </a:pPr>
            <a:r>
              <a:rPr sz="1650" baseline="5050" dirty="0">
                <a:latin typeface="Times New Roman"/>
                <a:cs typeface="Times New Roman"/>
              </a:rPr>
              <a:t>дать</a:t>
            </a:r>
            <a:r>
              <a:rPr sz="1650" spc="397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краткую</a:t>
            </a:r>
            <a:r>
              <a:rPr sz="1650" spc="405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характеристику</a:t>
            </a:r>
            <a:r>
              <a:rPr sz="1650" spc="375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деятельности</a:t>
            </a:r>
            <a:r>
              <a:rPr sz="1650" spc="577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предприятия</a:t>
            </a:r>
            <a:r>
              <a:rPr sz="1650" spc="585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AO</a:t>
            </a:r>
            <a:r>
              <a:rPr sz="1650" spc="405" baseline="5050" dirty="0">
                <a:latin typeface="Times New Roman"/>
                <a:cs typeface="Times New Roman"/>
              </a:rPr>
              <a:t> </a:t>
            </a:r>
            <a:r>
              <a:rPr sz="1650" spc="-30" baseline="5050" dirty="0">
                <a:latin typeface="Times New Roman"/>
                <a:cs typeface="Times New Roman"/>
              </a:rPr>
              <a:t>ust.</a:t>
            </a:r>
            <a:endParaRPr sz="1650" baseline="5050">
              <a:latin typeface="Times New Roman"/>
              <a:cs typeface="Times New Roman"/>
            </a:endParaRPr>
          </a:p>
          <a:p>
            <a:pPr marL="184150">
              <a:lnSpc>
                <a:spcPct val="100000"/>
              </a:lnSpc>
              <a:spcBef>
                <a:spcPts val="685"/>
              </a:spcBef>
            </a:pPr>
            <a:r>
              <a:rPr sz="1150" dirty="0">
                <a:latin typeface="Times New Roman"/>
                <a:cs typeface="Times New Roman"/>
              </a:rPr>
              <a:t>Н.Е.</a:t>
            </a:r>
            <a:r>
              <a:rPr sz="1150" spc="-65" dirty="0">
                <a:latin typeface="Times New Roman"/>
                <a:cs typeface="Times New Roman"/>
              </a:rPr>
              <a:t> </a:t>
            </a:r>
            <a:r>
              <a:rPr sz="1725" baseline="4830" dirty="0">
                <a:latin typeface="Times New Roman"/>
                <a:cs typeface="Times New Roman"/>
              </a:rPr>
              <a:t>То</a:t>
            </a:r>
            <a:r>
              <a:rPr sz="1725" baseline="2415" dirty="0">
                <a:latin typeface="Times New Roman"/>
                <a:cs typeface="Times New Roman"/>
              </a:rPr>
              <a:t>к</a:t>
            </a:r>
            <a:r>
              <a:rPr sz="1725" baseline="4830" dirty="0">
                <a:latin typeface="Times New Roman"/>
                <a:cs typeface="Times New Roman"/>
              </a:rPr>
              <a:t>арликова</a:t>
            </a:r>
            <a:r>
              <a:rPr sz="1725" spc="22" baseline="4830" dirty="0">
                <a:latin typeface="Times New Roman"/>
                <a:cs typeface="Times New Roman"/>
              </a:rPr>
              <a:t> </a:t>
            </a:r>
            <a:r>
              <a:rPr sz="1725" baseline="4830" dirty="0">
                <a:latin typeface="Times New Roman"/>
                <a:cs typeface="Times New Roman"/>
              </a:rPr>
              <a:t>Альметьевского</a:t>
            </a:r>
            <a:r>
              <a:rPr sz="1725" spc="-82" baseline="4830" dirty="0">
                <a:latin typeface="Times New Roman"/>
                <a:cs typeface="Times New Roman"/>
              </a:rPr>
              <a:t> </a:t>
            </a:r>
            <a:r>
              <a:rPr sz="1725" spc="-15" baseline="4830" dirty="0">
                <a:latin typeface="Times New Roman"/>
                <a:cs typeface="Times New Roman"/>
              </a:rPr>
              <a:t>раиона</a:t>
            </a:r>
            <a:r>
              <a:rPr sz="1725" spc="44" baseline="4830" dirty="0">
                <a:latin typeface="Times New Roman"/>
                <a:cs typeface="Times New Roman"/>
              </a:rPr>
              <a:t> </a:t>
            </a:r>
            <a:r>
              <a:rPr sz="1725" spc="-37" baseline="4830" dirty="0">
                <a:latin typeface="Times New Roman"/>
                <a:cs typeface="Times New Roman"/>
              </a:rPr>
              <a:t>PT;</a:t>
            </a:r>
            <a:endParaRPr sz="1725" baseline="4830">
              <a:latin typeface="Times New Roman"/>
              <a:cs typeface="Times New Roman"/>
            </a:endParaRPr>
          </a:p>
          <a:p>
            <a:pPr marL="191135" marR="102870" indent="777875">
              <a:lnSpc>
                <a:spcPct val="148100"/>
              </a:lnSpc>
              <a:spcBef>
                <a:spcPts val="60"/>
              </a:spcBef>
              <a:buAutoNum type="arabicPeriod" startAt="3"/>
              <a:tabLst>
                <a:tab pos="969010" algn="l"/>
              </a:tabLst>
            </a:pPr>
            <a:r>
              <a:rPr sz="1650" baseline="5050" dirty="0">
                <a:latin typeface="Times New Roman"/>
                <a:cs typeface="Times New Roman"/>
              </a:rPr>
              <a:t>провести</a:t>
            </a:r>
            <a:r>
              <a:rPr sz="1650" spc="405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анализ</a:t>
            </a:r>
            <a:r>
              <a:rPr sz="1650" spc="284" baseline="5050" dirty="0">
                <a:latin typeface="Times New Roman"/>
                <a:cs typeface="Times New Roman"/>
              </a:rPr>
              <a:t> </a:t>
            </a:r>
            <a:r>
              <a:rPr sz="1650" spc="-15" baseline="5050" dirty="0">
                <a:latin typeface="Times New Roman"/>
                <a:cs typeface="Times New Roman"/>
              </a:rPr>
              <a:t>‹финансовых</a:t>
            </a:r>
            <a:r>
              <a:rPr sz="1650" spc="540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результатов</a:t>
            </a:r>
            <a:r>
              <a:rPr sz="1650" spc="419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деятельности</a:t>
            </a:r>
            <a:r>
              <a:rPr sz="1650" spc="600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AO</a:t>
            </a:r>
            <a:r>
              <a:rPr sz="1650" spc="412" baseline="5050" dirty="0">
                <a:latin typeface="Times New Roman"/>
                <a:cs typeface="Times New Roman"/>
              </a:rPr>
              <a:t> </a:t>
            </a:r>
            <a:r>
              <a:rPr sz="1650" spc="-30" baseline="5050" dirty="0">
                <a:latin typeface="Times New Roman"/>
                <a:cs typeface="Times New Roman"/>
              </a:rPr>
              <a:t>и›і. </a:t>
            </a:r>
            <a:r>
              <a:rPr sz="1100" dirty="0">
                <a:latin typeface="Times New Roman"/>
                <a:cs typeface="Times New Roman"/>
              </a:rPr>
              <a:t>Н.Е.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Токарликова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Альметьевского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района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PT.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46775" y="8955713"/>
            <a:ext cx="80645" cy="14922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50" spc="-50" dirty="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86113" y="3127415"/>
            <a:ext cx="153708" cy="652458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4861" y="4817078"/>
            <a:ext cx="65875" cy="6948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20826" y="935435"/>
            <a:ext cx="5210175" cy="4260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805" marR="30480" indent="391795" algn="just">
              <a:lnSpc>
                <a:spcPct val="147100"/>
              </a:lnSpc>
              <a:spcBef>
                <a:spcPts val="95"/>
              </a:spcBef>
            </a:pPr>
            <a:r>
              <a:rPr sz="1150" dirty="0">
                <a:latin typeface="Times New Roman"/>
                <a:cs typeface="Times New Roman"/>
              </a:rPr>
              <a:t>Объектом</a:t>
            </a:r>
            <a:r>
              <a:rPr sz="1150" spc="18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исслсдоваііия</a:t>
            </a:r>
            <a:r>
              <a:rPr sz="1150" spc="28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лпляет'ся</a:t>
            </a:r>
            <a:r>
              <a:rPr sz="1150" spc="254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AO</a:t>
            </a:r>
            <a:r>
              <a:rPr sz="1150" spc="14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им.</a:t>
            </a:r>
            <a:r>
              <a:rPr sz="1150" spc="5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11.li.</a:t>
            </a:r>
            <a:r>
              <a:rPr sz="1150" spc="385" dirty="0">
                <a:latin typeface="Times New Roman"/>
                <a:cs typeface="Times New Roman"/>
              </a:rPr>
              <a:t> </a:t>
            </a:r>
            <a:r>
              <a:rPr sz="1150" spc="-30" dirty="0">
                <a:latin typeface="Times New Roman"/>
                <a:cs typeface="Times New Roman"/>
              </a:rPr>
              <a:t>Гокар›тиковаАіlsмс</a:t>
            </a:r>
            <a:r>
              <a:rPr sz="1150" spc="-4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тасп- </a:t>
            </a:r>
            <a:r>
              <a:rPr sz="1150" dirty="0">
                <a:latin typeface="Times New Roman"/>
                <a:cs typeface="Times New Roman"/>
              </a:rPr>
              <a:t>екого</a:t>
            </a:r>
            <a:r>
              <a:rPr sz="1150" spc="18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района.</a:t>
            </a:r>
            <a:endParaRPr sz="1150">
              <a:latin typeface="Times New Roman"/>
              <a:cs typeface="Times New Roman"/>
            </a:endParaRPr>
          </a:p>
          <a:p>
            <a:pPr marL="481330">
              <a:lnSpc>
                <a:spcPct val="100000"/>
              </a:lnSpc>
              <a:spcBef>
                <a:spcPts val="860"/>
              </a:spcBef>
            </a:pPr>
            <a:r>
              <a:rPr sz="1650" baseline="5050" dirty="0">
                <a:latin typeface="Times New Roman"/>
                <a:cs typeface="Times New Roman"/>
              </a:rPr>
              <a:t>Предмето</a:t>
            </a:r>
            <a:r>
              <a:rPr sz="1650" baseline="2525" dirty="0">
                <a:latin typeface="Times New Roman"/>
                <a:cs typeface="Times New Roman"/>
              </a:rPr>
              <a:t>м</a:t>
            </a:r>
            <a:r>
              <a:rPr sz="1650" spc="225" baseline="252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исследования</a:t>
            </a:r>
            <a:r>
              <a:rPr sz="1100" spc="28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работы</a:t>
            </a:r>
            <a:r>
              <a:rPr sz="1100" spc="229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выступает</a:t>
            </a:r>
            <a:r>
              <a:rPr sz="1100" spc="204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іјіи›‹а›‹совые</a:t>
            </a:r>
            <a:r>
              <a:rPr sz="1100" spc="18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резу/іь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гатаі</a:t>
            </a:r>
            <a:endParaRPr sz="1100">
              <a:latin typeface="Times New Roman"/>
              <a:cs typeface="Times New Roman"/>
            </a:endParaRPr>
          </a:p>
          <a:p>
            <a:pPr marL="87630" algn="just">
              <a:lnSpc>
                <a:spcPct val="100000"/>
              </a:lnSpc>
              <a:spcBef>
                <a:spcPts val="775"/>
              </a:spcBef>
            </a:pPr>
            <a:r>
              <a:rPr sz="1725" baseline="7246" dirty="0">
                <a:latin typeface="Times New Roman"/>
                <a:cs typeface="Times New Roman"/>
              </a:rPr>
              <a:t>AO</a:t>
            </a:r>
            <a:r>
              <a:rPr sz="1725" spc="240" baseline="7246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им.</a:t>
            </a:r>
            <a:r>
              <a:rPr sz="1725" spc="195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Н.Е.</a:t>
            </a:r>
            <a:r>
              <a:rPr sz="1725" spc="172" baseline="2415" dirty="0">
                <a:latin typeface="Times New Roman"/>
                <a:cs typeface="Times New Roman"/>
              </a:rPr>
              <a:t> </a:t>
            </a:r>
            <a:r>
              <a:rPr sz="1725" baseline="4830" dirty="0">
                <a:latin typeface="Times New Roman"/>
                <a:cs typeface="Times New Roman"/>
              </a:rPr>
              <a:t>Ток</a:t>
            </a:r>
            <a:r>
              <a:rPr sz="1725" baseline="2415" dirty="0">
                <a:latin typeface="Times New Roman"/>
                <a:cs typeface="Times New Roman"/>
              </a:rPr>
              <a:t>арликоваАльметьев</a:t>
            </a:r>
            <a:r>
              <a:rPr sz="1150" dirty="0">
                <a:latin typeface="Times New Roman"/>
                <a:cs typeface="Times New Roman"/>
              </a:rPr>
              <a:t>с</a:t>
            </a:r>
            <a:r>
              <a:rPr sz="1725" baseline="2415" dirty="0">
                <a:latin typeface="Times New Roman"/>
                <a:cs typeface="Times New Roman"/>
              </a:rPr>
              <a:t>кого</a:t>
            </a:r>
            <a:r>
              <a:rPr sz="1725" spc="254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района</a:t>
            </a:r>
            <a:r>
              <a:rPr sz="1725" spc="345" baseline="2415" dirty="0">
                <a:latin typeface="Times New Roman"/>
                <a:cs typeface="Times New Roman"/>
              </a:rPr>
              <a:t> </a:t>
            </a:r>
            <a:r>
              <a:rPr sz="1725" spc="-37" baseline="2415" dirty="0">
                <a:latin typeface="Times New Roman"/>
                <a:cs typeface="Times New Roman"/>
              </a:rPr>
              <a:t>PT.</a:t>
            </a:r>
            <a:endParaRPr sz="1725" baseline="2415">
              <a:latin typeface="Times New Roman"/>
              <a:cs typeface="Times New Roman"/>
            </a:endParaRPr>
          </a:p>
          <a:p>
            <a:pPr marL="76835" marR="59055" indent="400685" algn="just">
              <a:lnSpc>
                <a:spcPct val="148200"/>
              </a:lnSpc>
              <a:spcBef>
                <a:spcPts val="55"/>
              </a:spcBef>
            </a:pPr>
            <a:r>
              <a:rPr sz="1725" baseline="7246" dirty="0">
                <a:latin typeface="Times New Roman"/>
                <a:cs typeface="Times New Roman"/>
              </a:rPr>
              <a:t>В</a:t>
            </a:r>
            <a:r>
              <a:rPr sz="1725" spc="270" baseline="7246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процессе</a:t>
            </a:r>
            <a:r>
              <a:rPr sz="1725" spc="315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работ</a:t>
            </a:r>
            <a:r>
              <a:rPr sz="1150" dirty="0">
                <a:latin typeface="Times New Roman"/>
                <a:cs typeface="Times New Roman"/>
              </a:rPr>
              <a:t>ы</a:t>
            </a:r>
            <a:r>
              <a:rPr sz="1150" spc="80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были</a:t>
            </a:r>
            <a:r>
              <a:rPr sz="1725" spc="277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использованы</a:t>
            </a:r>
            <a:r>
              <a:rPr sz="1725" spc="434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следующие</a:t>
            </a:r>
            <a:r>
              <a:rPr sz="1725" spc="427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методы</a:t>
            </a:r>
            <a:r>
              <a:rPr sz="1725" spc="427" baseline="2415" dirty="0">
                <a:latin typeface="Times New Roman"/>
                <a:cs typeface="Times New Roman"/>
              </a:rPr>
              <a:t> </a:t>
            </a:r>
            <a:r>
              <a:rPr sz="1725" spc="-15" baseline="2415" dirty="0">
                <a:latin typeface="Times New Roman"/>
                <a:cs typeface="Times New Roman"/>
              </a:rPr>
              <a:t>и</a:t>
            </a:r>
            <a:r>
              <a:rPr sz="1150" spc="-10" dirty="0">
                <a:latin typeface="Times New Roman"/>
                <a:cs typeface="Times New Roman"/>
              </a:rPr>
              <a:t>с</a:t>
            </a:r>
            <a:r>
              <a:rPr sz="1725" spc="-15" baseline="2415" dirty="0">
                <a:latin typeface="Times New Roman"/>
                <a:cs typeface="Times New Roman"/>
              </a:rPr>
              <a:t>следова- </a:t>
            </a:r>
            <a:r>
              <a:rPr sz="1725" baseline="7246" dirty="0">
                <a:latin typeface="Times New Roman"/>
                <a:cs typeface="Times New Roman"/>
              </a:rPr>
              <a:t>ния:</a:t>
            </a:r>
            <a:r>
              <a:rPr sz="1725" spc="359" baseline="7246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дедукция,</a:t>
            </a:r>
            <a:r>
              <a:rPr sz="1725" spc="412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индукция</a:t>
            </a:r>
            <a:r>
              <a:rPr sz="1150" dirty="0">
                <a:latin typeface="Times New Roman"/>
                <a:cs typeface="Times New Roman"/>
              </a:rPr>
              <a:t>,</a:t>
            </a:r>
            <a:r>
              <a:rPr sz="1150" spc="15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эко›іомическии</a:t>
            </a:r>
            <a:r>
              <a:rPr sz="1725" spc="359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анализ,</a:t>
            </a:r>
            <a:r>
              <a:rPr sz="1725" spc="442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сиг›тез,</a:t>
            </a:r>
            <a:r>
              <a:rPr sz="1725" spc="480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группировка,</a:t>
            </a:r>
            <a:r>
              <a:rPr sz="1725" spc="525" baseline="2415" dirty="0">
                <a:latin typeface="Times New Roman"/>
                <a:cs typeface="Times New Roman"/>
              </a:rPr>
              <a:t> </a:t>
            </a:r>
            <a:r>
              <a:rPr sz="1725" spc="-30" baseline="2415" dirty="0">
                <a:latin typeface="Times New Roman"/>
                <a:cs typeface="Times New Roman"/>
              </a:rPr>
              <a:t>фак- </a:t>
            </a:r>
            <a:r>
              <a:rPr sz="1150" dirty="0">
                <a:latin typeface="Times New Roman"/>
                <a:cs typeface="Times New Roman"/>
              </a:rPr>
              <a:t>торный</a:t>
            </a:r>
            <a:r>
              <a:rPr sz="1150" spc="17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анализ.</a:t>
            </a:r>
            <a:endParaRPr sz="1150">
              <a:latin typeface="Times New Roman"/>
              <a:cs typeface="Times New Roman"/>
            </a:endParaRPr>
          </a:p>
          <a:p>
            <a:pPr marL="61594" marR="70485" indent="403225">
              <a:lnSpc>
                <a:spcPct val="154700"/>
              </a:lnSpc>
              <a:spcBef>
                <a:spcPts val="180"/>
              </a:spcBef>
            </a:pPr>
            <a:r>
              <a:rPr sz="1650" spc="15" baseline="2525" dirty="0">
                <a:latin typeface="Times New Roman"/>
                <a:cs typeface="Times New Roman"/>
              </a:rPr>
              <a:t>Теоретическо</a:t>
            </a:r>
            <a:r>
              <a:rPr sz="1100" spc="10" dirty="0">
                <a:latin typeface="Times New Roman"/>
                <a:cs typeface="Times New Roman"/>
              </a:rPr>
              <a:t>й</a:t>
            </a:r>
            <a:r>
              <a:rPr sz="1100" spc="350" dirty="0">
                <a:latin typeface="Times New Roman"/>
                <a:cs typeface="Times New Roman"/>
              </a:rPr>
              <a:t> </a:t>
            </a:r>
            <a:r>
              <a:rPr sz="1650" spc="15" baseline="2525" dirty="0">
                <a:latin typeface="Times New Roman"/>
                <a:cs typeface="Times New Roman"/>
              </a:rPr>
              <a:t>базой</a:t>
            </a:r>
            <a:r>
              <a:rPr sz="1650" spc="690" baseline="2525" dirty="0">
                <a:latin typeface="Times New Roman"/>
                <a:cs typeface="Times New Roman"/>
              </a:rPr>
              <a:t> </a:t>
            </a:r>
            <a:r>
              <a:rPr sz="1650" spc="15" baseline="2525" dirty="0">
                <a:latin typeface="Times New Roman"/>
                <a:cs typeface="Times New Roman"/>
              </a:rPr>
              <a:t>исследования</a:t>
            </a:r>
            <a:r>
              <a:rPr sz="1650" spc="172" baseline="2525" dirty="0">
                <a:latin typeface="Times New Roman"/>
                <a:cs typeface="Times New Roman"/>
              </a:rPr>
              <a:t>  </a:t>
            </a:r>
            <a:r>
              <a:rPr sz="1650" spc="15" baseline="2525" dirty="0">
                <a:latin typeface="Times New Roman"/>
                <a:cs typeface="Times New Roman"/>
              </a:rPr>
              <a:t>составил</a:t>
            </a:r>
            <a:r>
              <a:rPr sz="1650" spc="15" baseline="5050" dirty="0">
                <a:latin typeface="Times New Roman"/>
                <a:cs typeface="Times New Roman"/>
              </a:rPr>
              <a:t>и</a:t>
            </a:r>
            <a:r>
              <a:rPr sz="1650" spc="562" baseline="5050" dirty="0">
                <a:latin typeface="Times New Roman"/>
                <a:cs typeface="Times New Roman"/>
              </a:rPr>
              <a:t> </a:t>
            </a:r>
            <a:r>
              <a:rPr sz="1650" spc="15" baseline="2525" dirty="0">
                <a:latin typeface="Times New Roman"/>
                <a:cs typeface="Times New Roman"/>
              </a:rPr>
              <a:t>трудь</a:t>
            </a:r>
            <a:r>
              <a:rPr sz="1650" spc="367" baseline="2525" dirty="0">
                <a:latin typeface="Times New Roman"/>
                <a:cs typeface="Times New Roman"/>
              </a:rPr>
              <a:t>  </a:t>
            </a:r>
            <a:r>
              <a:rPr sz="1650" spc="15" baseline="2525" dirty="0">
                <a:latin typeface="Times New Roman"/>
                <a:cs typeface="Times New Roman"/>
              </a:rPr>
              <a:t>от</a:t>
            </a:r>
            <a:r>
              <a:rPr sz="1100" spc="10" dirty="0">
                <a:latin typeface="Times New Roman"/>
                <a:cs typeface="Times New Roman"/>
              </a:rPr>
              <a:t>е</a:t>
            </a:r>
            <a:r>
              <a:rPr sz="1650" spc="15" baseline="2525" dirty="0">
                <a:latin typeface="Times New Roman"/>
                <a:cs typeface="Times New Roman"/>
              </a:rPr>
              <a:t>чественньЈ</a:t>
            </a:r>
            <a:r>
              <a:rPr sz="1650" spc="15" baseline="7575" dirty="0">
                <a:latin typeface="Times New Roman"/>
                <a:cs typeface="Times New Roman"/>
              </a:rPr>
              <a:t>х</a:t>
            </a:r>
            <a:r>
              <a:rPr sz="1650" spc="179" baseline="7575" dirty="0">
                <a:latin typeface="Times New Roman"/>
                <a:cs typeface="Times New Roman"/>
              </a:rPr>
              <a:t>  </a:t>
            </a:r>
            <a:r>
              <a:rPr sz="1650" spc="-494" baseline="2525" dirty="0">
                <a:latin typeface="Times New Roman"/>
                <a:cs typeface="Times New Roman"/>
              </a:rPr>
              <a:t>И</a:t>
            </a:r>
            <a:r>
              <a:rPr sz="1650" baseline="25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зарубежных</a:t>
            </a:r>
            <a:r>
              <a:rPr sz="1100" spc="3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авторов</a:t>
            </a:r>
            <a:r>
              <a:rPr sz="1100" spc="3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области</a:t>
            </a:r>
            <a:r>
              <a:rPr sz="1100" spc="3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экономики,</a:t>
            </a:r>
            <a:r>
              <a:rPr sz="1100" spc="3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‹јзина›ісов,</a:t>
            </a:r>
            <a:r>
              <a:rPr sz="1100" spc="3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анализа</a:t>
            </a:r>
            <a:r>
              <a:rPr sz="1100" spc="4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диагностик</a:t>
            </a:r>
            <a:r>
              <a:rPr sz="1650" spc="-15" baseline="2525" dirty="0">
                <a:latin typeface="Times New Roman"/>
                <a:cs typeface="Times New Roman"/>
              </a:rPr>
              <a:t>и </a:t>
            </a:r>
            <a:r>
              <a:rPr sz="1650" baseline="5050" dirty="0">
                <a:latin typeface="Times New Roman"/>
                <a:cs typeface="Times New Roman"/>
              </a:rPr>
              <a:t>фина</a:t>
            </a:r>
            <a:r>
              <a:rPr sz="1650" baseline="2525" dirty="0">
                <a:latin typeface="Times New Roman"/>
                <a:cs typeface="Times New Roman"/>
              </a:rPr>
              <a:t>нсо</a:t>
            </a:r>
            <a:r>
              <a:rPr sz="1650" baseline="5050" dirty="0">
                <a:latin typeface="Times New Roman"/>
                <a:cs typeface="Times New Roman"/>
              </a:rPr>
              <a:t>в</a:t>
            </a:r>
            <a:r>
              <a:rPr sz="1650" baseline="2525" dirty="0">
                <a:latin typeface="Times New Roman"/>
                <a:cs typeface="Times New Roman"/>
              </a:rPr>
              <a:t>о-хозяйств</a:t>
            </a:r>
            <a:r>
              <a:rPr sz="1100" dirty="0">
                <a:latin typeface="Times New Roman"/>
                <a:cs typeface="Times New Roman"/>
              </a:rPr>
              <a:t>енной</a:t>
            </a:r>
            <a:r>
              <a:rPr sz="1100" spc="250" dirty="0">
                <a:latin typeface="Times New Roman"/>
                <a:cs typeface="Times New Roman"/>
              </a:rPr>
              <a:t>  </a:t>
            </a:r>
            <a:r>
              <a:rPr sz="1650" baseline="2525" dirty="0">
                <a:latin typeface="Times New Roman"/>
                <a:cs typeface="Times New Roman"/>
              </a:rPr>
              <a:t>деятельности,</a:t>
            </a:r>
            <a:r>
              <a:rPr sz="1650" spc="315" baseline="2525" dirty="0">
                <a:latin typeface="Times New Roman"/>
                <a:cs typeface="Times New Roman"/>
              </a:rPr>
              <a:t>  </a:t>
            </a:r>
            <a:r>
              <a:rPr sz="1650" baseline="2525" dirty="0">
                <a:latin typeface="Times New Roman"/>
                <a:cs typeface="Times New Roman"/>
              </a:rPr>
              <a:t>материалы</a:t>
            </a:r>
            <a:r>
              <a:rPr sz="1650" spc="359" baseline="2525" dirty="0">
                <a:latin typeface="Times New Roman"/>
                <a:cs typeface="Times New Roman"/>
              </a:rPr>
              <a:t>  </a:t>
            </a:r>
            <a:r>
              <a:rPr sz="1650" baseline="2525" dirty="0">
                <a:latin typeface="Times New Roman"/>
                <a:cs typeface="Times New Roman"/>
              </a:rPr>
              <a:t>экономических</a:t>
            </a:r>
            <a:r>
              <a:rPr sz="1650" spc="427" baseline="2525" dirty="0">
                <a:latin typeface="Times New Roman"/>
                <a:cs typeface="Times New Roman"/>
              </a:rPr>
              <a:t>  </a:t>
            </a:r>
            <a:r>
              <a:rPr sz="1650" spc="-15" baseline="2525" dirty="0">
                <a:latin typeface="Times New Roman"/>
                <a:cs typeface="Times New Roman"/>
              </a:rPr>
              <a:t>изданий</a:t>
            </a:r>
            <a:r>
              <a:rPr sz="1650" spc="750" baseline="252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</a:t>
            </a:r>
            <a:r>
              <a:rPr sz="1150" spc="31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периодичеекой</a:t>
            </a:r>
            <a:r>
              <a:rPr sz="1150" spc="44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печати.</a:t>
            </a:r>
            <a:r>
              <a:rPr sz="1150" spc="33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Информационную</a:t>
            </a:r>
            <a:r>
              <a:rPr sz="1150" spc="28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базу</a:t>
            </a:r>
            <a:r>
              <a:rPr sz="1150" spc="40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исследования</a:t>
            </a:r>
            <a:r>
              <a:rPr sz="1150" spc="49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составляю</a:t>
            </a:r>
            <a:r>
              <a:rPr sz="1725" spc="-15" baseline="2415" dirty="0">
                <a:latin typeface="Times New Roman"/>
                <a:cs typeface="Times New Roman"/>
              </a:rPr>
              <a:t>т </a:t>
            </a:r>
            <a:r>
              <a:rPr sz="1100" dirty="0">
                <a:latin typeface="Times New Roman"/>
                <a:cs typeface="Times New Roman"/>
              </a:rPr>
              <a:t>законы</a:t>
            </a:r>
            <a:r>
              <a:rPr sz="1100" spc="13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РФ,</a:t>
            </a:r>
            <a:r>
              <a:rPr sz="1100" spc="4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подзаконные</a:t>
            </a:r>
            <a:r>
              <a:rPr sz="1100" spc="17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нормативно-правовые</a:t>
            </a:r>
            <a:r>
              <a:rPr sz="1100" spc="3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акты,</a:t>
            </a:r>
            <a:r>
              <a:rPr sz="1100" spc="4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постанов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зение</a:t>
            </a:r>
            <a:r>
              <a:rPr sz="1100" spc="120" dirty="0">
                <a:latin typeface="Times New Roman"/>
                <a:cs typeface="Times New Roman"/>
              </a:rPr>
              <a:t>  </a:t>
            </a:r>
            <a:r>
              <a:rPr sz="1100" spc="-10" dirty="0">
                <a:latin typeface="Times New Roman"/>
                <a:cs typeface="Times New Roman"/>
              </a:rPr>
              <a:t>прави- </a:t>
            </a:r>
            <a:r>
              <a:rPr sz="1150" dirty="0">
                <a:latin typeface="Times New Roman"/>
                <a:cs typeface="Times New Roman"/>
              </a:rPr>
              <a:t>тельства</a:t>
            </a:r>
            <a:r>
              <a:rPr sz="1150" spc="32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РФ</a:t>
            </a:r>
            <a:r>
              <a:rPr sz="1150" spc="24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</a:t>
            </a:r>
            <a:r>
              <a:rPr sz="1150" spc="254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Республики</a:t>
            </a:r>
            <a:r>
              <a:rPr sz="1150" spc="30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Татарстан,</a:t>
            </a:r>
            <a:r>
              <a:rPr sz="1150" spc="3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Грамданский</a:t>
            </a:r>
            <a:r>
              <a:rPr sz="1150" spc="36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кодекс</a:t>
            </a:r>
            <a:r>
              <a:rPr sz="1150" spc="29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РФ,</a:t>
            </a:r>
            <a:r>
              <a:rPr sz="1150" spc="27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Налоговый </a:t>
            </a:r>
            <a:r>
              <a:rPr sz="1650" spc="44" baseline="2525" dirty="0">
                <a:latin typeface="Times New Roman"/>
                <a:cs typeface="Times New Roman"/>
              </a:rPr>
              <a:t>кодекс</a:t>
            </a:r>
            <a:r>
              <a:rPr sz="1650" spc="202" baseline="2525" dirty="0">
                <a:latin typeface="Times New Roman"/>
                <a:cs typeface="Times New Roman"/>
              </a:rPr>
              <a:t> </a:t>
            </a:r>
            <a:r>
              <a:rPr sz="1650" spc="44" baseline="2525" dirty="0">
                <a:latin typeface="Times New Roman"/>
                <a:cs typeface="Times New Roman"/>
              </a:rPr>
              <a:t>РФ,</a:t>
            </a:r>
            <a:r>
              <a:rPr sz="1650" spc="179" baseline="2525" dirty="0">
                <a:latin typeface="Times New Roman"/>
                <a:cs typeface="Times New Roman"/>
              </a:rPr>
              <a:t> </a:t>
            </a:r>
            <a:r>
              <a:rPr sz="1650" spc="44" baseline="2525" dirty="0">
                <a:latin typeface="Times New Roman"/>
                <a:cs typeface="Times New Roman"/>
              </a:rPr>
              <a:t>статистические</a:t>
            </a:r>
            <a:r>
              <a:rPr sz="1650" spc="37" baseline="2525" dirty="0">
                <a:latin typeface="Times New Roman"/>
                <a:cs typeface="Times New Roman"/>
              </a:rPr>
              <a:t> </a:t>
            </a:r>
            <a:r>
              <a:rPr sz="1650" spc="44" baseline="2525" dirty="0">
                <a:latin typeface="Times New Roman"/>
                <a:cs typeface="Times New Roman"/>
              </a:rPr>
              <a:t>данные,</a:t>
            </a:r>
            <a:r>
              <a:rPr sz="1650" spc="232" baseline="2525" dirty="0">
                <a:latin typeface="Times New Roman"/>
                <a:cs typeface="Times New Roman"/>
              </a:rPr>
              <a:t> </a:t>
            </a:r>
            <a:r>
              <a:rPr sz="1650" spc="44" baseline="2525" dirty="0">
                <a:latin typeface="Times New Roman"/>
                <a:cs typeface="Times New Roman"/>
              </a:rPr>
              <a:t>материалы</a:t>
            </a:r>
            <a:r>
              <a:rPr sz="1650" spc="225" baseline="2525" dirty="0">
                <a:latin typeface="Times New Roman"/>
                <a:cs typeface="Times New Roman"/>
              </a:rPr>
              <a:t> </a:t>
            </a:r>
            <a:r>
              <a:rPr sz="1650" spc="44" baseline="2525" dirty="0">
                <a:latin typeface="Times New Roman"/>
                <a:cs typeface="Times New Roman"/>
              </a:rPr>
              <a:t>общероссийской</a:t>
            </a:r>
            <a:r>
              <a:rPr sz="1650" spc="202" baseline="2525" dirty="0">
                <a:latin typeface="Times New Roman"/>
                <a:cs typeface="Times New Roman"/>
              </a:rPr>
              <a:t> </a:t>
            </a:r>
            <a:r>
              <a:rPr sz="1650" spc="44" baseline="2525" dirty="0">
                <a:latin typeface="Times New Roman"/>
                <a:cs typeface="Times New Roman"/>
              </a:rPr>
              <a:t>и</a:t>
            </a:r>
            <a:r>
              <a:rPr sz="1650" spc="225" baseline="2525" dirty="0">
                <a:latin typeface="Times New Roman"/>
                <a:cs typeface="Times New Roman"/>
              </a:rPr>
              <a:t> </a:t>
            </a:r>
            <a:r>
              <a:rPr sz="1650" spc="52" baseline="2525" dirty="0">
                <a:latin typeface="Times New Roman"/>
                <a:cs typeface="Times New Roman"/>
              </a:rPr>
              <a:t>ре</a:t>
            </a:r>
            <a:r>
              <a:rPr sz="1100" spc="35" dirty="0">
                <a:latin typeface="Times New Roman"/>
                <a:cs typeface="Times New Roman"/>
              </a:rPr>
              <a:t>г</a:t>
            </a:r>
            <a:r>
              <a:rPr sz="1650" spc="52" baseline="2525" dirty="0">
                <a:latin typeface="Times New Roman"/>
                <a:cs typeface="Times New Roman"/>
              </a:rPr>
              <a:t>ионазь-</a:t>
            </a:r>
            <a:endParaRPr sz="1650" baseline="2525">
              <a:latin typeface="Times New Roman"/>
              <a:cs typeface="Times New Roman"/>
            </a:endParaRPr>
          </a:p>
          <a:p>
            <a:pPr marL="352425">
              <a:lnSpc>
                <a:spcPct val="100000"/>
              </a:lnSpc>
              <a:spcBef>
                <a:spcPts val="680"/>
              </a:spcBef>
            </a:pPr>
            <a:r>
              <a:rPr sz="1100" dirty="0">
                <a:latin typeface="Times New Roman"/>
                <a:cs typeface="Times New Roman"/>
              </a:rPr>
              <a:t>печати,</a:t>
            </a:r>
            <a:r>
              <a:rPr sz="1100" spc="3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бухгалтерская</a:t>
            </a:r>
            <a:r>
              <a:rPr sz="1100" spc="4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финансовая</a:t>
            </a:r>
            <a:r>
              <a:rPr sz="1100" spc="40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отчетность</a:t>
            </a:r>
            <a:r>
              <a:rPr sz="1100" spc="4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AO</a:t>
            </a:r>
            <a:r>
              <a:rPr sz="1100" spc="3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им.</a:t>
            </a:r>
            <a:r>
              <a:rPr sz="1100" spc="3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Н.Е.</a:t>
            </a:r>
            <a:r>
              <a:rPr sz="1100" spc="34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Тохар:зикова</a:t>
            </a:r>
            <a:endParaRPr sz="11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720"/>
              </a:spcBef>
            </a:pPr>
            <a:r>
              <a:rPr sz="1150" dirty="0">
                <a:latin typeface="Times New Roman"/>
                <a:cs typeface="Times New Roman"/>
              </a:rPr>
              <a:t>за</a:t>
            </a:r>
            <a:r>
              <a:rPr sz="1150" spc="12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2019-2021</a:t>
            </a:r>
            <a:r>
              <a:rPr sz="1150" spc="18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года.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4766" y="8972739"/>
            <a:ext cx="86995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05"/>
              </a:lnSpc>
            </a:pPr>
            <a:r>
              <a:rPr sz="950" spc="-50" dirty="0">
                <a:latin typeface="Consolas"/>
                <a:cs typeface="Consolas"/>
              </a:rPr>
              <a:t>5</a:t>
            </a:r>
            <a:endParaRPr sz="95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7732" y="9541636"/>
            <a:ext cx="1337415" cy="1103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04477" y="4333199"/>
            <a:ext cx="67582" cy="496991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789068" y="965986"/>
            <a:ext cx="3955415" cy="58801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70"/>
              </a:spcBef>
            </a:pPr>
            <a:r>
              <a:rPr sz="1800" spc="-15" baseline="6944" dirty="0">
                <a:latin typeface="Times New Roman"/>
                <a:cs typeface="Times New Roman"/>
              </a:rPr>
              <a:t>I.ТЕ</a:t>
            </a:r>
            <a:r>
              <a:rPr sz="1800" spc="-15" baseline="4629" dirty="0">
                <a:latin typeface="Times New Roman"/>
                <a:cs typeface="Times New Roman"/>
              </a:rPr>
              <a:t>ОРЕТИЧ</a:t>
            </a:r>
            <a:r>
              <a:rPr sz="1800" spc="-15" baseline="2314" dirty="0">
                <a:latin typeface="Times New Roman"/>
                <a:cs typeface="Times New Roman"/>
              </a:rPr>
              <a:t>ЕСКИЕ</a:t>
            </a:r>
            <a:r>
              <a:rPr sz="1800" spc="-187" baseline="2314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ОСНОВЫ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АНАЛИЗА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ФИHAL!CGBb!Z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800" spc="-37" baseline="9259" dirty="0">
                <a:latin typeface="Times New Roman"/>
                <a:cs typeface="Times New Roman"/>
              </a:rPr>
              <a:t>Р</a:t>
            </a:r>
            <a:r>
              <a:rPr sz="1800" spc="-37" baseline="6944" dirty="0">
                <a:latin typeface="Times New Roman"/>
                <a:cs typeface="Times New Roman"/>
              </a:rPr>
              <a:t>ЕЗУЛЬТАТ</a:t>
            </a:r>
            <a:r>
              <a:rPr sz="1800" spc="-37" baseline="2314" dirty="0">
                <a:latin typeface="Times New Roman"/>
                <a:cs typeface="Times New Roman"/>
              </a:rPr>
              <a:t>ОВ</a:t>
            </a:r>
            <a:r>
              <a:rPr sz="1800" spc="37" baseline="2314" dirty="0">
                <a:latin typeface="Times New Roman"/>
                <a:cs typeface="Times New Roman"/>
              </a:rPr>
              <a:t> </a:t>
            </a:r>
            <a:r>
              <a:rPr sz="1800" spc="-30" baseline="4629" dirty="0">
                <a:latin typeface="Times New Roman"/>
                <a:cs typeface="Times New Roman"/>
              </a:rPr>
              <a:t>ДЕ</a:t>
            </a:r>
            <a:r>
              <a:rPr sz="1800" spc="-30" baseline="2314" dirty="0">
                <a:latin typeface="Times New Roman"/>
                <a:cs typeface="Times New Roman"/>
              </a:rPr>
              <a:t>ЯТЕЛЬН</a:t>
            </a:r>
            <a:r>
              <a:rPr sz="1200" spc="-20" dirty="0">
                <a:latin typeface="Times New Roman"/>
                <a:cs typeface="Times New Roman"/>
              </a:rPr>
              <a:t>О</a:t>
            </a:r>
            <a:r>
              <a:rPr sz="1800" spc="-30" baseline="2314" dirty="0">
                <a:latin typeface="Times New Roman"/>
                <a:cs typeface="Times New Roman"/>
              </a:rPr>
              <a:t>СТИ</a:t>
            </a:r>
            <a:r>
              <a:rPr sz="1800" spc="-89" baseline="2314" dirty="0">
                <a:latin typeface="Times New Roman"/>
                <a:cs typeface="Times New Roman"/>
              </a:rPr>
              <a:t> </a:t>
            </a:r>
            <a:r>
              <a:rPr sz="1800" spc="-15" baseline="2314" dirty="0">
                <a:latin typeface="Times New Roman"/>
                <a:cs typeface="Times New Roman"/>
              </a:rPr>
              <a:t>ОРГАНИЗАЦИИ</a:t>
            </a:r>
            <a:endParaRPr sz="1800" baseline="2314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2110" y="1603543"/>
            <a:ext cx="842010" cy="2038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25" spc="-15" baseline="2415" dirty="0">
                <a:latin typeface="Times New Roman"/>
                <a:cs typeface="Times New Roman"/>
              </a:rPr>
              <a:t>Финансовы</a:t>
            </a:r>
            <a:r>
              <a:rPr sz="1150" spc="-10" dirty="0">
                <a:latin typeface="Times New Roman"/>
                <a:cs typeface="Times New Roman"/>
              </a:rPr>
              <a:t>е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9368" y="1617783"/>
            <a:ext cx="3698875" cy="2038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35025" algn="l"/>
                <a:tab pos="2695575" algn="l"/>
              </a:tabLst>
            </a:pPr>
            <a:r>
              <a:rPr sz="1725" spc="-15" baseline="2415" dirty="0">
                <a:latin typeface="Times New Roman"/>
                <a:cs typeface="Times New Roman"/>
              </a:rPr>
              <a:t>результаты</a:t>
            </a:r>
            <a:r>
              <a:rPr sz="1725" baseline="2415" dirty="0">
                <a:latin typeface="Times New Roman"/>
                <a:cs typeface="Times New Roman"/>
              </a:rPr>
              <a:t>	деятельн</a:t>
            </a:r>
            <a:r>
              <a:rPr sz="1150" dirty="0">
                <a:latin typeface="Times New Roman"/>
                <a:cs typeface="Times New Roman"/>
              </a:rPr>
              <a:t>о</a:t>
            </a:r>
            <a:r>
              <a:rPr sz="1725" baseline="2415" dirty="0">
                <a:latin typeface="Times New Roman"/>
                <a:cs typeface="Times New Roman"/>
              </a:rPr>
              <a:t>сти</a:t>
            </a:r>
            <a:r>
              <a:rPr sz="1725" spc="217" baseline="2415" dirty="0">
                <a:latin typeface="Times New Roman"/>
                <a:cs typeface="Times New Roman"/>
              </a:rPr>
              <a:t>  </a:t>
            </a:r>
            <a:r>
              <a:rPr sz="1725" spc="-15" baseline="2415" dirty="0">
                <a:latin typeface="Times New Roman"/>
                <a:cs typeface="Times New Roman"/>
              </a:rPr>
              <a:t>организации</a:t>
            </a:r>
            <a:r>
              <a:rPr sz="1725" baseline="2415" dirty="0">
                <a:latin typeface="Times New Roman"/>
                <a:cs typeface="Times New Roman"/>
              </a:rPr>
              <a:t>	</a:t>
            </a:r>
            <a:r>
              <a:rPr sz="1725" spc="-15" baseline="2415" dirty="0">
                <a:latin typeface="Times New Roman"/>
                <a:cs typeface="Times New Roman"/>
              </a:rPr>
              <a:t>характеризую</a:t>
            </a:r>
            <a:r>
              <a:rPr sz="1725" spc="7" baseline="2415" dirty="0">
                <a:latin typeface="Times New Roman"/>
                <a:cs typeface="Times New Roman"/>
              </a:rPr>
              <a:t> </a:t>
            </a:r>
            <a:r>
              <a:rPr sz="1725" spc="-37" baseline="2415" dirty="0">
                <a:latin typeface="Times New Roman"/>
                <a:cs typeface="Times New Roman"/>
              </a:rPr>
              <a:t>г-</a:t>
            </a:r>
            <a:endParaRPr sz="1725" baseline="241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5855" y="1793220"/>
            <a:ext cx="5196205" cy="4511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8580" marR="43180" indent="-3810">
              <a:lnSpc>
                <a:spcPct val="155200"/>
              </a:lnSpc>
              <a:spcBef>
                <a:spcPts val="120"/>
              </a:spcBef>
            </a:pPr>
            <a:r>
              <a:rPr sz="1725" baseline="12077" dirty="0">
                <a:latin typeface="Times New Roman"/>
                <a:cs typeface="Times New Roman"/>
              </a:rPr>
              <a:t>ся</a:t>
            </a:r>
            <a:r>
              <a:rPr sz="1725" baseline="9661" dirty="0">
                <a:latin typeface="Times New Roman"/>
                <a:cs typeface="Times New Roman"/>
              </a:rPr>
              <a:t>показател</a:t>
            </a:r>
            <a:r>
              <a:rPr sz="1725" baseline="7246" dirty="0">
                <a:latin typeface="Times New Roman"/>
                <a:cs typeface="Times New Roman"/>
              </a:rPr>
              <a:t>ями</a:t>
            </a:r>
            <a:r>
              <a:rPr sz="1725" spc="375" baseline="7246" dirty="0">
                <a:latin typeface="Times New Roman"/>
                <a:cs typeface="Times New Roman"/>
              </a:rPr>
              <a:t> </a:t>
            </a:r>
            <a:r>
              <a:rPr sz="1725" baseline="4830" dirty="0">
                <a:latin typeface="Times New Roman"/>
                <a:cs typeface="Times New Roman"/>
              </a:rPr>
              <a:t>п</a:t>
            </a:r>
            <a:r>
              <a:rPr sz="1725" baseline="2415" dirty="0">
                <a:latin typeface="Times New Roman"/>
                <a:cs typeface="Times New Roman"/>
              </a:rPr>
              <a:t>олученно</a:t>
            </a:r>
            <a:r>
              <a:rPr sz="1150" dirty="0">
                <a:latin typeface="Times New Roman"/>
                <a:cs typeface="Times New Roman"/>
              </a:rPr>
              <a:t>и</a:t>
            </a:r>
            <a:r>
              <a:rPr sz="1150" spc="150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прибыли</a:t>
            </a:r>
            <a:r>
              <a:rPr sz="1725" spc="450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и</a:t>
            </a:r>
            <a:r>
              <a:rPr sz="1725" spc="359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уров›tя</a:t>
            </a:r>
            <a:r>
              <a:rPr sz="1725" spc="525" baseline="2415" dirty="0">
                <a:latin typeface="Times New Roman"/>
                <a:cs typeface="Times New Roman"/>
              </a:rPr>
              <a:t> </a:t>
            </a:r>
            <a:r>
              <a:rPr sz="1725" baseline="2415" dirty="0">
                <a:latin typeface="Times New Roman"/>
                <a:cs typeface="Times New Roman"/>
              </a:rPr>
              <a:t>рентабельности.</a:t>
            </a:r>
            <a:r>
              <a:rPr sz="1725" spc="292" baseline="241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В</a:t>
            </a:r>
            <a:r>
              <a:rPr sz="1725" spc="-15" baseline="2415" dirty="0">
                <a:latin typeface="Times New Roman"/>
                <a:cs typeface="Times New Roman"/>
              </a:rPr>
              <a:t>ажнейши— </a:t>
            </a:r>
            <a:r>
              <a:rPr sz="1650" baseline="10101" dirty="0">
                <a:latin typeface="Times New Roman"/>
                <a:cs typeface="Times New Roman"/>
              </a:rPr>
              <a:t>мисреди</a:t>
            </a:r>
            <a:r>
              <a:rPr sz="1650" spc="637" baseline="10101" dirty="0">
                <a:latin typeface="Times New Roman"/>
                <a:cs typeface="Times New Roman"/>
              </a:rPr>
              <a:t> </a:t>
            </a:r>
            <a:r>
              <a:rPr sz="1650" baseline="7575" dirty="0">
                <a:latin typeface="Times New Roman"/>
                <a:cs typeface="Times New Roman"/>
              </a:rPr>
              <a:t>них</a:t>
            </a:r>
            <a:r>
              <a:rPr sz="1650" spc="547" baseline="7575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являются</a:t>
            </a:r>
            <a:r>
              <a:rPr sz="1650" spc="682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показатели</a:t>
            </a:r>
            <a:r>
              <a:rPr sz="1650" spc="712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прибьlли,</a:t>
            </a:r>
            <a:r>
              <a:rPr sz="1650" spc="607" baseline="50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создающие</a:t>
            </a:r>
            <a:r>
              <a:rPr sz="1100" spc="39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основу</a:t>
            </a:r>
            <a:r>
              <a:rPr sz="1650" spc="660" baseline="5050" dirty="0">
                <a:latin typeface="Times New Roman"/>
                <a:cs typeface="Times New Roman"/>
              </a:rPr>
              <a:t> </a:t>
            </a:r>
            <a:r>
              <a:rPr sz="1650" spc="-15" baseline="5050" dirty="0">
                <a:latin typeface="Times New Roman"/>
                <a:cs typeface="Times New Roman"/>
              </a:rPr>
              <a:t>экономиче- </a:t>
            </a:r>
            <a:r>
              <a:rPr sz="1650" baseline="7575" dirty="0">
                <a:latin typeface="Times New Roman"/>
                <a:cs typeface="Times New Roman"/>
              </a:rPr>
              <a:t>скогоразВИТия</a:t>
            </a:r>
            <a:r>
              <a:rPr sz="1100" dirty="0">
                <a:latin typeface="Times New Roman"/>
                <a:cs typeface="Times New Roman"/>
              </a:rPr>
              <a:t>фирмы.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Последние</a:t>
            </a:r>
            <a:r>
              <a:rPr sz="1100" spc="3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получа›от</a:t>
            </a:r>
            <a:r>
              <a:rPr sz="1100" spc="3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прибыль</a:t>
            </a:r>
            <a:r>
              <a:rPr sz="1100" spc="3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глав›іым</a:t>
            </a:r>
            <a:r>
              <a:rPr sz="1100" spc="3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образом</a:t>
            </a:r>
            <a:r>
              <a:rPr sz="1100" spc="3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отре- </a:t>
            </a:r>
            <a:r>
              <a:rPr sz="1650" baseline="7575" dirty="0">
                <a:latin typeface="Times New Roman"/>
                <a:cs typeface="Times New Roman"/>
              </a:rPr>
              <a:t>ализаци</a:t>
            </a:r>
            <a:r>
              <a:rPr sz="1650" baseline="5050" dirty="0">
                <a:latin typeface="Times New Roman"/>
                <a:cs typeface="Times New Roman"/>
              </a:rPr>
              <a:t>и</a:t>
            </a:r>
            <a:r>
              <a:rPr sz="1650" spc="195" baseline="505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продукции,</a:t>
            </a:r>
            <a:r>
              <a:rPr sz="1100" spc="21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работ,</a:t>
            </a:r>
            <a:r>
              <a:rPr sz="1100" spc="16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услуг,</a:t>
            </a:r>
            <a:r>
              <a:rPr sz="1100" spc="13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а</a:t>
            </a:r>
            <a:r>
              <a:rPr sz="1100" spc="12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также</a:t>
            </a:r>
            <a:r>
              <a:rPr sz="1100" spc="14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от</a:t>
            </a:r>
            <a:r>
              <a:rPr sz="1100" spc="12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других</a:t>
            </a:r>
            <a:r>
              <a:rPr sz="1100" spc="19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видов</a:t>
            </a:r>
            <a:r>
              <a:rPr sz="1100" spc="145" dirty="0">
                <a:latin typeface="Times New Roman"/>
                <a:cs typeface="Times New Roman"/>
              </a:rPr>
              <a:t>  </a:t>
            </a:r>
            <a:r>
              <a:rPr sz="1100" spc="-10" dirty="0">
                <a:latin typeface="Times New Roman"/>
                <a:cs typeface="Times New Roman"/>
              </a:rPr>
              <a:t>деяте›зьно- </a:t>
            </a:r>
            <a:r>
              <a:rPr sz="1725" baseline="4830" dirty="0">
                <a:latin typeface="Times New Roman"/>
                <a:cs typeface="Times New Roman"/>
              </a:rPr>
              <a:t>с</a:t>
            </a:r>
            <a:r>
              <a:rPr sz="1725" baseline="7246" dirty="0">
                <a:latin typeface="Times New Roman"/>
                <a:cs typeface="Times New Roman"/>
              </a:rPr>
              <a:t>т</a:t>
            </a:r>
            <a:r>
              <a:rPr sz="1725" baseline="4830" dirty="0">
                <a:latin typeface="Times New Roman"/>
                <a:cs typeface="Times New Roman"/>
              </a:rPr>
              <a:t>и:сдачи</a:t>
            </a:r>
            <a:r>
              <a:rPr sz="1725" spc="172" baseline="483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в</a:t>
            </a:r>
            <a:r>
              <a:rPr sz="1150" spc="4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аренду</a:t>
            </a:r>
            <a:r>
              <a:rPr sz="1150" spc="85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ocнoвньJx</a:t>
            </a:r>
            <a:r>
              <a:rPr sz="1150" spc="10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фондов,</a:t>
            </a:r>
            <a:r>
              <a:rPr sz="1150" spc="114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коммерческой</a:t>
            </a:r>
            <a:r>
              <a:rPr sz="1150" spc="18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деятельности</a:t>
            </a:r>
            <a:r>
              <a:rPr sz="1150" spc="18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на</a:t>
            </a:r>
            <a:r>
              <a:rPr sz="1150" spc="7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фондо— </a:t>
            </a:r>
            <a:r>
              <a:rPr sz="1150" dirty="0">
                <a:latin typeface="Times New Roman"/>
                <a:cs typeface="Times New Roman"/>
              </a:rPr>
              <a:t>вых</a:t>
            </a:r>
            <a:r>
              <a:rPr sz="1150" spc="5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ивалютных</a:t>
            </a:r>
            <a:r>
              <a:rPr sz="1150" spc="12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биржах</a:t>
            </a:r>
            <a:r>
              <a:rPr sz="1150" spc="8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</a:t>
            </a:r>
            <a:r>
              <a:rPr sz="1150" spc="3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т.</a:t>
            </a:r>
            <a:r>
              <a:rPr sz="1150" spc="-4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д.[15,</a:t>
            </a:r>
            <a:r>
              <a:rPr sz="1150" spc="3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с.</a:t>
            </a:r>
            <a:r>
              <a:rPr sz="1150" spc="3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105].</a:t>
            </a:r>
            <a:endParaRPr sz="1150">
              <a:latin typeface="Times New Roman"/>
              <a:cs typeface="Times New Roman"/>
            </a:endParaRPr>
          </a:p>
          <a:p>
            <a:pPr marL="68580" marR="179705" indent="386715" algn="just">
              <a:lnSpc>
                <a:spcPct val="156400"/>
              </a:lnSpc>
              <a:spcBef>
                <a:spcPts val="55"/>
              </a:spcBef>
            </a:pPr>
            <a:r>
              <a:rPr sz="1100" dirty="0">
                <a:latin typeface="Times New Roman"/>
                <a:cs typeface="Times New Roman"/>
              </a:rPr>
              <a:t>Формирование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</a:t>
            </a:r>
            <a:r>
              <a:rPr sz="1100" spc="3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расПределение</a:t>
            </a:r>
            <a:r>
              <a:rPr sz="1100" spc="4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финансовых</a:t>
            </a:r>
            <a:r>
              <a:rPr sz="1100" spc="4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результатов</a:t>
            </a:r>
            <a:r>
              <a:rPr sz="1100" spc="43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хозяйствен— </a:t>
            </a:r>
            <a:r>
              <a:rPr sz="1100" spc="10" dirty="0">
                <a:latin typeface="Times New Roman"/>
                <a:cs typeface="Times New Roman"/>
              </a:rPr>
              <a:t>нойдеятельности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предприятия</a:t>
            </a:r>
            <a:r>
              <a:rPr sz="1100" spc="345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в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Российской</a:t>
            </a:r>
            <a:r>
              <a:rPr sz="1100" spc="315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Федерации</a:t>
            </a:r>
            <a:r>
              <a:rPr sz="1100" spc="35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регулируетсянор</a:t>
            </a:r>
            <a:r>
              <a:rPr sz="1650" spc="-15" baseline="2525" dirty="0">
                <a:latin typeface="Times New Roman"/>
                <a:cs typeface="Times New Roman"/>
              </a:rPr>
              <a:t>›tа- </a:t>
            </a:r>
            <a:r>
              <a:rPr sz="1100" dirty="0">
                <a:latin typeface="Times New Roman"/>
                <a:cs typeface="Times New Roman"/>
              </a:rPr>
              <a:t>тивными</a:t>
            </a:r>
            <a:r>
              <a:rPr sz="1100" spc="2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актами,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принимаемые</a:t>
            </a:r>
            <a:r>
              <a:rPr sz="1100" spc="3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Федеральным</a:t>
            </a:r>
            <a:r>
              <a:rPr sz="1100" spc="3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собранием</a:t>
            </a:r>
            <a:r>
              <a:rPr sz="1100" spc="3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РФ,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УказааіиПрези- </a:t>
            </a:r>
            <a:r>
              <a:rPr sz="1100" dirty="0">
                <a:latin typeface="Times New Roman"/>
                <a:cs typeface="Times New Roman"/>
              </a:rPr>
              <a:t>дента,</a:t>
            </a:r>
            <a:r>
              <a:rPr sz="1100" spc="12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постановлениями</a:t>
            </a:r>
            <a:r>
              <a:rPr sz="1100" spc="4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правительства</a:t>
            </a:r>
            <a:r>
              <a:rPr sz="1100" spc="14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РФ,</a:t>
            </a:r>
            <a:r>
              <a:rPr sz="1100" spc="45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нормативными</a:t>
            </a:r>
            <a:r>
              <a:rPr sz="1100" spc="160" dirty="0">
                <a:latin typeface="Times New Roman"/>
                <a:cs typeface="Times New Roman"/>
              </a:rPr>
              <a:t>  </a:t>
            </a:r>
            <a:r>
              <a:rPr sz="1100" spc="-10" dirty="0">
                <a:latin typeface="Times New Roman"/>
                <a:cs typeface="Times New Roman"/>
              </a:rPr>
              <a:t>актыМинистер- </a:t>
            </a:r>
            <a:r>
              <a:rPr sz="1100" dirty="0">
                <a:latin typeface="Times New Roman"/>
                <a:cs typeface="Times New Roman"/>
              </a:rPr>
              <a:t>ства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финансов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РФ,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нормативные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актьl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других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министерств</a:t>
            </a:r>
            <a:r>
              <a:rPr sz="1100" spc="26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ивелО.тїств.</a:t>
            </a:r>
            <a:endParaRPr sz="1100">
              <a:latin typeface="Times New Roman"/>
              <a:cs typeface="Times New Roman"/>
            </a:endParaRPr>
          </a:p>
          <a:p>
            <a:pPr marL="73660" marR="210820" indent="377190" algn="just">
              <a:lnSpc>
                <a:spcPts val="2070"/>
              </a:lnSpc>
              <a:spcBef>
                <a:spcPts val="155"/>
              </a:spcBef>
            </a:pPr>
            <a:r>
              <a:rPr sz="1100" dirty="0">
                <a:latin typeface="Times New Roman"/>
                <a:cs typeface="Times New Roman"/>
              </a:rPr>
              <a:t>Прибыль</a:t>
            </a:r>
            <a:r>
              <a:rPr sz="1100" spc="3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один</a:t>
            </a:r>
            <a:r>
              <a:rPr sz="1100" spc="2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из</a:t>
            </a:r>
            <a:r>
              <a:rPr sz="1100" spc="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основньж</a:t>
            </a:r>
            <a:r>
              <a:rPr sz="1100" spc="3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показателей</a:t>
            </a:r>
            <a:r>
              <a:rPr sz="1100" spc="3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хозяйственной</a:t>
            </a:r>
            <a:r>
              <a:rPr sz="1100" spc="4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раfiотыпред- </a:t>
            </a:r>
            <a:r>
              <a:rPr sz="1100" dirty="0">
                <a:latin typeface="Times New Roman"/>
                <a:cs typeface="Times New Roman"/>
              </a:rPr>
              <a:t>приятия.</a:t>
            </a:r>
            <a:r>
              <a:rPr sz="1100" spc="3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</a:t>
            </a:r>
            <a:r>
              <a:rPr sz="1100" spc="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его</a:t>
            </a:r>
            <a:r>
              <a:rPr sz="1100" spc="2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помощью</a:t>
            </a:r>
            <a:r>
              <a:rPr sz="1100" spc="3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определяется</a:t>
            </a:r>
            <a:r>
              <a:rPr sz="1100" spc="4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уровень</a:t>
            </a:r>
            <a:r>
              <a:rPr sz="1100" spc="3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рентабельности,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то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естьпри-</a:t>
            </a:r>
            <a:endParaRPr sz="1100">
              <a:latin typeface="Times New Roman"/>
              <a:cs typeface="Times New Roman"/>
            </a:endParaRPr>
          </a:p>
          <a:p>
            <a:pPr marL="67945" algn="just">
              <a:lnSpc>
                <a:spcPct val="100000"/>
              </a:lnSpc>
              <a:spcBef>
                <a:spcPts val="595"/>
              </a:spcBef>
            </a:pPr>
            <a:r>
              <a:rPr sz="1650" baseline="2525" dirty="0">
                <a:latin typeface="Times New Roman"/>
                <a:cs typeface="Times New Roman"/>
              </a:rPr>
              <a:t>быльность,</a:t>
            </a:r>
            <a:r>
              <a:rPr sz="1650" spc="315" baseline="2525" dirty="0">
                <a:latin typeface="Times New Roman"/>
                <a:cs typeface="Times New Roman"/>
              </a:rPr>
              <a:t> </a:t>
            </a:r>
            <a:r>
              <a:rPr sz="1650" baseline="2525" dirty="0">
                <a:latin typeface="Times New Roman"/>
                <a:cs typeface="Times New Roman"/>
              </a:rPr>
              <a:t>а</a:t>
            </a:r>
            <a:r>
              <a:rPr sz="1650" spc="187" baseline="2525" dirty="0">
                <a:latin typeface="Times New Roman"/>
                <a:cs typeface="Times New Roman"/>
              </a:rPr>
              <a:t> </a:t>
            </a:r>
            <a:r>
              <a:rPr sz="1650" baseline="2525" dirty="0">
                <a:latin typeface="Times New Roman"/>
                <a:cs typeface="Times New Roman"/>
              </a:rPr>
              <a:t>также</a:t>
            </a:r>
            <a:r>
              <a:rPr sz="1650" spc="247" baseline="25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э</a:t>
            </a:r>
            <a:r>
              <a:rPr sz="1650" baseline="2525" dirty="0">
                <a:latin typeface="Times New Roman"/>
                <a:cs typeface="Times New Roman"/>
              </a:rPr>
              <a:t>ффективность</a:t>
            </a:r>
            <a:r>
              <a:rPr sz="1650" spc="202" baseline="2525" dirty="0">
                <a:latin typeface="Times New Roman"/>
                <a:cs typeface="Times New Roman"/>
              </a:rPr>
              <a:t>  </a:t>
            </a:r>
            <a:r>
              <a:rPr sz="1650" baseline="2525" dirty="0">
                <a:latin typeface="Times New Roman"/>
                <a:cs typeface="Times New Roman"/>
              </a:rPr>
              <a:t>функционирования</a:t>
            </a:r>
            <a:r>
              <a:rPr sz="1650" spc="330" baseline="2525" dirty="0">
                <a:latin typeface="Times New Roman"/>
                <a:cs typeface="Times New Roman"/>
              </a:rPr>
              <a:t> </a:t>
            </a:r>
            <a:r>
              <a:rPr sz="1650" spc="-15" baseline="2525" dirty="0">
                <a:latin typeface="Times New Roman"/>
                <a:cs typeface="Times New Roman"/>
              </a:rPr>
              <a:t>предприятия.Прибыль</a:t>
            </a:r>
            <a:endParaRPr sz="1650" baseline="2525">
              <a:latin typeface="Times New Roman"/>
              <a:cs typeface="Times New Roman"/>
            </a:endParaRPr>
          </a:p>
          <a:p>
            <a:pPr marL="63500" marR="211454" indent="3810" algn="just">
              <a:lnSpc>
                <a:spcPct val="152900"/>
              </a:lnSpc>
              <a:spcBef>
                <a:spcPts val="80"/>
              </a:spcBef>
            </a:pPr>
            <a:r>
              <a:rPr sz="1100" dirty="0">
                <a:latin typeface="Times New Roman"/>
                <a:cs typeface="Times New Roman"/>
              </a:rPr>
              <a:t>формируется</a:t>
            </a:r>
            <a:r>
              <a:rPr sz="1100" spc="409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как</a:t>
            </a:r>
            <a:r>
              <a:rPr sz="1650" spc="397" baseline="5050" dirty="0">
                <a:latin typeface="Times New Roman"/>
                <a:cs typeface="Times New Roman"/>
              </a:rPr>
              <a:t> </a:t>
            </a:r>
            <a:r>
              <a:rPr sz="1650" baseline="2525" dirty="0">
                <a:latin typeface="Times New Roman"/>
                <a:cs typeface="Times New Roman"/>
              </a:rPr>
              <a:t>р</a:t>
            </a:r>
            <a:r>
              <a:rPr sz="1650" baseline="5050" dirty="0">
                <a:latin typeface="Times New Roman"/>
                <a:cs typeface="Times New Roman"/>
              </a:rPr>
              <a:t>азность</a:t>
            </a:r>
            <a:r>
              <a:rPr sz="1650" spc="517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между</a:t>
            </a:r>
            <a:r>
              <a:rPr sz="1650" spc="502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выручкой</a:t>
            </a:r>
            <a:r>
              <a:rPr sz="1650" spc="487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от</a:t>
            </a:r>
            <a:r>
              <a:rPr sz="1650" spc="367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реал›tзац›l›і</a:t>
            </a:r>
            <a:r>
              <a:rPr sz="1650" spc="592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ииздержка›lи</a:t>
            </a:r>
            <a:r>
              <a:rPr sz="1650" spc="585" baseline="5050" dirty="0">
                <a:latin typeface="Times New Roman"/>
                <a:cs typeface="Times New Roman"/>
              </a:rPr>
              <a:t> </a:t>
            </a:r>
            <a:r>
              <a:rPr sz="1650" spc="-37" baseline="5050" dirty="0">
                <a:latin typeface="Times New Roman"/>
                <a:cs typeface="Times New Roman"/>
              </a:rPr>
              <a:t>на </a:t>
            </a:r>
            <a:r>
              <a:rPr sz="1100" dirty="0">
                <a:latin typeface="Times New Roman"/>
                <a:cs typeface="Times New Roman"/>
              </a:rPr>
              <a:t>производст</a:t>
            </a:r>
            <a:r>
              <a:rPr sz="1650" baseline="2525" dirty="0">
                <a:latin typeface="Times New Roman"/>
                <a:cs typeface="Times New Roman"/>
              </a:rPr>
              <a:t>во</a:t>
            </a:r>
            <a:r>
              <a:rPr sz="1650" spc="412" baseline="2525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и</a:t>
            </a:r>
            <a:r>
              <a:rPr sz="1650" spc="405" baseline="5050" dirty="0">
                <a:latin typeface="Times New Roman"/>
                <a:cs typeface="Times New Roman"/>
              </a:rPr>
              <a:t> </a:t>
            </a:r>
            <a:r>
              <a:rPr sz="1650" baseline="2525" dirty="0">
                <a:latin typeface="Times New Roman"/>
                <a:cs typeface="Times New Roman"/>
              </a:rPr>
              <a:t>п</a:t>
            </a:r>
            <a:r>
              <a:rPr sz="1650" baseline="5050" dirty="0">
                <a:latin typeface="Times New Roman"/>
                <a:cs typeface="Times New Roman"/>
              </a:rPr>
              <a:t>родаж</a:t>
            </a:r>
            <a:r>
              <a:rPr sz="1650" baseline="7575" dirty="0">
                <a:latin typeface="Times New Roman"/>
                <a:cs typeface="Times New Roman"/>
              </a:rPr>
              <a:t>у.</a:t>
            </a:r>
            <a:r>
              <a:rPr sz="1650" spc="442" baseline="7575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Если</a:t>
            </a:r>
            <a:r>
              <a:rPr sz="1650" spc="442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собственньlе</a:t>
            </a:r>
            <a:r>
              <a:rPr sz="1650" spc="622" baseline="5050" dirty="0">
                <a:latin typeface="Times New Roman"/>
                <a:cs typeface="Times New Roman"/>
              </a:rPr>
              <a:t> </a:t>
            </a:r>
            <a:r>
              <a:rPr sz="1650" baseline="5050" dirty="0">
                <a:latin typeface="Times New Roman"/>
                <a:cs typeface="Times New Roman"/>
              </a:rPr>
              <a:t>издер›хкипревыизают</a:t>
            </a:r>
            <a:r>
              <a:rPr sz="1650" spc="270" baseline="5050" dirty="0">
                <a:latin typeface="Times New Roman"/>
                <a:cs typeface="Times New Roman"/>
              </a:rPr>
              <a:t> </a:t>
            </a:r>
            <a:r>
              <a:rPr sz="1650" spc="-15" baseline="5050" dirty="0">
                <a:latin typeface="Times New Roman"/>
                <a:cs typeface="Times New Roman"/>
              </a:rPr>
              <a:t>денежные </a:t>
            </a:r>
            <a:r>
              <a:rPr sz="1650" baseline="-7575" dirty="0">
                <a:latin typeface="Times New Roman"/>
                <a:cs typeface="Times New Roman"/>
              </a:rPr>
              <a:t>поступле</a:t>
            </a:r>
            <a:r>
              <a:rPr sz="1650" baseline="-5050" dirty="0">
                <a:latin typeface="Times New Roman"/>
                <a:cs typeface="Times New Roman"/>
              </a:rPr>
              <a:t>ния</a:t>
            </a:r>
            <a:r>
              <a:rPr sz="1650" spc="322" baseline="-5050" dirty="0">
                <a:latin typeface="Times New Roman"/>
                <a:cs typeface="Times New Roman"/>
              </a:rPr>
              <a:t> </a:t>
            </a:r>
            <a:r>
              <a:rPr sz="1650" baseline="-5050" dirty="0">
                <a:latin typeface="Times New Roman"/>
                <a:cs typeface="Times New Roman"/>
              </a:rPr>
              <a:t>от</a:t>
            </a:r>
            <a:r>
              <a:rPr sz="1650" spc="352" baseline="-50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реализации</a:t>
            </a:r>
            <a:r>
              <a:rPr sz="1650" baseline="2525" dirty="0">
                <a:latin typeface="Times New Roman"/>
                <a:cs typeface="Times New Roman"/>
              </a:rPr>
              <a:t>,</a:t>
            </a:r>
            <a:r>
              <a:rPr sz="1650" spc="150" baseline="25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тогда</a:t>
            </a:r>
            <a:r>
              <a:rPr sz="1100" spc="2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имеіот</a:t>
            </a:r>
            <a:r>
              <a:rPr sz="1100" spc="3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местоубытк›тот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реализаци›і.</a:t>
            </a:r>
            <a:r>
              <a:rPr sz="1100" spc="3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Конеи-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3098" y="6388476"/>
            <a:ext cx="1209675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latin typeface="Times New Roman"/>
                <a:cs typeface="Times New Roman"/>
              </a:rPr>
              <a:t>ньім</a:t>
            </a:r>
            <a:r>
              <a:rPr sz="1100" spc="140" dirty="0">
                <a:latin typeface="Times New Roman"/>
                <a:cs typeface="Times New Roman"/>
              </a:rPr>
              <a:t>  </a:t>
            </a:r>
            <a:r>
              <a:rPr sz="1650" spc="-15" baseline="2525" dirty="0">
                <a:latin typeface="Times New Roman"/>
                <a:cs typeface="Times New Roman"/>
              </a:rPr>
              <a:t>финансовь</a:t>
            </a:r>
            <a:r>
              <a:rPr sz="1650" spc="-15" baseline="5050" dirty="0">
                <a:latin typeface="Times New Roman"/>
                <a:cs typeface="Times New Roman"/>
              </a:rPr>
              <a:t>lм</a:t>
            </a:r>
            <a:endParaRPr sz="1650" baseline="5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0900" y="6368896"/>
            <a:ext cx="3638550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latin typeface="Times New Roman"/>
                <a:cs typeface="Times New Roman"/>
              </a:rPr>
              <a:t>результатО</a:t>
            </a:r>
            <a:r>
              <a:rPr sz="1650" baseline="2525" dirty="0">
                <a:latin typeface="Times New Roman"/>
                <a:cs typeface="Times New Roman"/>
              </a:rPr>
              <a:t>м</a:t>
            </a:r>
            <a:r>
              <a:rPr sz="1650" spc="254" baseline="252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работаіпредприятияявляется,</a:t>
            </a:r>
            <a:r>
              <a:rPr sz="1100" spc="195" dirty="0">
                <a:latin typeface="Times New Roman"/>
                <a:cs typeface="Times New Roman"/>
              </a:rPr>
              <a:t>  </a:t>
            </a:r>
            <a:r>
              <a:rPr sz="1650" baseline="5050" dirty="0">
                <a:latin typeface="Times New Roman"/>
                <a:cs typeface="Times New Roman"/>
              </a:rPr>
              <a:t>как</a:t>
            </a:r>
            <a:r>
              <a:rPr sz="1650" spc="315" baseline="5050" dirty="0">
                <a:latin typeface="Times New Roman"/>
                <a:cs typeface="Times New Roman"/>
              </a:rPr>
              <a:t>  </a:t>
            </a:r>
            <a:r>
              <a:rPr sz="1100" spc="-10" dirty="0">
                <a:latin typeface="Times New Roman"/>
                <a:cs typeface="Times New Roman"/>
              </a:rPr>
              <a:t>правило,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2984" y="6559880"/>
            <a:ext cx="4975860" cy="80010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710"/>
              </a:spcBef>
            </a:pPr>
            <a:r>
              <a:rPr sz="1650" spc="15" baseline="-7575" dirty="0">
                <a:latin typeface="Times New Roman"/>
                <a:cs typeface="Times New Roman"/>
              </a:rPr>
              <a:t>прибыль.</a:t>
            </a:r>
            <a:r>
              <a:rPr sz="1650" spc="225" baseline="-7575" dirty="0">
                <a:latin typeface="Times New Roman"/>
                <a:cs typeface="Times New Roman"/>
              </a:rPr>
              <a:t> </a:t>
            </a:r>
            <a:r>
              <a:rPr sz="1650" spc="15" baseline="-7575" dirty="0">
                <a:latin typeface="Times New Roman"/>
                <a:cs typeface="Times New Roman"/>
              </a:rPr>
              <a:t>О</a:t>
            </a:r>
            <a:r>
              <a:rPr sz="1650" spc="15" baseline="-5050" dirty="0">
                <a:latin typeface="Times New Roman"/>
                <a:cs typeface="Times New Roman"/>
              </a:rPr>
              <a:t>днако</a:t>
            </a:r>
            <a:r>
              <a:rPr sz="1650" spc="465" baseline="-505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в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процессе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650" spc="15" baseline="-2525" dirty="0">
                <a:latin typeface="Times New Roman"/>
                <a:cs typeface="Times New Roman"/>
              </a:rPr>
              <a:t>р</a:t>
            </a:r>
            <a:r>
              <a:rPr sz="1100" spc="10" dirty="0">
                <a:latin typeface="Times New Roman"/>
                <a:cs typeface="Times New Roman"/>
              </a:rPr>
              <a:t>аботы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по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650" spc="15" baseline="5050" dirty="0">
                <a:latin typeface="Times New Roman"/>
                <a:cs typeface="Times New Roman"/>
              </a:rPr>
              <a:t>некоторымхозяйственньl›і</a:t>
            </a:r>
            <a:r>
              <a:rPr sz="1650" spc="89" baseline="5050" dirty="0">
                <a:latin typeface="Times New Roman"/>
                <a:cs typeface="Times New Roman"/>
              </a:rPr>
              <a:t> </a:t>
            </a:r>
            <a:r>
              <a:rPr sz="1650" spc="-15" baseline="5050" dirty="0">
                <a:latin typeface="Times New Roman"/>
                <a:cs typeface="Times New Roman"/>
              </a:rPr>
              <a:t>операц›tяsі</a:t>
            </a:r>
            <a:endParaRPr sz="1650" baseline="5050">
              <a:latin typeface="Times New Roman"/>
              <a:cs typeface="Times New Roman"/>
            </a:endParaRPr>
          </a:p>
          <a:p>
            <a:pPr marL="38735" marR="30480" indent="-1270">
              <a:lnSpc>
                <a:spcPts val="2190"/>
              </a:lnSpc>
            </a:pPr>
            <a:r>
              <a:rPr sz="1650" spc="15" baseline="-12626" dirty="0">
                <a:latin typeface="Times New Roman"/>
                <a:cs typeface="Times New Roman"/>
              </a:rPr>
              <a:t>у</a:t>
            </a:r>
            <a:r>
              <a:rPr sz="1650" spc="509" baseline="-12626" dirty="0">
                <a:latin typeface="Times New Roman"/>
                <a:cs typeface="Times New Roman"/>
              </a:rPr>
              <a:t> </a:t>
            </a:r>
            <a:r>
              <a:rPr sz="1650" spc="15" baseline="-10101" dirty="0">
                <a:latin typeface="Times New Roman"/>
                <a:cs typeface="Times New Roman"/>
              </a:rPr>
              <a:t>предприятия</a:t>
            </a:r>
            <a:r>
              <a:rPr sz="1650" spc="630" baseline="-10101" dirty="0">
                <a:latin typeface="Times New Roman"/>
                <a:cs typeface="Times New Roman"/>
              </a:rPr>
              <a:t> </a:t>
            </a:r>
            <a:r>
              <a:rPr sz="1650" spc="15" baseline="-7575" dirty="0">
                <a:latin typeface="Times New Roman"/>
                <a:cs typeface="Times New Roman"/>
              </a:rPr>
              <a:t>м</a:t>
            </a:r>
            <a:r>
              <a:rPr sz="1650" spc="15" baseline="-5050" dirty="0">
                <a:latin typeface="Times New Roman"/>
                <a:cs typeface="Times New Roman"/>
              </a:rPr>
              <a:t>огут</a:t>
            </a:r>
            <a:r>
              <a:rPr sz="1650" spc="592" baseline="-5050" dirty="0">
                <a:latin typeface="Times New Roman"/>
                <a:cs typeface="Times New Roman"/>
              </a:rPr>
              <a:t> </a:t>
            </a:r>
            <a:r>
              <a:rPr sz="1650" spc="15" baseline="-5050" dirty="0">
                <a:latin typeface="Times New Roman"/>
                <a:cs typeface="Times New Roman"/>
              </a:rPr>
              <a:t>возникать</a:t>
            </a:r>
            <a:r>
              <a:rPr sz="1650" spc="577" baseline="-5050" dirty="0">
                <a:latin typeface="Times New Roman"/>
                <a:cs typeface="Times New Roman"/>
              </a:rPr>
              <a:t> </a:t>
            </a:r>
            <a:r>
              <a:rPr sz="1650" spc="15" baseline="-5050" dirty="0">
                <a:latin typeface="Times New Roman"/>
                <a:cs typeface="Times New Roman"/>
              </a:rPr>
              <a:t>и</a:t>
            </a:r>
            <a:r>
              <a:rPr sz="1650" spc="525" baseline="-5050" dirty="0">
                <a:latin typeface="Times New Roman"/>
                <a:cs typeface="Times New Roman"/>
              </a:rPr>
              <a:t> </a:t>
            </a:r>
            <a:r>
              <a:rPr sz="1650" spc="15" baseline="-5050" dirty="0">
                <a:latin typeface="Times New Roman"/>
                <a:cs typeface="Times New Roman"/>
              </a:rPr>
              <a:t>убытки,</a:t>
            </a:r>
            <a:r>
              <a:rPr sz="1650" spc="509" baseline="-505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котороеуменьшают</a:t>
            </a:r>
            <a:r>
              <a:rPr sz="1100" spc="28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полученную </a:t>
            </a:r>
            <a:r>
              <a:rPr sz="1650" spc="30" baseline="-7575" dirty="0">
                <a:latin typeface="Times New Roman"/>
                <a:cs typeface="Times New Roman"/>
              </a:rPr>
              <a:t>прибыл</a:t>
            </a:r>
            <a:r>
              <a:rPr sz="1650" spc="30" baseline="-5050" dirty="0">
                <a:latin typeface="Times New Roman"/>
                <a:cs typeface="Times New Roman"/>
              </a:rPr>
              <a:t>ь</a:t>
            </a:r>
            <a:r>
              <a:rPr sz="1650" baseline="-5050" dirty="0">
                <a:latin typeface="Times New Roman"/>
                <a:cs typeface="Times New Roman"/>
              </a:rPr>
              <a:t> </a:t>
            </a:r>
            <a:r>
              <a:rPr sz="1650" spc="30" baseline="-5050" dirty="0">
                <a:latin typeface="Times New Roman"/>
                <a:cs typeface="Times New Roman"/>
              </a:rPr>
              <a:t>и</a:t>
            </a:r>
            <a:r>
              <a:rPr sz="1650" spc="150" baseline="-505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снин‹ают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ре</a:t>
            </a:r>
            <a:r>
              <a:rPr sz="1650" spc="30" baseline="-2525" dirty="0">
                <a:latin typeface="Times New Roman"/>
                <a:cs typeface="Times New Roman"/>
              </a:rPr>
              <a:t>н</a:t>
            </a:r>
            <a:r>
              <a:rPr sz="1100" spc="20" dirty="0">
                <a:latin typeface="Times New Roman"/>
                <a:cs typeface="Times New Roman"/>
              </a:rPr>
              <a:t>табельность</a:t>
            </a:r>
            <a:r>
              <a:rPr sz="1650" spc="30" baseline="2525" dirty="0">
                <a:latin typeface="Times New Roman"/>
                <a:cs typeface="Times New Roman"/>
              </a:rPr>
              <a:t>[l</a:t>
            </a:r>
            <a:r>
              <a:rPr sz="1650" spc="30" baseline="5050" dirty="0">
                <a:latin typeface="Times New Roman"/>
                <a:cs typeface="Times New Roman"/>
              </a:rPr>
              <a:t>б,</a:t>
            </a:r>
            <a:r>
              <a:rPr sz="1650" spc="97" baseline="5050" dirty="0">
                <a:latin typeface="Times New Roman"/>
                <a:cs typeface="Times New Roman"/>
              </a:rPr>
              <a:t> </a:t>
            </a:r>
            <a:r>
              <a:rPr sz="1650" spc="30" baseline="5050" dirty="0">
                <a:latin typeface="Times New Roman"/>
                <a:cs typeface="Times New Roman"/>
              </a:rPr>
              <a:t>с.</a:t>
            </a:r>
            <a:r>
              <a:rPr sz="1650" spc="52" baseline="5050" dirty="0">
                <a:latin typeface="Times New Roman"/>
                <a:cs typeface="Times New Roman"/>
              </a:rPr>
              <a:t> </a:t>
            </a:r>
            <a:r>
              <a:rPr sz="1650" spc="-30" baseline="5050" dirty="0">
                <a:latin typeface="Times New Roman"/>
                <a:cs typeface="Times New Roman"/>
              </a:rPr>
              <a:t>98].</a:t>
            </a:r>
            <a:endParaRPr sz="1650" baseline="5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7215" y="7435148"/>
            <a:ext cx="659765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10" dirty="0">
                <a:latin typeface="Times New Roman"/>
                <a:cs typeface="Times New Roman"/>
              </a:rPr>
              <a:t>Конечный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74204" y="7419127"/>
            <a:ext cx="3792220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latin typeface="Times New Roman"/>
                <a:cs typeface="Times New Roman"/>
              </a:rPr>
              <a:t>фи</a:t>
            </a:r>
            <a:r>
              <a:rPr sz="1650" baseline="2525" dirty="0">
                <a:latin typeface="Times New Roman"/>
                <a:cs typeface="Times New Roman"/>
              </a:rPr>
              <a:t>нансовы</a:t>
            </a:r>
            <a:r>
              <a:rPr sz="1650" baseline="5050" dirty="0">
                <a:latin typeface="Times New Roman"/>
                <a:cs typeface="Times New Roman"/>
              </a:rPr>
              <a:t>й</a:t>
            </a:r>
            <a:r>
              <a:rPr sz="1650" spc="202" baseline="5050" dirty="0">
                <a:latin typeface="Times New Roman"/>
                <a:cs typeface="Times New Roman"/>
              </a:rPr>
              <a:t>  </a:t>
            </a:r>
            <a:r>
              <a:rPr sz="1650" baseline="2525" dirty="0">
                <a:latin typeface="Times New Roman"/>
                <a:cs typeface="Times New Roman"/>
              </a:rPr>
              <a:t>результат</a:t>
            </a:r>
            <a:r>
              <a:rPr sz="1650" spc="262" baseline="2525" dirty="0">
                <a:latin typeface="Times New Roman"/>
                <a:cs typeface="Times New Roman"/>
              </a:rPr>
              <a:t>  </a:t>
            </a:r>
            <a:r>
              <a:rPr sz="1650" baseline="2525" dirty="0">
                <a:latin typeface="Times New Roman"/>
                <a:cs typeface="Times New Roman"/>
              </a:rPr>
              <a:t>(прибыль</a:t>
            </a:r>
            <a:r>
              <a:rPr sz="1650" spc="270" baseline="2525" dirty="0">
                <a:latin typeface="Times New Roman"/>
                <a:cs typeface="Times New Roman"/>
              </a:rPr>
              <a:t>  </a:t>
            </a:r>
            <a:r>
              <a:rPr sz="1650" baseline="2525" dirty="0">
                <a:latin typeface="Times New Roman"/>
                <a:cs typeface="Times New Roman"/>
              </a:rPr>
              <a:t>или</a:t>
            </a:r>
            <a:r>
              <a:rPr sz="1650" spc="225" baseline="2525" dirty="0">
                <a:latin typeface="Times New Roman"/>
                <a:cs typeface="Times New Roman"/>
              </a:rPr>
              <a:t>  </a:t>
            </a:r>
            <a:r>
              <a:rPr sz="1650" baseline="2525" dirty="0">
                <a:latin typeface="Times New Roman"/>
                <a:cs typeface="Times New Roman"/>
              </a:rPr>
              <a:t>убьтток)</a:t>
            </a:r>
            <a:r>
              <a:rPr sz="1650" spc="254" baseline="2525" dirty="0">
                <a:latin typeface="Times New Roman"/>
                <a:cs typeface="Times New Roman"/>
              </a:rPr>
              <a:t>  </a:t>
            </a:r>
            <a:r>
              <a:rPr sz="1650" spc="-15" baseline="2525" dirty="0">
                <a:latin typeface="Times New Roman"/>
                <a:cs typeface="Times New Roman"/>
              </a:rPr>
              <a:t>слагается</a:t>
            </a:r>
            <a:endParaRPr sz="1650" baseline="252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15870" y="7589122"/>
            <a:ext cx="4989830" cy="817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30480" indent="8255">
              <a:lnSpc>
                <a:spcPct val="158200"/>
              </a:lnSpc>
              <a:spcBef>
                <a:spcPts val="90"/>
              </a:spcBef>
            </a:pPr>
            <a:r>
              <a:rPr sz="1650" baseline="-10101" dirty="0">
                <a:latin typeface="Times New Roman"/>
                <a:cs typeface="Times New Roman"/>
              </a:rPr>
              <a:t>из</a:t>
            </a:r>
            <a:r>
              <a:rPr sz="1650" baseline="-7575" dirty="0">
                <a:latin typeface="Times New Roman"/>
                <a:cs typeface="Times New Roman"/>
              </a:rPr>
              <a:t>финансовы</a:t>
            </a:r>
            <a:r>
              <a:rPr sz="1650" baseline="-5050" dirty="0">
                <a:latin typeface="Times New Roman"/>
                <a:cs typeface="Times New Roman"/>
              </a:rPr>
              <a:t>х</a:t>
            </a:r>
            <a:r>
              <a:rPr sz="1650" spc="465" baseline="-50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результат</a:t>
            </a:r>
            <a:r>
              <a:rPr sz="1650" baseline="2525" dirty="0">
                <a:latin typeface="Times New Roman"/>
                <a:cs typeface="Times New Roman"/>
              </a:rPr>
              <a:t>ов</a:t>
            </a:r>
            <a:r>
              <a:rPr sz="1650" spc="450" baseline="25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от</a:t>
            </a:r>
            <a:r>
              <a:rPr sz="1100" spc="2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основной,</a:t>
            </a:r>
            <a:r>
              <a:rPr sz="1100" spc="395" dirty="0">
                <a:latin typeface="Times New Roman"/>
                <a:cs typeface="Times New Roman"/>
              </a:rPr>
              <a:t> </a:t>
            </a:r>
            <a:r>
              <a:rPr sz="1650" baseline="-2525" dirty="0">
                <a:latin typeface="Times New Roman"/>
                <a:cs typeface="Times New Roman"/>
              </a:rPr>
              <a:t>и</a:t>
            </a:r>
            <a:r>
              <a:rPr sz="1100" dirty="0">
                <a:latin typeface="Times New Roman"/>
                <a:cs typeface="Times New Roman"/>
              </a:rPr>
              <a:t>нвестиционнои</a:t>
            </a:r>
            <a:r>
              <a:rPr sz="1100" spc="14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›і</a:t>
            </a:r>
            <a:r>
              <a:rPr sz="1100" spc="350" dirty="0">
                <a:latin typeface="Times New Roman"/>
                <a:cs typeface="Times New Roman"/>
              </a:rPr>
              <a:t> </a:t>
            </a:r>
            <a:r>
              <a:rPr sz="1650" spc="-15" baseline="5050" dirty="0">
                <a:latin typeface="Times New Roman"/>
                <a:cs typeface="Times New Roman"/>
              </a:rPr>
              <a:t>финансовоидея- </a:t>
            </a:r>
            <a:r>
              <a:rPr sz="1650" baseline="-7575" dirty="0">
                <a:latin typeface="Times New Roman"/>
                <a:cs typeface="Times New Roman"/>
              </a:rPr>
              <a:t>тельности,</a:t>
            </a:r>
            <a:r>
              <a:rPr sz="1650" spc="315" baseline="-75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уменьшенных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сумму</a:t>
            </a:r>
            <a:r>
              <a:rPr sz="1100" spc="16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расхОдов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650" spc="-30" baseline="5050" dirty="0">
                <a:latin typeface="Times New Roman"/>
                <a:cs typeface="Times New Roman"/>
              </a:rPr>
              <a:t>ним.</a:t>
            </a:r>
            <a:endParaRPr sz="1650" baseline="5050">
              <a:latin typeface="Times New Roman"/>
              <a:cs typeface="Times New Roman"/>
            </a:endParaRPr>
          </a:p>
          <a:p>
            <a:pPr marL="420370">
              <a:lnSpc>
                <a:spcPct val="100000"/>
              </a:lnSpc>
              <a:spcBef>
                <a:spcPts val="740"/>
              </a:spcBef>
            </a:pPr>
            <a:r>
              <a:rPr sz="1650" baseline="-7575" dirty="0">
                <a:latin typeface="Times New Roman"/>
                <a:cs typeface="Times New Roman"/>
              </a:rPr>
              <a:t>Р</a:t>
            </a:r>
            <a:r>
              <a:rPr sz="1650" baseline="-5050" dirty="0">
                <a:latin typeface="Times New Roman"/>
                <a:cs typeface="Times New Roman"/>
              </a:rPr>
              <a:t>езультаты</a:t>
            </a:r>
            <a:r>
              <a:rPr sz="1650" spc="547" baseline="-5050" dirty="0">
                <a:latin typeface="Times New Roman"/>
                <a:cs typeface="Times New Roman"/>
              </a:rPr>
              <a:t> </a:t>
            </a:r>
            <a:r>
              <a:rPr sz="1650" baseline="2525" dirty="0">
                <a:latin typeface="Times New Roman"/>
                <a:cs typeface="Times New Roman"/>
              </a:rPr>
              <a:t>деятельности</a:t>
            </a:r>
            <a:r>
              <a:rPr sz="1650" spc="450" baseline="2525" dirty="0">
                <a:latin typeface="Times New Roman"/>
                <a:cs typeface="Times New Roman"/>
              </a:rPr>
              <a:t> </a:t>
            </a:r>
            <a:r>
              <a:rPr sz="1650" baseline="2525" dirty="0">
                <a:latin typeface="Times New Roman"/>
                <a:cs typeface="Times New Roman"/>
              </a:rPr>
              <a:t>зависят</a:t>
            </a:r>
            <a:r>
              <a:rPr sz="1650" spc="277" baseline="2525" dirty="0">
                <a:latin typeface="Times New Roman"/>
                <a:cs typeface="Times New Roman"/>
              </a:rPr>
              <a:t> </a:t>
            </a:r>
            <a:r>
              <a:rPr sz="1650" baseline="2525" dirty="0">
                <a:latin typeface="Times New Roman"/>
                <a:cs typeface="Times New Roman"/>
              </a:rPr>
              <a:t>от</a:t>
            </a:r>
            <a:r>
              <a:rPr sz="1650" spc="240" baseline="2525" dirty="0">
                <a:latin typeface="Times New Roman"/>
                <a:cs typeface="Times New Roman"/>
              </a:rPr>
              <a:t> </a:t>
            </a:r>
            <a:r>
              <a:rPr sz="1650" baseline="2525" dirty="0">
                <a:latin typeface="Times New Roman"/>
                <a:cs typeface="Times New Roman"/>
              </a:rPr>
              <a:t>того,</a:t>
            </a:r>
            <a:r>
              <a:rPr sz="1650" spc="382" baseline="2525" dirty="0">
                <a:latin typeface="Times New Roman"/>
                <a:cs typeface="Times New Roman"/>
              </a:rPr>
              <a:t> </a:t>
            </a:r>
            <a:r>
              <a:rPr sz="1650" baseline="2525" dirty="0">
                <a:latin typeface="Times New Roman"/>
                <a:cs typeface="Times New Roman"/>
              </a:rPr>
              <a:t>насколько</a:t>
            </a:r>
            <a:r>
              <a:rPr sz="1650" spc="405" baseline="25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650" baseline="2525" dirty="0">
                <a:latin typeface="Times New Roman"/>
                <a:cs typeface="Times New Roman"/>
              </a:rPr>
              <a:t>перативно</a:t>
            </a:r>
            <a:r>
              <a:rPr sz="1650" spc="390" baseline="2525" dirty="0">
                <a:latin typeface="Times New Roman"/>
                <a:cs typeface="Times New Roman"/>
              </a:rPr>
              <a:t> </a:t>
            </a:r>
            <a:r>
              <a:rPr sz="1650" baseline="7575" dirty="0">
                <a:latin typeface="Times New Roman"/>
                <a:cs typeface="Times New Roman"/>
              </a:rPr>
              <a:t>и</a:t>
            </a:r>
            <a:r>
              <a:rPr sz="1650" spc="270" baseline="7575" dirty="0">
                <a:latin typeface="Times New Roman"/>
                <a:cs typeface="Times New Roman"/>
              </a:rPr>
              <a:t> </a:t>
            </a:r>
            <a:r>
              <a:rPr sz="1650" spc="-37" baseline="7575" dirty="0">
                <a:latin typeface="Times New Roman"/>
                <a:cs typeface="Times New Roman"/>
              </a:rPr>
              <a:t>точ—</a:t>
            </a:r>
            <a:endParaRPr sz="1650" baseline="757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43964" y="8503625"/>
            <a:ext cx="737235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10" dirty="0">
                <a:latin typeface="Times New Roman"/>
                <a:cs typeface="Times New Roman"/>
              </a:rPr>
              <a:t>НС</a:t>
            </a:r>
            <a:r>
              <a:rPr sz="650" spc="-10" dirty="0">
                <a:latin typeface="Times New Roman"/>
                <a:cs typeface="Times New Roman"/>
              </a:rPr>
              <a:t>І</a:t>
            </a:r>
            <a:r>
              <a:rPr sz="1125" spc="-15" baseline="3703" dirty="0">
                <a:latin typeface="Times New Roman"/>
                <a:cs typeface="Times New Roman"/>
              </a:rPr>
              <a:t>і</a:t>
            </a:r>
            <a:r>
              <a:rPr sz="975" spc="-15" baseline="4273" dirty="0">
                <a:latin typeface="Times New Roman"/>
                <a:cs typeface="Times New Roman"/>
              </a:rPr>
              <a:t>(</a:t>
            </a:r>
            <a:r>
              <a:rPr sz="1050" spc="-10" dirty="0">
                <a:latin typeface="Times New Roman"/>
                <a:cs typeface="Times New Roman"/>
              </a:rPr>
              <a:t>о</a:t>
            </a:r>
            <a:r>
              <a:rPr sz="1575" spc="-15" baseline="2645" dirty="0">
                <a:latin typeface="Times New Roman"/>
                <a:cs typeface="Times New Roman"/>
              </a:rPr>
              <a:t>мпания</a:t>
            </a:r>
            <a:endParaRPr sz="1575" baseline="2645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65360" y="8489385"/>
            <a:ext cx="4138929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Times New Roman"/>
                <a:cs typeface="Times New Roman"/>
              </a:rPr>
              <a:t>может</a:t>
            </a:r>
            <a:r>
              <a:rPr sz="1050" spc="225" dirty="0">
                <a:latin typeface="Times New Roman"/>
                <a:cs typeface="Times New Roman"/>
              </a:rPr>
              <a:t>  </a:t>
            </a:r>
            <a:r>
              <a:rPr sz="1200" baseline="3472" dirty="0">
                <a:latin typeface="Times New Roman"/>
                <a:cs typeface="Times New Roman"/>
              </a:rPr>
              <a:t>В</a:t>
            </a:r>
            <a:r>
              <a:rPr sz="1575" baseline="2645" dirty="0">
                <a:latin typeface="Times New Roman"/>
                <a:cs typeface="Times New Roman"/>
              </a:rPr>
              <a:t>ь</a:t>
            </a:r>
            <a:r>
              <a:rPr sz="1575" baseline="5291" dirty="0">
                <a:latin typeface="Times New Roman"/>
                <a:cs typeface="Times New Roman"/>
              </a:rPr>
              <a:t>тя</a:t>
            </a:r>
            <a:r>
              <a:rPr sz="1125" baseline="3703" dirty="0">
                <a:latin typeface="Times New Roman"/>
                <a:cs typeface="Times New Roman"/>
              </a:rPr>
              <a:t>і</a:t>
            </a:r>
            <a:r>
              <a:rPr sz="1200" baseline="3472" dirty="0">
                <a:latin typeface="Times New Roman"/>
                <a:cs typeface="Times New Roman"/>
              </a:rPr>
              <a:t>З</a:t>
            </a:r>
            <a:r>
              <a:rPr sz="975" baseline="4273" dirty="0">
                <a:latin typeface="Times New Roman"/>
                <a:cs typeface="Times New Roman"/>
              </a:rPr>
              <a:t>F(</a:t>
            </a:r>
            <a:r>
              <a:rPr sz="1575" baseline="5291" dirty="0">
                <a:latin typeface="Times New Roman"/>
                <a:cs typeface="Times New Roman"/>
              </a:rPr>
              <a:t>ть,</a:t>
            </a:r>
            <a:r>
              <a:rPr sz="1575" spc="434" baseline="5291" dirty="0">
                <a:latin typeface="Times New Roman"/>
                <a:cs typeface="Times New Roman"/>
              </a:rPr>
              <a:t>  </a:t>
            </a:r>
            <a:r>
              <a:rPr sz="1575" baseline="5291" dirty="0">
                <a:latin typeface="Times New Roman"/>
                <a:cs typeface="Times New Roman"/>
              </a:rPr>
              <a:t>количественно</a:t>
            </a:r>
            <a:r>
              <a:rPr sz="1575" spc="405" baseline="5291" dirty="0">
                <a:latin typeface="Times New Roman"/>
                <a:cs typeface="Times New Roman"/>
              </a:rPr>
              <a:t>  </a:t>
            </a:r>
            <a:r>
              <a:rPr sz="1575" baseline="5291" dirty="0">
                <a:latin typeface="Times New Roman"/>
                <a:cs typeface="Times New Roman"/>
              </a:rPr>
              <a:t>измерять</a:t>
            </a:r>
            <a:r>
              <a:rPr sz="1575" spc="337" baseline="5291" dirty="0">
                <a:latin typeface="Times New Roman"/>
                <a:cs typeface="Times New Roman"/>
              </a:rPr>
              <a:t>  </a:t>
            </a:r>
            <a:r>
              <a:rPr sz="1575" baseline="5291" dirty="0">
                <a:latin typeface="Times New Roman"/>
                <a:cs typeface="Times New Roman"/>
              </a:rPr>
              <a:t>влияние</a:t>
            </a:r>
            <a:r>
              <a:rPr sz="1575" spc="352" baseline="5291" dirty="0">
                <a:latin typeface="Times New Roman"/>
                <a:cs typeface="Times New Roman"/>
              </a:rPr>
              <a:t>  </a:t>
            </a:r>
            <a:r>
              <a:rPr sz="1575" spc="-15" baseline="10582" dirty="0">
                <a:latin typeface="Times New Roman"/>
                <a:cs typeface="Times New Roman"/>
              </a:rPr>
              <a:t>р</a:t>
            </a:r>
            <a:r>
              <a:rPr sz="1575" spc="-15" baseline="13227" dirty="0">
                <a:latin typeface="Times New Roman"/>
                <a:cs typeface="Times New Roman"/>
              </a:rPr>
              <a:t>азличны-</a:t>
            </a:r>
            <a:endParaRPr sz="1575" baseline="13227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2384" y="9636952"/>
            <a:ext cx="629920" cy="0"/>
          </a:xfrm>
          <a:custGeom>
            <a:avLst/>
            <a:gdLst/>
            <a:ahLst/>
            <a:cxnLst/>
            <a:rect l="l" t="t" r="r" b="b"/>
            <a:pathLst>
              <a:path w="629919">
                <a:moveTo>
                  <a:pt x="0" y="0"/>
                </a:moveTo>
                <a:lnTo>
                  <a:pt x="629572" y="0"/>
                </a:lnTo>
              </a:path>
            </a:pathLst>
          </a:custGeom>
          <a:ln w="12038">
            <a:solidFill>
              <a:srgbClr val="484B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4535" y="3726027"/>
          <a:ext cx="5041900" cy="2417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8750"/>
                <a:gridCol w="2343150"/>
              </a:tblGrid>
              <a:tr h="273685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ПУ'1</a:t>
                      </a:r>
                      <a:r>
                        <a:rPr sz="10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9525">
                      <a:solidFill>
                        <a:srgbClr val="3B3B3B"/>
                      </a:solidFill>
                      <a:prstDash val="solid"/>
                    </a:lnL>
                    <a:lnR w="9525">
                      <a:solidFill>
                        <a:srgbClr val="3B3B3B"/>
                      </a:solidFill>
                      <a:prstDash val="solid"/>
                    </a:lnR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Удаленность</a:t>
                      </a:r>
                      <a:r>
                        <a:rPr sz="10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предприятия.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км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9525">
                      <a:solidFill>
                        <a:srgbClr val="3B3B3B"/>
                      </a:solidFill>
                      <a:prstDash val="solid"/>
                    </a:lnL>
                    <a:lnR w="9525">
                      <a:solidFill>
                        <a:srgbClr val="3B3B3B"/>
                      </a:solidFill>
                      <a:prstDash val="solid"/>
                    </a:lnR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 marL="74930">
                        <a:lnSpc>
                          <a:spcPts val="105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Областной</a:t>
                      </a:r>
                      <a:r>
                        <a:rPr sz="10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центр</a:t>
                      </a:r>
                      <a:r>
                        <a:rPr sz="10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г.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Казань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B3B3B"/>
                      </a:solidFill>
                      <a:prstDash val="solid"/>
                    </a:lnL>
                    <a:lnR w="9525">
                      <a:solidFill>
                        <a:srgbClr val="3B3B3B"/>
                      </a:solidFill>
                      <a:prstDash val="solid"/>
                    </a:lnR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055"/>
                        </a:lnSpc>
                      </a:pP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249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B3B3B"/>
                      </a:solidFill>
                      <a:prstDash val="solid"/>
                    </a:lnL>
                    <a:lnR w="9525">
                      <a:solidFill>
                        <a:srgbClr val="3B3B3B"/>
                      </a:solidFill>
                      <a:prstDash val="solid"/>
                    </a:lnR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</a:tr>
              <a:tr h="258445">
                <a:tc>
                  <a:txBody>
                    <a:bodyPr/>
                    <a:lstStyle/>
                    <a:p>
                      <a:pPr marL="86360">
                        <a:lnSpc>
                          <a:spcPts val="105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Районньгй</a:t>
                      </a:r>
                      <a:r>
                        <a:rPr sz="10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центр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г.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Альметьевск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B3B3B"/>
                      </a:solidFill>
                      <a:prstDash val="solid"/>
                    </a:lnL>
                    <a:lnR w="9525">
                      <a:solidFill>
                        <a:srgbClr val="3B3B3B"/>
                      </a:solidFill>
                      <a:prstDash val="solid"/>
                    </a:lnR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055"/>
                        </a:lnSpc>
                      </a:pP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B3B3B"/>
                      </a:solidFill>
                      <a:prstDash val="solid"/>
                    </a:lnL>
                    <a:lnR w="9525">
                      <a:solidFill>
                        <a:srgbClr val="3B3B3B"/>
                      </a:solidFill>
                      <a:prstDash val="solid"/>
                    </a:lnR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marL="86360">
                        <a:lnSpc>
                          <a:spcPts val="104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Ближайшая</a:t>
                      </a:r>
                      <a:r>
                        <a:rPr sz="10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железнодорожная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станция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B3B3B"/>
                      </a:solidFill>
                      <a:prstDash val="solid"/>
                    </a:lnL>
                    <a:lnR w="9525">
                      <a:solidFill>
                        <a:srgbClr val="3B3B3B"/>
                      </a:solidFill>
                      <a:prstDash val="solid"/>
                    </a:lnR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B3B3B"/>
                      </a:solidFill>
                      <a:prstDash val="solid"/>
                    </a:lnL>
                    <a:lnR w="9525">
                      <a:solidFill>
                        <a:srgbClr val="3B3B3B"/>
                      </a:solidFill>
                      <a:prstDash val="solid"/>
                    </a:lnR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</a:tr>
              <a:tr h="1122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B3B3B"/>
                      </a:solidFill>
                      <a:prstDash val="solid"/>
                    </a:lnL>
                    <a:lnR w="9525">
                      <a:solidFill>
                        <a:srgbClr val="3B3B3B"/>
                      </a:solidFill>
                      <a:prstDash val="solid"/>
                    </a:lnR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05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с/х машины</a:t>
                      </a:r>
                      <a:r>
                        <a:rPr sz="10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запчасти</a:t>
                      </a:r>
                      <a:r>
                        <a:rPr sz="10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2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1000" spc="12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110</a:t>
                      </a:r>
                      <a:r>
                        <a:rPr sz="10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юu</a:t>
                      </a:r>
                      <a:r>
                        <a:rPr sz="10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(Hafie-</a:t>
                      </a:r>
                      <a:r>
                        <a:rPr sz="10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0" dirty="0">
                          <a:solidFill>
                            <a:srgbClr val="7B7B7B"/>
                          </a:solidFill>
                          <a:latin typeface="Times New Roman"/>
                          <a:cs typeface="Times New Roman"/>
                        </a:rPr>
                        <a:t>'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3025" indent="63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режные</a:t>
                      </a:r>
                      <a:r>
                        <a:rPr sz="10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Челны).</a:t>
                      </a:r>
                      <a:r>
                        <a:rPr sz="10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горюче-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смазочные</a:t>
                      </a:r>
                      <a:r>
                        <a:rPr sz="10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ма-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териалы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00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1000" spc="105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110</a:t>
                      </a:r>
                      <a:r>
                        <a:rPr sz="10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icм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(Бавзы),</a:t>
                      </a:r>
                      <a:r>
                        <a:rPr sz="10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›</a:t>
                      </a: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доfiрения</a:t>
                      </a:r>
                      <a:r>
                        <a:rPr sz="10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50" dirty="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3660" marR="64135" indent="-5715">
                        <a:lnSpc>
                          <a:spcPts val="1780"/>
                        </a:lnSpc>
                        <a:spcBef>
                          <a:spcPts val="114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0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км</a:t>
                      </a:r>
                      <a:r>
                        <a:rPr sz="10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(станция</a:t>
                      </a:r>
                      <a:r>
                        <a:rPr sz="10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Калейкино</a:t>
                      </a:r>
                      <a:r>
                        <a:rPr sz="10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Альметьев-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ского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района)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B3B3B"/>
                      </a:solidFill>
                      <a:prstDash val="solid"/>
                    </a:lnL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</a:tr>
              <a:tr h="246379">
                <a:tc>
                  <a:txBody>
                    <a:bodyPr/>
                    <a:lstStyle/>
                    <a:p>
                      <a:pPr marL="94615">
                        <a:lnSpc>
                          <a:spcPts val="1065"/>
                        </a:lnSpc>
                      </a:pPr>
                      <a:r>
                        <a:rPr sz="1000" spc="-25" dirty="0">
                          <a:latin typeface="Cambria"/>
                          <a:cs typeface="Cambria"/>
                        </a:rPr>
                        <a:t>Покупатели</a:t>
                      </a:r>
                      <a:r>
                        <a:rPr sz="1000" spc="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продукции: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9525">
                      <a:solidFill>
                        <a:srgbClr val="3B3B3B"/>
                      </a:solidFill>
                      <a:prstDash val="solid"/>
                    </a:lnL>
                    <a:lnR w="9525">
                      <a:solidFill>
                        <a:srgbClr val="3B3B3B"/>
                      </a:solidFill>
                      <a:prstDash val="solid"/>
                    </a:lnR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065"/>
                        </a:lnSpc>
                      </a:pPr>
                      <a:r>
                        <a:rPr sz="1000" dirty="0">
                          <a:latin typeface="Cambria"/>
                          <a:cs typeface="Cambria"/>
                        </a:rPr>
                        <a:t>YO</a:t>
                      </a:r>
                      <a:r>
                        <a:rPr sz="1000" spc="3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AMP</a:t>
                      </a:r>
                      <a:r>
                        <a:rPr sz="10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PT.</a:t>
                      </a:r>
                      <a:r>
                        <a:rPr sz="1000" spc="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70" dirty="0">
                          <a:latin typeface="Cambria"/>
                          <a:cs typeface="Cambria"/>
                        </a:rPr>
                        <a:t>AO</a:t>
                      </a:r>
                      <a:r>
                        <a:rPr sz="10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ТАТАГРОЈІИЗИНГ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9525">
                      <a:solidFill>
                        <a:srgbClr val="3B3B3B"/>
                      </a:solidFill>
                      <a:prstDash val="solid"/>
                    </a:lnL>
                    <a:lnT w="9525">
                      <a:solidFill>
                        <a:srgbClr val="3B3B3B"/>
                      </a:solidFill>
                      <a:prstDash val="solid"/>
                    </a:lnT>
                    <a:lnB w="9525">
                      <a:solidFill>
                        <a:srgbClr val="3B3B3B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7916" y="4803477"/>
            <a:ext cx="731990" cy="1038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22705" y="933930"/>
            <a:ext cx="5103495" cy="27254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97510" marR="123825" indent="285115">
              <a:lnSpc>
                <a:spcPct val="157100"/>
              </a:lnSpc>
              <a:spcBef>
                <a:spcPts val="90"/>
              </a:spcBef>
              <a:buAutoNum type="arabicPeriod" startAt="2"/>
              <a:tabLst>
                <a:tab pos="682625" algn="l"/>
              </a:tabLst>
            </a:pPr>
            <a:r>
              <a:rPr sz="1150" dirty="0">
                <a:latin typeface="Times New Roman"/>
                <a:cs typeface="Times New Roman"/>
              </a:rPr>
              <a:t>КРАЗ'КАЛ</a:t>
            </a:r>
            <a:r>
              <a:rPr sz="1150" spc="16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ХАРАКТLРИС'ГИКА</a:t>
            </a:r>
            <a:r>
              <a:rPr sz="1150" spc="6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J{EiI</a:t>
            </a:r>
            <a:r>
              <a:rPr sz="1150" spc="65" dirty="0">
                <a:latin typeface="Times New Roman"/>
                <a:cs typeface="Times New Roman"/>
              </a:rPr>
              <a:t> </a:t>
            </a:r>
            <a:r>
              <a:rPr sz="1150" spc="-45" dirty="0">
                <a:latin typeface="Times New Roman"/>
                <a:cs typeface="Times New Roman"/>
              </a:rPr>
              <a:t>ГІзЈІLFІОСТИ</a:t>
            </a:r>
            <a:r>
              <a:rPr sz="1150" spc="21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AO</a:t>
            </a:r>
            <a:r>
              <a:rPr sz="1150" spc="7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ИМ.</a:t>
            </a:r>
            <a:r>
              <a:rPr sz="1150" spc="13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rI.E. </a:t>
            </a:r>
            <a:r>
              <a:rPr sz="1150" spc="10" dirty="0">
                <a:latin typeface="Times New Roman"/>
                <a:cs typeface="Times New Roman"/>
              </a:rPr>
              <a:t>ТОКАРЛИКОВА</a:t>
            </a:r>
            <a:r>
              <a:rPr sz="1150" spc="355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АЛЬМЕТЬЕВСІtОГО</a:t>
            </a:r>
            <a:r>
              <a:rPr sz="1150" spc="120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РАЙОНА</a:t>
            </a:r>
            <a:r>
              <a:rPr sz="1150" spc="33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РЕСІЈУЬЈІИКИ</a:t>
            </a:r>
            <a:endParaRPr sz="1150">
              <a:latin typeface="Times New Roman"/>
              <a:cs typeface="Times New Roman"/>
            </a:endParaRPr>
          </a:p>
          <a:p>
            <a:pPr marL="2114550">
              <a:lnSpc>
                <a:spcPct val="100000"/>
              </a:lnSpc>
              <a:spcBef>
                <a:spcPts val="755"/>
              </a:spcBef>
            </a:pPr>
            <a:r>
              <a:rPr sz="1150" spc="-10" dirty="0">
                <a:latin typeface="Times New Roman"/>
                <a:cs typeface="Times New Roman"/>
              </a:rPr>
              <a:t>TATAPCTAH</a:t>
            </a:r>
            <a:endParaRPr sz="1150">
              <a:latin typeface="Times New Roman"/>
              <a:cs typeface="Times New Roman"/>
            </a:endParaRPr>
          </a:p>
          <a:p>
            <a:pPr marL="1416050" lvl="1" indent="-267335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1416050" algn="l"/>
              </a:tabLst>
            </a:pPr>
            <a:r>
              <a:rPr sz="1150" spc="-80" dirty="0">
                <a:latin typeface="Times New Roman"/>
                <a:cs typeface="Times New Roman"/>
              </a:rPr>
              <a:t>А</a:t>
            </a:r>
            <a:r>
              <a:rPr sz="1150" spc="-13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нализ</a:t>
            </a:r>
            <a:r>
              <a:rPr sz="1150" spc="12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природных</a:t>
            </a:r>
            <a:r>
              <a:rPr sz="1150" spc="18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</a:t>
            </a:r>
            <a:r>
              <a:rPr sz="1150" spc="9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экономических</a:t>
            </a:r>
            <a:r>
              <a:rPr sz="1150" spc="19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усЈіовий</a:t>
            </a:r>
            <a:endParaRPr sz="1150">
              <a:latin typeface="Times New Roman"/>
              <a:cs typeface="Times New Roman"/>
            </a:endParaRPr>
          </a:p>
          <a:p>
            <a:pPr marL="12700" indent="396875" algn="just">
              <a:lnSpc>
                <a:spcPct val="100000"/>
              </a:lnSpc>
              <a:spcBef>
                <a:spcPts val="715"/>
              </a:spcBef>
            </a:pPr>
            <a:r>
              <a:rPr sz="1150" dirty="0">
                <a:latin typeface="Times New Roman"/>
                <a:cs typeface="Times New Roman"/>
              </a:rPr>
              <a:t>AO</a:t>
            </a:r>
            <a:r>
              <a:rPr sz="1150" spc="160" dirty="0">
                <a:latin typeface="Times New Roman"/>
                <a:cs typeface="Times New Roman"/>
              </a:rPr>
              <a:t> </a:t>
            </a:r>
            <a:r>
              <a:rPr sz="1150" spc="-150" dirty="0">
                <a:latin typeface="Times New Roman"/>
                <a:cs typeface="Times New Roman"/>
              </a:rPr>
              <a:t>ИМ.</a:t>
            </a:r>
            <a:r>
              <a:rPr sz="1150" spc="22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Н.Е.Токарликова</a:t>
            </a:r>
            <a:r>
              <a:rPr sz="1150" spc="20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расположено</a:t>
            </a:r>
            <a:r>
              <a:rPr sz="1150" spc="254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в</a:t>
            </a:r>
            <a:r>
              <a:rPr sz="1150" spc="14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республике</a:t>
            </a:r>
            <a:r>
              <a:rPr sz="1150" spc="204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Татарстан,</a:t>
            </a:r>
            <a:r>
              <a:rPr sz="1150" spc="19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Альме-</a:t>
            </a:r>
            <a:endParaRPr sz="1150">
              <a:latin typeface="Times New Roman"/>
              <a:cs typeface="Times New Roman"/>
            </a:endParaRPr>
          </a:p>
          <a:p>
            <a:pPr marL="19050" marR="8255" indent="-6985" algn="just">
              <a:lnSpc>
                <a:spcPct val="152800"/>
              </a:lnSpc>
              <a:spcBef>
                <a:spcPts val="25"/>
              </a:spcBef>
            </a:pPr>
            <a:r>
              <a:rPr sz="1150" dirty="0">
                <a:latin typeface="Times New Roman"/>
                <a:cs typeface="Times New Roman"/>
              </a:rPr>
              <a:t>тьевский</a:t>
            </a:r>
            <a:r>
              <a:rPr sz="1150" spc="38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район,</a:t>
            </a:r>
            <a:r>
              <a:rPr sz="1150" spc="19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село</a:t>
            </a:r>
            <a:r>
              <a:rPr sz="1150" spc="204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Калейкино,</a:t>
            </a:r>
            <a:r>
              <a:rPr sz="1150" spc="28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улица</a:t>
            </a:r>
            <a:r>
              <a:rPr sz="1150" spc="204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З.Г.</a:t>
            </a:r>
            <a:r>
              <a:rPr sz="1150" spc="204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Шайдуллина</a:t>
            </a:r>
            <a:r>
              <a:rPr sz="1150" spc="28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дом</a:t>
            </a:r>
            <a:r>
              <a:rPr sz="1150" spc="24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2a.</a:t>
            </a:r>
            <a:r>
              <a:rPr sz="1150" spc="185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Основным </a:t>
            </a:r>
            <a:r>
              <a:rPr sz="1150" dirty="0">
                <a:latin typeface="Times New Roman"/>
                <a:cs typeface="Times New Roman"/>
              </a:rPr>
              <a:t>видом</a:t>
            </a:r>
            <a:r>
              <a:rPr sz="1150" spc="409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деятельности</a:t>
            </a:r>
            <a:r>
              <a:rPr sz="1150" spc="44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компании</a:t>
            </a:r>
            <a:r>
              <a:rPr sz="1150" spc="43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является</a:t>
            </a:r>
            <a:r>
              <a:rPr sz="1150" spc="434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выращивание</a:t>
            </a:r>
            <a:r>
              <a:rPr sz="1150" spc="40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однолетних</a:t>
            </a:r>
            <a:r>
              <a:rPr sz="1150" spc="114" dirty="0">
                <a:latin typeface="Times New Roman"/>
                <a:cs typeface="Times New Roman"/>
              </a:rPr>
              <a:t>  </a:t>
            </a:r>
            <a:r>
              <a:rPr sz="1150" spc="-10" dirty="0">
                <a:latin typeface="Times New Roman"/>
                <a:cs typeface="Times New Roman"/>
              </a:rPr>
              <a:t>культур, </a:t>
            </a:r>
            <a:r>
              <a:rPr sz="1150" dirty="0">
                <a:latin typeface="Times New Roman"/>
                <a:cs typeface="Times New Roman"/>
              </a:rPr>
              <a:t>также</a:t>
            </a:r>
            <a:r>
              <a:rPr sz="1150" spc="24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указано</a:t>
            </a:r>
            <a:r>
              <a:rPr sz="1150" spc="29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14</a:t>
            </a:r>
            <a:r>
              <a:rPr sz="1150" spc="18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дополнктельных</a:t>
            </a:r>
            <a:r>
              <a:rPr sz="1150" spc="27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видов,</a:t>
            </a:r>
            <a:r>
              <a:rPr sz="1150" spc="25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таких</a:t>
            </a:r>
            <a:r>
              <a:rPr sz="1150" spc="3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как</a:t>
            </a:r>
            <a:r>
              <a:rPr sz="1150" spc="26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выращивание</a:t>
            </a:r>
            <a:r>
              <a:rPr sz="1150" spc="35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зерновых, </a:t>
            </a:r>
            <a:r>
              <a:rPr sz="1150" dirty="0">
                <a:latin typeface="Times New Roman"/>
                <a:cs typeface="Times New Roman"/>
              </a:rPr>
              <a:t>зернобобовых,</a:t>
            </a:r>
            <a:r>
              <a:rPr sz="1150" spc="27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многолетних</a:t>
            </a:r>
            <a:r>
              <a:rPr sz="1150" spc="30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культур,</a:t>
            </a:r>
            <a:r>
              <a:rPr sz="1150" spc="22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животноводство</a:t>
            </a:r>
            <a:r>
              <a:rPr sz="1150" spc="9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</a:t>
            </a:r>
            <a:r>
              <a:rPr sz="1150" spc="16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Times New Roman"/>
                <a:cs typeface="Times New Roman"/>
              </a:rPr>
              <a:t>т.д.</a:t>
            </a:r>
            <a:endParaRPr sz="1150">
              <a:latin typeface="Times New Roman"/>
              <a:cs typeface="Times New Roman"/>
            </a:endParaRPr>
          </a:p>
          <a:p>
            <a:pPr marL="415290" algn="just">
              <a:lnSpc>
                <a:spcPct val="100000"/>
              </a:lnSpc>
              <a:spcBef>
                <a:spcPts val="715"/>
              </a:spcBef>
            </a:pPr>
            <a:r>
              <a:rPr sz="1150" dirty="0">
                <a:latin typeface="Times New Roman"/>
                <a:cs typeface="Times New Roman"/>
              </a:rPr>
              <a:t>Таблица</a:t>
            </a:r>
            <a:r>
              <a:rPr sz="1150" spc="16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1</a:t>
            </a:r>
            <a:r>
              <a:rPr sz="1150" spc="135" dirty="0">
                <a:latin typeface="Times New Roman"/>
                <a:cs typeface="Times New Roman"/>
              </a:rPr>
              <a:t> </a:t>
            </a:r>
            <a:r>
              <a:rPr sz="1150" spc="-555" dirty="0">
                <a:solidFill>
                  <a:srgbClr val="111111"/>
                </a:solidFill>
                <a:latin typeface="Times New Roman"/>
                <a:cs typeface="Times New Roman"/>
              </a:rPr>
              <a:t>—</a:t>
            </a:r>
            <a:r>
              <a:rPr sz="115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Местоположение</a:t>
            </a:r>
            <a:r>
              <a:rPr sz="1150" spc="10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AO</a:t>
            </a:r>
            <a:r>
              <a:rPr sz="1150" spc="5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им.</a:t>
            </a:r>
            <a:r>
              <a:rPr sz="1150" spc="10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Н.Е.</a:t>
            </a:r>
            <a:r>
              <a:rPr sz="1150" spc="50" dirty="0">
                <a:latin typeface="Times New Roman"/>
                <a:cs typeface="Times New Roman"/>
              </a:rPr>
              <a:t> </a:t>
            </a:r>
            <a:r>
              <a:rPr sz="1150" spc="-10" dirty="0">
                <a:latin typeface="Times New Roman"/>
                <a:cs typeface="Times New Roman"/>
              </a:rPr>
              <a:t>Токарликова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2875" y="6021332"/>
            <a:ext cx="5126990" cy="30886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50800" marR="47625" indent="387350" algn="just">
              <a:lnSpc>
                <a:spcPct val="153400"/>
              </a:lnSpc>
              <a:spcBef>
                <a:spcPts val="85"/>
              </a:spcBef>
            </a:pPr>
            <a:r>
              <a:rPr sz="1100" spc="60" dirty="0">
                <a:latin typeface="Cambria"/>
                <a:cs typeface="Cambria"/>
              </a:rPr>
              <a:t>На</a:t>
            </a:r>
            <a:r>
              <a:rPr sz="1100" spc="9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основе</a:t>
            </a:r>
            <a:r>
              <a:rPr sz="1100" spc="12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данных</a:t>
            </a:r>
            <a:r>
              <a:rPr sz="1100" spc="15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таблицы</a:t>
            </a:r>
            <a:r>
              <a:rPr sz="1100" spc="185" dirty="0">
                <a:latin typeface="Cambria"/>
                <a:cs typeface="Cambria"/>
              </a:rPr>
              <a:t> </a:t>
            </a:r>
            <a:r>
              <a:rPr sz="1100" spc="-280" dirty="0">
                <a:latin typeface="Cambria"/>
                <a:cs typeface="Cambria"/>
              </a:rPr>
              <a:t>1</a:t>
            </a:r>
            <a:r>
              <a:rPr sz="1100" spc="26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местоположение</a:t>
            </a:r>
            <a:r>
              <a:rPr sz="1100" spc="8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AO</a:t>
            </a:r>
            <a:r>
              <a:rPr sz="1100" spc="31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им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65" dirty="0">
                <a:latin typeface="Cambria"/>
                <a:cs typeface="Cambria"/>
              </a:rPr>
              <a:t>Н.Е.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Токарлико- </a:t>
            </a:r>
            <a:r>
              <a:rPr sz="1150" spc="-20" dirty="0">
                <a:latin typeface="Cambria"/>
                <a:cs typeface="Cambria"/>
              </a:rPr>
              <a:t>ванаходится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6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селе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i="1" dirty="0">
                <a:latin typeface="Cambria"/>
                <a:cs typeface="Cambria"/>
              </a:rPr>
              <a:t>Калейкино</a:t>
            </a:r>
            <a:r>
              <a:rPr sz="1150" i="1" spc="5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Альметьевского</a:t>
            </a:r>
            <a:r>
              <a:rPr sz="1150" spc="-3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района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Республики</a:t>
            </a:r>
            <a:r>
              <a:rPr sz="1150" spc="7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Татарстан </a:t>
            </a:r>
            <a:r>
              <a:rPr sz="1150" dirty="0">
                <a:latin typeface="Cambria"/>
                <a:cs typeface="Cambria"/>
              </a:rPr>
              <a:t>в </a:t>
            </a:r>
            <a:r>
              <a:rPr sz="1150" spc="-10" dirty="0">
                <a:latin typeface="Cambria"/>
                <a:cs typeface="Cambria"/>
              </a:rPr>
              <a:t>10</a:t>
            </a:r>
            <a:r>
              <a:rPr sz="1150" spc="-50" dirty="0">
                <a:latin typeface="Cambria"/>
                <a:cs typeface="Cambria"/>
              </a:rPr>
              <a:t> </a:t>
            </a:r>
            <a:r>
              <a:rPr sz="1150" i="1" dirty="0">
                <a:latin typeface="Cambria"/>
                <a:cs typeface="Cambria"/>
              </a:rPr>
              <a:t>ко</a:t>
            </a:r>
            <a:r>
              <a:rPr sz="1150" i="1" spc="15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от</a:t>
            </a:r>
            <a:r>
              <a:rPr sz="1150" spc="-45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районного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центра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города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Альметьевск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6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249</a:t>
            </a:r>
            <a:r>
              <a:rPr sz="1150" spc="-2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км</a:t>
            </a:r>
            <a:r>
              <a:rPr sz="1150" spc="-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от</a:t>
            </a:r>
            <a:r>
              <a:rPr sz="1150" spc="-6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областного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цен- </a:t>
            </a:r>
            <a:r>
              <a:rPr sz="1150" spc="-10" dirty="0">
                <a:latin typeface="Cambria"/>
                <a:cs typeface="Cambria"/>
              </a:rPr>
              <a:t>тра</a:t>
            </a:r>
            <a:r>
              <a:rPr sz="1150" spc="-5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города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Казань.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Село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Калейкиіао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является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центромКалейкинского</a:t>
            </a:r>
            <a:r>
              <a:rPr sz="1150" spc="-2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сельско- </a:t>
            </a:r>
            <a:r>
              <a:rPr sz="1150" i="1" dirty="0">
                <a:latin typeface="Cambria"/>
                <a:cs typeface="Cambria"/>
              </a:rPr>
              <a:t>го</a:t>
            </a:r>
            <a:r>
              <a:rPr sz="1150" i="1" spc="3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поселения.</a:t>
            </a:r>
            <a:endParaRPr sz="1150">
              <a:latin typeface="Cambria"/>
              <a:cs typeface="Cambria"/>
            </a:endParaRPr>
          </a:p>
          <a:p>
            <a:pPr marL="438150" algn="just">
              <a:lnSpc>
                <a:spcPct val="100000"/>
              </a:lnSpc>
              <a:spcBef>
                <a:spcPts val="505"/>
              </a:spcBef>
            </a:pPr>
            <a:r>
              <a:rPr sz="1150" spc="-10" dirty="0">
                <a:latin typeface="Cambria"/>
                <a:cs typeface="Cambria"/>
              </a:rPr>
              <a:t>Местоположения</a:t>
            </a:r>
            <a:r>
              <a:rPr sz="1150" spc="20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хозяйства</a:t>
            </a:r>
            <a:r>
              <a:rPr sz="1150" spc="22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расположено</a:t>
            </a:r>
            <a:r>
              <a:rPr sz="1150" spc="295" dirty="0">
                <a:latin typeface="Cambria"/>
                <a:cs typeface="Cambria"/>
              </a:rPr>
              <a:t> </a:t>
            </a:r>
            <a:r>
              <a:rPr sz="1150" i="1" spc="-10" dirty="0">
                <a:latin typeface="Cambria"/>
                <a:cs typeface="Cambria"/>
              </a:rPr>
              <a:t>экономически</a:t>
            </a:r>
            <a:r>
              <a:rPr sz="1150" i="1" spc="26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выгодно,</a:t>
            </a:r>
            <a:r>
              <a:rPr sz="1150" spc="28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что</a:t>
            </a:r>
            <a:endParaRPr sz="1150">
              <a:latin typeface="Cambria"/>
              <a:cs typeface="Cambria"/>
            </a:endParaRPr>
          </a:p>
          <a:p>
            <a:pPr marL="59690" marR="43815" indent="-4445" algn="just">
              <a:lnSpc>
                <a:spcPct val="151400"/>
              </a:lnSpc>
              <a:spcBef>
                <a:spcPts val="10"/>
              </a:spcBef>
            </a:pPr>
            <a:r>
              <a:rPr sz="1150" spc="-40" dirty="0">
                <a:latin typeface="Cambria"/>
                <a:cs typeface="Cambria"/>
              </a:rPr>
              <a:t>довольно</a:t>
            </a:r>
            <a:r>
              <a:rPr sz="1150" spc="18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удобно</a:t>
            </a:r>
            <a:r>
              <a:rPr sz="1150" spc="13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для</a:t>
            </a:r>
            <a:r>
              <a:rPr sz="1150" spc="135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ввоза</a:t>
            </a:r>
            <a:r>
              <a:rPr sz="1150" spc="175" dirty="0">
                <a:latin typeface="Cambria"/>
                <a:cs typeface="Cambria"/>
              </a:rPr>
              <a:t> </a:t>
            </a:r>
            <a:r>
              <a:rPr sz="1150" spc="-70" dirty="0">
                <a:latin typeface="Cambria"/>
                <a:cs typeface="Cambria"/>
              </a:rPr>
              <a:t>материально</a:t>
            </a:r>
            <a:r>
              <a:rPr sz="1150" spc="235" dirty="0">
                <a:latin typeface="Cambria"/>
                <a:cs typeface="Cambria"/>
              </a:rPr>
              <a:t> </a:t>
            </a:r>
            <a:r>
              <a:rPr sz="1150" spc="-520" dirty="0">
                <a:solidFill>
                  <a:srgbClr val="575757"/>
                </a:solidFill>
                <a:latin typeface="Cambria"/>
                <a:cs typeface="Cambria"/>
              </a:rPr>
              <a:t>—</a:t>
            </a:r>
            <a:r>
              <a:rPr sz="1150" spc="85" dirty="0">
                <a:solidFill>
                  <a:srgbClr val="575757"/>
                </a:solidFill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технических</a:t>
            </a:r>
            <a:r>
              <a:rPr sz="1150" spc="22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средств.</a:t>
            </a:r>
            <a:r>
              <a:rPr sz="1150" spc="15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Недалеко</a:t>
            </a:r>
            <a:r>
              <a:rPr sz="1150" spc="180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от</a:t>
            </a:r>
            <a:r>
              <a:rPr sz="1150" spc="-30" dirty="0">
                <a:latin typeface="Cambria"/>
                <a:cs typeface="Cambria"/>
              </a:rPr>
              <a:t> </a:t>
            </a:r>
            <a:r>
              <a:rPr sz="1650" spc="-37" baseline="-10101" dirty="0">
                <a:latin typeface="Cambria"/>
                <a:cs typeface="Cambria"/>
              </a:rPr>
              <a:t>организации</a:t>
            </a:r>
            <a:r>
              <a:rPr sz="1650" spc="592" baseline="-10101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находятся</a:t>
            </a:r>
            <a:r>
              <a:rPr sz="1100" spc="35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поставщикн</a:t>
            </a:r>
            <a:r>
              <a:rPr sz="1100" spc="34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сельскохозяйственных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машин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430" dirty="0">
                <a:solidFill>
                  <a:srgbClr val="1F1F1F"/>
                </a:solidFill>
                <a:latin typeface="Cambria"/>
                <a:cs typeface="Cambria"/>
              </a:rPr>
              <a:t>—</a:t>
            </a:r>
            <a:r>
              <a:rPr sz="1100" spc="300" dirty="0">
                <a:solidFill>
                  <a:srgbClr val="1F1F1F"/>
                </a:solidFill>
                <a:latin typeface="Cambria"/>
                <a:cs typeface="Cambria"/>
              </a:rPr>
              <a:t> </a:t>
            </a:r>
            <a:r>
              <a:rPr sz="1100" spc="-75" dirty="0">
                <a:latin typeface="Cambria"/>
                <a:cs typeface="Cambria"/>
              </a:rPr>
              <a:t>110</a:t>
            </a:r>
            <a:r>
              <a:rPr sz="1100" spc="24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км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725" spc="-44" baseline="-12077" dirty="0">
                <a:latin typeface="Cambria"/>
                <a:cs typeface="Cambria"/>
              </a:rPr>
              <a:t>город</a:t>
            </a:r>
            <a:r>
              <a:rPr sz="1725" spc="547" baseline="-12077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Набережные</a:t>
            </a:r>
            <a:r>
              <a:rPr sz="1150" spc="41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Челны,</a:t>
            </a:r>
            <a:r>
              <a:rPr sz="1150" spc="39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горіоче-</a:t>
            </a:r>
            <a:r>
              <a:rPr sz="1150" spc="-40" dirty="0">
                <a:latin typeface="Cambria"/>
                <a:cs typeface="Cambria"/>
              </a:rPr>
              <a:t>смазочных</a:t>
            </a:r>
            <a:r>
              <a:rPr sz="1150" spc="330" dirty="0">
                <a:latin typeface="Cambria"/>
                <a:cs typeface="Cambria"/>
              </a:rPr>
              <a:t> </a:t>
            </a:r>
            <a:r>
              <a:rPr sz="1150" spc="-70" dirty="0">
                <a:latin typeface="Cambria"/>
                <a:cs typeface="Cambria"/>
              </a:rPr>
              <a:t>материалов</a:t>
            </a:r>
            <a:r>
              <a:rPr sz="1150" spc="375" dirty="0">
                <a:latin typeface="Cambria"/>
                <a:cs typeface="Cambria"/>
              </a:rPr>
              <a:t> </a:t>
            </a:r>
            <a:r>
              <a:rPr sz="1150" spc="-484" dirty="0">
                <a:solidFill>
                  <a:srgbClr val="0F0F0F"/>
                </a:solidFill>
                <a:latin typeface="Cambria"/>
                <a:cs typeface="Cambria"/>
              </a:rPr>
              <a:t>—</a:t>
            </a:r>
            <a:r>
              <a:rPr sz="1150" spc="400" dirty="0">
                <a:solidFill>
                  <a:srgbClr val="0F0F0F"/>
                </a:solidFill>
                <a:latin typeface="Cambria"/>
                <a:cs typeface="Cambria"/>
              </a:rPr>
              <a:t> </a:t>
            </a:r>
            <a:r>
              <a:rPr sz="1150" spc="-90" dirty="0">
                <a:latin typeface="Cambria"/>
                <a:cs typeface="Cambria"/>
              </a:rPr>
              <a:t>110</a:t>
            </a:r>
            <a:r>
              <a:rPr sz="1150" spc="350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км</a:t>
            </a:r>
            <a:r>
              <a:rPr sz="1150" spc="370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город</a:t>
            </a:r>
            <a:endParaRPr sz="1150">
              <a:latin typeface="Cambria"/>
              <a:cs typeface="Cambria"/>
            </a:endParaRPr>
          </a:p>
          <a:p>
            <a:pPr marL="53975" algn="just">
              <a:lnSpc>
                <a:spcPct val="100000"/>
              </a:lnSpc>
              <a:spcBef>
                <a:spcPts val="750"/>
              </a:spcBef>
            </a:pPr>
            <a:r>
              <a:rPr sz="1150" spc="-10" dirty="0">
                <a:latin typeface="Cambria"/>
                <a:cs typeface="Cambria"/>
              </a:rPr>
              <a:t>Бавлы,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удобрения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520" dirty="0">
                <a:latin typeface="Cambria"/>
                <a:cs typeface="Cambria"/>
              </a:rPr>
              <a:t>—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6 </a:t>
            </a:r>
            <a:r>
              <a:rPr sz="1150" spc="-10" dirty="0">
                <a:latin typeface="Cambria"/>
                <a:cs typeface="Cambria"/>
              </a:rPr>
              <a:t>км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станция</a:t>
            </a:r>
            <a:r>
              <a:rPr sz="1150" spc="8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Калейкино</a:t>
            </a:r>
            <a:r>
              <a:rPr sz="1150" spc="114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Альметьевского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района.</a:t>
            </a:r>
            <a:endParaRPr sz="115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90"/>
              </a:spcBef>
            </a:pPr>
            <a:endParaRPr sz="1150">
              <a:latin typeface="Cambria"/>
              <a:cs typeface="Cambria"/>
            </a:endParaRPr>
          </a:p>
          <a:p>
            <a:pPr marL="43180" algn="ctr">
              <a:lnSpc>
                <a:spcPct val="100000"/>
              </a:lnSpc>
            </a:pPr>
            <a:r>
              <a:rPr sz="850" spc="-25" dirty="0">
                <a:latin typeface="Consolas"/>
                <a:cs typeface="Consolas"/>
              </a:rPr>
              <a:t>14</a:t>
            </a:r>
            <a:endParaRPr sz="85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65870" y="3295650"/>
            <a:ext cx="90183" cy="569723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64077" y="1111497"/>
            <a:ext cx="5024755" cy="802068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33705" algn="just">
              <a:lnSpc>
                <a:spcPct val="100000"/>
              </a:lnSpc>
              <a:spcBef>
                <a:spcPts val="135"/>
              </a:spcBef>
            </a:pPr>
            <a:r>
              <a:rPr sz="1275" baseline="16339" dirty="0">
                <a:latin typeface="Cambria"/>
                <a:cs typeface="Cambria"/>
              </a:rPr>
              <a:t>OH</a:t>
            </a:r>
            <a:r>
              <a:rPr sz="1275" spc="322" baseline="16339" dirty="0">
                <a:latin typeface="Cambria"/>
                <a:cs typeface="Cambria"/>
              </a:rPr>
              <a:t> </a:t>
            </a:r>
            <a:r>
              <a:rPr sz="850" dirty="0">
                <a:latin typeface="Cambria"/>
                <a:cs typeface="Cambria"/>
              </a:rPr>
              <a:t>bMeTbeBC</a:t>
            </a:r>
            <a:r>
              <a:rPr sz="850" spc="-105" dirty="0">
                <a:latin typeface="Cambria"/>
                <a:cs typeface="Cambria"/>
              </a:rPr>
              <a:t> </a:t>
            </a:r>
            <a:r>
              <a:rPr sz="850" dirty="0">
                <a:latin typeface="Cambria"/>
                <a:cs typeface="Cambria"/>
              </a:rPr>
              <a:t>КТИ</a:t>
            </a:r>
            <a:r>
              <a:rPr sz="850" spc="484" dirty="0">
                <a:latin typeface="Cambria"/>
                <a:cs typeface="Cambria"/>
              </a:rPr>
              <a:t>  </a:t>
            </a:r>
            <a:r>
              <a:rPr sz="850" dirty="0">
                <a:latin typeface="Cambria"/>
                <a:cs typeface="Cambria"/>
              </a:rPr>
              <a:t>QOЙОН</a:t>
            </a:r>
            <a:r>
              <a:rPr sz="850" spc="160" dirty="0">
                <a:latin typeface="Cambria"/>
                <a:cs typeface="Cambria"/>
              </a:rPr>
              <a:t>  </a:t>
            </a:r>
            <a:r>
              <a:rPr sz="850" dirty="0">
                <a:latin typeface="Cambria"/>
                <a:cs typeface="Cambria"/>
              </a:rPr>
              <a:t>l4tlXO,ЦИTCfl</a:t>
            </a:r>
            <a:r>
              <a:rPr sz="850" spc="195" dirty="0">
                <a:latin typeface="Cambria"/>
                <a:cs typeface="Cambria"/>
              </a:rPr>
              <a:t>  </a:t>
            </a:r>
            <a:r>
              <a:rPr sz="850" dirty="0">
                <a:latin typeface="Cambria"/>
                <a:cs typeface="Cambria"/>
              </a:rPr>
              <a:t>В</a:t>
            </a:r>
            <a:r>
              <a:rPr sz="850" spc="440" dirty="0">
                <a:latin typeface="Cambria"/>
                <a:cs typeface="Cambria"/>
              </a:rPr>
              <a:t> </a:t>
            </a:r>
            <a:r>
              <a:rPr sz="850" spc="-70" dirty="0">
                <a:latin typeface="Cambria"/>
                <a:cs typeface="Cambria"/>
              </a:rPr>
              <a:t>ЦИ1ІТД£tЛ</a:t>
            </a:r>
            <a:r>
              <a:rPr sz="850" spc="-10" dirty="0">
                <a:latin typeface="Cambria"/>
                <a:cs typeface="Cambria"/>
              </a:rPr>
              <a:t> </a:t>
            </a:r>
            <a:r>
              <a:rPr sz="850" dirty="0">
                <a:latin typeface="Cambria"/>
                <a:cs typeface="Cambria"/>
              </a:rPr>
              <a:t>blIОМ</a:t>
            </a:r>
            <a:r>
              <a:rPr sz="850" spc="155" dirty="0">
                <a:latin typeface="Cambria"/>
                <a:cs typeface="Cambria"/>
              </a:rPr>
              <a:t>  </a:t>
            </a:r>
            <a:r>
              <a:rPr sz="850" dirty="0">
                <a:latin typeface="Cambria"/>
                <a:cs typeface="Cambria"/>
              </a:rPr>
              <a:t>dа</a:t>
            </a:r>
            <a:r>
              <a:rPr sz="850" dirty="0">
                <a:solidFill>
                  <a:srgbClr val="0A0A0A"/>
                </a:solidFill>
                <a:latin typeface="Cambria"/>
                <a:cs typeface="Cambria"/>
              </a:rPr>
              <a:t>К</a:t>
            </a:r>
            <a:r>
              <a:rPr sz="850" dirty="0">
                <a:latin typeface="Cambria"/>
                <a:cs typeface="Cambria"/>
              </a:rPr>
              <a:t>бМ</a:t>
            </a:r>
            <a:r>
              <a:rPr sz="850" spc="-90" dirty="0">
                <a:latin typeface="Cambria"/>
                <a:cs typeface="Cambria"/>
              </a:rPr>
              <a:t> </a:t>
            </a:r>
            <a:r>
              <a:rPr sz="850" dirty="0">
                <a:latin typeface="Cambria"/>
                <a:cs typeface="Cambria"/>
              </a:rPr>
              <a:t>l•C,</a:t>
            </a:r>
            <a:r>
              <a:rPr sz="850" spc="470" dirty="0">
                <a:latin typeface="Cambria"/>
                <a:cs typeface="Cambria"/>
              </a:rPr>
              <a:t> </a:t>
            </a:r>
            <a:r>
              <a:rPr sz="850" dirty="0">
                <a:latin typeface="Cambria"/>
                <a:cs typeface="Cambria"/>
              </a:rPr>
              <a:t>ОХ</a:t>
            </a:r>
            <a:r>
              <a:rPr sz="850" spc="-40" dirty="0">
                <a:latin typeface="Cambria"/>
                <a:cs typeface="Cambria"/>
              </a:rPr>
              <a:t> HuTЫ</a:t>
            </a:r>
            <a:r>
              <a:rPr sz="850" spc="-100" dirty="0">
                <a:latin typeface="Cambria"/>
                <a:cs typeface="Cambria"/>
              </a:rPr>
              <a:t> </a:t>
            </a:r>
            <a:r>
              <a:rPr sz="850" spc="-25" dirty="0">
                <a:latin typeface="Cambria"/>
                <a:cs typeface="Cambria"/>
              </a:rPr>
              <a:t>ПdЯ</a:t>
            </a:r>
            <a:endParaRPr sz="850">
              <a:latin typeface="Cambria"/>
              <a:cs typeface="Cambria"/>
            </a:endParaRPr>
          </a:p>
          <a:p>
            <a:pPr marL="63500" marR="55880" algn="just">
              <a:lnSpc>
                <a:spcPct val="156600"/>
              </a:lnSpc>
              <a:spcBef>
                <a:spcPts val="140"/>
              </a:spcBef>
            </a:pPr>
            <a:r>
              <a:rPr sz="1725" spc="-44" baseline="14492" dirty="0">
                <a:latin typeface="Cambria"/>
                <a:cs typeface="Cambria"/>
              </a:rPr>
              <a:t>часть</a:t>
            </a:r>
            <a:r>
              <a:rPr sz="1725" spc="52" baseline="14492" dirty="0">
                <a:latin typeface="Cambria"/>
                <a:cs typeface="Cambria"/>
              </a:rPr>
              <a:t> </a:t>
            </a:r>
            <a:r>
              <a:rPr sz="1725" spc="-44" baseline="7246" dirty="0">
                <a:latin typeface="Cambria"/>
                <a:cs typeface="Cambria"/>
              </a:rPr>
              <a:t>Б</a:t>
            </a:r>
            <a:r>
              <a:rPr sz="1725" spc="-44" baseline="4830" dirty="0">
                <a:latin typeface="Cambria"/>
                <a:cs typeface="Cambria"/>
              </a:rPr>
              <a:t>угуль</a:t>
            </a:r>
            <a:r>
              <a:rPr sz="1150" spc="-30" dirty="0">
                <a:latin typeface="Cambria"/>
                <a:cs typeface="Cambria"/>
              </a:rPr>
              <a:t>минско-</a:t>
            </a:r>
            <a:r>
              <a:rPr sz="1150" spc="-50" dirty="0">
                <a:latin typeface="Cambria"/>
                <a:cs typeface="Cambria"/>
              </a:rPr>
              <a:t>Белебеевской</a:t>
            </a:r>
            <a:r>
              <a:rPr sz="1725" spc="-75" baseline="2415" dirty="0">
                <a:latin typeface="Cambria"/>
                <a:cs typeface="Cambria"/>
              </a:rPr>
              <a:t>возвьtшенности,</a:t>
            </a:r>
            <a:r>
              <a:rPr sz="1725" spc="60" baseline="2415" dirty="0">
                <a:latin typeface="Cambria"/>
                <a:cs typeface="Cambria"/>
              </a:rPr>
              <a:t> </a:t>
            </a:r>
            <a:r>
              <a:rPr sz="1725" spc="-89" baseline="2415" dirty="0">
                <a:latin typeface="Cambria"/>
                <a:cs typeface="Cambria"/>
              </a:rPr>
              <a:t>которал</a:t>
            </a:r>
            <a:r>
              <a:rPr sz="1725" spc="135" baseline="2415" dirty="0">
                <a:latin typeface="Cambria"/>
                <a:cs typeface="Cambria"/>
              </a:rPr>
              <a:t> </a:t>
            </a:r>
            <a:r>
              <a:rPr sz="1725" i="1" baseline="2415" dirty="0">
                <a:latin typeface="Cambria"/>
                <a:cs typeface="Cambria"/>
              </a:rPr>
              <a:t>к</a:t>
            </a:r>
            <a:r>
              <a:rPr sz="1725" i="1" spc="30" baseline="2415" dirty="0">
                <a:latin typeface="Cambria"/>
                <a:cs typeface="Cambria"/>
              </a:rPr>
              <a:t> </a:t>
            </a:r>
            <a:r>
              <a:rPr sz="1725" i="1" baseline="2415" dirty="0">
                <a:latin typeface="Cambria"/>
                <a:cs typeface="Cambria"/>
              </a:rPr>
              <a:t>северу</a:t>
            </a:r>
            <a:r>
              <a:rPr sz="1725" i="1" spc="202" baseline="2415" dirty="0">
                <a:latin typeface="Cambria"/>
                <a:cs typeface="Cambria"/>
              </a:rPr>
              <a:t> </a:t>
            </a:r>
            <a:r>
              <a:rPr sz="1725" i="1" spc="-15" baseline="2415" dirty="0">
                <a:latin typeface="Cambria"/>
                <a:cs typeface="Cambria"/>
              </a:rPr>
              <a:t>понн</a:t>
            </a:r>
            <a:r>
              <a:rPr sz="1725" spc="-15" baseline="2415" dirty="0">
                <a:latin typeface="Cambria"/>
                <a:cs typeface="Cambria"/>
              </a:rPr>
              <a:t>ж</a:t>
            </a:r>
            <a:r>
              <a:rPr sz="1725" i="1" spc="-15" baseline="2415" dirty="0">
                <a:latin typeface="Cambria"/>
                <a:cs typeface="Cambria"/>
              </a:rPr>
              <a:t>е- </a:t>
            </a:r>
            <a:r>
              <a:rPr sz="1725" spc="-15" baseline="9661" dirty="0">
                <a:latin typeface="Cambria"/>
                <a:cs typeface="Cambria"/>
              </a:rPr>
              <a:t>ется</a:t>
            </a:r>
            <a:r>
              <a:rPr sz="1725" spc="-7" baseline="9661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 </a:t>
            </a:r>
            <a:r>
              <a:rPr sz="1150" spc="-40" dirty="0">
                <a:latin typeface="Cambria"/>
                <a:cs typeface="Cambria"/>
              </a:rPr>
              <a:t>«выравнивается»</a:t>
            </a:r>
            <a:r>
              <a:rPr sz="1725" spc="-60" baseline="-4830" dirty="0">
                <a:latin typeface="Cambria"/>
                <a:cs typeface="Cambria"/>
              </a:rPr>
              <a:t>.</a:t>
            </a:r>
            <a:r>
              <a:rPr sz="1725" spc="-37" baseline="-483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10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регионе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господствуют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лесостспные</a:t>
            </a:r>
            <a:r>
              <a:rPr sz="1150" spc="12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пейзажи,</a:t>
            </a:r>
            <a:r>
              <a:rPr sz="1150" spc="10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]ЭаС-</a:t>
            </a:r>
            <a:r>
              <a:rPr sz="1150" spc="-40" dirty="0">
                <a:latin typeface="Cambria"/>
                <a:cs typeface="Cambria"/>
              </a:rPr>
              <a:t> </a:t>
            </a:r>
            <a:r>
              <a:rPr sz="1725" spc="-60" baseline="12077" dirty="0">
                <a:latin typeface="Cambria"/>
                <a:cs typeface="Cambria"/>
              </a:rPr>
              <a:t>кИнувшиеся</a:t>
            </a:r>
            <a:r>
              <a:rPr sz="1725" spc="15" baseline="12077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-40" dirty="0">
                <a:latin typeface="Cambria"/>
                <a:cs typeface="Cambria"/>
              </a:rPr>
              <a:t> волнистой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равнине.</a:t>
            </a:r>
            <a:r>
              <a:rPr sz="1150" spc="-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Местность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spc="-65" dirty="0">
                <a:latin typeface="Cambria"/>
                <a:cs typeface="Cambria"/>
              </a:rPr>
              <a:t>разбавляют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низины,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овраги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и</a:t>
            </a:r>
            <a:r>
              <a:rPr sz="1150" spc="500" dirty="0">
                <a:latin typeface="Cambria"/>
                <a:cs typeface="Cambria"/>
              </a:rPr>
              <a:t> </a:t>
            </a:r>
            <a:r>
              <a:rPr sz="1650" spc="-232" baseline="12626" dirty="0">
                <a:latin typeface="Cambria"/>
                <a:cs typeface="Cambria"/>
              </a:rPr>
              <a:t>ДОЛИНЫ</a:t>
            </a:r>
            <a:r>
              <a:rPr sz="1650" spc="142" baseline="12626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малых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рек.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Крупнейшая</a:t>
            </a:r>
            <a:r>
              <a:rPr sz="1100" spc="50" dirty="0">
                <a:latin typeface="Cambria"/>
                <a:cs typeface="Cambria"/>
              </a:rPr>
              <a:t> </a:t>
            </a:r>
            <a:r>
              <a:rPr sz="1100" i="1" spc="-20" dirty="0">
                <a:latin typeface="Cambria"/>
                <a:cs typeface="Cambria"/>
              </a:rPr>
              <a:t>река</a:t>
            </a:r>
            <a:r>
              <a:rPr sz="1100" i="1" spc="2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района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475" dirty="0">
                <a:solidFill>
                  <a:srgbClr val="363636"/>
                </a:solidFill>
                <a:latin typeface="Cambria"/>
                <a:cs typeface="Cambria"/>
              </a:rPr>
              <a:t>—</a:t>
            </a:r>
            <a:r>
              <a:rPr sz="1100" spc="25" dirty="0">
                <a:solidFill>
                  <a:srgbClr val="363636"/>
                </a:solidFill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Сгепной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Зай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i="1" spc="-65" dirty="0">
                <a:latin typeface="Cambria"/>
                <a:cs typeface="Cambria"/>
              </a:rPr>
              <a:t>(прнток</a:t>
            </a:r>
            <a:r>
              <a:rPr sz="1100" i="1" spc="8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Камы).</a:t>
            </a:r>
            <a:endParaRPr sz="1100">
              <a:latin typeface="Cambria"/>
              <a:cs typeface="Cambria"/>
            </a:endParaRPr>
          </a:p>
          <a:p>
            <a:pPr marL="81280" marR="85090" indent="368300" algn="just">
              <a:lnSpc>
                <a:spcPct val="149400"/>
              </a:lnSpc>
              <a:spcBef>
                <a:spcPts val="114"/>
              </a:spcBef>
            </a:pPr>
            <a:r>
              <a:rPr sz="1150" dirty="0">
                <a:latin typeface="Cambria"/>
                <a:cs typeface="Cambria"/>
              </a:rPr>
              <a:t>В</a:t>
            </a:r>
            <a:r>
              <a:rPr sz="1150" spc="11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районе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725" spc="-89" baseline="4830" dirty="0">
                <a:latin typeface="Cambria"/>
                <a:cs typeface="Cambria"/>
              </a:rPr>
              <a:t>з</a:t>
            </a:r>
            <a:r>
              <a:rPr sz="1150" spc="-60" dirty="0">
                <a:latin typeface="Cambria"/>
                <a:cs typeface="Cambria"/>
              </a:rPr>
              <a:t>начительныетерритории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-70" dirty="0">
                <a:latin typeface="Cambria"/>
                <a:cs typeface="Cambria"/>
              </a:rPr>
              <a:t>занимают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леса,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а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почти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все</a:t>
            </a:r>
            <a:r>
              <a:rPr sz="1150" spc="-10" dirty="0">
                <a:latin typeface="Cambria"/>
                <a:cs typeface="Cambria"/>
              </a:rPr>
              <a:t> свобод- </a:t>
            </a:r>
            <a:r>
              <a:rPr sz="1150" spc="-45" dirty="0">
                <a:latin typeface="Cambria"/>
                <a:cs typeface="Cambria"/>
              </a:rPr>
              <a:t>ные</a:t>
            </a:r>
            <a:r>
              <a:rPr sz="1150" spc="-2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от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лесов</a:t>
            </a:r>
            <a:r>
              <a:rPr sz="1150" spc="-5" dirty="0">
                <a:latin typeface="Cambria"/>
                <a:cs typeface="Cambria"/>
              </a:rPr>
              <a:t> </a:t>
            </a:r>
            <a:r>
              <a:rPr sz="1150" spc="-65" dirty="0">
                <a:latin typeface="Cambria"/>
                <a:cs typeface="Cambria"/>
              </a:rPr>
              <a:t>земли</a:t>
            </a:r>
            <a:r>
              <a:rPr sz="115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используются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в</a:t>
            </a:r>
            <a:r>
              <a:rPr sz="1150" spc="-45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сельском</a:t>
            </a:r>
            <a:r>
              <a:rPr sz="1150" spc="9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хозяйстве.</a:t>
            </a:r>
            <a:endParaRPr sz="1150">
              <a:latin typeface="Cambria"/>
              <a:cs typeface="Cambria"/>
            </a:endParaRPr>
          </a:p>
          <a:p>
            <a:pPr marL="90170" marR="87630" indent="367665" algn="just">
              <a:lnSpc>
                <a:spcPct val="154300"/>
              </a:lnSpc>
              <a:spcBef>
                <a:spcPts val="75"/>
              </a:spcBef>
            </a:pPr>
            <a:r>
              <a:rPr sz="1150" spc="-35" dirty="0">
                <a:latin typeface="Cambria"/>
                <a:cs typeface="Cambria"/>
              </a:rPr>
              <a:t>Климаг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-80" dirty="0">
                <a:latin typeface="Cambria"/>
                <a:cs typeface="Cambria"/>
              </a:rPr>
              <a:t>такой</a:t>
            </a:r>
            <a:r>
              <a:rPr sz="1150" spc="110" dirty="0">
                <a:latin typeface="Cambria"/>
                <a:cs typeface="Cambria"/>
              </a:rPr>
              <a:t> </a:t>
            </a:r>
            <a:r>
              <a:rPr sz="1150" i="1" spc="-35" dirty="0">
                <a:latin typeface="Cambria"/>
                <a:cs typeface="Cambria"/>
              </a:rPr>
              <a:t>me,</a:t>
            </a:r>
            <a:r>
              <a:rPr sz="1150" i="1" spc="65" dirty="0">
                <a:latin typeface="Cambria"/>
                <a:cs typeface="Cambria"/>
              </a:rPr>
              <a:t> </a:t>
            </a:r>
            <a:r>
              <a:rPr sz="1150" spc="-75" dirty="0">
                <a:latin typeface="Cambria"/>
                <a:cs typeface="Cambria"/>
              </a:rPr>
              <a:t>какой</a:t>
            </a:r>
            <a:r>
              <a:rPr sz="1150" spc="114" dirty="0">
                <a:latin typeface="Cambria"/>
                <a:cs typeface="Cambria"/>
              </a:rPr>
              <a:t> </a:t>
            </a:r>
            <a:r>
              <a:rPr sz="1150" spc="-85" dirty="0">
                <a:latin typeface="Cambria"/>
                <a:cs typeface="Cambria"/>
              </a:rPr>
              <a:t>характерен</a:t>
            </a:r>
            <a:r>
              <a:rPr sz="1150" spc="130" dirty="0">
                <a:latin typeface="Cambria"/>
                <a:cs typeface="Cambria"/>
              </a:rPr>
              <a:t> </a:t>
            </a:r>
            <a:r>
              <a:rPr sz="1150" spc="-80" dirty="0">
                <a:latin typeface="Cambria"/>
                <a:cs typeface="Cambria"/>
              </a:rPr>
              <a:t>для</a:t>
            </a:r>
            <a:r>
              <a:rPr sz="1150" spc="120" dirty="0">
                <a:latin typeface="Cambria"/>
                <a:cs typeface="Cambria"/>
              </a:rPr>
              <a:t> </a:t>
            </a:r>
            <a:r>
              <a:rPr sz="1150" i="1" spc="-25" dirty="0">
                <a:latin typeface="Cambria"/>
                <a:cs typeface="Cambria"/>
              </a:rPr>
              <a:t>Повоп</a:t>
            </a:r>
            <a:r>
              <a:rPr sz="1150" spc="-25" dirty="0">
                <a:latin typeface="Cambria"/>
                <a:cs typeface="Cambria"/>
              </a:rPr>
              <a:t>ж</a:t>
            </a:r>
            <a:r>
              <a:rPr sz="1150" i="1" spc="-25" dirty="0">
                <a:latin typeface="Cambria"/>
                <a:cs typeface="Cambria"/>
              </a:rPr>
              <a:t>ъя</a:t>
            </a:r>
            <a:r>
              <a:rPr sz="1150" spc="-25" dirty="0">
                <a:latin typeface="Cambria"/>
                <a:cs typeface="Cambria"/>
              </a:rPr>
              <a:t>и</a:t>
            </a:r>
            <a:r>
              <a:rPr sz="1150" spc="90" dirty="0">
                <a:latin typeface="Cambria"/>
                <a:cs typeface="Cambria"/>
              </a:rPr>
              <a:t> </a:t>
            </a:r>
            <a:r>
              <a:rPr sz="1150" i="1" spc="-40" dirty="0">
                <a:latin typeface="Cambria"/>
                <a:cs typeface="Cambria"/>
              </a:rPr>
              <a:t>есей</a:t>
            </a:r>
            <a:r>
              <a:rPr sz="1150" i="1" spc="105" dirty="0">
                <a:latin typeface="Cambria"/>
                <a:cs typeface="Cambria"/>
              </a:rPr>
              <a:t> </a:t>
            </a:r>
            <a:r>
              <a:rPr sz="1150" i="1" spc="-40" dirty="0">
                <a:latin typeface="Cambria"/>
                <a:cs typeface="Cambria"/>
              </a:rPr>
              <a:t>средней</a:t>
            </a:r>
            <a:r>
              <a:rPr sz="1150" i="1" spc="155" dirty="0">
                <a:latin typeface="Cambria"/>
                <a:cs typeface="Cambria"/>
              </a:rPr>
              <a:t> </a:t>
            </a:r>
            <a:r>
              <a:rPr sz="1150" i="1" spc="-30" dirty="0">
                <a:latin typeface="Cambria"/>
                <a:cs typeface="Cambria"/>
              </a:rPr>
              <a:t>пояо-</a:t>
            </a:r>
            <a:r>
              <a:rPr sz="1150" i="1" spc="-1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cbI</a:t>
            </a:r>
            <a:r>
              <a:rPr sz="1100" spc="15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РоСсии.</a:t>
            </a:r>
            <a:r>
              <a:rPr sz="1100" spc="29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Достаточно</a:t>
            </a:r>
            <a:r>
              <a:rPr sz="1100" spc="21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теплое,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временами</a:t>
            </a:r>
            <a:r>
              <a:rPr sz="1100" spc="26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довольно</a:t>
            </a:r>
            <a:r>
              <a:rPr sz="1100" spc="27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жаркое</a:t>
            </a:r>
            <a:r>
              <a:rPr sz="1100" spc="26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лето,</a:t>
            </a:r>
            <a:r>
              <a:rPr sz="1100" spc="229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уверенно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50" spc="-70" dirty="0">
                <a:latin typeface="Cambria"/>
                <a:cs typeface="Cambria"/>
              </a:rPr>
              <a:t>Холодная</a:t>
            </a:r>
            <a:r>
              <a:rPr sz="1150" spc="14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зима.</a:t>
            </a:r>
            <a:r>
              <a:rPr sz="1150" spc="10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Средняя</a:t>
            </a:r>
            <a:r>
              <a:rPr sz="1150" spc="90" dirty="0">
                <a:latin typeface="Cambria"/>
                <a:cs typeface="Cambria"/>
              </a:rPr>
              <a:t> </a:t>
            </a:r>
            <a:r>
              <a:rPr sz="1150" spc="-80" dirty="0">
                <a:latin typeface="Cambria"/>
                <a:cs typeface="Cambria"/>
              </a:rPr>
              <a:t>температура</a:t>
            </a:r>
            <a:r>
              <a:rPr sz="1150" spc="170" dirty="0">
                <a:latin typeface="Cambria"/>
                <a:cs typeface="Cambria"/>
              </a:rPr>
              <a:t> </a:t>
            </a:r>
            <a:r>
              <a:rPr sz="1150" spc="-80" dirty="0">
                <a:latin typeface="Cambria"/>
                <a:cs typeface="Cambria"/>
              </a:rPr>
              <a:t>в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spc="-90" dirty="0">
                <a:latin typeface="Cambria"/>
                <a:cs typeface="Cambria"/>
              </a:rPr>
              <a:t>январе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spc="-520" dirty="0">
                <a:solidFill>
                  <a:srgbClr val="1C1C1C"/>
                </a:solidFill>
                <a:latin typeface="Cambria"/>
                <a:cs typeface="Cambria"/>
              </a:rPr>
              <a:t>—</a:t>
            </a:r>
            <a:r>
              <a:rPr sz="1150" spc="20" dirty="0">
                <a:solidFill>
                  <a:srgbClr val="1C1C1C"/>
                </a:solidFill>
                <a:latin typeface="Cambria"/>
                <a:cs typeface="Cambria"/>
              </a:rPr>
              <a:t> </a:t>
            </a:r>
            <a:r>
              <a:rPr sz="1150" spc="-75" dirty="0">
                <a:latin typeface="Cambria"/>
                <a:cs typeface="Cambria"/>
              </a:rPr>
              <a:t>около</a:t>
            </a:r>
            <a:r>
              <a:rPr sz="1150" spc="160" dirty="0">
                <a:latin typeface="Cambria"/>
                <a:cs typeface="Cambria"/>
              </a:rPr>
              <a:t> </a:t>
            </a:r>
            <a:r>
              <a:rPr sz="1150" spc="-120" dirty="0">
                <a:latin typeface="Cambria"/>
                <a:cs typeface="Cambria"/>
              </a:rPr>
              <a:t>10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градусов,</a:t>
            </a:r>
            <a:r>
              <a:rPr sz="1150" spc="17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в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-90" dirty="0">
                <a:latin typeface="Cambria"/>
                <a:cs typeface="Cambria"/>
              </a:rPr>
              <a:t>июле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65" dirty="0">
                <a:solidFill>
                  <a:srgbClr val="494949"/>
                </a:solidFill>
                <a:latin typeface="Cambria"/>
                <a:cs typeface="Cambria"/>
              </a:rPr>
              <a:t>—</a:t>
            </a:r>
            <a:r>
              <a:rPr sz="1150" spc="15" dirty="0">
                <a:solidFill>
                  <a:srgbClr val="494949"/>
                </a:solidFill>
                <a:latin typeface="Cambria"/>
                <a:cs typeface="Cambria"/>
              </a:rPr>
              <a:t> </a:t>
            </a:r>
            <a:r>
              <a:rPr sz="1150" spc="-65" dirty="0">
                <a:latin typeface="Cambria"/>
                <a:cs typeface="Cambria"/>
              </a:rPr>
              <a:t>порядка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20.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Среднее</a:t>
            </a:r>
            <a:r>
              <a:rPr sz="1150" spc="70" dirty="0">
                <a:latin typeface="Cambria"/>
                <a:cs typeface="Cambria"/>
              </a:rPr>
              <a:t> </a:t>
            </a:r>
            <a:r>
              <a:rPr sz="1150" spc="-75" dirty="0">
                <a:latin typeface="Cambria"/>
                <a:cs typeface="Cambria"/>
              </a:rPr>
              <a:t>количество</a:t>
            </a:r>
            <a:r>
              <a:rPr sz="1150" spc="135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осадхов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10" dirty="0">
                <a:latin typeface="Cambria"/>
                <a:cs typeface="Cambria"/>
              </a:rPr>
              <a:t>в</a:t>
            </a:r>
            <a:r>
              <a:rPr sz="1150" spc="-50" dirty="0">
                <a:latin typeface="Cambria"/>
                <a:cs typeface="Cambria"/>
              </a:rPr>
              <a:t> </a:t>
            </a:r>
            <a:r>
              <a:rPr sz="1150" spc="-70" dirty="0">
                <a:latin typeface="Cambria"/>
                <a:cs typeface="Cambria"/>
              </a:rPr>
              <a:t>году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spc="-80" dirty="0">
                <a:latin typeface="Cambria"/>
                <a:cs typeface="Cambria"/>
              </a:rPr>
              <a:t>порядка</a:t>
            </a:r>
            <a:r>
              <a:rPr sz="1150" spc="70" dirty="0">
                <a:latin typeface="Cambria"/>
                <a:cs typeface="Cambria"/>
              </a:rPr>
              <a:t> </a:t>
            </a:r>
            <a:r>
              <a:rPr sz="1150" spc="-90" dirty="0">
                <a:latin typeface="Cambria"/>
                <a:cs typeface="Cambria"/>
              </a:rPr>
              <a:t>500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spc="-90" dirty="0">
                <a:latin typeface="Cambria"/>
                <a:cs typeface="Cambria"/>
              </a:rPr>
              <a:t>миллиметров.</a:t>
            </a:r>
            <a:endParaRPr sz="1150">
              <a:latin typeface="Cambria"/>
              <a:cs typeface="Cambria"/>
            </a:endParaRPr>
          </a:p>
          <a:p>
            <a:pPr marL="110489" marR="102235" indent="370205" algn="just">
              <a:lnSpc>
                <a:spcPct val="154900"/>
              </a:lnSpc>
              <a:spcBef>
                <a:spcPts val="45"/>
              </a:spcBef>
            </a:pPr>
            <a:r>
              <a:rPr sz="1100" spc="-25" dirty="0">
                <a:latin typeface="Cambria"/>
                <a:cs typeface="Cambria"/>
              </a:rPr>
              <a:t>Транспортные</a:t>
            </a:r>
            <a:r>
              <a:rPr sz="1100" spc="5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условия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в</a:t>
            </a:r>
            <a:r>
              <a:rPr sz="1100" spc="-6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регионе</a:t>
            </a:r>
            <a:r>
              <a:rPr sz="1100" spc="2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достаточно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благоприятные</a:t>
            </a:r>
            <a:r>
              <a:rPr sz="1100" spc="10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в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16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км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от административного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центра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находится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одноименная</a:t>
            </a:r>
            <a:r>
              <a:rPr sz="1100" spc="9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железнодорожная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стан- </a:t>
            </a:r>
            <a:r>
              <a:rPr sz="1100" dirty="0">
                <a:latin typeface="Cambria"/>
                <a:cs typeface="Cambria"/>
              </a:rPr>
              <a:t>ция.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spc="80" dirty="0">
                <a:latin typeface="Cambria"/>
                <a:cs typeface="Cambria"/>
              </a:rPr>
              <a:t>По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всему</a:t>
            </a:r>
            <a:r>
              <a:rPr sz="1100" spc="1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региону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пролонено</a:t>
            </a:r>
            <a:r>
              <a:rPr sz="1100" spc="1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большое</a:t>
            </a:r>
            <a:r>
              <a:rPr sz="1100" spc="2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Количество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дорог</a:t>
            </a:r>
            <a:r>
              <a:rPr sz="1100" spc="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с</a:t>
            </a:r>
            <a:r>
              <a:rPr sz="1100" spc="-10" dirty="0">
                <a:latin typeface="Cambria"/>
                <a:cs typeface="Cambria"/>
              </a:rPr>
              <a:t> качественным </a:t>
            </a:r>
            <a:r>
              <a:rPr sz="1150" spc="-65" dirty="0">
                <a:latin typeface="Cambria"/>
                <a:cs typeface="Cambria"/>
              </a:rPr>
              <a:t>асфальтовым</a:t>
            </a:r>
            <a:r>
              <a:rPr sz="1150" spc="9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покрытнем.</a:t>
            </a:r>
            <a:endParaRPr sz="1150">
              <a:latin typeface="Cambria"/>
              <a:cs typeface="Cambria"/>
            </a:endParaRPr>
          </a:p>
          <a:p>
            <a:pPr marL="490855" algn="just">
              <a:lnSpc>
                <a:spcPct val="100000"/>
              </a:lnSpc>
              <a:spcBef>
                <a:spcPts val="695"/>
              </a:spcBef>
            </a:pPr>
            <a:r>
              <a:rPr sz="1100" dirty="0">
                <a:latin typeface="Cambria"/>
                <a:cs typeface="Cambria"/>
              </a:rPr>
              <a:t>Согласно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последним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данным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на</a:t>
            </a:r>
            <a:r>
              <a:rPr sz="1100" spc="140" dirty="0">
                <a:latin typeface="Cambria"/>
                <a:cs typeface="Cambria"/>
              </a:rPr>
              <a:t> </a:t>
            </a:r>
            <a:r>
              <a:rPr sz="1100" spc="-280" dirty="0">
                <a:latin typeface="Cambria"/>
                <a:cs typeface="Cambria"/>
              </a:rPr>
              <a:t>1</a:t>
            </a:r>
            <a:r>
              <a:rPr sz="1100" spc="22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октября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30" dirty="0">
                <a:latin typeface="Cambria"/>
                <a:cs typeface="Cambria"/>
              </a:rPr>
              <a:t>2022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года</a:t>
            </a:r>
            <a:r>
              <a:rPr sz="1100" spc="170" dirty="0">
                <a:latin typeface="Cambria"/>
                <a:cs typeface="Cambria"/>
              </a:rPr>
              <a:t> </a:t>
            </a:r>
            <a:r>
              <a:rPr sz="1100" i="1" dirty="0">
                <a:latin typeface="Cambria"/>
                <a:cs typeface="Cambria"/>
              </a:rPr>
              <a:t>но</a:t>
            </a:r>
            <a:r>
              <a:rPr sz="1100" i="1" spc="85" dirty="0">
                <a:latin typeface="Cambria"/>
                <a:cs typeface="Cambria"/>
              </a:rPr>
              <a:t> </a:t>
            </a:r>
            <a:r>
              <a:rPr sz="1100" i="1" spc="-20" dirty="0">
                <a:latin typeface="Cambria"/>
                <a:cs typeface="Cambria"/>
              </a:rPr>
              <a:t>one</a:t>
            </a:r>
            <a:r>
              <a:rPr sz="1100" i="1" spc="-135" dirty="0">
                <a:latin typeface="Cambria"/>
                <a:cs typeface="Cambria"/>
              </a:rPr>
              <a:t> </a:t>
            </a:r>
            <a:r>
              <a:rPr sz="1100" i="1" dirty="0">
                <a:latin typeface="Cambria"/>
                <a:cs typeface="Cambria"/>
              </a:rPr>
              <a:t>оке</a:t>
            </a:r>
            <a:r>
              <a:rPr sz="1100" i="1" spc="110" dirty="0">
                <a:latin typeface="Cambria"/>
                <a:cs typeface="Cambria"/>
              </a:rPr>
              <a:t> </a:t>
            </a:r>
            <a:r>
              <a:rPr sz="1100" i="1" dirty="0">
                <a:latin typeface="Cambria"/>
                <a:cs typeface="Cambria"/>
              </a:rPr>
              <a:t>Фе</a:t>
            </a:r>
            <a:r>
              <a:rPr sz="1100" i="1" spc="-60" dirty="0">
                <a:latin typeface="Cambria"/>
                <a:cs typeface="Cambria"/>
              </a:rPr>
              <a:t> </a:t>
            </a:r>
            <a:r>
              <a:rPr sz="1100" i="1" spc="-25" dirty="0">
                <a:latin typeface="Cambria"/>
                <a:cs typeface="Cambria"/>
              </a:rPr>
              <a:t>уе-</a:t>
            </a:r>
            <a:endParaRPr sz="1100">
              <a:latin typeface="Cambria"/>
              <a:cs typeface="Cambria"/>
            </a:endParaRPr>
          </a:p>
          <a:p>
            <a:pPr marL="125730" marR="125095" indent="-1270" algn="just">
              <a:lnSpc>
                <a:spcPct val="155300"/>
              </a:lnSpc>
              <a:spcBef>
                <a:spcPts val="10"/>
              </a:spcBef>
            </a:pPr>
            <a:r>
              <a:rPr sz="1100" spc="-45" dirty="0">
                <a:latin typeface="Cambria"/>
                <a:cs typeface="Cambria"/>
              </a:rPr>
              <a:t>ральной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службы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государственной</a:t>
            </a:r>
            <a:r>
              <a:rPr sz="1100" spc="4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статистики</a:t>
            </a:r>
            <a:r>
              <a:rPr sz="1100" dirty="0">
                <a:latin typeface="Cambria"/>
                <a:cs typeface="Cambria"/>
              </a:rPr>
              <a:t>  </a:t>
            </a:r>
            <a:r>
              <a:rPr sz="1100" spc="-65" dirty="0">
                <a:latin typeface="Cambria"/>
                <a:cs typeface="Cambria"/>
              </a:rPr>
              <a:t>численность</a:t>
            </a:r>
            <a:r>
              <a:rPr sz="1100" spc="19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населения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(посто-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янных</a:t>
            </a:r>
            <a:r>
              <a:rPr sz="1100" spc="409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жителей)</a:t>
            </a:r>
            <a:r>
              <a:rPr sz="1100" spc="335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посылка</a:t>
            </a:r>
            <a:r>
              <a:rPr sz="1100" spc="35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Ж/Д</a:t>
            </a:r>
            <a:r>
              <a:rPr sz="1100" spc="254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Станции</a:t>
            </a:r>
            <a:r>
              <a:rPr sz="1100" spc="37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Калейкино</a:t>
            </a:r>
            <a:r>
              <a:rPr sz="1100" spc="42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Альметьевского</a:t>
            </a:r>
            <a:r>
              <a:rPr sz="1100" spc="254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района</a:t>
            </a:r>
            <a:r>
              <a:rPr sz="1100" spc="-30" dirty="0">
                <a:latin typeface="Cambria"/>
                <a:cs typeface="Cambria"/>
              </a:rPr>
              <a:t> Республики</a:t>
            </a:r>
            <a:r>
              <a:rPr sz="1100" spc="254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Татарстан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составляет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2</a:t>
            </a:r>
            <a:r>
              <a:rPr sz="1100" spc="210" dirty="0">
                <a:latin typeface="Cambria"/>
                <a:cs typeface="Cambria"/>
              </a:rPr>
              <a:t> </a:t>
            </a:r>
            <a:r>
              <a:rPr sz="1100" spc="-105" dirty="0">
                <a:latin typeface="Cambria"/>
                <a:cs typeface="Cambria"/>
              </a:rPr>
              <a:t>183</a:t>
            </a:r>
            <a:r>
              <a:rPr sz="1100" dirty="0">
                <a:latin typeface="Cambria"/>
                <a:cs typeface="Cambria"/>
              </a:rPr>
              <a:t>  </a:t>
            </a:r>
            <a:r>
              <a:rPr sz="1100" spc="-65" dirty="0">
                <a:latin typeface="Cambria"/>
                <a:cs typeface="Cambria"/>
              </a:rPr>
              <a:t>человека.</a:t>
            </a:r>
            <a:r>
              <a:rPr sz="1100" spc="27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Из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них</a:t>
            </a:r>
            <a:r>
              <a:rPr sz="1100" spc="22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постоянно</a:t>
            </a:r>
            <a:r>
              <a:rPr sz="1100" spc="28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прожи-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вающих</a:t>
            </a:r>
            <a:r>
              <a:rPr sz="1100" spc="32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мужчин</a:t>
            </a:r>
            <a:r>
              <a:rPr sz="1100" spc="28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966</a:t>
            </a:r>
            <a:r>
              <a:rPr sz="1100" spc="355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человек,</a:t>
            </a:r>
            <a:r>
              <a:rPr sz="1100" spc="30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'Іто</a:t>
            </a:r>
            <a:r>
              <a:rPr sz="1100" spc="21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составляет</a:t>
            </a:r>
            <a:r>
              <a:rPr sz="1100" spc="36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44,29%</a:t>
            </a:r>
            <a:r>
              <a:rPr sz="1100" spc="300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от</a:t>
            </a:r>
            <a:r>
              <a:rPr sz="1100" spc="245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всей</a:t>
            </a:r>
            <a:r>
              <a:rPr sz="1100" spc="36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численность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населения</a:t>
            </a:r>
            <a:r>
              <a:rPr sz="1100" dirty="0">
                <a:latin typeface="Cambria"/>
                <a:cs typeface="Cambria"/>
              </a:rPr>
              <a:t>  </a:t>
            </a:r>
            <a:r>
              <a:rPr sz="1100" spc="-65" dirty="0">
                <a:latin typeface="Cambria"/>
                <a:cs typeface="Cambria"/>
              </a:rPr>
              <a:t>и</a:t>
            </a:r>
            <a:r>
              <a:rPr sz="1100" spc="20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женщин</a:t>
            </a:r>
            <a:r>
              <a:rPr sz="1100" spc="280" dirty="0">
                <a:latin typeface="Cambria"/>
                <a:cs typeface="Cambria"/>
              </a:rPr>
              <a:t> </a:t>
            </a:r>
            <a:r>
              <a:rPr sz="1100" spc="-280" dirty="0">
                <a:latin typeface="Cambria"/>
                <a:cs typeface="Cambria"/>
              </a:rPr>
              <a:t>1</a:t>
            </a:r>
            <a:r>
              <a:rPr sz="1100" spc="180" dirty="0">
                <a:latin typeface="Cambria"/>
                <a:cs typeface="Cambria"/>
              </a:rPr>
              <a:t> </a:t>
            </a:r>
            <a:r>
              <a:rPr sz="1100" spc="-145" dirty="0">
                <a:latin typeface="Cambria"/>
                <a:cs typeface="Cambria"/>
              </a:rPr>
              <a:t>21</a:t>
            </a:r>
            <a:r>
              <a:rPr sz="1100" spc="-10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6</a:t>
            </a:r>
            <a:r>
              <a:rPr sz="1100" spc="18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человек</a:t>
            </a:r>
            <a:r>
              <a:rPr sz="1100" spc="254" dirty="0">
                <a:latin typeface="Cambria"/>
                <a:cs typeface="Cambria"/>
              </a:rPr>
              <a:t> </a:t>
            </a:r>
            <a:r>
              <a:rPr sz="1100" spc="-95" dirty="0">
                <a:latin typeface="Cambria"/>
                <a:cs typeface="Cambria"/>
              </a:rPr>
              <a:t>или</a:t>
            </a:r>
            <a:r>
              <a:rPr sz="1100" spc="165" dirty="0">
                <a:latin typeface="Cambria"/>
                <a:cs typeface="Cambria"/>
              </a:rPr>
              <a:t> </a:t>
            </a:r>
            <a:r>
              <a:rPr sz="1100" spc="-35" dirty="0">
                <a:latin typeface="Cambria"/>
                <a:cs typeface="Cambria"/>
              </a:rPr>
              <a:t>55,7</a:t>
            </a:r>
            <a:r>
              <a:rPr sz="1100" spc="-8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I%.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Всего</a:t>
            </a:r>
            <a:r>
              <a:rPr sz="1100" spc="145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официально</a:t>
            </a:r>
            <a:r>
              <a:rPr sz="1100" spc="275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занятого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650" spc="-75" baseline="-10101" dirty="0">
                <a:latin typeface="Cambria"/>
                <a:cs typeface="Cambria"/>
              </a:rPr>
              <a:t>населения</a:t>
            </a:r>
            <a:r>
              <a:rPr sz="1650" baseline="-10101" dirty="0">
                <a:latin typeface="Cambria"/>
                <a:cs typeface="Cambria"/>
              </a:rPr>
              <a:t>  </a:t>
            </a:r>
            <a:r>
              <a:rPr sz="1100" spc="-10" dirty="0">
                <a:latin typeface="Cambria"/>
                <a:cs typeface="Cambria"/>
              </a:rPr>
              <a:t>в</a:t>
            </a:r>
            <a:r>
              <a:rPr sz="1100" spc="14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лоселхе</a:t>
            </a:r>
            <a:r>
              <a:rPr sz="1100" dirty="0">
                <a:latin typeface="Cambria"/>
                <a:cs typeface="Cambria"/>
              </a:rPr>
              <a:t>  </a:t>
            </a:r>
            <a:r>
              <a:rPr sz="1100" spc="-55" dirty="0">
                <a:latin typeface="Cambria"/>
                <a:cs typeface="Cambria"/>
              </a:rPr>
              <a:t>составляет</a:t>
            </a:r>
            <a:r>
              <a:rPr sz="1100" spc="320" dirty="0">
                <a:latin typeface="Cambria"/>
                <a:cs typeface="Cambria"/>
              </a:rPr>
              <a:t> </a:t>
            </a:r>
            <a:r>
              <a:rPr sz="1100" spc="-365" dirty="0">
                <a:latin typeface="Cambria"/>
                <a:cs typeface="Cambria"/>
              </a:rPr>
              <a:t>1</a:t>
            </a:r>
            <a:r>
              <a:rPr sz="1100" spc="33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300</a:t>
            </a:r>
            <a:r>
              <a:rPr sz="1100" spc="204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человек</a:t>
            </a:r>
            <a:r>
              <a:rPr sz="1100" spc="18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(59.6%),</a:t>
            </a:r>
            <a:r>
              <a:rPr sz="1100" spc="24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пенсионеров</a:t>
            </a:r>
            <a:r>
              <a:rPr sz="1100" spc="254" dirty="0">
                <a:latin typeface="Cambria"/>
                <a:cs typeface="Cambria"/>
              </a:rPr>
              <a:t> </a:t>
            </a:r>
            <a:r>
              <a:rPr sz="1100" spc="-75" dirty="0">
                <a:latin typeface="Cambria"/>
                <a:cs typeface="Cambria"/>
              </a:rPr>
              <a:t>633</a:t>
            </a:r>
            <a:r>
              <a:rPr sz="1100" spc="254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че-</a:t>
            </a:r>
            <a:r>
              <a:rPr sz="1100" spc="-2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ловека</a:t>
            </a:r>
            <a:r>
              <a:rPr sz="1100" spc="10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(29</a:t>
            </a:r>
            <a:r>
              <a:rPr sz="1125" spc="-75" baseline="18518" dirty="0">
                <a:latin typeface="Cambria"/>
                <a:cs typeface="Cambria"/>
              </a:rPr>
              <a:t>о</a:t>
            </a:r>
            <a:r>
              <a:rPr sz="1100" spc="-50" dirty="0">
                <a:latin typeface="Cambria"/>
                <a:cs typeface="Cambria"/>
              </a:rPr>
              <a:t>/°),</a:t>
            </a:r>
            <a:r>
              <a:rPr sz="1100" spc="-114" dirty="0">
                <a:latin typeface="Cambria"/>
                <a:cs typeface="Cambria"/>
              </a:rPr>
              <a:t> </a:t>
            </a:r>
            <a:r>
              <a:rPr sz="1100" spc="-25" dirty="0">
                <a:latin typeface="Cambria"/>
                <a:cs typeface="Cambria"/>
              </a:rPr>
              <a:t>а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официально</a:t>
            </a:r>
            <a:r>
              <a:rPr sz="1100" spc="13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оформленных</a:t>
            </a:r>
            <a:r>
              <a:rPr sz="1100" spc="18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и</a:t>
            </a:r>
            <a:r>
              <a:rPr sz="1100" spc="2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состоящий</a:t>
            </a:r>
            <a:r>
              <a:rPr sz="1100" spc="120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на</a:t>
            </a:r>
            <a:r>
              <a:rPr sz="1100" spc="65" dirty="0">
                <a:latin typeface="Cambria"/>
                <a:cs typeface="Cambria"/>
              </a:rPr>
              <a:t> </a:t>
            </a:r>
            <a:r>
              <a:rPr sz="1100" spc="-60" dirty="0">
                <a:latin typeface="Cambria"/>
                <a:cs typeface="Cambria"/>
              </a:rPr>
              <a:t>учете</a:t>
            </a:r>
            <a:r>
              <a:rPr sz="1100" spc="60" dirty="0">
                <a:latin typeface="Cambria"/>
                <a:cs typeface="Cambria"/>
              </a:rPr>
              <a:t> </a:t>
            </a:r>
            <a:r>
              <a:rPr sz="1100" spc="-85" dirty="0">
                <a:latin typeface="Cambria"/>
                <a:cs typeface="Cambria"/>
              </a:rPr>
              <a:t>безработгtых</a:t>
            </a:r>
            <a:endParaRPr sz="1100">
              <a:latin typeface="Cambria"/>
              <a:cs typeface="Cambria"/>
            </a:endParaRPr>
          </a:p>
          <a:p>
            <a:pPr marL="153035" algn="just">
              <a:lnSpc>
                <a:spcPct val="100000"/>
              </a:lnSpc>
              <a:spcBef>
                <a:spcPts val="885"/>
              </a:spcBef>
            </a:pPr>
            <a:r>
              <a:rPr sz="1100" spc="-40" dirty="0">
                <a:latin typeface="Cambria"/>
                <a:cs typeface="Cambria"/>
              </a:rPr>
              <a:t>127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человек</a:t>
            </a:r>
            <a:r>
              <a:rPr sz="1100" spc="-10" dirty="0">
                <a:latin typeface="Cambria"/>
                <a:cs typeface="Cambria"/>
              </a:rPr>
              <a:t> (5.8%).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60"/>
              </a:spcBef>
            </a:pPr>
            <a:endParaRPr sz="1100">
              <a:latin typeface="Cambria"/>
              <a:cs typeface="Cambria"/>
            </a:endParaRPr>
          </a:p>
          <a:p>
            <a:pPr marL="517525" marR="156210" indent="220345" algn="just">
              <a:lnSpc>
                <a:spcPct val="153500"/>
              </a:lnSpc>
            </a:pPr>
            <a:r>
              <a:rPr sz="1100" dirty="0">
                <a:latin typeface="Cambria"/>
                <a:cs typeface="Cambria"/>
              </a:rPr>
              <a:t>2.2.</a:t>
            </a:r>
            <a:r>
              <a:rPr sz="1100" spc="11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Анализ</a:t>
            </a:r>
            <a:r>
              <a:rPr sz="1100" spc="50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основных</a:t>
            </a:r>
            <a:r>
              <a:rPr sz="1100" spc="114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показателей</a:t>
            </a:r>
            <a:r>
              <a:rPr sz="1100" spc="160" dirty="0">
                <a:latin typeface="Cambria"/>
                <a:cs typeface="Cambria"/>
              </a:rPr>
              <a:t> </a:t>
            </a:r>
            <a:r>
              <a:rPr sz="1100" spc="-105" dirty="0">
                <a:latin typeface="Cambria"/>
                <a:cs typeface="Cambria"/>
              </a:rPr>
              <a:t>и</a:t>
            </a:r>
            <a:r>
              <a:rPr sz="1100" spc="2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специализации</a:t>
            </a:r>
            <a:r>
              <a:rPr sz="1100" spc="170" dirty="0">
                <a:latin typeface="Cambria"/>
                <a:cs typeface="Cambria"/>
              </a:rPr>
              <a:t> </a:t>
            </a:r>
            <a:r>
              <a:rPr sz="1100" spc="-80" dirty="0">
                <a:latin typeface="Cambria"/>
                <a:cs typeface="Cambria"/>
              </a:rPr>
              <a:t>организации</a:t>
            </a:r>
            <a:r>
              <a:rPr sz="1100" spc="-35" dirty="0">
                <a:latin typeface="Cambria"/>
                <a:cs typeface="Cambria"/>
              </a:rPr>
              <a:t> </a:t>
            </a:r>
            <a:r>
              <a:rPr sz="1650" spc="-7" baseline="-10101" dirty="0">
                <a:latin typeface="Cambria"/>
                <a:cs typeface="Cambria"/>
              </a:rPr>
              <a:t>Немалу</a:t>
            </a:r>
            <a:r>
              <a:rPr sz="1650" spc="-7" baseline="-5050" dirty="0">
                <a:latin typeface="Cambria"/>
                <a:cs typeface="Cambria"/>
              </a:rPr>
              <a:t>ю</a:t>
            </a:r>
            <a:r>
              <a:rPr sz="1650" spc="209" baseline="-5050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роль</a:t>
            </a:r>
            <a:r>
              <a:rPr sz="1100" spc="215" dirty="0">
                <a:latin typeface="Cambria"/>
                <a:cs typeface="Cambria"/>
              </a:rPr>
              <a:t> </a:t>
            </a:r>
            <a:r>
              <a:rPr sz="1100" spc="-65" dirty="0">
                <a:latin typeface="Cambria"/>
                <a:cs typeface="Cambria"/>
              </a:rPr>
              <a:t>занимает</a:t>
            </a:r>
            <a:r>
              <a:rPr sz="1100" dirty="0">
                <a:latin typeface="Cambria"/>
                <a:cs typeface="Cambria"/>
              </a:rPr>
              <a:t>  </a:t>
            </a:r>
            <a:r>
              <a:rPr sz="1100" spc="-60" dirty="0">
                <a:latin typeface="Cambria"/>
                <a:cs typeface="Cambria"/>
              </a:rPr>
              <a:t>рационалыіое</a:t>
            </a:r>
            <a:r>
              <a:rPr sz="1100" spc="310" dirty="0">
                <a:latin typeface="Cambria"/>
                <a:cs typeface="Cambria"/>
              </a:rPr>
              <a:t> </a:t>
            </a:r>
            <a:r>
              <a:rPr sz="1100" spc="-70" dirty="0">
                <a:latin typeface="Cambria"/>
                <a:cs typeface="Cambria"/>
              </a:rPr>
              <a:t>размещение</a:t>
            </a:r>
            <a:r>
              <a:rPr sz="1100" spc="270" dirty="0">
                <a:latin typeface="Cambria"/>
                <a:cs typeface="Cambria"/>
              </a:rPr>
              <a:t> </a:t>
            </a:r>
            <a:r>
              <a:rPr sz="1100" spc="-55" dirty="0">
                <a:latin typeface="Cambria"/>
                <a:cs typeface="Cambria"/>
              </a:rPr>
              <a:t>средств</a:t>
            </a:r>
            <a:r>
              <a:rPr sz="1100" spc="250" dirty="0">
                <a:latin typeface="Cambria"/>
                <a:cs typeface="Cambria"/>
              </a:rPr>
              <a:t> </a:t>
            </a:r>
            <a:r>
              <a:rPr sz="1100" spc="-155" dirty="0">
                <a:latin typeface="Cambria"/>
                <a:cs typeface="Cambria"/>
              </a:rPr>
              <a:t>предприя—</a:t>
            </a:r>
            <a:endParaRPr sz="1100">
              <a:latin typeface="Cambria"/>
              <a:cs typeface="Cambria"/>
            </a:endParaRPr>
          </a:p>
          <a:p>
            <a:pPr marL="163195" marR="145415" indent="-1905" algn="just">
              <a:lnSpc>
                <a:spcPts val="2030"/>
              </a:lnSpc>
              <a:spcBef>
                <a:spcPts val="145"/>
              </a:spcBef>
            </a:pPr>
            <a:r>
              <a:rPr sz="1650" baseline="-12626" dirty="0">
                <a:latin typeface="Cambria"/>
                <a:cs typeface="Cambria"/>
              </a:rPr>
              <a:t>тия,</a:t>
            </a:r>
            <a:r>
              <a:rPr sz="1650" spc="-37" baseline="-12626" dirty="0">
                <a:latin typeface="Cambria"/>
                <a:cs typeface="Cambria"/>
              </a:rPr>
              <a:t> </a:t>
            </a:r>
            <a:r>
              <a:rPr sz="1650" baseline="-10101" dirty="0">
                <a:latin typeface="Cambria"/>
                <a:cs typeface="Cambria"/>
              </a:rPr>
              <a:t>состав</a:t>
            </a:r>
            <a:r>
              <a:rPr sz="1650" spc="-30" baseline="-10101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и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размеры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земельного</a:t>
            </a:r>
            <a:r>
              <a:rPr sz="1100" spc="3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фонда,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20" dirty="0">
                <a:latin typeface="Cambria"/>
                <a:cs typeface="Cambria"/>
              </a:rPr>
              <a:t>запас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40" dirty="0">
                <a:latin typeface="Cambria"/>
                <a:cs typeface="Cambria"/>
              </a:rPr>
              <a:t>труда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и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45" dirty="0">
                <a:latin typeface="Cambria"/>
                <a:cs typeface="Cambria"/>
              </a:rPr>
              <a:t>уровня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его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использо- </a:t>
            </a:r>
            <a:r>
              <a:rPr sz="1575" baseline="-13227" dirty="0">
                <a:latin typeface="Cambria"/>
                <a:cs typeface="Cambria"/>
              </a:rPr>
              <a:t>вания</a:t>
            </a:r>
            <a:r>
              <a:rPr sz="1575" spc="75" baseline="-13227" dirty="0">
                <a:latin typeface="Cambria"/>
                <a:cs typeface="Cambria"/>
              </a:rPr>
              <a:t> </a:t>
            </a:r>
            <a:r>
              <a:rPr sz="1575" baseline="-13227" dirty="0">
                <a:latin typeface="Cambria"/>
                <a:cs typeface="Cambria"/>
              </a:rPr>
              <a:t>в</a:t>
            </a:r>
            <a:r>
              <a:rPr sz="1575" spc="-30" baseline="-13227" dirty="0">
                <a:latin typeface="Cambria"/>
                <a:cs typeface="Cambria"/>
              </a:rPr>
              <a:t> </a:t>
            </a:r>
            <a:r>
              <a:rPr sz="1050" spc="-10" dirty="0">
                <a:latin typeface="Cambria"/>
                <a:cs typeface="Cambria"/>
              </a:rPr>
              <a:t>финансовой</a:t>
            </a:r>
            <a:r>
              <a:rPr sz="1050" spc="80" dirty="0">
                <a:latin typeface="Cambria"/>
                <a:cs typeface="Cambria"/>
              </a:rPr>
              <a:t> </a:t>
            </a:r>
            <a:r>
              <a:rPr sz="1050" spc="-25" dirty="0">
                <a:latin typeface="Cambria"/>
                <a:cs typeface="Cambria"/>
              </a:rPr>
              <a:t>деятельности</a:t>
            </a:r>
            <a:r>
              <a:rPr sz="1050" spc="114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и</a:t>
            </a:r>
            <a:r>
              <a:rPr sz="1050" spc="30" dirty="0">
                <a:latin typeface="Cambria"/>
                <a:cs typeface="Cambria"/>
              </a:rPr>
              <a:t> </a:t>
            </a:r>
            <a:r>
              <a:rPr sz="1050" spc="-25" dirty="0">
                <a:latin typeface="Cambria"/>
                <a:cs typeface="Cambria"/>
              </a:rPr>
              <a:t>повышении</a:t>
            </a:r>
            <a:r>
              <a:rPr sz="1050" spc="6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ее</a:t>
            </a:r>
            <a:r>
              <a:rPr sz="1050" spc="5" dirty="0">
                <a:latin typeface="Cambria"/>
                <a:cs typeface="Cambria"/>
              </a:rPr>
              <a:t> </a:t>
            </a:r>
            <a:r>
              <a:rPr sz="1050" spc="-25" dirty="0">
                <a:latin typeface="Cambria"/>
                <a:cs typeface="Cambria"/>
              </a:rPr>
              <a:t>эффективности.</a:t>
            </a:r>
            <a:r>
              <a:rPr sz="1050" dirty="0">
                <a:latin typeface="Cambria"/>
                <a:cs typeface="Cambria"/>
              </a:rPr>
              <a:t> </a:t>
            </a:r>
            <a:r>
              <a:rPr sz="1050" spc="50" dirty="0">
                <a:latin typeface="Cambria"/>
                <a:cs typeface="Cambria"/>
              </a:rPr>
              <a:t>В</a:t>
            </a:r>
            <a:r>
              <a:rPr sz="1050" spc="-5" dirty="0">
                <a:latin typeface="Cambria"/>
                <a:cs typeface="Cambria"/>
              </a:rPr>
              <a:t> </a:t>
            </a:r>
            <a:r>
              <a:rPr sz="1050" spc="-10" dirty="0">
                <a:latin typeface="Cambria"/>
                <a:cs typeface="Cambria"/>
              </a:rPr>
              <a:t>зd</a:t>
            </a:r>
            <a:r>
              <a:rPr sz="1575" spc="-15" baseline="10582" dirty="0">
                <a:latin typeface="Cambria"/>
                <a:cs typeface="Cambria"/>
              </a:rPr>
              <a:t>ВИсИ- </a:t>
            </a:r>
            <a:r>
              <a:rPr sz="1575" baseline="-10582" dirty="0">
                <a:latin typeface="Cambria"/>
                <a:cs typeface="Cambria"/>
              </a:rPr>
              <a:t>мости</a:t>
            </a:r>
            <a:r>
              <a:rPr sz="1575" spc="232" baseline="-10582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от</a:t>
            </a:r>
            <a:r>
              <a:rPr sz="1050" spc="9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типа</a:t>
            </a:r>
            <a:r>
              <a:rPr sz="1050" spc="114" dirty="0">
                <a:latin typeface="Cambria"/>
                <a:cs typeface="Cambria"/>
              </a:rPr>
              <a:t> </a:t>
            </a:r>
            <a:r>
              <a:rPr sz="1050" spc="-10" dirty="0">
                <a:latin typeface="Cambria"/>
                <a:cs typeface="Cambria"/>
              </a:rPr>
              <a:t>вложенных</a:t>
            </a:r>
            <a:r>
              <a:rPr sz="1050" spc="190" dirty="0">
                <a:latin typeface="Cambria"/>
                <a:cs typeface="Cambria"/>
              </a:rPr>
              <a:t> </a:t>
            </a:r>
            <a:r>
              <a:rPr sz="1050" spc="-10" dirty="0">
                <a:latin typeface="Cambria"/>
                <a:cs typeface="Cambria"/>
              </a:rPr>
              <a:t>средств</a:t>
            </a:r>
            <a:r>
              <a:rPr sz="1050" spc="15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в</a:t>
            </a:r>
            <a:r>
              <a:rPr sz="1050" spc="45" dirty="0">
                <a:latin typeface="Cambria"/>
                <a:cs typeface="Cambria"/>
              </a:rPr>
              <a:t> </a:t>
            </a:r>
            <a:r>
              <a:rPr sz="1050" spc="-10" dirty="0">
                <a:latin typeface="Cambria"/>
                <a:cs typeface="Cambria"/>
              </a:rPr>
              <a:t>основные</a:t>
            </a:r>
            <a:r>
              <a:rPr sz="1050" spc="17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и</a:t>
            </a:r>
            <a:r>
              <a:rPr sz="1050" spc="105" dirty="0">
                <a:latin typeface="Cambria"/>
                <a:cs typeface="Cambria"/>
              </a:rPr>
              <a:t> </a:t>
            </a:r>
            <a:r>
              <a:rPr sz="1050" spc="-30" dirty="0">
                <a:latin typeface="Cambria"/>
                <a:cs typeface="Cambria"/>
              </a:rPr>
              <a:t>оборотные</a:t>
            </a:r>
            <a:r>
              <a:rPr sz="1050" spc="190" dirty="0">
                <a:latin typeface="Cambria"/>
                <a:cs typeface="Cambria"/>
              </a:rPr>
              <a:t> </a:t>
            </a:r>
            <a:r>
              <a:rPr sz="1575" spc="-15" baseline="10582" dirty="0">
                <a:latin typeface="Cambria"/>
                <a:cs typeface="Cambria"/>
              </a:rPr>
              <a:t>средства,</a:t>
            </a:r>
            <a:r>
              <a:rPr sz="1575" spc="277" baseline="10582" dirty="0">
                <a:latin typeface="Cambria"/>
                <a:cs typeface="Cambria"/>
              </a:rPr>
              <a:t> </a:t>
            </a:r>
            <a:r>
              <a:rPr sz="1575" spc="-15" baseline="13227" dirty="0">
                <a:latin typeface="Cambria"/>
                <a:cs typeface="Cambria"/>
              </a:rPr>
              <a:t>какос</a:t>
            </a:r>
            <a:endParaRPr sz="1575" baseline="13227">
              <a:latin typeface="Cambria"/>
              <a:cs typeface="Cambria"/>
            </a:endParaRPr>
          </a:p>
          <a:p>
            <a:pPr marL="30480" algn="ctr">
              <a:lnSpc>
                <a:spcPct val="100000"/>
              </a:lnSpc>
              <a:spcBef>
                <a:spcPts val="409"/>
              </a:spcBef>
            </a:pPr>
            <a:r>
              <a:rPr sz="850" spc="-25" dirty="0">
                <a:latin typeface="Cambria"/>
                <a:cs typeface="Cambria"/>
              </a:rPr>
              <a:t>IS</a:t>
            </a:r>
            <a:endParaRPr sz="8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3327" y="9623408"/>
            <a:ext cx="5360035" cy="0"/>
          </a:xfrm>
          <a:custGeom>
            <a:avLst/>
            <a:gdLst/>
            <a:ahLst/>
            <a:cxnLst/>
            <a:rect l="l" t="t" r="r" b="b"/>
            <a:pathLst>
              <a:path w="5360034">
                <a:moveTo>
                  <a:pt x="0" y="0"/>
                </a:moveTo>
                <a:lnTo>
                  <a:pt x="5359758" y="0"/>
                </a:lnTo>
              </a:path>
            </a:pathLst>
          </a:custGeom>
          <a:ln w="21067">
            <a:solidFill>
              <a:srgbClr val="232B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82994" y="911358"/>
            <a:ext cx="5125085" cy="717232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1920" indent="-120650" algn="ctr">
              <a:lnSpc>
                <a:spcPct val="100000"/>
              </a:lnSpc>
              <a:spcBef>
                <a:spcPts val="950"/>
              </a:spcBef>
              <a:buSzPct val="91304"/>
              <a:buAutoNum type="arabicPeriod" startAt="3"/>
              <a:tabLst>
                <a:tab pos="121920" algn="l"/>
              </a:tabLst>
            </a:pPr>
            <a:r>
              <a:rPr sz="1725" spc="97" baseline="26570" dirty="0">
                <a:latin typeface="Cambria"/>
                <a:cs typeface="Cambria"/>
              </a:rPr>
              <a:t>АНАЛИЗ</a:t>
            </a:r>
            <a:r>
              <a:rPr sz="1725" spc="330" baseline="26570" dirty="0">
                <a:latin typeface="Cambria"/>
                <a:cs typeface="Cambria"/>
              </a:rPr>
              <a:t> </a:t>
            </a:r>
            <a:r>
              <a:rPr sz="1725" spc="135" baseline="24154" dirty="0">
                <a:latin typeface="Cambria"/>
                <a:cs typeface="Cambria"/>
              </a:rPr>
              <a:t>Ф</a:t>
            </a:r>
            <a:r>
              <a:rPr sz="1725" spc="135" baseline="16908" dirty="0">
                <a:latin typeface="Cambria"/>
                <a:cs typeface="Cambria"/>
              </a:rPr>
              <a:t>ИНАНСОВЫ</a:t>
            </a:r>
            <a:r>
              <a:rPr sz="1725" spc="135" baseline="9661" dirty="0">
                <a:latin typeface="Cambria"/>
                <a:cs typeface="Cambria"/>
              </a:rPr>
              <a:t>Х</a:t>
            </a:r>
            <a:r>
              <a:rPr sz="1725" spc="682" baseline="9661" dirty="0">
                <a:latin typeface="Cambria"/>
                <a:cs typeface="Cambria"/>
              </a:rPr>
              <a:t> </a:t>
            </a:r>
            <a:r>
              <a:rPr sz="1725" baseline="4830" dirty="0">
                <a:latin typeface="Cambria"/>
                <a:cs typeface="Cambria"/>
              </a:rPr>
              <a:t>РЕЗУЛЬТАТ</a:t>
            </a:r>
            <a:r>
              <a:rPr sz="1150" dirty="0">
                <a:latin typeface="Cambria"/>
                <a:cs typeface="Cambria"/>
              </a:rPr>
              <a:t>ОВ</a:t>
            </a:r>
            <a:r>
              <a:rPr sz="1150" spc="355" dirty="0">
                <a:latin typeface="Cambria"/>
                <a:cs typeface="Cambria"/>
              </a:rPr>
              <a:t> </a:t>
            </a:r>
            <a:r>
              <a:rPr sz="1725" baseline="2415" dirty="0">
                <a:latin typeface="Cambria"/>
                <a:cs typeface="Cambria"/>
              </a:rPr>
              <a:t>ДЕЯ</a:t>
            </a:r>
            <a:r>
              <a:rPr sz="1725" spc="82" baseline="2415" dirty="0">
                <a:latin typeface="Cambria"/>
                <a:cs typeface="Cambria"/>
              </a:rPr>
              <a:t> </a:t>
            </a:r>
            <a:r>
              <a:rPr sz="1725" baseline="2415" dirty="0">
                <a:latin typeface="Cambria"/>
                <a:cs typeface="Cambria"/>
              </a:rPr>
              <a:t>I</a:t>
            </a:r>
            <a:r>
              <a:rPr sz="1725" spc="-75" baseline="2415" dirty="0">
                <a:latin typeface="Cambria"/>
                <a:cs typeface="Cambria"/>
              </a:rPr>
              <a:t> </a:t>
            </a:r>
            <a:r>
              <a:rPr sz="1725" baseline="2415" dirty="0">
                <a:latin typeface="Cambria"/>
                <a:cs typeface="Cambria"/>
              </a:rPr>
              <a:t>ЕЛЬНОСТИ</a:t>
            </a:r>
            <a:r>
              <a:rPr sz="1725" spc="465" baseline="2415" dirty="0">
                <a:latin typeface="Cambria"/>
                <a:cs typeface="Cambria"/>
              </a:rPr>
              <a:t> </a:t>
            </a:r>
            <a:r>
              <a:rPr sz="1725" baseline="2415" dirty="0">
                <a:latin typeface="Cambria"/>
                <a:cs typeface="Cambria"/>
              </a:rPr>
              <a:t>AO</a:t>
            </a:r>
            <a:r>
              <a:rPr sz="1725" spc="412" baseline="2415" dirty="0">
                <a:latin typeface="Cambria"/>
                <a:cs typeface="Cambria"/>
              </a:rPr>
              <a:t> </a:t>
            </a:r>
            <a:r>
              <a:rPr sz="1725" spc="60" baseline="2415" dirty="0">
                <a:latin typeface="Cambria"/>
                <a:cs typeface="Cambria"/>
              </a:rPr>
              <a:t>ИМ.</a:t>
            </a:r>
            <a:endParaRPr sz="1725" baseline="2415">
              <a:latin typeface="Cambria"/>
              <a:cs typeface="Cambria"/>
            </a:endParaRPr>
          </a:p>
          <a:p>
            <a:pPr marL="262255" marR="262255" algn="ctr">
              <a:lnSpc>
                <a:spcPct val="139100"/>
              </a:lnSpc>
              <a:spcBef>
                <a:spcPts val="320"/>
              </a:spcBef>
            </a:pPr>
            <a:r>
              <a:rPr sz="1725" spc="104" baseline="28985" dirty="0">
                <a:latin typeface="Cambria"/>
                <a:cs typeface="Cambria"/>
              </a:rPr>
              <a:t>Н.Е. </a:t>
            </a:r>
            <a:r>
              <a:rPr sz="1725" spc="112" baseline="28985" dirty="0">
                <a:latin typeface="Cambria"/>
                <a:cs typeface="Cambria"/>
              </a:rPr>
              <a:t>ТОК</a:t>
            </a:r>
            <a:r>
              <a:rPr sz="1725" spc="112" baseline="24154" dirty="0">
                <a:latin typeface="Cambria"/>
                <a:cs typeface="Cambria"/>
              </a:rPr>
              <a:t>АРЛИК</a:t>
            </a:r>
            <a:r>
              <a:rPr sz="1725" spc="112" baseline="19323" dirty="0">
                <a:latin typeface="Cambria"/>
                <a:cs typeface="Cambria"/>
              </a:rPr>
              <a:t>ОВ</a:t>
            </a:r>
            <a:r>
              <a:rPr sz="1725" spc="112" baseline="16908" dirty="0">
                <a:latin typeface="Cambria"/>
                <a:cs typeface="Cambria"/>
              </a:rPr>
              <a:t>А</a:t>
            </a:r>
            <a:r>
              <a:rPr sz="1725" spc="315" baseline="16908" dirty="0">
                <a:latin typeface="Cambria"/>
                <a:cs typeface="Cambria"/>
              </a:rPr>
              <a:t> </a:t>
            </a:r>
            <a:r>
              <a:rPr sz="1725" spc="82" baseline="21739" dirty="0">
                <a:latin typeface="Cambria"/>
                <a:cs typeface="Cambria"/>
              </a:rPr>
              <a:t>АЛ</a:t>
            </a:r>
            <a:r>
              <a:rPr sz="1725" spc="82" baseline="14492" dirty="0">
                <a:latin typeface="Cambria"/>
                <a:cs typeface="Cambria"/>
              </a:rPr>
              <a:t>ЬМЕТЬЕВС</a:t>
            </a:r>
            <a:r>
              <a:rPr sz="1725" spc="82" baseline="9661" dirty="0">
                <a:latin typeface="Cambria"/>
                <a:cs typeface="Cambria"/>
              </a:rPr>
              <a:t>КОГО</a:t>
            </a:r>
            <a:r>
              <a:rPr sz="1725" spc="172" baseline="9661" dirty="0">
                <a:latin typeface="Cambria"/>
                <a:cs typeface="Cambria"/>
              </a:rPr>
              <a:t> </a:t>
            </a:r>
            <a:r>
              <a:rPr sz="1725" spc="75" baseline="2415" dirty="0">
                <a:latin typeface="Cambria"/>
                <a:cs typeface="Cambria"/>
              </a:rPr>
              <a:t>РАИОНА</a:t>
            </a:r>
            <a:r>
              <a:rPr sz="1725" spc="240" baseline="241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РЕСПУБЛИКИ </a:t>
            </a:r>
            <a:r>
              <a:rPr sz="1150" spc="60" dirty="0">
                <a:latin typeface="Cambria"/>
                <a:cs typeface="Cambria"/>
              </a:rPr>
              <a:t>TATAPCTAH</a:t>
            </a:r>
            <a:endParaRPr sz="1150">
              <a:latin typeface="Cambria"/>
              <a:cs typeface="Cambria"/>
            </a:endParaRPr>
          </a:p>
          <a:p>
            <a:pPr marL="795655" lvl="1" indent="-278130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795655" algn="l"/>
              </a:tabLst>
            </a:pPr>
            <a:r>
              <a:rPr sz="1725" spc="-30" baseline="12077" dirty="0">
                <a:latin typeface="Cambria"/>
                <a:cs typeface="Cambria"/>
              </a:rPr>
              <a:t>АНализ</a:t>
            </a:r>
            <a:r>
              <a:rPr sz="1725" spc="37" baseline="12077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динамики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продаж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продукции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(вы</a:t>
            </a:r>
            <a:r>
              <a:rPr sz="1725" spc="-75" baseline="-9661" dirty="0">
                <a:latin typeface="Cambria"/>
                <a:cs typeface="Cambria"/>
              </a:rPr>
              <a:t>полненных</a:t>
            </a:r>
            <a:r>
              <a:rPr sz="1725" spc="157" baseline="-9661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работ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ока-</a:t>
            </a:r>
            <a:endParaRPr sz="1150">
              <a:latin typeface="Cambria"/>
              <a:cs typeface="Cambria"/>
            </a:endParaRPr>
          </a:p>
          <a:p>
            <a:pPr marL="2132965" algn="just">
              <a:lnSpc>
                <a:spcPct val="100000"/>
              </a:lnSpc>
              <a:spcBef>
                <a:spcPts val="785"/>
              </a:spcBef>
            </a:pPr>
            <a:r>
              <a:rPr sz="1150" spc="-40" dirty="0">
                <a:latin typeface="Cambria"/>
                <a:cs typeface="Cambria"/>
              </a:rPr>
              <a:t>занньіх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услуг)</a:t>
            </a:r>
            <a:endParaRPr sz="1150">
              <a:latin typeface="Cambria"/>
              <a:cs typeface="Cambria"/>
            </a:endParaRPr>
          </a:p>
          <a:p>
            <a:pPr marL="38100" marR="30480" indent="386715" algn="just">
              <a:lnSpc>
                <a:spcPct val="150000"/>
              </a:lnSpc>
              <a:spcBef>
                <a:spcPts val="65"/>
              </a:spcBef>
            </a:pPr>
            <a:r>
              <a:rPr sz="1725" baseline="14492" dirty="0">
                <a:latin typeface="Cambria"/>
                <a:cs typeface="Cambria"/>
              </a:rPr>
              <a:t>Объем</a:t>
            </a:r>
            <a:r>
              <a:rPr sz="1725" spc="7" baseline="14492" dirty="0">
                <a:latin typeface="Cambria"/>
                <a:cs typeface="Cambria"/>
              </a:rPr>
              <a:t> </a:t>
            </a:r>
            <a:r>
              <a:rPr sz="1725" spc="-37" baseline="2415" dirty="0">
                <a:latin typeface="Cambria"/>
                <a:cs typeface="Cambria"/>
              </a:rPr>
              <a:t>реализации</a:t>
            </a:r>
            <a:r>
              <a:rPr sz="1725" spc="37" baseline="2415" dirty="0">
                <a:latin typeface="Cambria"/>
                <a:cs typeface="Cambria"/>
              </a:rPr>
              <a:t> </a:t>
            </a:r>
            <a:r>
              <a:rPr sz="1725" spc="-44" baseline="4830" dirty="0">
                <a:latin typeface="Cambria"/>
                <a:cs typeface="Cambria"/>
              </a:rPr>
              <a:t>пр</a:t>
            </a:r>
            <a:r>
              <a:rPr sz="1150" spc="-30" dirty="0">
                <a:latin typeface="Cambria"/>
                <a:cs typeface="Cambria"/>
              </a:rPr>
              <a:t>одукции</a:t>
            </a:r>
            <a:r>
              <a:rPr sz="1725" spc="-44" baseline="2415" dirty="0">
                <a:latin typeface="Cambria"/>
                <a:cs typeface="Cambria"/>
              </a:rPr>
              <a:t>определяется</a:t>
            </a:r>
            <a:r>
              <a:rPr sz="1725" spc="120" baseline="2415" dirty="0">
                <a:latin typeface="Cambria"/>
                <a:cs typeface="Cambria"/>
              </a:rPr>
              <a:t> </a:t>
            </a:r>
            <a:r>
              <a:rPr sz="1725" baseline="2415" dirty="0">
                <a:latin typeface="Cambria"/>
                <a:cs typeface="Cambria"/>
              </a:rPr>
              <a:t>или</a:t>
            </a:r>
            <a:r>
              <a:rPr sz="1725" spc="15" baseline="2415" dirty="0">
                <a:latin typeface="Cambria"/>
                <a:cs typeface="Cambria"/>
              </a:rPr>
              <a:t> </a:t>
            </a:r>
            <a:r>
              <a:rPr sz="1725" baseline="2415" dirty="0">
                <a:latin typeface="Cambria"/>
                <a:cs typeface="Cambria"/>
              </a:rPr>
              <a:t>по</a:t>
            </a:r>
            <a:r>
              <a:rPr sz="1725" spc="-37" baseline="2415" dirty="0">
                <a:latin typeface="Cambria"/>
                <a:cs typeface="Cambria"/>
              </a:rPr>
              <a:t> </a:t>
            </a:r>
            <a:r>
              <a:rPr sz="1725" spc="-52" baseline="2415" dirty="0">
                <a:latin typeface="Cambria"/>
                <a:cs typeface="Cambria"/>
              </a:rPr>
              <a:t>отгрузке</a:t>
            </a:r>
            <a:r>
              <a:rPr sz="1725" spc="67" baseline="2415" dirty="0">
                <a:latin typeface="Cambria"/>
                <a:cs typeface="Cambria"/>
              </a:rPr>
              <a:t> </a:t>
            </a:r>
            <a:r>
              <a:rPr sz="1725" spc="-15" baseline="2415" dirty="0">
                <a:latin typeface="Cambria"/>
                <a:cs typeface="Cambria"/>
              </a:rPr>
              <a:t>продукции </a:t>
            </a:r>
            <a:r>
              <a:rPr sz="1725" baseline="9661" dirty="0">
                <a:latin typeface="Cambria"/>
                <a:cs typeface="Cambria"/>
              </a:rPr>
              <a:t>покупателям,</a:t>
            </a:r>
            <a:r>
              <a:rPr sz="1725" spc="157" baseline="9661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или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по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оплате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(выручке);</a:t>
            </a:r>
            <a:r>
              <a:rPr sz="1150" spc="8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может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выражаться</a:t>
            </a:r>
            <a:r>
              <a:rPr sz="1150" spc="12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 </a:t>
            </a:r>
            <a:r>
              <a:rPr sz="1150" spc="-10" dirty="0">
                <a:latin typeface="Cambria"/>
                <a:cs typeface="Cambria"/>
              </a:rPr>
              <a:t>сопоставимых, плановых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 </a:t>
            </a:r>
            <a:r>
              <a:rPr sz="1150" spc="-10" dirty="0">
                <a:latin typeface="Cambria"/>
                <a:cs typeface="Cambria"/>
              </a:rPr>
              <a:t>действующи</a:t>
            </a:r>
            <a:r>
              <a:rPr sz="1725" spc="-15" baseline="-4830" dirty="0">
                <a:latin typeface="Cambria"/>
                <a:cs typeface="Cambria"/>
              </a:rPr>
              <a:t>х</a:t>
            </a:r>
            <a:r>
              <a:rPr sz="1725" spc="-30" baseline="-483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ценах. В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условиях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рыночной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экономики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этот</a:t>
            </a:r>
            <a:r>
              <a:rPr sz="1150" spc="-2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пока- </a:t>
            </a:r>
            <a:r>
              <a:rPr sz="1150" spc="-30" dirty="0">
                <a:latin typeface="Cambria"/>
                <a:cs typeface="Cambria"/>
              </a:rPr>
              <a:t>затель</a:t>
            </a:r>
            <a:r>
              <a:rPr sz="1150" spc="-3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приобретает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первостепенное</a:t>
            </a:r>
            <a:r>
              <a:rPr sz="1150" spc="-2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значение.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От</a:t>
            </a:r>
            <a:r>
              <a:rPr sz="1150" spc="-3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того,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как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продается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продук- </a:t>
            </a:r>
            <a:r>
              <a:rPr sz="1150" spc="-65" dirty="0">
                <a:latin typeface="Cambria"/>
                <a:cs typeface="Cambria"/>
              </a:rPr>
              <a:t>ЦиЯ,</a:t>
            </a:r>
            <a:r>
              <a:rPr sz="1150" dirty="0">
                <a:latin typeface="Cambria"/>
                <a:cs typeface="Cambria"/>
              </a:rPr>
              <a:t> </a:t>
            </a:r>
            <a:r>
              <a:rPr sz="1150" spc="-120" dirty="0">
                <a:latin typeface="Cambria"/>
                <a:cs typeface="Cambria"/>
              </a:rPr>
              <a:t>КбКОй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спрос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-1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нее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на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рынке,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зависит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60" dirty="0">
                <a:latin typeface="Cambria"/>
                <a:cs typeface="Cambria"/>
              </a:rPr>
              <a:t>объем</a:t>
            </a:r>
            <a:r>
              <a:rPr sz="1150" dirty="0">
                <a:latin typeface="Cambria"/>
                <a:cs typeface="Cambria"/>
              </a:rPr>
              <a:t> ее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производства.</a:t>
            </a:r>
            <a:endParaRPr sz="1150">
              <a:latin typeface="Cambria"/>
              <a:cs typeface="Cambria"/>
            </a:endParaRPr>
          </a:p>
          <a:p>
            <a:pPr marL="44450" marR="32384" indent="389255" algn="just">
              <a:lnSpc>
                <a:spcPct val="149400"/>
              </a:lnSpc>
            </a:pPr>
            <a:r>
              <a:rPr sz="1150" dirty="0">
                <a:latin typeface="Cambria"/>
                <a:cs typeface="Cambria"/>
              </a:rPr>
              <a:t>Немаловажное</a:t>
            </a:r>
            <a:r>
              <a:rPr sz="1150" spc="19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значение</a:t>
            </a:r>
            <a:r>
              <a:rPr sz="1150" spc="204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для</a:t>
            </a:r>
            <a:r>
              <a:rPr sz="1150" spc="1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оценки</a:t>
            </a:r>
            <a:r>
              <a:rPr sz="1150" spc="15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выполнения</a:t>
            </a:r>
            <a:r>
              <a:rPr sz="1150" spc="204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производственной программы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имеют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1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натуральные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показатели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объемов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производства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 </a:t>
            </a:r>
            <a:r>
              <a:rPr sz="1150" spc="-10" dirty="0">
                <a:latin typeface="Cambria"/>
                <a:cs typeface="Cambria"/>
              </a:rPr>
              <a:t>реали- </a:t>
            </a:r>
            <a:r>
              <a:rPr sz="1150" dirty="0">
                <a:latin typeface="Cambria"/>
                <a:cs typeface="Cambria"/>
              </a:rPr>
              <a:t>зации</a:t>
            </a:r>
            <a:r>
              <a:rPr sz="1150" spc="10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продукции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(штуки,</a:t>
            </a:r>
            <a:r>
              <a:rPr sz="1150" spc="12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метры,</a:t>
            </a:r>
            <a:r>
              <a:rPr sz="1150" spc="10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тонны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т.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д.).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Их</a:t>
            </a:r>
            <a:r>
              <a:rPr sz="1150" spc="8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используют</a:t>
            </a:r>
            <a:r>
              <a:rPr sz="1150" spc="16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при</a:t>
            </a:r>
            <a:r>
              <a:rPr sz="1150" spc="12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анализе</a:t>
            </a:r>
            <a:endParaRPr sz="1150">
              <a:latin typeface="Cambria"/>
              <a:cs typeface="Cambria"/>
            </a:endParaRPr>
          </a:p>
          <a:p>
            <a:pPr marL="46990" marR="45720" algn="just">
              <a:lnSpc>
                <a:spcPct val="149400"/>
              </a:lnSpc>
              <a:spcBef>
                <a:spcPts val="35"/>
              </a:spcBef>
            </a:pPr>
            <a:r>
              <a:rPr sz="1150" dirty="0">
                <a:latin typeface="Cambria"/>
                <a:cs typeface="Cambria"/>
              </a:rPr>
              <a:t>объемов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производства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реализации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продукции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по</a:t>
            </a:r>
            <a:r>
              <a:rPr sz="1150" spc="-3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отдельным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видам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груп- </a:t>
            </a:r>
            <a:r>
              <a:rPr sz="1150" dirty="0">
                <a:latin typeface="Cambria"/>
                <a:cs typeface="Cambria"/>
              </a:rPr>
              <a:t>пам </a:t>
            </a:r>
            <a:r>
              <a:rPr sz="1150" spc="-30" dirty="0">
                <a:latin typeface="Cambria"/>
                <a:cs typeface="Cambria"/>
              </a:rPr>
              <a:t>однородной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продукции.</a:t>
            </a:r>
            <a:endParaRPr sz="1150">
              <a:latin typeface="Cambria"/>
              <a:cs typeface="Cambria"/>
            </a:endParaRPr>
          </a:p>
          <a:p>
            <a:pPr marL="47625" marR="53975" indent="392430" algn="just">
              <a:lnSpc>
                <a:spcPts val="2100"/>
              </a:lnSpc>
              <a:spcBef>
                <a:spcPts val="114"/>
              </a:spcBef>
            </a:pPr>
            <a:r>
              <a:rPr sz="1150" spc="-30" dirty="0">
                <a:latin typeface="Cambria"/>
                <a:cs typeface="Cambria"/>
              </a:rPr>
              <a:t>Условно-</a:t>
            </a:r>
            <a:r>
              <a:rPr sz="1150" dirty="0">
                <a:latin typeface="Cambria"/>
                <a:cs typeface="Cambria"/>
              </a:rPr>
              <a:t>натуральные</a:t>
            </a:r>
            <a:r>
              <a:rPr sz="1150" spc="10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показатели,</a:t>
            </a:r>
            <a:r>
              <a:rPr sz="1150" spc="20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как</a:t>
            </a:r>
            <a:r>
              <a:rPr sz="1150" spc="15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12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стоимостные,</a:t>
            </a:r>
            <a:r>
              <a:rPr sz="1150" spc="24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применяются </a:t>
            </a:r>
            <a:r>
              <a:rPr sz="1150" spc="-10" dirty="0">
                <a:latin typeface="Cambria"/>
                <a:cs typeface="Cambria"/>
              </a:rPr>
              <a:t>для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обобщенной</a:t>
            </a:r>
            <a:r>
              <a:rPr sz="1150" spc="10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характеристики</a:t>
            </a:r>
            <a:r>
              <a:rPr sz="1150" spc="-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объемов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производства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продукции.</a:t>
            </a:r>
            <a:endParaRPr sz="1150">
              <a:latin typeface="Cambria"/>
              <a:cs typeface="Cambria"/>
            </a:endParaRPr>
          </a:p>
          <a:p>
            <a:pPr marL="474345" algn="just">
              <a:lnSpc>
                <a:spcPct val="100000"/>
              </a:lnSpc>
              <a:spcBef>
                <a:spcPts val="455"/>
              </a:spcBef>
            </a:pPr>
            <a:r>
              <a:rPr sz="1150" spc="-10" dirty="0">
                <a:latin typeface="Cambria"/>
                <a:cs typeface="Cambria"/>
              </a:rPr>
              <a:t>Нормативные</a:t>
            </a:r>
            <a:r>
              <a:rPr sz="1150" spc="43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трудозатраты</a:t>
            </a:r>
            <a:r>
              <a:rPr sz="1150" spc="434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также</a:t>
            </a:r>
            <a:r>
              <a:rPr sz="1150" spc="39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используются</a:t>
            </a:r>
            <a:r>
              <a:rPr sz="1150" spc="47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для</a:t>
            </a:r>
            <a:r>
              <a:rPr sz="1150" spc="37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обобщенной</a:t>
            </a:r>
            <a:endParaRPr sz="1150">
              <a:latin typeface="Cambria"/>
              <a:cs typeface="Cambria"/>
            </a:endParaRPr>
          </a:p>
          <a:p>
            <a:pPr marL="46990" marR="43815" algn="just">
              <a:lnSpc>
                <a:spcPct val="152000"/>
              </a:lnSpc>
            </a:pPr>
            <a:r>
              <a:rPr sz="1150" dirty="0">
                <a:latin typeface="Cambria"/>
                <a:cs typeface="Cambria"/>
              </a:rPr>
              <a:t>оценки</a:t>
            </a:r>
            <a:r>
              <a:rPr sz="1150" spc="-6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объемов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выпуска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продукции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spc="145" dirty="0">
                <a:latin typeface="Cambria"/>
                <a:cs typeface="Cambria"/>
              </a:rPr>
              <a:t>—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тех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90" dirty="0">
                <a:latin typeface="Cambria"/>
                <a:cs typeface="Cambria"/>
              </a:rPr>
              <a:t>слу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чаях,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когда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условияхпро- </a:t>
            </a:r>
            <a:r>
              <a:rPr sz="1150" spc="-25" dirty="0">
                <a:latin typeface="Cambria"/>
                <a:cs typeface="Cambria"/>
              </a:rPr>
              <a:t>изводства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кескольких</a:t>
            </a:r>
            <a:r>
              <a:rPr sz="1150" spc="8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продуктов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не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представляется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возможным</a:t>
            </a:r>
            <a:r>
              <a:rPr sz="1150" spc="14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использовать</a:t>
            </a:r>
            <a:endParaRPr sz="1150">
              <a:latin typeface="Cambria"/>
              <a:cs typeface="Cambria"/>
            </a:endParaRPr>
          </a:p>
          <a:p>
            <a:pPr marL="42545" algn="just">
              <a:lnSpc>
                <a:spcPct val="100000"/>
              </a:lnSpc>
              <a:spcBef>
                <a:spcPts val="785"/>
              </a:spcBef>
            </a:pPr>
            <a:r>
              <a:rPr sz="1725" spc="-67" baseline="2415" dirty="0">
                <a:latin typeface="Cambria"/>
                <a:cs typeface="Cambria"/>
              </a:rPr>
              <a:t>натуральньlе</a:t>
            </a:r>
            <a:r>
              <a:rPr sz="1725" spc="202" baseline="2415" dirty="0">
                <a:latin typeface="Cambria"/>
                <a:cs typeface="Cambria"/>
              </a:rPr>
              <a:t> </a:t>
            </a:r>
            <a:r>
              <a:rPr sz="1725" spc="-15" baseline="2415" dirty="0">
                <a:latin typeface="Cambria"/>
                <a:cs typeface="Cambria"/>
              </a:rPr>
              <a:t>или</a:t>
            </a:r>
            <a:r>
              <a:rPr sz="1725" spc="82" baseline="24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усло</a:t>
            </a:r>
            <a:r>
              <a:rPr sz="1725" baseline="4830" dirty="0">
                <a:latin typeface="Cambria"/>
                <a:cs typeface="Cambria"/>
              </a:rPr>
              <a:t>вно-</a:t>
            </a:r>
            <a:r>
              <a:rPr sz="1725" spc="22" baseline="4830" dirty="0">
                <a:latin typeface="Cambria"/>
                <a:cs typeface="Cambria"/>
              </a:rPr>
              <a:t>натуральны</a:t>
            </a:r>
            <a:r>
              <a:rPr sz="1725" spc="-810" baseline="4830" dirty="0">
                <a:latin typeface="Cambria"/>
                <a:cs typeface="Cambria"/>
              </a:rPr>
              <a:t>е</a:t>
            </a:r>
            <a:r>
              <a:rPr sz="1725" spc="15" baseline="2415" dirty="0">
                <a:latin typeface="Cambria"/>
                <a:cs typeface="Cambria"/>
              </a:rPr>
              <a:t>измерители.</a:t>
            </a:r>
            <a:endParaRPr sz="1725" baseline="2415">
              <a:latin typeface="Cambria"/>
              <a:cs typeface="Cambria"/>
            </a:endParaRPr>
          </a:p>
          <a:p>
            <a:pPr marL="42545" marR="39370" indent="394335">
              <a:lnSpc>
                <a:spcPts val="2100"/>
              </a:lnSpc>
              <a:spcBef>
                <a:spcPts val="45"/>
              </a:spcBef>
            </a:pPr>
            <a:r>
              <a:rPr sz="1725" baseline="-9661" dirty="0">
                <a:latin typeface="Cambria"/>
                <a:cs typeface="Cambria"/>
              </a:rPr>
              <a:t>Анализ</a:t>
            </a:r>
            <a:r>
              <a:rPr sz="1725" spc="127" baseline="-9661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начинается</a:t>
            </a:r>
            <a:r>
              <a:rPr sz="1150" spc="1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spc="-75" dirty="0">
                <a:latin typeface="Cambria"/>
                <a:cs typeface="Cambria"/>
              </a:rPr>
              <a:t>изу</a:t>
            </a:r>
            <a:r>
              <a:rPr sz="1150" spc="-9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чения</a:t>
            </a:r>
            <a:r>
              <a:rPr sz="1150" spc="7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динамики</a:t>
            </a:r>
            <a:r>
              <a:rPr sz="1150" spc="11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реализации</a:t>
            </a:r>
            <a:r>
              <a:rPr sz="1150" spc="150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продукции.</a:t>
            </a:r>
            <a:r>
              <a:rPr sz="1150" spc="9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Исхо- </a:t>
            </a:r>
            <a:r>
              <a:rPr sz="1725" baseline="-9661" dirty="0">
                <a:latin typeface="Cambria"/>
                <a:cs typeface="Cambria"/>
              </a:rPr>
              <a:t>дя</a:t>
            </a:r>
            <a:r>
              <a:rPr sz="1725" spc="44" baseline="-9661" dirty="0">
                <a:latin typeface="Cambria"/>
                <a:cs typeface="Cambria"/>
              </a:rPr>
              <a:t> </a:t>
            </a:r>
            <a:r>
              <a:rPr sz="1725" baseline="-9661" dirty="0">
                <a:latin typeface="Cambria"/>
                <a:cs typeface="Cambria"/>
              </a:rPr>
              <a:t>из</a:t>
            </a:r>
            <a:r>
              <a:rPr sz="1725" spc="30" baseline="-9661" dirty="0">
                <a:latin typeface="Cambria"/>
                <a:cs typeface="Cambria"/>
              </a:rPr>
              <a:t> </a:t>
            </a:r>
            <a:r>
              <a:rPr sz="1725" spc="-15" baseline="-9661" dirty="0">
                <a:latin typeface="Cambria"/>
                <a:cs typeface="Cambria"/>
              </a:rPr>
              <a:t>данных</a:t>
            </a:r>
            <a:r>
              <a:rPr sz="1725" spc="127" baseline="-9661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таблицы</a:t>
            </a:r>
            <a:r>
              <a:rPr sz="1150" spc="13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13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можно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сделать</a:t>
            </a:r>
            <a:r>
              <a:rPr sz="1150" spc="114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вывод,</a:t>
            </a:r>
            <a:r>
              <a:rPr sz="1150" spc="10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что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AO</a:t>
            </a:r>
            <a:r>
              <a:rPr sz="1150" spc="34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им.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spc="65" dirty="0">
                <a:latin typeface="Cambria"/>
                <a:cs typeface="Cambria"/>
              </a:rPr>
              <a:t>Н.Е.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Токарли-</a:t>
            </a:r>
            <a:endParaRPr sz="1150">
              <a:latin typeface="Cambria"/>
              <a:cs typeface="Cambria"/>
            </a:endParaRPr>
          </a:p>
          <a:p>
            <a:pPr marL="42545" marR="34925" indent="-635">
              <a:lnSpc>
                <a:spcPts val="1989"/>
              </a:lnSpc>
              <a:spcBef>
                <a:spcPts val="155"/>
              </a:spcBef>
            </a:pPr>
            <a:r>
              <a:rPr sz="1725" spc="-15" baseline="-9661" dirty="0">
                <a:latin typeface="Cambria"/>
                <a:cs typeface="Cambria"/>
              </a:rPr>
              <a:t>кова</a:t>
            </a:r>
            <a:r>
              <a:rPr sz="1725" spc="104" baseline="-9661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2021</a:t>
            </a:r>
            <a:r>
              <a:rPr sz="1150" spc="204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году</a:t>
            </a:r>
            <a:r>
              <a:rPr sz="1150" spc="8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по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сравнени</a:t>
            </a:r>
            <a:r>
              <a:rPr sz="1725" spc="-37" baseline="4830" dirty="0">
                <a:latin typeface="Cambria"/>
                <a:cs typeface="Cambria"/>
              </a:rPr>
              <a:t>ю</a:t>
            </a:r>
            <a:r>
              <a:rPr sz="1725" spc="-15" baseline="483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2020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годом</a:t>
            </a:r>
            <a:r>
              <a:rPr sz="1150" spc="9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наблюдается</a:t>
            </a:r>
            <a:r>
              <a:rPr sz="1150" spc="17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уменьшение</a:t>
            </a:r>
            <a:r>
              <a:rPr sz="1150" spc="10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объе- </a:t>
            </a:r>
            <a:r>
              <a:rPr sz="1725" baseline="-14492" dirty="0">
                <a:latin typeface="Cambria"/>
                <a:cs typeface="Cambria"/>
              </a:rPr>
              <a:t>ма</a:t>
            </a:r>
            <a:r>
              <a:rPr sz="1725" spc="-15" baseline="-14492" dirty="0">
                <a:latin typeface="Cambria"/>
                <a:cs typeface="Cambria"/>
              </a:rPr>
              <a:t> </a:t>
            </a:r>
            <a:r>
              <a:rPr sz="1725" spc="-52" baseline="-12077" dirty="0">
                <a:latin typeface="Cambria"/>
                <a:cs typeface="Cambria"/>
              </a:rPr>
              <a:t>реализации</a:t>
            </a:r>
            <a:r>
              <a:rPr sz="1725" spc="142" baseline="-12077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продукции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зерна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 </a:t>
            </a:r>
            <a:r>
              <a:rPr sz="1150" spc="-45" dirty="0">
                <a:latin typeface="Cambria"/>
                <a:cs typeface="Cambria"/>
              </a:rPr>
              <a:t>200445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ц,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3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том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числе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за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счет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уменьшения</a:t>
            </a:r>
            <a:endParaRPr sz="1150">
              <a:latin typeface="Cambria"/>
              <a:cs typeface="Cambria"/>
            </a:endParaRPr>
          </a:p>
          <a:p>
            <a:pPr marL="42545" marR="33020" indent="-635">
              <a:lnSpc>
                <a:spcPts val="2060"/>
              </a:lnSpc>
            </a:pPr>
            <a:r>
              <a:rPr sz="1725" spc="-30" baseline="-14492" dirty="0">
                <a:latin typeface="Cambria"/>
                <a:cs typeface="Cambria"/>
              </a:rPr>
              <a:t>объемов</a:t>
            </a:r>
            <a:r>
              <a:rPr sz="1725" spc="150" baseline="-14492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производства</a:t>
            </a:r>
            <a:r>
              <a:rPr sz="1150" spc="17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ка</a:t>
            </a:r>
            <a:r>
              <a:rPr sz="1150" spc="10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132443</a:t>
            </a:r>
            <a:r>
              <a:rPr sz="1150" spc="114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И</a:t>
            </a:r>
            <a:r>
              <a:rPr sz="1150" spc="9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уровня</a:t>
            </a:r>
            <a:r>
              <a:rPr sz="1150" spc="8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товарности</a:t>
            </a:r>
            <a:r>
              <a:rPr sz="1150" spc="15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68002.</a:t>
            </a:r>
            <a:r>
              <a:rPr sz="1150" spc="10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Объем</a:t>
            </a:r>
            <a:r>
              <a:rPr sz="1150" spc="7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реа- </a:t>
            </a:r>
            <a:r>
              <a:rPr sz="1725" spc="-52" baseline="-14492" dirty="0">
                <a:latin typeface="Cambria"/>
                <a:cs typeface="Cambria"/>
              </a:rPr>
              <a:t>лизации</a:t>
            </a:r>
            <a:r>
              <a:rPr sz="1725" spc="165" baseline="-14492" dirty="0">
                <a:latin typeface="Cambria"/>
                <a:cs typeface="Cambria"/>
              </a:rPr>
              <a:t> </a:t>
            </a:r>
            <a:r>
              <a:rPr sz="1725" baseline="-12077" dirty="0">
                <a:latin typeface="Cambria"/>
                <a:cs typeface="Cambria"/>
              </a:rPr>
              <a:t>paпca</a:t>
            </a:r>
            <a:r>
              <a:rPr sz="1725" spc="52" baseline="-12077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уменьшились</a:t>
            </a:r>
            <a:r>
              <a:rPr sz="1150" spc="1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8936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ц,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том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числе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за </a:t>
            </a:r>
            <a:r>
              <a:rPr sz="1150" spc="-10" dirty="0">
                <a:latin typeface="Cambria"/>
                <a:cs typeface="Cambria"/>
              </a:rPr>
              <a:t>счет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уменьшения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объ-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05">
              <a:lnSpc>
                <a:spcPts val="1010"/>
              </a:lnSpc>
            </a:pPr>
            <a:r>
              <a:rPr spc="-25" dirty="0"/>
              <a:t>31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7653" y="8184140"/>
            <a:ext cx="1932939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150" dirty="0">
                <a:latin typeface="Cambria"/>
                <a:cs typeface="Cambria"/>
              </a:rPr>
              <a:t>ема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725" spc="-52" baseline="2415" dirty="0">
                <a:latin typeface="Cambria"/>
                <a:cs typeface="Cambria"/>
              </a:rPr>
              <a:t>производства</a:t>
            </a:r>
            <a:r>
              <a:rPr sz="1725" spc="232" baseline="2415" dirty="0">
                <a:latin typeface="Cambria"/>
                <a:cs typeface="Cambria"/>
              </a:rPr>
              <a:t> </a:t>
            </a:r>
            <a:r>
              <a:rPr sz="1725" baseline="14492" dirty="0">
                <a:latin typeface="Cambria"/>
                <a:cs typeface="Cambria"/>
              </a:rPr>
              <a:t>на</a:t>
            </a:r>
            <a:r>
              <a:rPr sz="1725" spc="75" baseline="14492" dirty="0">
                <a:latin typeface="Cambria"/>
                <a:cs typeface="Cambria"/>
              </a:rPr>
              <a:t> </a:t>
            </a:r>
            <a:r>
              <a:rPr sz="1725" spc="-37" baseline="14492" dirty="0">
                <a:latin typeface="Cambria"/>
                <a:cs typeface="Cambria"/>
              </a:rPr>
              <a:t>7575</a:t>
            </a:r>
            <a:r>
              <a:rPr sz="1725" spc="202" baseline="14492" dirty="0">
                <a:latin typeface="Cambria"/>
                <a:cs typeface="Cambria"/>
              </a:rPr>
              <a:t> </a:t>
            </a:r>
            <a:r>
              <a:rPr sz="1725" spc="-75" baseline="14492" dirty="0">
                <a:latin typeface="Cambria"/>
                <a:cs typeface="Cambria"/>
              </a:rPr>
              <a:t>И</a:t>
            </a:r>
            <a:endParaRPr sz="1725" baseline="14492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3743" y="8143510"/>
            <a:ext cx="299974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114" dirty="0">
                <a:latin typeface="Cambria"/>
                <a:cs typeface="Cambria"/>
              </a:rPr>
              <a:t>ОВНя</a:t>
            </a:r>
            <a:r>
              <a:rPr sz="1150" spc="7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товарности</a:t>
            </a:r>
            <a:r>
              <a:rPr sz="1150" spc="16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12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1361.</a:t>
            </a:r>
            <a:r>
              <a:rPr sz="1150" spc="110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Такая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большая</a:t>
            </a:r>
            <a:r>
              <a:rPr sz="1150" spc="114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раз-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2017" y="8409864"/>
            <a:ext cx="509333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25" baseline="-14492" dirty="0">
                <a:latin typeface="Cambria"/>
                <a:cs typeface="Cambria"/>
              </a:rPr>
              <a:t>ница</a:t>
            </a:r>
            <a:r>
              <a:rPr sz="1725" spc="135" baseline="-14492" dirty="0">
                <a:latin typeface="Cambria"/>
                <a:cs typeface="Cambria"/>
              </a:rPr>
              <a:t> </a:t>
            </a:r>
            <a:r>
              <a:rPr sz="1725" baseline="-14492" dirty="0">
                <a:latin typeface="Cambria"/>
                <a:cs typeface="Cambria"/>
              </a:rPr>
              <a:t>в</a:t>
            </a:r>
            <a:r>
              <a:rPr sz="1725" spc="60" baseline="-14492" dirty="0">
                <a:latin typeface="Cambria"/>
                <a:cs typeface="Cambria"/>
              </a:rPr>
              <a:t> </a:t>
            </a:r>
            <a:r>
              <a:rPr sz="1725" spc="-30" baseline="-9661" dirty="0">
                <a:latin typeface="Cambria"/>
                <a:cs typeface="Cambria"/>
              </a:rPr>
              <a:t>объемах</a:t>
            </a:r>
            <a:r>
              <a:rPr sz="1725" spc="225" baseline="-9661" dirty="0">
                <a:latin typeface="Cambria"/>
                <a:cs typeface="Cambria"/>
              </a:rPr>
              <a:t> </a:t>
            </a:r>
            <a:r>
              <a:rPr sz="1725" spc="-15" baseline="-4830" dirty="0">
                <a:latin typeface="Cambria"/>
                <a:cs typeface="Cambria"/>
              </a:rPr>
              <a:t>п</a:t>
            </a:r>
            <a:r>
              <a:rPr sz="1150" spc="-10" dirty="0">
                <a:latin typeface="Cambria"/>
                <a:cs typeface="Cambria"/>
              </a:rPr>
              <a:t>роиЗводстваи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объемах</a:t>
            </a:r>
            <a:r>
              <a:rPr sz="1150" spc="15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реализации</a:t>
            </a:r>
            <a:r>
              <a:rPr sz="1150" spc="15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растениеводства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725" baseline="9661" dirty="0">
                <a:latin typeface="Cambria"/>
                <a:cs typeface="Cambria"/>
              </a:rPr>
              <a:t>в</a:t>
            </a:r>
            <a:r>
              <a:rPr sz="1725" spc="37" baseline="9661" dirty="0">
                <a:latin typeface="Cambria"/>
                <a:cs typeface="Cambria"/>
              </a:rPr>
              <a:t> </a:t>
            </a:r>
            <a:r>
              <a:rPr sz="1725" spc="-30" baseline="12077" dirty="0">
                <a:latin typeface="Cambria"/>
                <a:cs typeface="Cambria"/>
              </a:rPr>
              <a:t>2021</a:t>
            </a:r>
            <a:endParaRPr sz="1725" baseline="12077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932" y="9630932"/>
            <a:ext cx="5559425" cy="0"/>
          </a:xfrm>
          <a:custGeom>
            <a:avLst/>
            <a:gdLst/>
            <a:ahLst/>
            <a:cxnLst/>
            <a:rect l="l" t="t" r="r" b="b"/>
            <a:pathLst>
              <a:path w="5559425">
                <a:moveTo>
                  <a:pt x="0" y="0"/>
                </a:moveTo>
                <a:lnTo>
                  <a:pt x="5558874" y="0"/>
                </a:lnTo>
              </a:path>
            </a:pathLst>
          </a:custGeom>
          <a:ln w="12038">
            <a:solidFill>
              <a:srgbClr val="2328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89852" y="2097815"/>
            <a:ext cx="0" cy="2016760"/>
          </a:xfrm>
          <a:custGeom>
            <a:avLst/>
            <a:gdLst/>
            <a:ahLst/>
            <a:cxnLst/>
            <a:rect l="l" t="t" r="r" b="b"/>
            <a:pathLst>
              <a:path h="2016760">
                <a:moveTo>
                  <a:pt x="0" y="2016455"/>
                </a:moveTo>
                <a:lnTo>
                  <a:pt x="0" y="0"/>
                </a:lnTo>
              </a:path>
            </a:pathLst>
          </a:custGeom>
          <a:ln w="3175">
            <a:solidFill>
              <a:srgbClr val="3B3B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2375" y="2079757"/>
            <a:ext cx="0" cy="2028825"/>
          </a:xfrm>
          <a:custGeom>
            <a:avLst/>
            <a:gdLst/>
            <a:ahLst/>
            <a:cxnLst/>
            <a:rect l="l" t="t" r="r" b="b"/>
            <a:pathLst>
              <a:path h="2028825">
                <a:moveTo>
                  <a:pt x="0" y="2028493"/>
                </a:moveTo>
                <a:lnTo>
                  <a:pt x="0" y="0"/>
                </a:lnTo>
              </a:path>
            </a:pathLst>
          </a:custGeom>
          <a:ln w="3175">
            <a:solidFill>
              <a:srgbClr val="3B3B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5860" y="2106843"/>
            <a:ext cx="0" cy="2016760"/>
          </a:xfrm>
          <a:custGeom>
            <a:avLst/>
            <a:gdLst/>
            <a:ahLst/>
            <a:cxnLst/>
            <a:rect l="l" t="t" r="r" b="b"/>
            <a:pathLst>
              <a:path h="2016760">
                <a:moveTo>
                  <a:pt x="0" y="2016455"/>
                </a:moveTo>
                <a:lnTo>
                  <a:pt x="0" y="0"/>
                </a:lnTo>
              </a:path>
            </a:pathLst>
          </a:custGeom>
          <a:ln w="3175">
            <a:solidFill>
              <a:srgbClr val="3B3B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38511" y="2127911"/>
            <a:ext cx="0" cy="1998980"/>
          </a:xfrm>
          <a:custGeom>
            <a:avLst/>
            <a:gdLst/>
            <a:ahLst/>
            <a:cxnLst/>
            <a:rect l="l" t="t" r="r" b="b"/>
            <a:pathLst>
              <a:path h="1998979">
                <a:moveTo>
                  <a:pt x="0" y="1998397"/>
                </a:moveTo>
                <a:lnTo>
                  <a:pt x="0" y="0"/>
                </a:lnTo>
              </a:path>
            </a:pathLst>
          </a:custGeom>
          <a:ln w="3175">
            <a:solidFill>
              <a:srgbClr val="3B3B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185343" y="2133931"/>
            <a:ext cx="5469255" cy="2001520"/>
            <a:chOff x="1185343" y="2133931"/>
            <a:chExt cx="5469255" cy="2001520"/>
          </a:xfrm>
        </p:grpSpPr>
        <p:sp>
          <p:nvSpPr>
            <p:cNvPr id="8" name="object 8"/>
            <p:cNvSpPr/>
            <p:nvPr/>
          </p:nvSpPr>
          <p:spPr>
            <a:xfrm>
              <a:off x="4767496" y="2154998"/>
              <a:ext cx="0" cy="1980564"/>
            </a:xfrm>
            <a:custGeom>
              <a:avLst/>
              <a:gdLst/>
              <a:ahLst/>
              <a:cxnLst/>
              <a:rect l="l" t="t" r="r" b="b"/>
              <a:pathLst>
                <a:path h="1980564">
                  <a:moveTo>
                    <a:pt x="0" y="19803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3B3B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88349" y="4121794"/>
              <a:ext cx="5429885" cy="0"/>
            </a:xfrm>
            <a:custGeom>
              <a:avLst/>
              <a:gdLst/>
              <a:ahLst/>
              <a:cxnLst/>
              <a:rect l="l" t="t" r="r" b="b"/>
              <a:pathLst>
                <a:path w="5429884">
                  <a:moveTo>
                    <a:pt x="0" y="0"/>
                  </a:moveTo>
                  <a:lnTo>
                    <a:pt x="5429598" y="0"/>
                  </a:lnTo>
                </a:path>
              </a:pathLst>
            </a:custGeom>
            <a:ln w="3175">
              <a:solidFill>
                <a:srgbClr val="3B3B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8349" y="3968302"/>
              <a:ext cx="5429885" cy="0"/>
            </a:xfrm>
            <a:custGeom>
              <a:avLst/>
              <a:gdLst/>
              <a:ahLst/>
              <a:cxnLst/>
              <a:rect l="l" t="t" r="r" b="b"/>
              <a:pathLst>
                <a:path w="5429884">
                  <a:moveTo>
                    <a:pt x="0" y="0"/>
                  </a:moveTo>
                  <a:lnTo>
                    <a:pt x="5429598" y="0"/>
                  </a:lnTo>
                </a:path>
              </a:pathLst>
            </a:custGeom>
            <a:ln w="3175">
              <a:solidFill>
                <a:srgbClr val="3B3B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88349" y="3808793"/>
              <a:ext cx="5438775" cy="0"/>
            </a:xfrm>
            <a:custGeom>
              <a:avLst/>
              <a:gdLst/>
              <a:ahLst/>
              <a:cxnLst/>
              <a:rect l="l" t="t" r="r" b="b"/>
              <a:pathLst>
                <a:path w="5438775">
                  <a:moveTo>
                    <a:pt x="0" y="0"/>
                  </a:moveTo>
                  <a:lnTo>
                    <a:pt x="5438617" y="0"/>
                  </a:lnTo>
                </a:path>
              </a:pathLst>
            </a:custGeom>
            <a:ln w="3175">
              <a:solidFill>
                <a:srgbClr val="3B3B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85343" y="3652291"/>
              <a:ext cx="5441950" cy="0"/>
            </a:xfrm>
            <a:custGeom>
              <a:avLst/>
              <a:gdLst/>
              <a:ahLst/>
              <a:cxnLst/>
              <a:rect l="l" t="t" r="r" b="b"/>
              <a:pathLst>
                <a:path w="5441950">
                  <a:moveTo>
                    <a:pt x="0" y="0"/>
                  </a:moveTo>
                  <a:lnTo>
                    <a:pt x="5441624" y="0"/>
                  </a:lnTo>
                </a:path>
              </a:pathLst>
            </a:custGeom>
            <a:ln w="3175">
              <a:solidFill>
                <a:srgbClr val="3B3B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85343" y="3339289"/>
              <a:ext cx="5445125" cy="0"/>
            </a:xfrm>
            <a:custGeom>
              <a:avLst/>
              <a:gdLst/>
              <a:ahLst/>
              <a:cxnLst/>
              <a:rect l="l" t="t" r="r" b="b"/>
              <a:pathLst>
                <a:path w="5445125">
                  <a:moveTo>
                    <a:pt x="0" y="0"/>
                  </a:moveTo>
                  <a:lnTo>
                    <a:pt x="5444630" y="0"/>
                  </a:lnTo>
                </a:path>
              </a:pathLst>
            </a:custGeom>
            <a:ln w="3175">
              <a:solidFill>
                <a:srgbClr val="3B3B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00872" y="2698236"/>
              <a:ext cx="4747260" cy="0"/>
            </a:xfrm>
            <a:custGeom>
              <a:avLst/>
              <a:gdLst/>
              <a:ahLst/>
              <a:cxnLst/>
              <a:rect l="l" t="t" r="r" b="b"/>
              <a:pathLst>
                <a:path w="4747259">
                  <a:moveTo>
                    <a:pt x="0" y="0"/>
                  </a:moveTo>
                  <a:lnTo>
                    <a:pt x="4747140" y="0"/>
                  </a:lnTo>
                </a:path>
              </a:pathLst>
            </a:custGeom>
            <a:ln w="3175">
              <a:solidFill>
                <a:srgbClr val="3B3B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88349" y="2135436"/>
              <a:ext cx="5466080" cy="0"/>
            </a:xfrm>
            <a:custGeom>
              <a:avLst/>
              <a:gdLst/>
              <a:ahLst/>
              <a:cxnLst/>
              <a:rect l="l" t="t" r="r" b="b"/>
              <a:pathLst>
                <a:path w="5466080">
                  <a:moveTo>
                    <a:pt x="0" y="0"/>
                  </a:moveTo>
                  <a:lnTo>
                    <a:pt x="5465675" y="0"/>
                  </a:lnTo>
                </a:path>
              </a:pathLst>
            </a:custGeom>
            <a:ln w="3175">
              <a:solidFill>
                <a:srgbClr val="3B3B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4994" y="3381424"/>
              <a:ext cx="103721" cy="28892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44014" y="2740371"/>
              <a:ext cx="1384457" cy="62750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55748" y="2902892"/>
              <a:ext cx="90192" cy="460474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1196513" y="951988"/>
            <a:ext cx="5137785" cy="11004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5720" marR="32384" indent="-1905">
              <a:lnSpc>
                <a:spcPct val="136500"/>
              </a:lnSpc>
              <a:spcBef>
                <a:spcPts val="90"/>
              </a:spcBef>
            </a:pPr>
            <a:r>
              <a:rPr sz="1150" spc="-35" dirty="0">
                <a:latin typeface="Cambria"/>
                <a:cs typeface="Cambria"/>
              </a:rPr>
              <a:t>году</a:t>
            </a:r>
            <a:r>
              <a:rPr sz="1150" spc="125" dirty="0">
                <a:latin typeface="Cambria"/>
                <a:cs typeface="Cambria"/>
              </a:rPr>
              <a:t> </a:t>
            </a:r>
            <a:r>
              <a:rPr sz="1725" baseline="16908" dirty="0">
                <a:latin typeface="Cambria"/>
                <a:cs typeface="Cambria"/>
              </a:rPr>
              <a:t>по</a:t>
            </a:r>
            <a:r>
              <a:rPr sz="1725" spc="89" baseline="16908" dirty="0">
                <a:latin typeface="Cambria"/>
                <a:cs typeface="Cambria"/>
              </a:rPr>
              <a:t> </a:t>
            </a:r>
            <a:r>
              <a:rPr sz="1725" spc="-15" baseline="16908" dirty="0">
                <a:latin typeface="Cambria"/>
                <a:cs typeface="Cambria"/>
              </a:rPr>
              <a:t>сравпениіо</a:t>
            </a:r>
            <a:r>
              <a:rPr sz="1725" spc="135" baseline="16908" dirty="0">
                <a:latin typeface="Cambria"/>
                <a:cs typeface="Cambria"/>
              </a:rPr>
              <a:t> </a:t>
            </a:r>
            <a:r>
              <a:rPr sz="1725" baseline="14492" dirty="0">
                <a:latin typeface="Cambria"/>
                <a:cs typeface="Cambria"/>
              </a:rPr>
              <a:t>с</a:t>
            </a:r>
            <a:r>
              <a:rPr sz="1725" spc="254" baseline="14492" dirty="0">
                <a:latin typeface="Cambria"/>
                <a:cs typeface="Cambria"/>
              </a:rPr>
              <a:t> </a:t>
            </a:r>
            <a:r>
              <a:rPr sz="1725" baseline="9661" dirty="0">
                <a:latin typeface="Cambria"/>
                <a:cs typeface="Cambria"/>
              </a:rPr>
              <a:t>2020</a:t>
            </a:r>
            <a:r>
              <a:rPr sz="1725" spc="179" baseline="9661" dirty="0">
                <a:latin typeface="Cambria"/>
                <a:cs typeface="Cambria"/>
              </a:rPr>
              <a:t> </a:t>
            </a:r>
            <a:r>
              <a:rPr sz="1725" baseline="2415" dirty="0">
                <a:latin typeface="Cambria"/>
                <a:cs typeface="Cambria"/>
              </a:rPr>
              <a:t>rop»</a:t>
            </a:r>
            <a:r>
              <a:rPr sz="1725" baseline="-2415" dirty="0">
                <a:latin typeface="Cambria"/>
                <a:cs typeface="Cambria"/>
              </a:rPr>
              <a:t>M</a:t>
            </a:r>
            <a:r>
              <a:rPr sz="1725" spc="-195" baseline="-2415" dirty="0">
                <a:latin typeface="Cambria"/>
                <a:cs typeface="Cambria"/>
              </a:rPr>
              <a:t> </a:t>
            </a:r>
            <a:r>
              <a:rPr sz="1725" spc="-165" baseline="7246" dirty="0">
                <a:latin typeface="Cambria"/>
                <a:cs typeface="Cambria"/>
              </a:rPr>
              <a:t>О</a:t>
            </a:r>
            <a:r>
              <a:rPr sz="1150" spc="-110" dirty="0">
                <a:latin typeface="Cambria"/>
                <a:cs typeface="Cambria"/>
              </a:rPr>
              <a:t>бЪЯСtгяеч</a:t>
            </a:r>
            <a:r>
              <a:rPr sz="1725" spc="-165" baseline="-4830" dirty="0">
                <a:latin typeface="Cambria"/>
                <a:cs typeface="Cambria"/>
              </a:rPr>
              <a:t>’ся</a:t>
            </a:r>
            <a:r>
              <a:rPr sz="1725" spc="75" baseline="-4830" dirty="0">
                <a:latin typeface="Cambria"/>
                <a:cs typeface="Cambria"/>
              </a:rPr>
              <a:t> </a:t>
            </a:r>
            <a:r>
              <a:rPr sz="1725" baseline="-12077" dirty="0">
                <a:latin typeface="Cambria"/>
                <a:cs typeface="Cambria"/>
              </a:rPr>
              <a:t>в</a:t>
            </a:r>
            <a:r>
              <a:rPr sz="1725" spc="337" baseline="-12077" dirty="0">
                <a:latin typeface="Cambria"/>
                <a:cs typeface="Cambria"/>
              </a:rPr>
              <a:t> </a:t>
            </a:r>
            <a:r>
              <a:rPr sz="1725" spc="-82" baseline="-21739" dirty="0">
                <a:latin typeface="Cambria"/>
                <a:cs typeface="Cambria"/>
              </a:rPr>
              <a:t>блзГоцриятпыми</a:t>
            </a:r>
            <a:r>
              <a:rPr sz="1725" spc="172" baseline="-21739" dirty="0">
                <a:latin typeface="Cambria"/>
                <a:cs typeface="Cambria"/>
              </a:rPr>
              <a:t> </a:t>
            </a:r>
            <a:r>
              <a:rPr sz="1725" spc="-44" baseline="-26570" dirty="0">
                <a:latin typeface="Cambria"/>
                <a:cs typeface="Cambria"/>
              </a:rPr>
              <a:t>гІогодными </a:t>
            </a:r>
            <a:r>
              <a:rPr sz="1150" spc="-45" dirty="0">
                <a:latin typeface="Cambria"/>
                <a:cs typeface="Cambria"/>
              </a:rPr>
              <a:t>условиями</a:t>
            </a:r>
            <a:r>
              <a:rPr sz="1150" spc="1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засухой.</a:t>
            </a:r>
            <a:endParaRPr sz="1150">
              <a:latin typeface="Cambria"/>
              <a:cs typeface="Cambria"/>
            </a:endParaRPr>
          </a:p>
          <a:p>
            <a:pPr marL="38100" marR="30480" indent="374015">
              <a:lnSpc>
                <a:spcPct val="152000"/>
              </a:lnSpc>
              <a:spcBef>
                <a:spcPts val="500"/>
              </a:spcBef>
            </a:pPr>
            <a:r>
              <a:rPr sz="1725" baseline="21739" dirty="0">
                <a:latin typeface="Cambria"/>
                <a:cs typeface="Cambria"/>
              </a:rPr>
              <a:t>Таблица</a:t>
            </a:r>
            <a:r>
              <a:rPr sz="1725" spc="247" baseline="21739" dirty="0">
                <a:latin typeface="Cambria"/>
                <a:cs typeface="Cambria"/>
              </a:rPr>
              <a:t> </a:t>
            </a:r>
            <a:r>
              <a:rPr sz="1725" spc="-75" baseline="21739" dirty="0">
                <a:latin typeface="Cambria"/>
                <a:cs typeface="Cambria"/>
              </a:rPr>
              <a:t>13</a:t>
            </a:r>
            <a:r>
              <a:rPr sz="1725" spc="120" baseline="21739" dirty="0">
                <a:latin typeface="Cambria"/>
                <a:cs typeface="Cambria"/>
              </a:rPr>
              <a:t> </a:t>
            </a:r>
            <a:r>
              <a:rPr sz="1725" spc="-727" baseline="21739" dirty="0">
                <a:solidFill>
                  <a:srgbClr val="525252"/>
                </a:solidFill>
                <a:latin typeface="Cambria"/>
                <a:cs typeface="Cambria"/>
              </a:rPr>
              <a:t>—</a:t>
            </a:r>
            <a:r>
              <a:rPr sz="1725" spc="187" baseline="21739" dirty="0">
                <a:solidFill>
                  <a:srgbClr val="525252"/>
                </a:solidFill>
                <a:latin typeface="Cambria"/>
                <a:cs typeface="Cambria"/>
              </a:rPr>
              <a:t> </a:t>
            </a:r>
            <a:r>
              <a:rPr sz="1725" spc="-15" baseline="12077" dirty="0">
                <a:latin typeface="Cambria"/>
                <a:cs typeface="Cambria"/>
              </a:rPr>
              <a:t>Факторны</a:t>
            </a:r>
            <a:r>
              <a:rPr sz="1725" spc="-15" baseline="4830" dirty="0">
                <a:latin typeface="Cambria"/>
                <a:cs typeface="Cambria"/>
              </a:rPr>
              <a:t>й </a:t>
            </a:r>
            <a:r>
              <a:rPr sz="1150" spc="-30" dirty="0">
                <a:latin typeface="Cambria"/>
                <a:cs typeface="Cambria"/>
              </a:rPr>
              <a:t>анализ</a:t>
            </a:r>
            <a:r>
              <a:rPr sz="1150" spc="9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реализации</a:t>
            </a:r>
            <a:r>
              <a:rPr sz="1150" spc="204" dirty="0">
                <a:latin typeface="Cambria"/>
                <a:cs typeface="Cambria"/>
              </a:rPr>
              <a:t> </a:t>
            </a:r>
            <a:r>
              <a:rPr sz="1725" spc="-67" baseline="-9661" dirty="0">
                <a:latin typeface="Cambria"/>
                <a:cs typeface="Cambria"/>
              </a:rPr>
              <a:t>продукции</a:t>
            </a:r>
            <a:r>
              <a:rPr sz="1725" spc="270" baseline="-9661" dirty="0">
                <a:latin typeface="Cambria"/>
                <a:cs typeface="Cambria"/>
              </a:rPr>
              <a:t> </a:t>
            </a:r>
            <a:r>
              <a:rPr sz="1725" baseline="-14492" dirty="0">
                <a:latin typeface="Cambria"/>
                <a:cs typeface="Cambria"/>
              </a:rPr>
              <a:t>в</a:t>
            </a:r>
            <a:r>
              <a:rPr sz="1725" spc="120" baseline="-14492" dirty="0">
                <a:latin typeface="Cambria"/>
                <a:cs typeface="Cambria"/>
              </a:rPr>
              <a:t> </a:t>
            </a:r>
            <a:r>
              <a:rPr sz="1725" baseline="-14492" dirty="0">
                <a:latin typeface="Cambria"/>
                <a:cs typeface="Cambria"/>
              </a:rPr>
              <a:t>AO</a:t>
            </a:r>
            <a:r>
              <a:rPr sz="1725" spc="450" baseline="-14492" dirty="0">
                <a:latin typeface="Cambria"/>
                <a:cs typeface="Cambria"/>
              </a:rPr>
              <a:t> </a:t>
            </a:r>
            <a:r>
              <a:rPr sz="1725" baseline="-14492" dirty="0">
                <a:latin typeface="Cambria"/>
                <a:cs typeface="Cambria"/>
              </a:rPr>
              <a:t>им.</a:t>
            </a:r>
            <a:r>
              <a:rPr sz="1725" spc="187" baseline="-14492" dirty="0">
                <a:latin typeface="Cambria"/>
                <a:cs typeface="Cambria"/>
              </a:rPr>
              <a:t> </a:t>
            </a:r>
            <a:r>
              <a:rPr sz="1725" spc="-30" baseline="-14492" dirty="0">
                <a:latin typeface="Cambria"/>
                <a:cs typeface="Cambria"/>
              </a:rPr>
              <a:t>Н.Е. </a:t>
            </a:r>
            <a:r>
              <a:rPr sz="1725" spc="-60" baseline="14492" dirty="0">
                <a:latin typeface="Cambria"/>
                <a:cs typeface="Cambria"/>
              </a:rPr>
              <a:t>Токарликова</a:t>
            </a:r>
            <a:r>
              <a:rPr sz="1725" spc="322" baseline="14492" dirty="0">
                <a:latin typeface="Cambria"/>
                <a:cs typeface="Cambria"/>
              </a:rPr>
              <a:t> </a:t>
            </a:r>
            <a:r>
              <a:rPr sz="1725" spc="-30" baseline="16908" dirty="0">
                <a:latin typeface="Cambria"/>
                <a:cs typeface="Cambria"/>
              </a:rPr>
              <a:t>А</a:t>
            </a:r>
            <a:r>
              <a:rPr sz="1725" spc="-30" baseline="14492" dirty="0">
                <a:latin typeface="Cambria"/>
                <a:cs typeface="Cambria"/>
              </a:rPr>
              <a:t>ль</a:t>
            </a:r>
            <a:r>
              <a:rPr sz="1725" spc="-30" baseline="9661" dirty="0">
                <a:latin typeface="Cambria"/>
                <a:cs typeface="Cambria"/>
              </a:rPr>
              <a:t>метьевско</a:t>
            </a:r>
            <a:r>
              <a:rPr sz="1725" spc="-30" baseline="4830" dirty="0">
                <a:latin typeface="Cambria"/>
                <a:cs typeface="Cambria"/>
              </a:rPr>
              <a:t>го</a:t>
            </a:r>
            <a:r>
              <a:rPr sz="1725" spc="-67" baseline="483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района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PT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за</a:t>
            </a:r>
            <a:r>
              <a:rPr sz="1150" dirty="0">
                <a:latin typeface="Cambria"/>
                <a:cs typeface="Cambria"/>
              </a:rPr>
              <a:t> </a:t>
            </a:r>
            <a:r>
              <a:rPr sz="1150" spc="-75" dirty="0">
                <a:latin typeface="Cambria"/>
                <a:cs typeface="Cambria"/>
              </a:rPr>
              <a:t>2020-</a:t>
            </a:r>
            <a:r>
              <a:rPr sz="1150" spc="-35" dirty="0">
                <a:latin typeface="Cambria"/>
                <a:cs typeface="Cambria"/>
              </a:rPr>
              <a:t>2021</a:t>
            </a:r>
            <a:r>
              <a:rPr sz="1150" spc="250" dirty="0">
                <a:latin typeface="Cambria"/>
                <a:cs typeface="Cambria"/>
              </a:rPr>
              <a:t> </a:t>
            </a:r>
            <a:r>
              <a:rPr sz="1725" spc="-30" baseline="-14492" dirty="0">
                <a:latin typeface="Cambria"/>
                <a:cs typeface="Cambria"/>
              </a:rPr>
              <a:t>годы</a:t>
            </a:r>
            <a:endParaRPr sz="1725" baseline="-14492">
              <a:latin typeface="Cambria"/>
              <a:cs typeface="Cambria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05">
              <a:lnSpc>
                <a:spcPts val="1010"/>
              </a:lnSpc>
            </a:pPr>
            <a:r>
              <a:rPr spc="-25" dirty="0"/>
              <a:t>32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248883" y="2110194"/>
            <a:ext cx="566420" cy="31623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13360" marR="30480" indent="-175895">
              <a:lnSpc>
                <a:spcPts val="1100"/>
              </a:lnSpc>
              <a:spcBef>
                <a:spcPts val="204"/>
              </a:spcBef>
            </a:pPr>
            <a:r>
              <a:rPr sz="950" spc="-175" dirty="0">
                <a:latin typeface="Times New Roman"/>
                <a:cs typeface="Times New Roman"/>
              </a:rPr>
              <a:t>BМД</a:t>
            </a:r>
            <a:r>
              <a:rPr sz="950" spc="90" dirty="0">
                <a:latin typeface="Times New Roman"/>
                <a:cs typeface="Times New Roman"/>
              </a:rPr>
              <a:t> </a:t>
            </a:r>
            <a:r>
              <a:rPr sz="950" spc="-25" dirty="0">
                <a:latin typeface="Times New Roman"/>
                <a:cs typeface="Times New Roman"/>
              </a:rPr>
              <a:t>П</a:t>
            </a:r>
            <a:r>
              <a:rPr sz="950" spc="160" dirty="0">
                <a:latin typeface="Times New Roman"/>
                <a:cs typeface="Times New Roman"/>
              </a:rPr>
              <a:t> </a:t>
            </a:r>
            <a:r>
              <a:rPr sz="1425" spc="-142" baseline="11695" dirty="0">
                <a:latin typeface="Times New Roman"/>
                <a:cs typeface="Times New Roman"/>
              </a:rPr>
              <a:t>O-</a:t>
            </a:r>
            <a:r>
              <a:rPr sz="1425" spc="750" baseline="11695" dirty="0">
                <a:latin typeface="Times New Roman"/>
                <a:cs typeface="Times New Roman"/>
              </a:rPr>
              <a:t> </a:t>
            </a:r>
            <a:r>
              <a:rPr sz="950" spc="-65" dirty="0">
                <a:latin typeface="Times New Roman"/>
                <a:cs typeface="Times New Roman"/>
              </a:rPr>
              <a:t>RUИИ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5463" y="2093640"/>
            <a:ext cx="988694" cy="36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14325" marR="5080" indent="-302260">
              <a:lnSpc>
                <a:spcPct val="115399"/>
              </a:lnSpc>
              <a:spcBef>
                <a:spcPts val="90"/>
              </a:spcBef>
            </a:pPr>
            <a:r>
              <a:rPr sz="950" dirty="0">
                <a:latin typeface="Times New Roman"/>
                <a:cs typeface="Times New Roman"/>
              </a:rPr>
              <a:t>Объсм</a:t>
            </a:r>
            <a:r>
              <a:rPr sz="950" spc="310" dirty="0">
                <a:latin typeface="Times New Roman"/>
                <a:cs typeface="Times New Roman"/>
              </a:rPr>
              <a:t> </a:t>
            </a:r>
            <a:r>
              <a:rPr sz="950" spc="-70" dirty="0">
                <a:latin typeface="Times New Roman"/>
                <a:cs typeface="Times New Roman"/>
              </a:rPr>
              <a:t>прОвЗВОД-</a:t>
            </a:r>
            <a:r>
              <a:rPr sz="950" spc="500" dirty="0">
                <a:latin typeface="Times New Roman"/>
                <a:cs typeface="Times New Roman"/>
              </a:rPr>
              <a:t> </a:t>
            </a:r>
            <a:r>
              <a:rPr sz="950" spc="-105" dirty="0">
                <a:latin typeface="Times New Roman"/>
                <a:cs typeface="Times New Roman"/>
              </a:rPr>
              <a:t>СТВБ</a:t>
            </a:r>
            <a:r>
              <a:rPr sz="950" spc="185" dirty="0">
                <a:latin typeface="Times New Roman"/>
                <a:cs typeface="Times New Roman"/>
              </a:rPr>
              <a:t> </a:t>
            </a:r>
            <a:r>
              <a:rPr sz="950" spc="-50" dirty="0">
                <a:latin typeface="Times New Roman"/>
                <a:cs typeface="Times New Roman"/>
              </a:rPr>
              <a:t>Ц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23625" y="2150826"/>
            <a:ext cx="764540" cy="3295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63830" marR="5080" indent="-151765">
              <a:lnSpc>
                <a:spcPct val="106000"/>
              </a:lnSpc>
              <a:spcBef>
                <a:spcPts val="70"/>
              </a:spcBef>
            </a:pPr>
            <a:r>
              <a:rPr sz="1425" baseline="2923" dirty="0">
                <a:latin typeface="Times New Roman"/>
                <a:cs typeface="Times New Roman"/>
              </a:rPr>
              <a:t>Объем</a:t>
            </a:r>
            <a:r>
              <a:rPr sz="1425" spc="247" baseline="2923" dirty="0">
                <a:latin typeface="Times New Roman"/>
                <a:cs typeface="Times New Roman"/>
              </a:rPr>
              <a:t> </a:t>
            </a:r>
            <a:r>
              <a:rPr sz="950" spc="-10" dirty="0">
                <a:latin typeface="Times New Roman"/>
                <a:cs typeface="Times New Roman"/>
              </a:rPr>
              <a:t>реали- </a:t>
            </a:r>
            <a:r>
              <a:rPr sz="950" dirty="0">
                <a:latin typeface="Times New Roman"/>
                <a:cs typeface="Times New Roman"/>
              </a:rPr>
              <a:t>зации</a:t>
            </a:r>
            <a:r>
              <a:rPr sz="950" spc="330" dirty="0">
                <a:latin typeface="Times New Roman"/>
                <a:cs typeface="Times New Roman"/>
              </a:rPr>
              <a:t> </a:t>
            </a:r>
            <a:r>
              <a:rPr sz="950" spc="-50" dirty="0">
                <a:latin typeface="Times New Roman"/>
                <a:cs typeface="Times New Roman"/>
              </a:rPr>
              <a:t>ц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85651" y="2089125"/>
            <a:ext cx="704215" cy="527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465" marR="30480" indent="21590" algn="ctr">
              <a:lnSpc>
                <a:spcPct val="118500"/>
              </a:lnSpc>
              <a:spcBef>
                <a:spcPts val="90"/>
              </a:spcBef>
            </a:pPr>
            <a:r>
              <a:rPr sz="950" spc="-10" dirty="0">
                <a:latin typeface="Times New Roman"/>
                <a:cs typeface="Times New Roman"/>
              </a:rPr>
              <a:t>Уровень </a:t>
            </a:r>
            <a:r>
              <a:rPr sz="1425" spc="-15" baseline="5847" dirty="0">
                <a:latin typeface="Times New Roman"/>
                <a:cs typeface="Times New Roman"/>
              </a:rPr>
              <a:t>то</a:t>
            </a:r>
            <a:r>
              <a:rPr sz="950" spc="-10" dirty="0">
                <a:latin typeface="Times New Roman"/>
                <a:cs typeface="Times New Roman"/>
              </a:rPr>
              <a:t>варностн,</a:t>
            </a:r>
            <a:endParaRPr sz="950">
              <a:latin typeface="Times New Roman"/>
              <a:cs typeface="Times New Roman"/>
            </a:endParaRPr>
          </a:p>
          <a:p>
            <a:pPr marL="20955" algn="ctr">
              <a:lnSpc>
                <a:spcPct val="100000"/>
              </a:lnSpc>
              <a:spcBef>
                <a:spcPts val="105"/>
              </a:spcBef>
            </a:pPr>
            <a:r>
              <a:rPr sz="950" spc="-50" dirty="0">
                <a:latin typeface="Times New Roman"/>
                <a:cs typeface="Times New Roman"/>
              </a:rPr>
              <a:t>%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52756" y="2898469"/>
            <a:ext cx="293370" cy="183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spc="-20" dirty="0">
                <a:latin typeface="Cambria"/>
                <a:cs typeface="Cambria"/>
              </a:rPr>
              <a:t>2020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34499" y="2930069"/>
            <a:ext cx="2524125" cy="183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85775" algn="l"/>
                <a:tab pos="878205" algn="l"/>
                <a:tab pos="1311275" algn="l"/>
                <a:tab pos="1775460" algn="l"/>
                <a:tab pos="2223770" algn="l"/>
              </a:tabLst>
            </a:pPr>
            <a:r>
              <a:rPr sz="1000" spc="-45" dirty="0">
                <a:latin typeface="Cambria"/>
                <a:cs typeface="Cambria"/>
              </a:rPr>
              <a:t>202</a:t>
            </a:r>
            <a:r>
              <a:rPr sz="1000" spc="-80" dirty="0">
                <a:latin typeface="Cambria"/>
                <a:cs typeface="Cambria"/>
              </a:rPr>
              <a:t> </a:t>
            </a:r>
            <a:r>
              <a:rPr sz="1000" spc="-355" dirty="0">
                <a:latin typeface="Cambria"/>
                <a:cs typeface="Cambria"/>
              </a:rPr>
              <a:t>1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20" dirty="0">
                <a:latin typeface="Cambria"/>
                <a:cs typeface="Cambria"/>
              </a:rPr>
              <a:t>2020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20" dirty="0">
                <a:latin typeface="Cambria"/>
                <a:cs typeface="Cambria"/>
              </a:rPr>
              <a:t>2021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20" dirty="0">
                <a:latin typeface="Cambria"/>
                <a:cs typeface="Cambria"/>
              </a:rPr>
              <a:t>2020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60" dirty="0">
                <a:latin typeface="Cambria"/>
                <a:cs typeface="Cambria"/>
              </a:rPr>
              <a:t>202</a:t>
            </a:r>
            <a:r>
              <a:rPr sz="1000" spc="-80" dirty="0">
                <a:latin typeface="Cambria"/>
                <a:cs typeface="Cambria"/>
              </a:rPr>
              <a:t> </a:t>
            </a:r>
            <a:r>
              <a:rPr sz="1000" spc="-50" dirty="0">
                <a:latin typeface="Cambria"/>
                <a:cs typeface="Cambria"/>
              </a:rPr>
              <a:t>I</a:t>
            </a:r>
            <a:r>
              <a:rPr sz="1000" dirty="0">
                <a:latin typeface="Cambria"/>
                <a:cs typeface="Cambria"/>
              </a:rPr>
              <a:t>	</a:t>
            </a:r>
            <a:r>
              <a:rPr sz="1000" spc="-30" dirty="0">
                <a:latin typeface="Cambria"/>
                <a:cs typeface="Cambria"/>
              </a:rPr>
              <a:t>всего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76076" y="2147314"/>
            <a:ext cx="108331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30" dirty="0">
                <a:latin typeface="Times New Roman"/>
                <a:cs typeface="Times New Roman"/>
              </a:rPr>
              <a:t>Отклонеіlне</a:t>
            </a:r>
            <a:r>
              <a:rPr sz="1050" spc="50" dirty="0">
                <a:latin typeface="Times New Roman"/>
                <a:cs typeface="Times New Roman"/>
              </a:rPr>
              <a:t> </a:t>
            </a:r>
            <a:r>
              <a:rPr sz="1050" i="1" spc="-140" dirty="0">
                <a:latin typeface="Times New Roman"/>
                <a:cs typeface="Times New Roman"/>
              </a:rPr>
              <a:t>(</a:t>
            </a:r>
            <a:r>
              <a:rPr sz="1050" i="1" spc="40" dirty="0">
                <a:latin typeface="Times New Roman"/>
                <a:cs typeface="Times New Roman"/>
              </a:rPr>
              <a:t> </a:t>
            </a:r>
            <a:r>
              <a:rPr sz="1050" i="1" dirty="0">
                <a:solidFill>
                  <a:srgbClr val="5E5E5E"/>
                </a:solidFill>
                <a:latin typeface="Times New Roman"/>
                <a:cs typeface="Times New Roman"/>
              </a:rPr>
              <a:t>ь</a:t>
            </a:r>
            <a:r>
              <a:rPr sz="1050" i="1" dirty="0">
                <a:latin typeface="Times New Roman"/>
                <a:cs typeface="Times New Roman"/>
              </a:rPr>
              <a:t>,-j,</a:t>
            </a:r>
            <a:r>
              <a:rPr sz="1050" i="1" spc="-60" dirty="0">
                <a:latin typeface="Times New Roman"/>
                <a:cs typeface="Times New Roman"/>
              </a:rPr>
              <a:t> </a:t>
            </a:r>
            <a:r>
              <a:rPr sz="1050" i="1" spc="-50" dirty="0">
                <a:latin typeface="Times New Roman"/>
                <a:cs typeface="Times New Roman"/>
              </a:rPr>
              <a:t>и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01743" y="2699833"/>
            <a:ext cx="706120" cy="183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dirty="0">
                <a:latin typeface="Times New Roman"/>
                <a:cs typeface="Times New Roman"/>
              </a:rPr>
              <a:t>в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т.ч.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за</a:t>
            </a:r>
            <a:r>
              <a:rPr sz="1000" spc="-20" dirty="0">
                <a:latin typeface="Times New Roman"/>
                <a:cs typeface="Times New Roman"/>
              </a:rPr>
              <a:t> счет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37312" y="2871381"/>
            <a:ext cx="695960" cy="3327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1185"/>
              </a:lnSpc>
              <a:spcBef>
                <a:spcPts val="135"/>
              </a:spcBef>
            </a:pPr>
            <a:r>
              <a:rPr sz="1000" spc="-40" dirty="0">
                <a:latin typeface="Cambria"/>
                <a:cs typeface="Cambria"/>
              </a:rPr>
              <a:t>объема</a:t>
            </a:r>
            <a:r>
              <a:rPr sz="1000" spc="-5" dirty="0">
                <a:latin typeface="Cambria"/>
                <a:cs typeface="Cambria"/>
              </a:rPr>
              <a:t> </a:t>
            </a:r>
            <a:r>
              <a:rPr sz="1000" i="1" spc="-20" dirty="0">
                <a:latin typeface="Cambria"/>
                <a:cs typeface="Cambria"/>
              </a:rPr>
              <a:t>про-</a:t>
            </a:r>
            <a:endParaRPr sz="1000">
              <a:latin typeface="Cambria"/>
              <a:cs typeface="Cambria"/>
            </a:endParaRPr>
          </a:p>
          <a:p>
            <a:pPr marL="75565">
              <a:lnSpc>
                <a:spcPts val="1185"/>
              </a:lnSpc>
            </a:pPr>
            <a:r>
              <a:rPr sz="1000" spc="-10" dirty="0">
                <a:latin typeface="Cambria"/>
                <a:cs typeface="Cambria"/>
              </a:rPr>
              <a:t>изводства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56638" y="2871381"/>
            <a:ext cx="478790" cy="3327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128270">
              <a:lnSpc>
                <a:spcPts val="1170"/>
              </a:lnSpc>
              <a:spcBef>
                <a:spcPts val="200"/>
              </a:spcBef>
            </a:pPr>
            <a:r>
              <a:rPr sz="1000" spc="-35" dirty="0">
                <a:latin typeface="Cambria"/>
                <a:cs typeface="Cambria"/>
              </a:rPr>
              <a:t>уровл</a:t>
            </a:r>
            <a:r>
              <a:rPr sz="1000" spc="500" dirty="0">
                <a:latin typeface="Cambria"/>
                <a:cs typeface="Cambria"/>
              </a:rPr>
              <a:t> </a:t>
            </a:r>
            <a:r>
              <a:rPr sz="1000" spc="-60" dirty="0">
                <a:latin typeface="Cambria"/>
                <a:cs typeface="Cambria"/>
              </a:rPr>
              <a:t>товарно'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23865" y="3298499"/>
            <a:ext cx="33655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20" dirty="0">
                <a:latin typeface="Times New Roman"/>
                <a:cs typeface="Times New Roman"/>
              </a:rPr>
              <a:t>Зерно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45681" y="3325587"/>
            <a:ext cx="51117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10" dirty="0">
                <a:latin typeface="Times New Roman"/>
                <a:cs typeface="Times New Roman"/>
              </a:rPr>
              <a:t>192681,4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56497" y="3325587"/>
            <a:ext cx="441959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20" dirty="0">
                <a:latin typeface="Times New Roman"/>
                <a:cs typeface="Times New Roman"/>
              </a:rPr>
              <a:t>79815,7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95638" y="3325587"/>
            <a:ext cx="160591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33070" algn="l"/>
                <a:tab pos="787400" algn="l"/>
              </a:tabLst>
            </a:pPr>
            <a:r>
              <a:rPr sz="1050" spc="-10" dirty="0">
                <a:latin typeface="Times New Roman"/>
                <a:cs typeface="Times New Roman"/>
              </a:rPr>
              <a:t>117,3</a:t>
            </a:r>
            <a:r>
              <a:rPr sz="1050" dirty="0">
                <a:latin typeface="Times New Roman"/>
                <a:cs typeface="Times New Roman"/>
              </a:rPr>
              <a:t>	</a:t>
            </a:r>
            <a:r>
              <a:rPr sz="1050" spc="-20" dirty="0">
                <a:latin typeface="Times New Roman"/>
                <a:cs typeface="Times New Roman"/>
              </a:rPr>
              <a:t>32,1</a:t>
            </a:r>
            <a:r>
              <a:rPr sz="1050" dirty="0">
                <a:latin typeface="Times New Roman"/>
                <a:cs typeface="Times New Roman"/>
              </a:rPr>
              <a:t>	226104</a:t>
            </a:r>
            <a:r>
              <a:rPr sz="1050" spc="42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25659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76871" y="3325587"/>
            <a:ext cx="3492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050" spc="-125" dirty="0">
                <a:latin typeface="Times New Roman"/>
                <a:cs typeface="Times New Roman"/>
              </a:rPr>
              <a:t>-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48920" y="3325587"/>
            <a:ext cx="44386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b="1" spc="-30" dirty="0">
                <a:latin typeface="Times New Roman"/>
                <a:cs typeface="Times New Roman"/>
              </a:rPr>
              <a:t>-132443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83202" y="3325587"/>
            <a:ext cx="32131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b="1" spc="-25" dirty="0">
                <a:latin typeface="Times New Roman"/>
                <a:cs typeface="Times New Roman"/>
              </a:rPr>
              <a:t>-</a:t>
            </a:r>
            <a:r>
              <a:rPr sz="1050" b="1" spc="-20" dirty="0">
                <a:latin typeface="Times New Roman"/>
                <a:cs typeface="Times New Roman"/>
              </a:rPr>
              <a:t>6800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03619" y="3488106"/>
            <a:ext cx="37655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050" spc="-45" dirty="0">
                <a:latin typeface="Times New Roman"/>
                <a:cs typeface="Times New Roman"/>
              </a:rPr>
              <a:t>200445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24470" y="3637083"/>
            <a:ext cx="27368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25" dirty="0">
                <a:latin typeface="Times New Roman"/>
                <a:cs typeface="Times New Roman"/>
              </a:rPr>
              <a:t>Paпc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26855" y="3637083"/>
            <a:ext cx="172783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626110" algn="l"/>
                <a:tab pos="1081405" algn="l"/>
              </a:tabLst>
            </a:pPr>
            <a:r>
              <a:rPr sz="1050" spc="-10" dirty="0">
                <a:latin typeface="Times New Roman"/>
                <a:cs typeface="Times New Roman"/>
              </a:rPr>
              <a:t>11580</a:t>
            </a:r>
            <a:r>
              <a:rPr sz="1050" dirty="0">
                <a:latin typeface="Times New Roman"/>
                <a:cs typeface="Times New Roman"/>
              </a:rPr>
              <a:t>	</a:t>
            </a:r>
            <a:r>
              <a:rPr sz="1050" spc="-20" dirty="0">
                <a:latin typeface="Times New Roman"/>
                <a:cs typeface="Times New Roman"/>
              </a:rPr>
              <a:t>4703</a:t>
            </a:r>
            <a:r>
              <a:rPr sz="1050" dirty="0">
                <a:latin typeface="Times New Roman"/>
                <a:cs typeface="Times New Roman"/>
              </a:rPr>
              <a:t>	</a:t>
            </a:r>
            <a:r>
              <a:rPr sz="1050" spc="-25" dirty="0">
                <a:latin typeface="Times New Roman"/>
                <a:cs typeface="Times New Roman"/>
              </a:rPr>
              <a:t>110,1</a:t>
            </a:r>
            <a:r>
              <a:rPr sz="1050" spc="114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|</a:t>
            </a:r>
            <a:r>
              <a:rPr sz="1050" spc="13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81,2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98353" y="3637083"/>
            <a:ext cx="76708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05459" algn="l"/>
              </a:tabLst>
            </a:pPr>
            <a:r>
              <a:rPr sz="1050" spc="-10" dirty="0">
                <a:latin typeface="Times New Roman"/>
                <a:cs typeface="Times New Roman"/>
              </a:rPr>
              <a:t>12755</a:t>
            </a:r>
            <a:r>
              <a:rPr sz="1050" dirty="0">
                <a:latin typeface="Times New Roman"/>
                <a:cs typeface="Times New Roman"/>
              </a:rPr>
              <a:t>	</a:t>
            </a:r>
            <a:r>
              <a:rPr sz="1050" spc="-30" dirty="0">
                <a:latin typeface="Times New Roman"/>
                <a:cs typeface="Times New Roman"/>
              </a:rPr>
              <a:t>3819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33391" y="3637083"/>
            <a:ext cx="31178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40" dirty="0">
                <a:latin typeface="Times New Roman"/>
                <a:cs typeface="Times New Roman"/>
              </a:rPr>
              <a:t>-</a:t>
            </a:r>
            <a:r>
              <a:rPr sz="1050" spc="-35" dirty="0">
                <a:latin typeface="Times New Roman"/>
                <a:cs typeface="Times New Roman"/>
              </a:rPr>
              <a:t>8936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05326" y="3637083"/>
            <a:ext cx="31813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30" dirty="0">
                <a:latin typeface="Times New Roman"/>
                <a:cs typeface="Times New Roman"/>
              </a:rPr>
              <a:t>-</a:t>
            </a:r>
            <a:r>
              <a:rPr sz="1050" spc="-25" dirty="0">
                <a:latin typeface="Times New Roman"/>
                <a:cs typeface="Times New Roman"/>
              </a:rPr>
              <a:t>7575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08041" y="3637083"/>
            <a:ext cx="31242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55" dirty="0">
                <a:latin typeface="Times New Roman"/>
                <a:cs typeface="Times New Roman"/>
              </a:rPr>
              <a:t>-</a:t>
            </a:r>
            <a:r>
              <a:rPr sz="1050" spc="-55" dirty="0">
                <a:latin typeface="Times New Roman"/>
                <a:cs typeface="Times New Roman"/>
              </a:rPr>
              <a:t>1361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31062" y="3796844"/>
            <a:ext cx="447040" cy="183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i="1" spc="-10" dirty="0">
                <a:latin typeface="Times New Roman"/>
                <a:cs typeface="Times New Roman"/>
              </a:rPr>
              <a:t>Молоко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26019" y="3796844"/>
            <a:ext cx="1731010" cy="183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110615" algn="l"/>
                <a:tab pos="1498600" algn="l"/>
              </a:tabLst>
            </a:pPr>
            <a:r>
              <a:rPr sz="1000" dirty="0">
                <a:latin typeface="Times New Roman"/>
                <a:cs typeface="Times New Roman"/>
              </a:rPr>
              <a:t>88873</a:t>
            </a:r>
            <a:r>
              <a:rPr sz="1000" spc="240" dirty="0">
                <a:latin typeface="Times New Roman"/>
                <a:cs typeface="Times New Roman"/>
              </a:rPr>
              <a:t>  </a:t>
            </a:r>
            <a:r>
              <a:rPr sz="1000" spc="-300" dirty="0">
                <a:latin typeface="Times New Roman"/>
                <a:cs typeface="Times New Roman"/>
              </a:rPr>
              <a:t>1</a:t>
            </a:r>
            <a:r>
              <a:rPr sz="1000" spc="165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87317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0" dirty="0">
                <a:latin typeface="Times New Roman"/>
                <a:cs typeface="Times New Roman"/>
              </a:rPr>
              <a:t>98,4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0" dirty="0">
                <a:latin typeface="Times New Roman"/>
                <a:cs typeface="Times New Roman"/>
              </a:rPr>
              <a:t>97,9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88498" y="3796844"/>
            <a:ext cx="1238250" cy="183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80059" algn="l"/>
                <a:tab pos="955040" algn="l"/>
              </a:tabLst>
            </a:pPr>
            <a:r>
              <a:rPr sz="1000" spc="-10" dirty="0">
                <a:latin typeface="Times New Roman"/>
                <a:cs typeface="Times New Roman"/>
              </a:rPr>
              <a:t>87472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b="1" spc="-10" dirty="0">
                <a:latin typeface="Times New Roman"/>
                <a:cs typeface="Times New Roman"/>
              </a:rPr>
              <a:t>85521</a:t>
            </a:r>
            <a:r>
              <a:rPr sz="1000" b="1" dirty="0">
                <a:latin typeface="Times New Roman"/>
                <a:cs typeface="Times New Roman"/>
              </a:rPr>
              <a:t>	</a:t>
            </a:r>
            <a:r>
              <a:rPr sz="1000" b="1" spc="-20" dirty="0">
                <a:latin typeface="Times New Roman"/>
                <a:cs typeface="Times New Roman"/>
              </a:rPr>
              <a:t>-195</a:t>
            </a:r>
            <a:r>
              <a:rPr sz="1000" b="1" spc="-1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05580" y="3796844"/>
            <a:ext cx="311150" cy="183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spc="-20" dirty="0">
                <a:latin typeface="Times New Roman"/>
                <a:cs typeface="Times New Roman"/>
              </a:rPr>
              <a:t>-1531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64276" y="3796844"/>
            <a:ext cx="50165" cy="183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spc="-50" dirty="0">
                <a:solidFill>
                  <a:srgbClr val="606060"/>
                </a:solidFill>
                <a:latin typeface="Times New Roman"/>
                <a:cs typeface="Times New Roman"/>
              </a:rPr>
              <a:t>|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39863" y="3796844"/>
            <a:ext cx="262255" cy="183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dirty="0">
                <a:latin typeface="Times New Roman"/>
                <a:cs typeface="Times New Roman"/>
              </a:rPr>
              <a:t>-</a:t>
            </a:r>
            <a:r>
              <a:rPr sz="1000" spc="-25" dirty="0">
                <a:latin typeface="Times New Roman"/>
                <a:cs typeface="Times New Roman"/>
              </a:rPr>
              <a:t>420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24470" y="3944067"/>
            <a:ext cx="456374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802640" algn="l"/>
                <a:tab pos="1878964" algn="l"/>
                <a:tab pos="2710180" algn="l"/>
                <a:tab pos="3173730" algn="l"/>
                <a:tab pos="3612515" algn="l"/>
                <a:tab pos="4315460" algn="l"/>
              </a:tabLst>
            </a:pPr>
            <a:r>
              <a:rPr sz="1050" spc="-20" dirty="0">
                <a:latin typeface="Times New Roman"/>
                <a:cs typeface="Times New Roman"/>
              </a:rPr>
              <a:t>Мясо</a:t>
            </a:r>
            <a:r>
              <a:rPr sz="1050" spc="-25" dirty="0">
                <a:latin typeface="Times New Roman"/>
                <a:cs typeface="Times New Roman"/>
              </a:rPr>
              <a:t> KPC</a:t>
            </a:r>
            <a:r>
              <a:rPr sz="1050" dirty="0">
                <a:latin typeface="Times New Roman"/>
                <a:cs typeface="Times New Roman"/>
              </a:rPr>
              <a:t>	3649,3</a:t>
            </a:r>
            <a:r>
              <a:rPr sz="1050" spc="150" dirty="0">
                <a:latin typeface="Times New Roman"/>
                <a:cs typeface="Times New Roman"/>
              </a:rPr>
              <a:t>  </a:t>
            </a:r>
            <a:r>
              <a:rPr sz="1050" dirty="0">
                <a:solidFill>
                  <a:srgbClr val="444444"/>
                </a:solidFill>
                <a:latin typeface="Times New Roman"/>
                <a:cs typeface="Times New Roman"/>
              </a:rPr>
              <a:t>|</a:t>
            </a:r>
            <a:r>
              <a:rPr sz="1050" spc="3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3358,8</a:t>
            </a:r>
            <a:r>
              <a:rPr sz="1050" dirty="0">
                <a:latin typeface="Times New Roman"/>
                <a:cs typeface="Times New Roman"/>
              </a:rPr>
              <a:t>	</a:t>
            </a:r>
            <a:r>
              <a:rPr sz="1050" spc="-20" dirty="0">
                <a:latin typeface="Times New Roman"/>
                <a:cs typeface="Times New Roman"/>
              </a:rPr>
              <a:t>191,1</a:t>
            </a:r>
            <a:r>
              <a:rPr sz="1050" spc="10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|</a:t>
            </a:r>
            <a:r>
              <a:rPr sz="1050" spc="27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142</a:t>
            </a:r>
            <a:r>
              <a:rPr sz="1050" dirty="0">
                <a:latin typeface="Times New Roman"/>
                <a:cs typeface="Times New Roman"/>
              </a:rPr>
              <a:t>	</a:t>
            </a:r>
            <a:r>
              <a:rPr sz="1050" spc="-20" dirty="0">
                <a:latin typeface="Times New Roman"/>
                <a:cs typeface="Times New Roman"/>
              </a:rPr>
              <a:t>6974</a:t>
            </a:r>
            <a:r>
              <a:rPr sz="1050" dirty="0">
                <a:latin typeface="Times New Roman"/>
                <a:cs typeface="Times New Roman"/>
              </a:rPr>
              <a:t>	</a:t>
            </a:r>
            <a:r>
              <a:rPr sz="1050" spc="-20" dirty="0">
                <a:latin typeface="Times New Roman"/>
                <a:cs typeface="Times New Roman"/>
              </a:rPr>
              <a:t>4769</a:t>
            </a:r>
            <a:r>
              <a:rPr sz="1050" dirty="0">
                <a:latin typeface="Times New Roman"/>
                <a:cs typeface="Times New Roman"/>
              </a:rPr>
              <a:t>	</a:t>
            </a:r>
            <a:r>
              <a:rPr sz="1050" spc="-30" dirty="0">
                <a:latin typeface="Times New Roman"/>
                <a:cs typeface="Times New Roman"/>
              </a:rPr>
              <a:t>-</a:t>
            </a:r>
            <a:r>
              <a:rPr sz="1050" spc="-20" dirty="0">
                <a:latin typeface="Times New Roman"/>
                <a:cs typeface="Times New Roman"/>
              </a:rPr>
              <a:t>2205</a:t>
            </a:r>
            <a:r>
              <a:rPr sz="1050" dirty="0">
                <a:latin typeface="Times New Roman"/>
                <a:cs typeface="Times New Roman"/>
              </a:rPr>
              <a:t>	</a:t>
            </a:r>
            <a:r>
              <a:rPr sz="1050" spc="-20" dirty="0">
                <a:latin typeface="Times New Roman"/>
                <a:cs typeface="Times New Roman"/>
              </a:rPr>
              <a:t>-</a:t>
            </a:r>
            <a:r>
              <a:rPr sz="1050" spc="-25" dirty="0">
                <a:latin typeface="Times New Roman"/>
                <a:cs typeface="Times New Roman"/>
              </a:rPr>
              <a:t>555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59273" y="3944067"/>
            <a:ext cx="56134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52095" algn="l"/>
              </a:tabLst>
            </a:pPr>
            <a:r>
              <a:rPr sz="1050" spc="-50" dirty="0">
                <a:solidFill>
                  <a:srgbClr val="363636"/>
                </a:solidFill>
                <a:latin typeface="Times New Roman"/>
                <a:cs typeface="Times New Roman"/>
              </a:rPr>
              <a:t>|</a:t>
            </a:r>
            <a:r>
              <a:rPr sz="1050" dirty="0">
                <a:solidFill>
                  <a:srgbClr val="363636"/>
                </a:solidFill>
                <a:latin typeface="Times New Roman"/>
                <a:cs typeface="Times New Roman"/>
              </a:rPr>
              <a:t>	</a:t>
            </a:r>
            <a:r>
              <a:rPr sz="1050" spc="-25" dirty="0">
                <a:latin typeface="Times New Roman"/>
                <a:cs typeface="Times New Roman"/>
              </a:rPr>
              <a:t>-</a:t>
            </a:r>
            <a:r>
              <a:rPr sz="1050" spc="-20" dirty="0">
                <a:latin typeface="Times New Roman"/>
                <a:cs typeface="Times New Roman"/>
              </a:rPr>
              <a:t>1650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69257" y="4030843"/>
            <a:ext cx="5114290" cy="34207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62230" marR="34925" indent="382270" algn="just">
              <a:lnSpc>
                <a:spcPct val="150000"/>
              </a:lnSpc>
              <a:spcBef>
                <a:spcPts val="85"/>
              </a:spcBef>
            </a:pPr>
            <a:r>
              <a:rPr sz="1150" dirty="0">
                <a:latin typeface="Cambria"/>
                <a:cs typeface="Cambria"/>
              </a:rPr>
              <a:t>Объем</a:t>
            </a:r>
            <a:r>
              <a:rPr sz="1150" spc="13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реализации</a:t>
            </a:r>
            <a:r>
              <a:rPr sz="1150" spc="17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молока</a:t>
            </a:r>
            <a:r>
              <a:rPr sz="1150" spc="17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8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2021</a:t>
            </a:r>
            <a:r>
              <a:rPr sz="1150" spc="23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году</a:t>
            </a:r>
            <a:r>
              <a:rPr sz="1150" spc="17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по</a:t>
            </a:r>
            <a:r>
              <a:rPr sz="1150" spc="10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сравнению</a:t>
            </a:r>
            <a:r>
              <a:rPr sz="1150" spc="19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</a:t>
            </a:r>
            <a:r>
              <a:rPr sz="1150" spc="9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2021</a:t>
            </a:r>
            <a:r>
              <a:rPr sz="1150" spc="25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годом </a:t>
            </a:r>
            <a:r>
              <a:rPr sz="1150" spc="-25" dirty="0">
                <a:latin typeface="Cambria"/>
                <a:cs typeface="Cambria"/>
              </a:rPr>
              <a:t>уменьшился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1951</a:t>
            </a:r>
            <a:r>
              <a:rPr sz="1150" spc="114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ц,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4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том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числе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за</a:t>
            </a:r>
            <a:r>
              <a:rPr sz="1150" spc="-2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счет</a:t>
            </a:r>
            <a:r>
              <a:rPr sz="1150" spc="-3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уменьшення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обьема</a:t>
            </a:r>
            <a:r>
              <a:rPr sz="1150" spc="-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производства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1531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уровня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товарности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-3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420.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Объем</a:t>
            </a:r>
            <a:r>
              <a:rPr sz="1150" spc="-3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реализации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мяса</a:t>
            </a:r>
            <a:r>
              <a:rPr sz="1150" spc="-40" dirty="0">
                <a:latin typeface="Cambria"/>
                <a:cs typeface="Cambria"/>
              </a:rPr>
              <a:t> </a:t>
            </a:r>
            <a:r>
              <a:rPr sz="1150" spc="60" dirty="0">
                <a:latin typeface="Cambria"/>
                <a:cs typeface="Cambria"/>
              </a:rPr>
              <a:t>KPC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уменьшил- </a:t>
            </a:r>
            <a:r>
              <a:rPr sz="1150" dirty="0">
                <a:latin typeface="Cambria"/>
                <a:cs typeface="Cambria"/>
              </a:rPr>
              <a:t>ся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2205</a:t>
            </a:r>
            <a:r>
              <a:rPr sz="1150" spc="9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ц,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том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числе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за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счет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уменьшения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объема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производства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555</a:t>
            </a:r>
            <a:r>
              <a:rPr sz="1150" spc="7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и</a:t>
            </a:r>
            <a:r>
              <a:rPr sz="1150" spc="-35" dirty="0">
                <a:latin typeface="Cambria"/>
                <a:cs typeface="Cambria"/>
              </a:rPr>
              <a:t> уровня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товарности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1650.</a:t>
            </a:r>
            <a:endParaRPr sz="1150">
              <a:latin typeface="Cambria"/>
              <a:cs typeface="Cambria"/>
            </a:endParaRPr>
          </a:p>
          <a:p>
            <a:pPr marL="62230" marR="60325" indent="377190" algn="just">
              <a:lnSpc>
                <a:spcPct val="146800"/>
              </a:lnSpc>
            </a:pPr>
            <a:r>
              <a:rPr sz="1150" dirty="0">
                <a:latin typeface="Cambria"/>
                <a:cs typeface="Cambria"/>
              </a:rPr>
              <a:t>В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2021</a:t>
            </a:r>
            <a:r>
              <a:rPr sz="1150" spc="7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году было</a:t>
            </a:r>
            <a:r>
              <a:rPr sz="1150" spc="-30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реализовано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32,1%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продукции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зерна.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Уровень товар- </a:t>
            </a:r>
            <a:r>
              <a:rPr sz="1150" spc="-35" dirty="0">
                <a:latin typeface="Cambria"/>
                <a:cs typeface="Cambria"/>
              </a:rPr>
              <a:t>ности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молока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достаточно</a:t>
            </a:r>
            <a:r>
              <a:rPr sz="1150" spc="8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высокий,</a:t>
            </a:r>
            <a:r>
              <a:rPr sz="1150" spc="65" dirty="0">
                <a:latin typeface="Cambria"/>
                <a:cs typeface="Cambria"/>
              </a:rPr>
              <a:t> </a:t>
            </a:r>
            <a:r>
              <a:rPr sz="1150" spc="-65" dirty="0">
                <a:latin typeface="Cambria"/>
                <a:cs typeface="Cambria"/>
              </a:rPr>
              <a:t>наивысшнй</a:t>
            </a:r>
            <a:r>
              <a:rPr sz="1150" spc="105" dirty="0">
                <a:latin typeface="Cambria"/>
                <a:cs typeface="Cambria"/>
              </a:rPr>
              <a:t> </a:t>
            </a:r>
            <a:r>
              <a:rPr sz="1150" spc="-50" dirty="0">
                <a:latin typeface="Cambria"/>
                <a:cs typeface="Cambria"/>
              </a:rPr>
              <a:t>уровень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spc="-30" dirty="0">
                <a:latin typeface="Cambria"/>
                <a:cs typeface="Cambria"/>
              </a:rPr>
              <a:t>был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достигнут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6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2020</a:t>
            </a:r>
            <a:endParaRPr sz="1150">
              <a:latin typeface="Cambria"/>
              <a:cs typeface="Cambria"/>
            </a:endParaRPr>
          </a:p>
          <a:p>
            <a:pPr marL="53340" marR="66675" indent="3810" algn="just">
              <a:lnSpc>
                <a:spcPct val="149400"/>
              </a:lnSpc>
            </a:pPr>
            <a:r>
              <a:rPr sz="1150" dirty="0">
                <a:latin typeface="Cambria"/>
                <a:cs typeface="Cambria"/>
              </a:rPr>
              <a:t>году,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который</a:t>
            </a:r>
            <a:r>
              <a:rPr sz="1150" spc="5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составил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98,4%,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а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1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дальнейшем</a:t>
            </a:r>
            <a:r>
              <a:rPr sz="1150" spc="9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пошел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 спад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-1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2020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году </a:t>
            </a:r>
            <a:r>
              <a:rPr sz="1150" spc="-25" dirty="0">
                <a:latin typeface="Cambria"/>
                <a:cs typeface="Cambria"/>
              </a:rPr>
              <a:t>составил</a:t>
            </a:r>
            <a:r>
              <a:rPr sz="1150" spc="11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97,9%.</a:t>
            </a:r>
            <a:r>
              <a:rPr sz="1150" spc="18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Мясо</a:t>
            </a:r>
            <a:r>
              <a:rPr sz="1150" spc="105" dirty="0">
                <a:latin typeface="Cambria"/>
                <a:cs typeface="Cambria"/>
              </a:rPr>
              <a:t> </a:t>
            </a:r>
            <a:r>
              <a:rPr sz="1150" spc="60" dirty="0">
                <a:latin typeface="Cambria"/>
                <a:cs typeface="Cambria"/>
              </a:rPr>
              <a:t>KPC</a:t>
            </a:r>
            <a:r>
              <a:rPr sz="1150" spc="10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в</a:t>
            </a:r>
            <a:r>
              <a:rPr sz="1150" spc="3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отчетном</a:t>
            </a:r>
            <a:r>
              <a:rPr sz="1150" spc="210" dirty="0">
                <a:latin typeface="Cambria"/>
                <a:cs typeface="Cambria"/>
              </a:rPr>
              <a:t> </a:t>
            </a:r>
            <a:r>
              <a:rPr sz="1150" i="1" spc="-45" dirty="0">
                <a:latin typeface="Cambria"/>
                <a:cs typeface="Cambria"/>
              </a:rPr>
              <a:t>гоа.</a:t>
            </a:r>
            <a:r>
              <a:rPr sz="1150" spc="-45" dirty="0">
                <a:latin typeface="Cambria"/>
                <a:cs typeface="Cambria"/>
              </a:rPr>
              <a:t>у</a:t>
            </a:r>
            <a:r>
              <a:rPr sz="1150" spc="160" dirty="0">
                <a:latin typeface="Cambria"/>
                <a:cs typeface="Cambria"/>
              </a:rPr>
              <a:t> </a:t>
            </a:r>
            <a:r>
              <a:rPr sz="1150" i="1" spc="-45" dirty="0">
                <a:latin typeface="Cambria"/>
                <a:cs typeface="Cambria"/>
              </a:rPr>
              <a:t>реапнзоеалосъ</a:t>
            </a:r>
            <a:r>
              <a:rPr sz="1150" i="1" spc="2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240" dirty="0">
                <a:latin typeface="Cambria"/>
                <a:cs typeface="Cambria"/>
              </a:rPr>
              <a:t> </a:t>
            </a:r>
            <a:r>
              <a:rPr sz="1150" spc="-105" dirty="0">
                <a:latin typeface="Cambria"/>
                <a:cs typeface="Cambria"/>
              </a:rPr>
              <a:t>I</a:t>
            </a:r>
            <a:r>
              <a:rPr sz="1150" spc="-7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42%,</a:t>
            </a:r>
            <a:r>
              <a:rPr sz="1150" spc="21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что</a:t>
            </a:r>
            <a:r>
              <a:rPr sz="1150" spc="110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на</a:t>
            </a:r>
            <a:endParaRPr sz="1150">
              <a:latin typeface="Cambria"/>
              <a:cs typeface="Cambria"/>
            </a:endParaRPr>
          </a:p>
          <a:p>
            <a:pPr marL="50800" algn="just">
              <a:lnSpc>
                <a:spcPct val="100000"/>
              </a:lnSpc>
              <a:spcBef>
                <a:spcPts val="785"/>
              </a:spcBef>
            </a:pPr>
            <a:r>
              <a:rPr sz="1150" spc="-20" dirty="0">
                <a:latin typeface="Cambria"/>
                <a:cs typeface="Cambria"/>
              </a:rPr>
              <a:t>49,1% </a:t>
            </a:r>
            <a:r>
              <a:rPr sz="1150" spc="-25" dirty="0">
                <a:latin typeface="Cambria"/>
                <a:cs typeface="Cambria"/>
              </a:rPr>
              <a:t>меньше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2020</a:t>
            </a:r>
            <a:r>
              <a:rPr sz="1150" spc="-2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ГОДа.</a:t>
            </a:r>
            <a:endParaRPr sz="1150">
              <a:latin typeface="Cambria"/>
              <a:cs typeface="Cambria"/>
            </a:endParaRPr>
          </a:p>
          <a:p>
            <a:pPr marL="50800" marR="73025" indent="375285" algn="just">
              <a:lnSpc>
                <a:spcPts val="2060"/>
              </a:lnSpc>
            </a:pPr>
            <a:r>
              <a:rPr sz="1150" dirty="0">
                <a:latin typeface="Cambria"/>
                <a:cs typeface="Cambria"/>
              </a:rPr>
              <a:t>Изучив</a:t>
            </a:r>
            <a:r>
              <a:rPr sz="1150" spc="-6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динамик</a:t>
            </a:r>
            <a:r>
              <a:rPr sz="1725" spc="-15" baseline="4830" dirty="0">
                <a:latin typeface="Cambria"/>
                <a:cs typeface="Cambria"/>
              </a:rPr>
              <a:t>у</a:t>
            </a:r>
            <a:r>
              <a:rPr sz="1725" spc="-75" baseline="483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выпуска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реализации</a:t>
            </a:r>
            <a:r>
              <a:rPr sz="1150" spc="85" dirty="0">
                <a:latin typeface="Cambria"/>
                <a:cs typeface="Cambria"/>
              </a:rPr>
              <a:t> </a:t>
            </a:r>
            <a:r>
              <a:rPr sz="1150" spc="-105" dirty="0">
                <a:latin typeface="Cambria"/>
                <a:cs typeface="Cambria"/>
              </a:rPr>
              <a:t>проду</a:t>
            </a:r>
            <a:r>
              <a:rPr sz="1150" spc="4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кции,</a:t>
            </a:r>
            <a:r>
              <a:rPr sz="1150" spc="30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необходимо</a:t>
            </a:r>
            <a:r>
              <a:rPr sz="1150" spc="7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уста- </a:t>
            </a:r>
            <a:r>
              <a:rPr sz="1725" spc="-37" baseline="-9661" dirty="0">
                <a:latin typeface="Cambria"/>
                <a:cs typeface="Cambria"/>
              </a:rPr>
              <a:t>новить</a:t>
            </a:r>
            <a:r>
              <a:rPr sz="1725" spc="22" baseline="-9661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факторы</a:t>
            </a:r>
            <a:r>
              <a:rPr sz="1150" spc="60" dirty="0">
                <a:latin typeface="Cambria"/>
                <a:cs typeface="Cambria"/>
              </a:rPr>
              <a:t> </a:t>
            </a:r>
            <a:r>
              <a:rPr sz="1150" spc="-45" dirty="0">
                <a:latin typeface="Cambria"/>
                <a:cs typeface="Cambria"/>
              </a:rPr>
              <a:t>изменения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ее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объема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-5" dirty="0">
                <a:latin typeface="Cambria"/>
                <a:cs typeface="Cambria"/>
              </a:rPr>
              <a:t> </a:t>
            </a:r>
            <a:r>
              <a:rPr sz="1150" spc="-25" dirty="0">
                <a:latin typeface="Cambria"/>
                <a:cs typeface="Cambria"/>
              </a:rPr>
              <a:t>начало</a:t>
            </a:r>
            <a:r>
              <a:rPr sz="1150" spc="2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1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на</a:t>
            </a:r>
            <a:r>
              <a:rPr sz="1150" spc="-5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конец</a:t>
            </a:r>
            <a:r>
              <a:rPr sz="1150" spc="4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года</a:t>
            </a:r>
            <a:r>
              <a:rPr sz="1150" spc="5" dirty="0">
                <a:latin typeface="Cambria"/>
                <a:cs typeface="Cambria"/>
              </a:rPr>
              <a:t> </a:t>
            </a:r>
            <a:r>
              <a:rPr sz="1150" dirty="0">
                <a:latin typeface="Cambria"/>
                <a:cs typeface="Cambria"/>
              </a:rPr>
              <a:t>и</a:t>
            </a:r>
            <a:r>
              <a:rPr sz="1150" spc="10" dirty="0">
                <a:latin typeface="Cambria"/>
                <a:cs typeface="Cambria"/>
              </a:rPr>
              <a:t> </a:t>
            </a:r>
            <a:r>
              <a:rPr sz="1150" spc="-10" dirty="0">
                <a:latin typeface="Cambria"/>
                <a:cs typeface="Cambria"/>
              </a:rPr>
              <a:t>провести </a:t>
            </a:r>
            <a:r>
              <a:rPr sz="1725" spc="-67" baseline="-9661" dirty="0">
                <a:latin typeface="Cambria"/>
                <a:cs typeface="Cambria"/>
              </a:rPr>
              <a:t>анализ</a:t>
            </a:r>
            <a:r>
              <a:rPr sz="1725" spc="-15" baseline="-9661" dirty="0">
                <a:latin typeface="Cambria"/>
                <a:cs typeface="Cambria"/>
              </a:rPr>
              <a:t> </a:t>
            </a:r>
            <a:r>
              <a:rPr sz="1150" spc="-40" dirty="0">
                <a:latin typeface="Cambria"/>
                <a:cs typeface="Cambria"/>
              </a:rPr>
              <a:t>использовани</a:t>
            </a:r>
            <a:r>
              <a:rPr sz="1725" spc="-60" baseline="4830" dirty="0">
                <a:latin typeface="Cambria"/>
                <a:cs typeface="Cambria"/>
              </a:rPr>
              <a:t>я</a:t>
            </a:r>
            <a:r>
              <a:rPr sz="1725" spc="-150" baseline="4830" dirty="0">
                <a:latin typeface="Cambria"/>
                <a:cs typeface="Cambria"/>
              </a:rPr>
              <a:t> </a:t>
            </a:r>
            <a:r>
              <a:rPr sz="1150" spc="-35" dirty="0">
                <a:latin typeface="Cambria"/>
                <a:cs typeface="Cambria"/>
              </a:rPr>
              <a:t>этой</a:t>
            </a:r>
            <a:r>
              <a:rPr sz="1150" spc="50" dirty="0">
                <a:latin typeface="Cambria"/>
                <a:cs typeface="Cambria"/>
              </a:rPr>
              <a:t> </a:t>
            </a:r>
            <a:r>
              <a:rPr sz="1150" spc="-75" dirty="0">
                <a:latin typeface="Cambria"/>
                <a:cs typeface="Cambria"/>
              </a:rPr>
              <a:t>проду</a:t>
            </a:r>
            <a:r>
              <a:rPr sz="1150" spc="-100" dirty="0">
                <a:latin typeface="Cambria"/>
                <a:cs typeface="Cambria"/>
              </a:rPr>
              <a:t> </a:t>
            </a:r>
            <a:r>
              <a:rPr sz="1150" spc="-70" dirty="0">
                <a:latin typeface="Cambria"/>
                <a:cs typeface="Cambria"/>
              </a:rPr>
              <a:t>кции</a:t>
            </a:r>
            <a:r>
              <a:rPr sz="1150" spc="20" dirty="0">
                <a:latin typeface="Cambria"/>
                <a:cs typeface="Cambria"/>
              </a:rPr>
              <a:t> </a:t>
            </a:r>
            <a:r>
              <a:rPr sz="1150" spc="-55" dirty="0">
                <a:latin typeface="Cambria"/>
                <a:cs typeface="Cambria"/>
              </a:rPr>
              <a:t>(таблииа</a:t>
            </a:r>
            <a:r>
              <a:rPr sz="1150" spc="185" dirty="0">
                <a:latin typeface="Cambria"/>
                <a:cs typeface="Cambria"/>
              </a:rPr>
              <a:t> </a:t>
            </a:r>
            <a:r>
              <a:rPr sz="1150" spc="-20" dirty="0">
                <a:latin typeface="Cambria"/>
                <a:cs typeface="Cambria"/>
              </a:rPr>
              <a:t>14).</a:t>
            </a:r>
            <a:endParaRPr sz="11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2248</Words>
  <Application>Microsoft Office PowerPoint</Application>
  <PresentationFormat>Произвольный</PresentationFormat>
  <Paragraphs>297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</dc:title>
  <cp:lastModifiedBy>ZXCRAGEMODE</cp:lastModifiedBy>
  <cp:revision>1</cp:revision>
  <dcterms:created xsi:type="dcterms:W3CDTF">2023-12-25T13:07:28Z</dcterms:created>
  <dcterms:modified xsi:type="dcterms:W3CDTF">2023-12-25T14:03:06Z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2023-12-25T00:00:00Z</vt:filetime>
  </property>
  <property fmtid="{D5CDD505-2E9C-101B-9397-08002B2CF9AE}" pid="3" name="Creator">
    <vt:lpwstr>Notes</vt:lpwstr>
  </property>
  <property fmtid="{D5CDD505-2E9C-101B-9397-08002B2CF9AE}" pid="4" name="LastSaved">
    <vt:filetime>2023-12-25T00:00:00Z</vt:filetime>
  </property>
  <property fmtid="{D5CDD505-2E9C-101B-9397-08002B2CF9AE}" pid="5" name="Producer">
    <vt:lpwstr>iOS Version 17.2 (Build 21C62) Quartz PDFContext</vt:lpwstr>
  </property>
</Properties>
</file>