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7772400" cy="10058400"/>
  <p:notesSz cx="7772400" cy="1005840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5" d="100"/>
          <a:sy n="75" d="100"/>
        </p:scale>
        <p:origin x="-3096" y="-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82930" y="3118104"/>
            <a:ext cx="6606540" cy="21122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65860" y="5632704"/>
            <a:ext cx="5440680" cy="2514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12/25/2023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chemeClr val="tx1"/>
                </a:solidFill>
                <a:latin typeface="Consolas"/>
                <a:cs typeface="Consolas"/>
              </a:defRPr>
            </a:lvl1pPr>
          </a:lstStyle>
          <a:p>
            <a:pPr marL="65405">
              <a:lnSpc>
                <a:spcPts val="1010"/>
              </a:lnSpc>
            </a:pPr>
            <a:fld id="{81D60167-4931-47E6-BA6A-407CBD079E47}" type="slidenum">
              <a:rPr spc="-25" dirty="0"/>
              <a:pPr marL="65405">
                <a:lnSpc>
                  <a:spcPts val="1010"/>
                </a:lnSpc>
              </a:pPr>
              <a:t>‹#›</a:t>
            </a:fld>
            <a:endParaRPr spc="-25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12/25/2023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chemeClr val="tx1"/>
                </a:solidFill>
                <a:latin typeface="Consolas"/>
                <a:cs typeface="Consolas"/>
              </a:defRPr>
            </a:lvl1pPr>
          </a:lstStyle>
          <a:p>
            <a:pPr marL="65405">
              <a:lnSpc>
                <a:spcPts val="1010"/>
              </a:lnSpc>
            </a:pPr>
            <a:fld id="{81D60167-4931-47E6-BA6A-407CBD079E47}" type="slidenum">
              <a:rPr spc="-25" dirty="0"/>
              <a:pPr marL="65405">
                <a:lnSpc>
                  <a:spcPts val="1010"/>
                </a:lnSpc>
              </a:pPr>
              <a:t>‹#›</a:t>
            </a:fld>
            <a:endParaRPr spc="-25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88620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002786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12/25/2023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chemeClr val="tx1"/>
                </a:solidFill>
                <a:latin typeface="Consolas"/>
                <a:cs typeface="Consolas"/>
              </a:defRPr>
            </a:lvl1pPr>
          </a:lstStyle>
          <a:p>
            <a:pPr marL="65405">
              <a:lnSpc>
                <a:spcPts val="1010"/>
              </a:lnSpc>
            </a:pPr>
            <a:fld id="{81D60167-4931-47E6-BA6A-407CBD079E47}" type="slidenum">
              <a:rPr spc="-25" dirty="0"/>
              <a:pPr marL="65405">
                <a:lnSpc>
                  <a:spcPts val="1010"/>
                </a:lnSpc>
              </a:pPr>
              <a:t>‹#›</a:t>
            </a:fld>
            <a:endParaRPr spc="-25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12/25/2023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chemeClr val="tx1"/>
                </a:solidFill>
                <a:latin typeface="Consolas"/>
                <a:cs typeface="Consolas"/>
              </a:defRPr>
            </a:lvl1pPr>
          </a:lstStyle>
          <a:p>
            <a:pPr marL="65405">
              <a:lnSpc>
                <a:spcPts val="1010"/>
              </a:lnSpc>
            </a:pPr>
            <a:fld id="{81D60167-4931-47E6-BA6A-407CBD079E47}" type="slidenum">
              <a:rPr spc="-25" dirty="0"/>
              <a:pPr marL="65405">
                <a:lnSpc>
                  <a:spcPts val="1010"/>
                </a:lnSpc>
              </a:pPr>
              <a:t>‹#›</a:t>
            </a:fld>
            <a:endParaRPr spc="-25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12/25/2023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chemeClr val="tx1"/>
                </a:solidFill>
                <a:latin typeface="Consolas"/>
                <a:cs typeface="Consolas"/>
              </a:defRPr>
            </a:lvl1pPr>
          </a:lstStyle>
          <a:p>
            <a:pPr marL="65405">
              <a:lnSpc>
                <a:spcPts val="1010"/>
              </a:lnSpc>
            </a:pPr>
            <a:fld id="{81D60167-4931-47E6-BA6A-407CBD079E47}" type="slidenum">
              <a:rPr spc="-25" dirty="0"/>
              <a:pPr marL="65405">
                <a:lnSpc>
                  <a:spcPts val="1010"/>
                </a:lnSpc>
              </a:pPr>
              <a:t>‹#›</a:t>
            </a:fld>
            <a:endParaRPr spc="-25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88620" y="402336"/>
            <a:ext cx="6995160" cy="16093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88620" y="2313432"/>
            <a:ext cx="6995160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642616" y="9354312"/>
            <a:ext cx="2487168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88620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12/25/2023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3662614" y="8950401"/>
            <a:ext cx="234314" cy="1492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900" b="0" i="0">
                <a:solidFill>
                  <a:schemeClr val="tx1"/>
                </a:solidFill>
                <a:latin typeface="Consolas"/>
                <a:cs typeface="Consolas"/>
              </a:defRPr>
            </a:lvl1pPr>
          </a:lstStyle>
          <a:p>
            <a:pPr marL="65405">
              <a:lnSpc>
                <a:spcPts val="1010"/>
              </a:lnSpc>
            </a:pPr>
            <a:fld id="{81D60167-4931-47E6-BA6A-407CBD079E47}" type="slidenum">
              <a:rPr spc="-25" dirty="0"/>
              <a:pPr marL="65405">
                <a:lnSpc>
                  <a:spcPts val="1010"/>
                </a:lnSpc>
              </a:pPr>
              <a:t>‹#›</a:t>
            </a:fld>
            <a:endParaRPr spc="-25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0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42810" y="9552682"/>
            <a:ext cx="6371732" cy="99317"/>
          </a:xfrm>
          <a:prstGeom prst="rect">
            <a:avLst/>
          </a:prstGeom>
        </p:spPr>
      </p:pic>
      <p:pic>
        <p:nvPicPr>
          <p:cNvPr id="3" name="object 3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11200" y="577949"/>
            <a:ext cx="49673" cy="8649692"/>
          </a:xfrm>
          <a:prstGeom prst="rect">
            <a:avLst/>
          </a:prstGeom>
        </p:spPr>
      </p:pic>
      <p:pic>
        <p:nvPicPr>
          <p:cNvPr id="4" name="object 4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973113" y="6252616"/>
            <a:ext cx="203209" cy="839688"/>
          </a:xfrm>
          <a:prstGeom prst="rect">
            <a:avLst/>
          </a:prstGeom>
        </p:spPr>
      </p:pic>
      <p:pic>
        <p:nvPicPr>
          <p:cNvPr id="5" name="object 5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973113" y="3056384"/>
            <a:ext cx="171598" cy="898376"/>
          </a:xfrm>
          <a:prstGeom prst="rect">
            <a:avLst/>
          </a:prstGeom>
        </p:spPr>
      </p:pic>
      <p:pic>
        <p:nvPicPr>
          <p:cNvPr id="6" name="object 6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2233009" y="7823647"/>
            <a:ext cx="867025" cy="1151185"/>
          </a:xfrm>
          <a:prstGeom prst="rect">
            <a:avLst/>
          </a:prstGeom>
        </p:spPr>
      </p:pic>
      <p:pic>
        <p:nvPicPr>
          <p:cNvPr id="7" name="object 7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2034316" y="2564308"/>
            <a:ext cx="383839" cy="343098"/>
          </a:xfrm>
          <a:prstGeom prst="rect">
            <a:avLst/>
          </a:prstGeom>
        </p:spPr>
      </p:pic>
      <p:pic>
        <p:nvPicPr>
          <p:cNvPr id="8" name="object 8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7055836" y="3277591"/>
            <a:ext cx="58704" cy="5814615"/>
          </a:xfrm>
          <a:prstGeom prst="rect">
            <a:avLst/>
          </a:prstGeom>
        </p:spPr>
      </p:pic>
      <p:sp>
        <p:nvSpPr>
          <p:cNvPr id="9" name="object 9"/>
          <p:cNvSpPr txBox="1"/>
          <p:nvPr/>
        </p:nvSpPr>
        <p:spPr>
          <a:xfrm>
            <a:off x="1680100" y="933929"/>
            <a:ext cx="4866640" cy="109537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236854" marR="231775" indent="5080" algn="ctr">
              <a:lnSpc>
                <a:spcPct val="154600"/>
              </a:lnSpc>
              <a:spcBef>
                <a:spcPts val="90"/>
              </a:spcBef>
            </a:pPr>
            <a:r>
              <a:rPr sz="1150" spc="10" dirty="0">
                <a:latin typeface="Cambria"/>
                <a:cs typeface="Cambria"/>
              </a:rPr>
              <a:t>ФЕДЕРАЈІЬНОЕ</a:t>
            </a:r>
            <a:r>
              <a:rPr sz="1150" spc="345" dirty="0">
                <a:latin typeface="Cambria"/>
                <a:cs typeface="Cambria"/>
              </a:rPr>
              <a:t> </a:t>
            </a:r>
            <a:r>
              <a:rPr sz="1150" spc="70" dirty="0">
                <a:latin typeface="Cambria"/>
                <a:cs typeface="Cambria"/>
              </a:rPr>
              <a:t>ГОСУДАРСТВЕННОЕ</a:t>
            </a:r>
            <a:r>
              <a:rPr sz="1150" spc="125" dirty="0">
                <a:latin typeface="Cambria"/>
                <a:cs typeface="Cambria"/>
              </a:rPr>
              <a:t> </a:t>
            </a:r>
            <a:r>
              <a:rPr sz="1150" spc="-10" dirty="0">
                <a:latin typeface="Cambria"/>
                <a:cs typeface="Cambria"/>
              </a:rPr>
              <a:t>БЮДЖЕТНОЕ </a:t>
            </a:r>
            <a:r>
              <a:rPr sz="1150" spc="50" dirty="0">
                <a:latin typeface="Cambria"/>
                <a:cs typeface="Cambria"/>
              </a:rPr>
              <a:t>ОБРАЗОВАТЕЛЬНОЕ</a:t>
            </a:r>
            <a:r>
              <a:rPr sz="1150" spc="85" dirty="0">
                <a:latin typeface="Cambria"/>
                <a:cs typeface="Cambria"/>
              </a:rPr>
              <a:t> </a:t>
            </a:r>
            <a:r>
              <a:rPr sz="1150" dirty="0">
                <a:latin typeface="Cambria"/>
                <a:cs typeface="Cambria"/>
              </a:rPr>
              <a:t>УЧРЕЖДЕНИЕ</a:t>
            </a:r>
            <a:r>
              <a:rPr sz="1150" spc="245" dirty="0">
                <a:latin typeface="Cambria"/>
                <a:cs typeface="Cambria"/>
              </a:rPr>
              <a:t> </a:t>
            </a:r>
            <a:r>
              <a:rPr sz="1150" spc="70" dirty="0">
                <a:latin typeface="Cambria"/>
                <a:cs typeface="Cambria"/>
              </a:rPr>
              <a:t>ВЫСШЕГО</a:t>
            </a:r>
            <a:r>
              <a:rPr sz="1150" spc="165" dirty="0">
                <a:latin typeface="Cambria"/>
                <a:cs typeface="Cambria"/>
              </a:rPr>
              <a:t> </a:t>
            </a:r>
            <a:r>
              <a:rPr sz="1150" spc="-10" dirty="0">
                <a:latin typeface="Cambria"/>
                <a:cs typeface="Cambria"/>
              </a:rPr>
              <a:t>ОБРАЗОВАНИЯ</a:t>
            </a:r>
            <a:endParaRPr sz="1150">
              <a:latin typeface="Cambria"/>
              <a:cs typeface="Cambria"/>
            </a:endParaRPr>
          </a:p>
          <a:p>
            <a:pPr algn="ctr">
              <a:lnSpc>
                <a:spcPct val="100000"/>
              </a:lnSpc>
              <a:spcBef>
                <a:spcPts val="685"/>
              </a:spcBef>
            </a:pPr>
            <a:r>
              <a:rPr sz="1150" spc="95" dirty="0">
                <a:latin typeface="Cambria"/>
                <a:cs typeface="Cambria"/>
              </a:rPr>
              <a:t>«КАЗАНСКИЙ</a:t>
            </a:r>
            <a:r>
              <a:rPr sz="1150" spc="75" dirty="0">
                <a:latin typeface="Cambria"/>
                <a:cs typeface="Cambria"/>
              </a:rPr>
              <a:t> </a:t>
            </a:r>
            <a:r>
              <a:rPr sz="1150" spc="125" dirty="0">
                <a:latin typeface="Cambria"/>
                <a:cs typeface="Cambria"/>
              </a:rPr>
              <a:t>ГОСУДАРСТВЕННЫЙ</a:t>
            </a:r>
            <a:r>
              <a:rPr sz="1150" spc="5" dirty="0">
                <a:latin typeface="Cambria"/>
                <a:cs typeface="Cambria"/>
              </a:rPr>
              <a:t> </a:t>
            </a:r>
            <a:r>
              <a:rPr sz="1150" spc="90" dirty="0">
                <a:latin typeface="Cambria"/>
                <a:cs typeface="Cambria"/>
              </a:rPr>
              <a:t>АГРАРНЫЙ</a:t>
            </a:r>
            <a:r>
              <a:rPr sz="1150" spc="145" dirty="0">
                <a:latin typeface="Cambria"/>
                <a:cs typeface="Cambria"/>
              </a:rPr>
              <a:t> </a:t>
            </a:r>
            <a:r>
              <a:rPr sz="1150" spc="75" dirty="0">
                <a:latin typeface="Cambria"/>
                <a:cs typeface="Cambria"/>
              </a:rPr>
              <a:t>УНИВЕРСИТЕТ»</a:t>
            </a:r>
            <a:endParaRPr sz="1150">
              <a:latin typeface="Cambria"/>
              <a:cs typeface="Cambria"/>
            </a:endParaRPr>
          </a:p>
          <a:p>
            <a:pPr marL="12065" algn="ctr">
              <a:lnSpc>
                <a:spcPct val="100000"/>
              </a:lnSpc>
              <a:spcBef>
                <a:spcPts val="715"/>
              </a:spcBef>
            </a:pPr>
            <a:r>
              <a:rPr sz="1150" spc="-40" dirty="0">
                <a:latin typeface="Cambria"/>
                <a:cs typeface="Cambria"/>
              </a:rPr>
              <a:t>Институт</a:t>
            </a:r>
            <a:r>
              <a:rPr sz="1150" spc="30" dirty="0">
                <a:latin typeface="Cambria"/>
                <a:cs typeface="Cambria"/>
              </a:rPr>
              <a:t> </a:t>
            </a:r>
            <a:r>
              <a:rPr sz="1150" spc="-10" dirty="0">
                <a:latin typeface="Cambria"/>
                <a:cs typeface="Cambria"/>
              </a:rPr>
              <a:t>экономики</a:t>
            </a:r>
            <a:endParaRPr sz="1150">
              <a:latin typeface="Cambria"/>
              <a:cs typeface="Cambria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076424" y="2875144"/>
            <a:ext cx="2531110" cy="2063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150" spc="-45" dirty="0">
                <a:latin typeface="Cambria"/>
                <a:cs typeface="Cambria"/>
              </a:rPr>
              <a:t>Кафедра</a:t>
            </a:r>
            <a:r>
              <a:rPr sz="1150" spc="-10" dirty="0">
                <a:latin typeface="Cambria"/>
                <a:cs typeface="Cambria"/>
              </a:rPr>
              <a:t> </a:t>
            </a:r>
            <a:r>
              <a:rPr sz="1150" spc="-40" dirty="0">
                <a:latin typeface="Cambria"/>
                <a:cs typeface="Cambria"/>
              </a:rPr>
              <a:t>бухгалтерского</a:t>
            </a:r>
            <a:r>
              <a:rPr sz="1150" spc="-20" dirty="0">
                <a:latin typeface="Cambria"/>
                <a:cs typeface="Cambria"/>
              </a:rPr>
              <a:t> </a:t>
            </a:r>
            <a:r>
              <a:rPr sz="1150" spc="-35" dirty="0">
                <a:latin typeface="Cambria"/>
                <a:cs typeface="Cambria"/>
              </a:rPr>
              <a:t>учета</a:t>
            </a:r>
            <a:r>
              <a:rPr sz="1150" spc="25" dirty="0">
                <a:latin typeface="Cambria"/>
                <a:cs typeface="Cambria"/>
              </a:rPr>
              <a:t> </a:t>
            </a:r>
            <a:r>
              <a:rPr sz="1150" dirty="0">
                <a:latin typeface="Cambria"/>
                <a:cs typeface="Cambria"/>
              </a:rPr>
              <a:t>и</a:t>
            </a:r>
            <a:r>
              <a:rPr sz="1150" spc="-20" dirty="0">
                <a:latin typeface="Cambria"/>
                <a:cs typeface="Cambria"/>
              </a:rPr>
              <a:t> </a:t>
            </a:r>
            <a:r>
              <a:rPr sz="1150" spc="-10" dirty="0">
                <a:latin typeface="Cambria"/>
                <a:cs typeface="Cambria"/>
              </a:rPr>
              <a:t>аудита</a:t>
            </a:r>
            <a:endParaRPr sz="1150">
              <a:latin typeface="Cambria"/>
              <a:cs typeface="Cambria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649742" y="4089533"/>
            <a:ext cx="4968240" cy="815975"/>
          </a:xfrm>
          <a:prstGeom prst="rect">
            <a:avLst/>
          </a:prstGeom>
        </p:spPr>
        <p:txBody>
          <a:bodyPr vert="horz" wrap="square" lIns="0" tIns="107314" rIns="0" bIns="0" rtlCol="0">
            <a:spAutoFit/>
          </a:bodyPr>
          <a:lstStyle/>
          <a:p>
            <a:pPr marR="24765" algn="ctr">
              <a:lnSpc>
                <a:spcPct val="100000"/>
              </a:lnSpc>
              <a:spcBef>
                <a:spcPts val="844"/>
              </a:spcBef>
            </a:pPr>
            <a:r>
              <a:rPr sz="1150" spc="-25" dirty="0">
                <a:latin typeface="Cambria"/>
                <a:cs typeface="Cambria"/>
              </a:rPr>
              <a:t>Курсовая</a:t>
            </a:r>
            <a:r>
              <a:rPr sz="1150" spc="15" dirty="0">
                <a:latin typeface="Cambria"/>
                <a:cs typeface="Cambria"/>
              </a:rPr>
              <a:t> </a:t>
            </a:r>
            <a:r>
              <a:rPr sz="1150" spc="-60" dirty="0">
                <a:latin typeface="Cambria"/>
                <a:cs typeface="Cambria"/>
              </a:rPr>
              <a:t>работа</a:t>
            </a:r>
            <a:r>
              <a:rPr sz="1150" spc="5" dirty="0">
                <a:latin typeface="Cambria"/>
                <a:cs typeface="Cambria"/>
              </a:rPr>
              <a:t> </a:t>
            </a:r>
            <a:r>
              <a:rPr sz="1150" dirty="0">
                <a:latin typeface="Cambria"/>
                <a:cs typeface="Cambria"/>
              </a:rPr>
              <a:t>по</a:t>
            </a:r>
            <a:r>
              <a:rPr sz="1150" spc="-55" dirty="0">
                <a:latin typeface="Cambria"/>
                <a:cs typeface="Cambria"/>
              </a:rPr>
              <a:t> дисциплине</a:t>
            </a:r>
            <a:r>
              <a:rPr sz="1150" spc="114" dirty="0">
                <a:latin typeface="Cambria"/>
                <a:cs typeface="Cambria"/>
              </a:rPr>
              <a:t> </a:t>
            </a:r>
            <a:r>
              <a:rPr sz="1150" spc="-25" dirty="0">
                <a:latin typeface="Cambria"/>
                <a:cs typeface="Cambria"/>
              </a:rPr>
              <a:t>«Анализ</a:t>
            </a:r>
            <a:r>
              <a:rPr sz="1150" spc="25" dirty="0">
                <a:latin typeface="Cambria"/>
                <a:cs typeface="Cambria"/>
              </a:rPr>
              <a:t> </a:t>
            </a:r>
            <a:r>
              <a:rPr sz="1150" spc="-60" dirty="0">
                <a:latin typeface="Cambria"/>
                <a:cs typeface="Cambria"/>
              </a:rPr>
              <a:t>хозяйственной</a:t>
            </a:r>
            <a:r>
              <a:rPr sz="1150" spc="130" dirty="0">
                <a:latin typeface="Cambria"/>
                <a:cs typeface="Cambria"/>
              </a:rPr>
              <a:t> </a:t>
            </a:r>
            <a:r>
              <a:rPr sz="1150" spc="-10" dirty="0">
                <a:latin typeface="Cambria"/>
                <a:cs typeface="Cambria"/>
              </a:rPr>
              <a:t>деятельности»</a:t>
            </a:r>
            <a:endParaRPr sz="1150">
              <a:latin typeface="Cambria"/>
              <a:cs typeface="Cambria"/>
            </a:endParaRPr>
          </a:p>
          <a:p>
            <a:pPr marL="37465" marR="30480" algn="ctr">
              <a:lnSpc>
                <a:spcPct val="141700"/>
              </a:lnSpc>
              <a:spcBef>
                <a:spcPts val="175"/>
              </a:spcBef>
              <a:tabLst>
                <a:tab pos="2789555" algn="l"/>
              </a:tabLst>
            </a:pPr>
            <a:r>
              <a:rPr sz="1725" baseline="2415" dirty="0">
                <a:latin typeface="Cambria"/>
                <a:cs typeface="Cambria"/>
              </a:rPr>
              <a:t>на</a:t>
            </a:r>
            <a:r>
              <a:rPr sz="1725" spc="7" baseline="2415" dirty="0">
                <a:latin typeface="Cambria"/>
                <a:cs typeface="Cambria"/>
              </a:rPr>
              <a:t> </a:t>
            </a:r>
            <a:r>
              <a:rPr sz="1725" spc="-30" baseline="2415" dirty="0">
                <a:latin typeface="Cambria"/>
                <a:cs typeface="Cambria"/>
              </a:rPr>
              <a:t>тему:</a:t>
            </a:r>
            <a:r>
              <a:rPr sz="1725" spc="37" baseline="2415" dirty="0">
                <a:latin typeface="Cambria"/>
                <a:cs typeface="Cambria"/>
              </a:rPr>
              <a:t> </a:t>
            </a:r>
            <a:r>
              <a:rPr sz="1725" i="1" spc="-67" baseline="2415" dirty="0">
                <a:latin typeface="Cambria"/>
                <a:cs typeface="Cambria"/>
              </a:rPr>
              <a:t>«</a:t>
            </a:r>
            <a:r>
              <a:rPr sz="1725" i="1" u="sng" spc="-67" baseline="2415" dirty="0">
                <a:uFill>
                  <a:solidFill>
                    <a:srgbClr val="1F1F1F"/>
                  </a:solidFill>
                </a:uFill>
                <a:latin typeface="Cambria"/>
                <a:cs typeface="Cambria"/>
              </a:rPr>
              <a:t>АИОЈtиз</a:t>
            </a:r>
            <a:r>
              <a:rPr sz="1725" i="1" u="sng" spc="67" baseline="2415" dirty="0">
                <a:uFill>
                  <a:solidFill>
                    <a:srgbClr val="1F1F1F"/>
                  </a:solidFill>
                </a:uFill>
                <a:latin typeface="Cambria"/>
                <a:cs typeface="Cambria"/>
              </a:rPr>
              <a:t> </a:t>
            </a:r>
            <a:r>
              <a:rPr sz="1725" u="sng" spc="75" baseline="9661" dirty="0">
                <a:uFill>
                  <a:solidFill>
                    <a:srgbClr val="1F1F1F"/>
                  </a:solidFill>
                </a:uFill>
                <a:latin typeface="Cambria"/>
                <a:cs typeface="Cambria"/>
              </a:rPr>
              <a:t>фв</a:t>
            </a:r>
            <a:r>
              <a:rPr sz="1150" u="sng" spc="50" dirty="0">
                <a:uFill>
                  <a:solidFill>
                    <a:srgbClr val="1F1F1F"/>
                  </a:solidFill>
                </a:uFill>
                <a:latin typeface="Cambria"/>
                <a:cs typeface="Cambria"/>
              </a:rPr>
              <a:t>•••*^^^</a:t>
            </a:r>
            <a:r>
              <a:rPr sz="1150" u="sng" spc="430" dirty="0">
                <a:uFill>
                  <a:solidFill>
                    <a:srgbClr val="1F1F1F"/>
                  </a:solidFill>
                </a:uFill>
                <a:latin typeface="Cambria"/>
                <a:cs typeface="Cambria"/>
              </a:rPr>
              <a:t> </a:t>
            </a:r>
            <a:r>
              <a:rPr sz="1725" i="1" u="sng" baseline="-9661" dirty="0">
                <a:uFill>
                  <a:solidFill>
                    <a:srgbClr val="1F1F1F"/>
                  </a:solidFill>
                </a:uFill>
                <a:latin typeface="Cambria"/>
                <a:cs typeface="Cambria"/>
              </a:rPr>
              <a:t>R</a:t>
            </a:r>
            <a:r>
              <a:rPr sz="1725" i="1" u="sng" spc="240" baseline="-9661" dirty="0">
                <a:uFill>
                  <a:solidFill>
                    <a:srgbClr val="1F1F1F"/>
                  </a:solidFill>
                </a:uFill>
                <a:latin typeface="Cambria"/>
                <a:cs typeface="Cambria"/>
              </a:rPr>
              <a:t>  </a:t>
            </a:r>
            <a:r>
              <a:rPr sz="1725" i="1" u="sng" spc="382" baseline="-9661" dirty="0">
                <a:uFill>
                  <a:solidFill>
                    <a:srgbClr val="1F1F1F"/>
                  </a:solidFill>
                </a:uFill>
                <a:latin typeface="Cambria"/>
                <a:cs typeface="Cambria"/>
              </a:rPr>
              <a:t>Y^*-</a:t>
            </a:r>
            <a:r>
              <a:rPr sz="1725" i="1" u="sng" baseline="-9661" dirty="0">
                <a:uFill>
                  <a:solidFill>
                    <a:srgbClr val="1F1F1F"/>
                  </a:solidFill>
                </a:uFill>
                <a:latin typeface="Cambria"/>
                <a:cs typeface="Cambria"/>
              </a:rPr>
              <a:t>	</a:t>
            </a:r>
            <a:r>
              <a:rPr sz="1050" i="1" u="sng" baseline="3968" dirty="0">
                <a:uFill>
                  <a:solidFill>
                    <a:srgbClr val="1F1F1F"/>
                  </a:solidFill>
                </a:uFill>
                <a:latin typeface="Cambria"/>
                <a:cs typeface="Cambria"/>
              </a:rPr>
              <a:t>®</a:t>
            </a:r>
            <a:r>
              <a:rPr sz="1050" i="1" u="sng" spc="352" baseline="3968" dirty="0">
                <a:uFill>
                  <a:solidFill>
                    <a:srgbClr val="1F1F1F"/>
                  </a:solidFill>
                </a:uFill>
                <a:latin typeface="Cambria"/>
                <a:cs typeface="Cambria"/>
              </a:rPr>
              <a:t>  </a:t>
            </a:r>
            <a:r>
              <a:rPr sz="1050" i="1" u="sng" baseline="3968" dirty="0">
                <a:uFill>
                  <a:solidFill>
                    <a:srgbClr val="1F1F1F"/>
                  </a:solidFill>
                </a:uFill>
                <a:latin typeface="Cambria"/>
                <a:cs typeface="Cambria"/>
              </a:rPr>
              <a:t>e</a:t>
            </a:r>
            <a:r>
              <a:rPr sz="1725" i="1" u="sng" baseline="2415" dirty="0">
                <a:uFill>
                  <a:solidFill>
                    <a:srgbClr val="1F1F1F"/>
                  </a:solidFill>
                </a:uFill>
                <a:latin typeface="Cambria"/>
                <a:cs typeface="Cambria"/>
              </a:rPr>
              <a:t>яmeлъИOCmиAO</a:t>
            </a:r>
            <a:r>
              <a:rPr sz="1725" i="1" u="sng" spc="359" baseline="2415" dirty="0">
                <a:uFill>
                  <a:solidFill>
                    <a:srgbClr val="1F1F1F"/>
                  </a:solidFill>
                </a:uFill>
                <a:latin typeface="Cambria"/>
                <a:cs typeface="Cambria"/>
              </a:rPr>
              <a:t> </a:t>
            </a:r>
            <a:r>
              <a:rPr sz="1725" i="1" u="sng" baseline="2415" dirty="0">
                <a:uFill>
                  <a:solidFill>
                    <a:srgbClr val="1F1F1F"/>
                  </a:solidFill>
                </a:uFill>
                <a:latin typeface="Cambria"/>
                <a:cs typeface="Cambria"/>
              </a:rPr>
              <a:t>им.</a:t>
            </a:r>
            <a:r>
              <a:rPr sz="1725" i="1" u="sng" spc="60" baseline="2415" dirty="0">
                <a:uFill>
                  <a:solidFill>
                    <a:srgbClr val="1F1F1F"/>
                  </a:solidFill>
                </a:uFill>
                <a:latin typeface="Cambria"/>
                <a:cs typeface="Cambria"/>
              </a:rPr>
              <a:t> </a:t>
            </a:r>
            <a:r>
              <a:rPr sz="1725" i="1" u="sng" spc="135" baseline="2415" dirty="0">
                <a:uFill>
                  <a:solidFill>
                    <a:srgbClr val="1F1F1F"/>
                  </a:solidFill>
                </a:uFill>
                <a:latin typeface="Cambria"/>
                <a:cs typeface="Cambria"/>
              </a:rPr>
              <a:t>Н.Е.</a:t>
            </a:r>
            <a:r>
              <a:rPr sz="1725" i="1" u="sng" spc="120" baseline="2415" dirty="0">
                <a:uFill>
                  <a:solidFill>
                    <a:srgbClr val="1F1F1F"/>
                  </a:solidFill>
                </a:uFill>
                <a:latin typeface="Cambria"/>
                <a:cs typeface="Cambria"/>
              </a:rPr>
              <a:t> </a:t>
            </a:r>
            <a:r>
              <a:rPr sz="1725" i="1" u="sng" spc="-37" baseline="2415" dirty="0">
                <a:uFill>
                  <a:solidFill>
                    <a:srgbClr val="1F1F1F"/>
                  </a:solidFill>
                </a:uFill>
                <a:latin typeface="Cambria"/>
                <a:cs typeface="Cambria"/>
              </a:rPr>
              <a:t>То-</a:t>
            </a:r>
            <a:r>
              <a:rPr sz="1725" i="1" spc="-37" baseline="2415" dirty="0">
                <a:latin typeface="Cambria"/>
                <a:cs typeface="Cambria"/>
              </a:rPr>
              <a:t> </a:t>
            </a:r>
            <a:r>
              <a:rPr sz="1150" i="1" u="sng" spc="-30" dirty="0">
                <a:uFill>
                  <a:solidFill>
                    <a:srgbClr val="1C1C1C"/>
                  </a:solidFill>
                </a:uFill>
                <a:latin typeface="Cambria"/>
                <a:cs typeface="Cambria"/>
              </a:rPr>
              <a:t>нарпиповаАльметъевсного</a:t>
            </a:r>
            <a:r>
              <a:rPr sz="1150" i="1" u="sng" spc="15" dirty="0">
                <a:uFill>
                  <a:solidFill>
                    <a:srgbClr val="1C1C1C"/>
                  </a:solidFill>
                </a:uFill>
                <a:latin typeface="Cambria"/>
                <a:cs typeface="Cambria"/>
              </a:rPr>
              <a:t> </a:t>
            </a:r>
            <a:r>
              <a:rPr sz="1150" i="1" u="sng" dirty="0">
                <a:uFill>
                  <a:solidFill>
                    <a:srgbClr val="1C1C1C"/>
                  </a:solidFill>
                </a:uFill>
                <a:latin typeface="Cambria"/>
                <a:cs typeface="Cambria"/>
              </a:rPr>
              <a:t>района</a:t>
            </a:r>
            <a:r>
              <a:rPr sz="1150" i="1" u="sng" spc="65" dirty="0">
                <a:uFill>
                  <a:solidFill>
                    <a:srgbClr val="1C1C1C"/>
                  </a:solidFill>
                </a:uFill>
                <a:latin typeface="Cambria"/>
                <a:cs typeface="Cambria"/>
              </a:rPr>
              <a:t> </a:t>
            </a:r>
            <a:r>
              <a:rPr sz="1150" i="1" u="sng" spc="35" dirty="0">
                <a:uFill>
                  <a:solidFill>
                    <a:srgbClr val="1C1C1C"/>
                  </a:solidFill>
                </a:uFill>
                <a:latin typeface="Cambria"/>
                <a:cs typeface="Cambria"/>
              </a:rPr>
              <a:t>PT»</a:t>
            </a:r>
            <a:endParaRPr sz="1150">
              <a:latin typeface="Cambria"/>
              <a:cs typeface="Cambria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655978" y="5389695"/>
            <a:ext cx="925830" cy="55816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 marR="5080" indent="-635">
              <a:lnSpc>
                <a:spcPct val="152000"/>
              </a:lnSpc>
              <a:spcBef>
                <a:spcPts val="90"/>
              </a:spcBef>
            </a:pPr>
            <a:r>
              <a:rPr sz="1150" spc="-10" dirty="0">
                <a:latin typeface="Cambria"/>
                <a:cs typeface="Cambria"/>
              </a:rPr>
              <a:t>Выполнііл: </a:t>
            </a:r>
            <a:r>
              <a:rPr sz="1150" spc="-40" dirty="0">
                <a:latin typeface="Cambria"/>
                <a:cs typeface="Cambria"/>
              </a:rPr>
              <a:t>Обучающийся</a:t>
            </a:r>
            <a:endParaRPr sz="1150">
              <a:latin typeface="Cambria"/>
              <a:cs typeface="Cambria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4636748" y="5739063"/>
            <a:ext cx="1217295" cy="19875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100" u="sng" spc="-20" dirty="0">
                <a:uFill>
                  <a:solidFill>
                    <a:srgbClr val="3F3F3F"/>
                  </a:solidFill>
                </a:uFill>
                <a:latin typeface="Cambria"/>
                <a:cs typeface="Cambria"/>
              </a:rPr>
              <a:t>Низамутдинов</a:t>
            </a:r>
            <a:r>
              <a:rPr sz="1100" u="sng" spc="40" dirty="0">
                <a:uFill>
                  <a:solidFill>
                    <a:srgbClr val="3F3F3F"/>
                  </a:solidFill>
                </a:uFill>
                <a:latin typeface="Cambria"/>
                <a:cs typeface="Cambria"/>
              </a:rPr>
              <a:t> </a:t>
            </a:r>
            <a:r>
              <a:rPr sz="1100" u="sng" spc="-20" dirty="0">
                <a:uFill>
                  <a:solidFill>
                    <a:srgbClr val="3F3F3F"/>
                  </a:solidFill>
                </a:uFill>
                <a:latin typeface="Cambria"/>
                <a:cs typeface="Cambria"/>
              </a:rPr>
              <a:t>Б.Р.</a:t>
            </a:r>
            <a:endParaRPr sz="1100">
              <a:latin typeface="Cambria"/>
              <a:cs typeface="Cambria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598510" y="6184237"/>
            <a:ext cx="2529205" cy="1334770"/>
          </a:xfrm>
          <a:prstGeom prst="rect">
            <a:avLst/>
          </a:prstGeom>
        </p:spPr>
        <p:txBody>
          <a:bodyPr vert="horz" wrap="square" lIns="0" tIns="93980" rIns="0" bIns="0" rtlCol="0">
            <a:spAutoFit/>
          </a:bodyPr>
          <a:lstStyle/>
          <a:p>
            <a:pPr marL="65405">
              <a:lnSpc>
                <a:spcPct val="100000"/>
              </a:lnSpc>
              <a:spcBef>
                <a:spcPts val="740"/>
              </a:spcBef>
            </a:pPr>
            <a:r>
              <a:rPr sz="1150" dirty="0">
                <a:latin typeface="Cambria"/>
                <a:cs typeface="Cambria"/>
              </a:rPr>
              <a:t>Группа</a:t>
            </a:r>
            <a:r>
              <a:rPr sz="1150" u="sng" dirty="0">
                <a:uFill>
                  <a:solidFill>
                    <a:srgbClr val="484848"/>
                  </a:solidFill>
                </a:uFill>
                <a:latin typeface="Cambria"/>
                <a:cs typeface="Cambria"/>
              </a:rPr>
              <a:t>БЗl</a:t>
            </a:r>
            <a:r>
              <a:rPr sz="1150" u="sng" spc="-20" dirty="0">
                <a:uFill>
                  <a:solidFill>
                    <a:srgbClr val="484848"/>
                  </a:solidFill>
                </a:uFill>
                <a:latin typeface="Cambria"/>
                <a:cs typeface="Cambria"/>
              </a:rPr>
              <a:t> </a:t>
            </a:r>
            <a:r>
              <a:rPr sz="1150" u="sng" spc="-105" dirty="0">
                <a:uFill>
                  <a:solidFill>
                    <a:srgbClr val="484848"/>
                  </a:solidFill>
                </a:uFill>
                <a:latin typeface="Cambria"/>
                <a:cs typeface="Cambria"/>
              </a:rPr>
              <a:t>1-</a:t>
            </a:r>
            <a:r>
              <a:rPr sz="1150" u="sng" spc="-25" dirty="0">
                <a:uFill>
                  <a:solidFill>
                    <a:srgbClr val="484848"/>
                  </a:solidFill>
                </a:uFill>
                <a:latin typeface="Cambria"/>
                <a:cs typeface="Cambria"/>
              </a:rPr>
              <a:t>01</a:t>
            </a:r>
            <a:r>
              <a:rPr sz="1150" u="sng" spc="500" dirty="0">
                <a:uFill>
                  <a:solidFill>
                    <a:srgbClr val="484848"/>
                  </a:solidFill>
                </a:uFill>
                <a:latin typeface="Cambria"/>
                <a:cs typeface="Cambria"/>
              </a:rPr>
              <a:t> </a:t>
            </a:r>
            <a:endParaRPr sz="1150">
              <a:latin typeface="Cambria"/>
              <a:cs typeface="Cambria"/>
            </a:endParaRPr>
          </a:p>
          <a:p>
            <a:pPr marL="60960" marR="626745" indent="-48895">
              <a:lnSpc>
                <a:spcPts val="2130"/>
              </a:lnSpc>
              <a:spcBef>
                <a:spcPts val="90"/>
              </a:spcBef>
            </a:pPr>
            <a:r>
              <a:rPr sz="1150" i="1" spc="55" dirty="0">
                <a:latin typeface="Cambria"/>
                <a:cs typeface="Cambria"/>
              </a:rPr>
              <a:t>№</a:t>
            </a:r>
            <a:r>
              <a:rPr sz="1150" i="1" spc="355" dirty="0">
                <a:latin typeface="Cambria"/>
                <a:cs typeface="Cambria"/>
              </a:rPr>
              <a:t> </a:t>
            </a:r>
            <a:r>
              <a:rPr sz="1150" spc="-55" dirty="0">
                <a:latin typeface="Cambria"/>
                <a:cs typeface="Cambria"/>
              </a:rPr>
              <a:t>зачетной</a:t>
            </a:r>
            <a:r>
              <a:rPr sz="1150" spc="114" dirty="0">
                <a:latin typeface="Cambria"/>
                <a:cs typeface="Cambria"/>
              </a:rPr>
              <a:t> </a:t>
            </a:r>
            <a:r>
              <a:rPr sz="1150" spc="-25" dirty="0">
                <a:latin typeface="Cambria"/>
                <a:cs typeface="Cambria"/>
              </a:rPr>
              <a:t>книжки</a:t>
            </a:r>
            <a:r>
              <a:rPr sz="1150" u="sng" spc="-25" dirty="0">
                <a:uFill>
                  <a:solidFill>
                    <a:srgbClr val="646464"/>
                  </a:solidFill>
                </a:uFill>
                <a:latin typeface="Cambria"/>
                <a:cs typeface="Cambria"/>
              </a:rPr>
              <a:t>Э2lЗ</a:t>
            </a:r>
            <a:r>
              <a:rPr sz="1150" u="sng" spc="-30" dirty="0">
                <a:uFill>
                  <a:solidFill>
                    <a:srgbClr val="646464"/>
                  </a:solidFill>
                </a:uFill>
                <a:latin typeface="Cambria"/>
                <a:cs typeface="Cambria"/>
              </a:rPr>
              <a:t> </a:t>
            </a:r>
            <a:r>
              <a:rPr sz="1150" u="sng" spc="-25" dirty="0">
                <a:uFill>
                  <a:solidFill>
                    <a:srgbClr val="646464"/>
                  </a:solidFill>
                </a:uFill>
                <a:latin typeface="Cambria"/>
                <a:cs typeface="Cambria"/>
              </a:rPr>
              <a:t>l3K</a:t>
            </a:r>
            <a:r>
              <a:rPr sz="1150" spc="-25" dirty="0">
                <a:latin typeface="Cambria"/>
                <a:cs typeface="Cambria"/>
              </a:rPr>
              <a:t> </a:t>
            </a:r>
            <a:r>
              <a:rPr sz="1150" spc="-10" dirty="0">
                <a:latin typeface="Cambria"/>
                <a:cs typeface="Cambria"/>
              </a:rPr>
              <a:t>Проверил:</a:t>
            </a:r>
            <a:endParaRPr sz="1150">
              <a:latin typeface="Cambria"/>
              <a:cs typeface="Cambria"/>
            </a:endParaRPr>
          </a:p>
          <a:p>
            <a:pPr marL="65405">
              <a:lnSpc>
                <a:spcPct val="100000"/>
              </a:lnSpc>
              <a:spcBef>
                <a:spcPts val="415"/>
              </a:spcBef>
            </a:pPr>
            <a:r>
              <a:rPr sz="1150" u="sng" spc="-40" dirty="0">
                <a:uFill>
                  <a:solidFill>
                    <a:srgbClr val="444448"/>
                  </a:solidFill>
                </a:uFill>
                <a:latin typeface="Cambria"/>
                <a:cs typeface="Cambria"/>
              </a:rPr>
              <a:t>Кандидат</a:t>
            </a:r>
            <a:r>
              <a:rPr sz="1150" u="sng" spc="15" dirty="0">
                <a:uFill>
                  <a:solidFill>
                    <a:srgbClr val="444448"/>
                  </a:solidFill>
                </a:uFill>
                <a:latin typeface="Cambria"/>
                <a:cs typeface="Cambria"/>
              </a:rPr>
              <a:t> </a:t>
            </a:r>
            <a:r>
              <a:rPr sz="1150" u="sng" spc="-50" dirty="0">
                <a:uFill>
                  <a:solidFill>
                    <a:srgbClr val="444448"/>
                  </a:solidFill>
                </a:uFill>
                <a:latin typeface="Cambria"/>
                <a:cs typeface="Cambria"/>
              </a:rPr>
              <a:t>экономических</a:t>
            </a:r>
            <a:r>
              <a:rPr sz="1150" u="sng" spc="114" dirty="0">
                <a:uFill>
                  <a:solidFill>
                    <a:srgbClr val="444448"/>
                  </a:solidFill>
                </a:uFill>
                <a:latin typeface="Cambria"/>
                <a:cs typeface="Cambria"/>
              </a:rPr>
              <a:t> </a:t>
            </a:r>
            <a:r>
              <a:rPr sz="1150" u="sng" spc="-25" dirty="0">
                <a:uFill>
                  <a:solidFill>
                    <a:srgbClr val="444448"/>
                  </a:solidFill>
                </a:uFill>
                <a:latin typeface="Cambria"/>
                <a:cs typeface="Cambria"/>
              </a:rPr>
              <a:t>наук,</a:t>
            </a:r>
            <a:r>
              <a:rPr sz="1150" u="sng" spc="25" dirty="0">
                <a:uFill>
                  <a:solidFill>
                    <a:srgbClr val="444448"/>
                  </a:solidFill>
                </a:uFill>
                <a:latin typeface="Cambria"/>
                <a:cs typeface="Cambria"/>
              </a:rPr>
              <a:t> </a:t>
            </a:r>
            <a:r>
              <a:rPr sz="1150" u="sng" spc="-10" dirty="0">
                <a:uFill>
                  <a:solidFill>
                    <a:srgbClr val="444448"/>
                  </a:solidFill>
                </a:uFill>
                <a:latin typeface="Cambria"/>
                <a:cs typeface="Cambria"/>
              </a:rPr>
              <a:t>доцент</a:t>
            </a:r>
            <a:endParaRPr sz="1150">
              <a:latin typeface="Cambria"/>
              <a:cs typeface="Cambria"/>
            </a:endParaRPr>
          </a:p>
          <a:p>
            <a:pPr marL="69850">
              <a:lnSpc>
                <a:spcPct val="100000"/>
              </a:lnSpc>
              <a:spcBef>
                <a:spcPts val="755"/>
              </a:spcBef>
            </a:pPr>
            <a:r>
              <a:rPr sz="1150" i="1" spc="-35" dirty="0">
                <a:latin typeface="Cambria"/>
                <a:cs typeface="Cambria"/>
              </a:rPr>
              <a:t>(степень,</a:t>
            </a:r>
            <a:r>
              <a:rPr sz="1150" i="1" spc="120" dirty="0">
                <a:latin typeface="Cambria"/>
                <a:cs typeface="Cambria"/>
              </a:rPr>
              <a:t> </a:t>
            </a:r>
            <a:r>
              <a:rPr sz="1150" i="1" spc="-10" dirty="0">
                <a:latin typeface="Cambria"/>
                <a:cs typeface="Cambria"/>
              </a:rPr>
              <a:t>должность)</a:t>
            </a:r>
            <a:endParaRPr sz="1150">
              <a:latin typeface="Cambria"/>
              <a:cs typeface="Cambria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4270895" y="6951694"/>
            <a:ext cx="1210310" cy="567690"/>
          </a:xfrm>
          <a:prstGeom prst="rect">
            <a:avLst/>
          </a:prstGeom>
        </p:spPr>
        <p:txBody>
          <a:bodyPr vert="horz" wrap="square" lIns="0" tIns="10731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844"/>
              </a:spcBef>
            </a:pPr>
            <a:r>
              <a:rPr sz="1150" u="sng" spc="-30" dirty="0">
                <a:uFill>
                  <a:solidFill>
                    <a:srgbClr val="444448"/>
                  </a:solidFill>
                </a:uFill>
                <a:latin typeface="Cambria"/>
                <a:cs typeface="Cambria"/>
              </a:rPr>
              <a:t>Мавлиева</a:t>
            </a:r>
            <a:r>
              <a:rPr sz="1150" u="sng" spc="45" dirty="0">
                <a:uFill>
                  <a:solidFill>
                    <a:srgbClr val="444448"/>
                  </a:solidFill>
                </a:uFill>
                <a:latin typeface="Cambria"/>
                <a:cs typeface="Cambria"/>
              </a:rPr>
              <a:t> </a:t>
            </a:r>
            <a:r>
              <a:rPr sz="1150" u="sng" spc="-20" dirty="0">
                <a:uFill>
                  <a:solidFill>
                    <a:srgbClr val="444448"/>
                  </a:solidFill>
                </a:uFill>
                <a:latin typeface="Cambria"/>
                <a:cs typeface="Cambria"/>
              </a:rPr>
              <a:t>Л.М.</a:t>
            </a:r>
            <a:endParaRPr sz="1150">
              <a:latin typeface="Cambria"/>
              <a:cs typeface="Cambria"/>
            </a:endParaRPr>
          </a:p>
          <a:p>
            <a:pPr marL="770890">
              <a:lnSpc>
                <a:spcPct val="100000"/>
              </a:lnSpc>
              <a:spcBef>
                <a:spcPts val="750"/>
              </a:spcBef>
            </a:pPr>
            <a:r>
              <a:rPr sz="1150" i="1" spc="-10" dirty="0">
                <a:latin typeface="Cambria"/>
                <a:cs typeface="Cambria"/>
              </a:rPr>
              <a:t>(ФИО)</a:t>
            </a:r>
            <a:endParaRPr sz="1150">
              <a:latin typeface="Cambria"/>
              <a:cs typeface="Cambria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3692584" y="8631072"/>
            <a:ext cx="908685" cy="2063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150" spc="-55" dirty="0">
                <a:latin typeface="Cambria"/>
                <a:cs typeface="Cambria"/>
              </a:rPr>
              <a:t>Казань</a:t>
            </a:r>
            <a:r>
              <a:rPr sz="1150" spc="30" dirty="0">
                <a:latin typeface="Cambria"/>
                <a:cs typeface="Cambria"/>
              </a:rPr>
              <a:t> </a:t>
            </a:r>
            <a:r>
              <a:rPr sz="1150" spc="-484" dirty="0">
                <a:solidFill>
                  <a:srgbClr val="505050"/>
                </a:solidFill>
                <a:latin typeface="Cambria"/>
                <a:cs typeface="Cambria"/>
              </a:rPr>
              <a:t>—</a:t>
            </a:r>
            <a:r>
              <a:rPr sz="1150" spc="10" dirty="0">
                <a:solidFill>
                  <a:srgbClr val="505050"/>
                </a:solidFill>
                <a:latin typeface="Cambria"/>
                <a:cs typeface="Cambria"/>
              </a:rPr>
              <a:t> </a:t>
            </a:r>
            <a:r>
              <a:rPr sz="1150" spc="-30" dirty="0">
                <a:latin typeface="Cambria"/>
                <a:cs typeface="Cambria"/>
              </a:rPr>
              <a:t>2022</a:t>
            </a:r>
            <a:endParaRPr sz="1150">
              <a:latin typeface="Cambria"/>
              <a:cs typeface="Cambria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671174" y="4036020"/>
            <a:ext cx="22565" cy="5209678"/>
          </a:xfrm>
          <a:prstGeom prst="rect">
            <a:avLst/>
          </a:prstGeom>
        </p:spPr>
      </p:pic>
      <p:sp>
        <p:nvSpPr>
          <p:cNvPr id="3" name="object 3"/>
          <p:cNvSpPr/>
          <p:nvPr/>
        </p:nvSpPr>
        <p:spPr>
          <a:xfrm>
            <a:off x="1112595" y="9621903"/>
            <a:ext cx="5593715" cy="0"/>
          </a:xfrm>
          <a:custGeom>
            <a:avLst/>
            <a:gdLst/>
            <a:ahLst/>
            <a:cxnLst/>
            <a:rect l="l" t="t" r="r" b="b"/>
            <a:pathLst>
              <a:path w="5593715">
                <a:moveTo>
                  <a:pt x="0" y="0"/>
                </a:moveTo>
                <a:lnTo>
                  <a:pt x="5593177" y="0"/>
                </a:lnTo>
              </a:path>
            </a:pathLst>
          </a:custGeom>
          <a:ln w="12038">
            <a:solidFill>
              <a:srgbClr val="2F344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2216790" y="2540231"/>
            <a:ext cx="409575" cy="0"/>
          </a:xfrm>
          <a:custGeom>
            <a:avLst/>
            <a:gdLst/>
            <a:ahLst/>
            <a:cxnLst/>
            <a:rect l="l" t="t" r="r" b="b"/>
            <a:pathLst>
              <a:path w="409575">
                <a:moveTo>
                  <a:pt x="0" y="0"/>
                </a:moveTo>
                <a:lnTo>
                  <a:pt x="409183" y="0"/>
                </a:lnTo>
              </a:path>
            </a:pathLst>
          </a:custGeom>
          <a:ln w="12038">
            <a:solidFill>
              <a:srgbClr val="3F3F3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1172769" y="1528993"/>
          <a:ext cx="4983475" cy="321437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23925"/>
                <a:gridCol w="560069"/>
                <a:gridCol w="551180"/>
                <a:gridCol w="488314"/>
                <a:gridCol w="427989"/>
                <a:gridCol w="436879"/>
                <a:gridCol w="374014"/>
                <a:gridCol w="403860"/>
                <a:gridCol w="407035"/>
                <a:gridCol w="410210"/>
              </a:tblGrid>
              <a:tr h="231140">
                <a:tc rowSpan="2">
                  <a:txBody>
                    <a:bodyPr/>
                    <a:lstStyle/>
                    <a:p>
                      <a:pPr marL="66040">
                        <a:lnSpc>
                          <a:spcPts val="1010"/>
                        </a:lnSpc>
                      </a:pPr>
                      <a:r>
                        <a:rPr sz="900" spc="-10" dirty="0">
                          <a:latin typeface="Cambria"/>
                          <a:cs typeface="Cambria"/>
                        </a:rPr>
                        <a:t>ЦОйdЗdNЯ</a:t>
                      </a:r>
                      <a:endParaRPr sz="90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9525">
                      <a:solidFill>
                        <a:srgbClr val="443F44"/>
                      </a:solidFill>
                      <a:prstDash val="solid"/>
                    </a:lnL>
                    <a:lnR w="9525">
                      <a:solidFill>
                        <a:srgbClr val="443F44"/>
                      </a:solidFill>
                      <a:prstDash val="solid"/>
                    </a:lnR>
                    <a:lnT w="9525">
                      <a:solidFill>
                        <a:srgbClr val="443F44"/>
                      </a:solidFill>
                      <a:prstDash val="solid"/>
                    </a:lnT>
                    <a:lnB w="9525">
                      <a:solidFill>
                        <a:srgbClr val="443F44"/>
                      </a:solidFill>
                      <a:prstDash val="solid"/>
                    </a:lnB>
                  </a:tcPr>
                </a:tc>
                <a:tc gridSpan="3">
                  <a:txBody>
                    <a:bodyPr/>
                    <a:lstStyle/>
                    <a:p>
                      <a:pPr marL="373380" algn="ctr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sz="900" spc="-50" dirty="0">
                          <a:latin typeface="Cambria"/>
                          <a:cs typeface="Cambria"/>
                        </a:rPr>
                        <a:t>Ч</a:t>
                      </a:r>
                      <a:endParaRPr sz="900">
                        <a:latin typeface="Cambria"/>
                        <a:cs typeface="Cambria"/>
                      </a:endParaRPr>
                    </a:p>
                  </a:txBody>
                  <a:tcPr marL="0" marR="0" marT="31750" marB="0">
                    <a:lnL w="9525">
                      <a:solidFill>
                        <a:srgbClr val="443F44"/>
                      </a:solidFill>
                      <a:prstDash val="solid"/>
                    </a:lnL>
                    <a:lnR w="9525">
                      <a:solidFill>
                        <a:srgbClr val="443F44"/>
                      </a:solidFill>
                      <a:prstDash val="solid"/>
                    </a:lnR>
                    <a:lnT w="9525">
                      <a:solidFill>
                        <a:srgbClr val="443F44"/>
                      </a:solidFill>
                      <a:prstDash val="solid"/>
                    </a:lnT>
                    <a:lnB w="9525">
                      <a:solidFill>
                        <a:srgbClr val="443F44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3">
                  <a:txBody>
                    <a:bodyPr/>
                    <a:lstStyle/>
                    <a:p>
                      <a:pPr marL="32384" algn="ctr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sz="900" dirty="0">
                          <a:latin typeface="Cambria"/>
                          <a:cs typeface="Cambria"/>
                        </a:rPr>
                        <a:t>Paпc,</a:t>
                      </a:r>
                      <a:r>
                        <a:rPr sz="900" spc="1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25" dirty="0">
                          <a:latin typeface="Cambria"/>
                          <a:cs typeface="Cambria"/>
                        </a:rPr>
                        <a:t>ii</a:t>
                      </a:r>
                      <a:endParaRPr sz="900">
                        <a:latin typeface="Cambria"/>
                        <a:cs typeface="Cambria"/>
                      </a:endParaRPr>
                    </a:p>
                  </a:txBody>
                  <a:tcPr marL="0" marR="0" marT="31750" marB="0">
                    <a:lnL w="9525">
                      <a:solidFill>
                        <a:srgbClr val="443F44"/>
                      </a:solidFill>
                      <a:prstDash val="solid"/>
                    </a:lnL>
                    <a:lnR w="9525">
                      <a:solidFill>
                        <a:srgbClr val="443F44"/>
                      </a:solidFill>
                      <a:prstDash val="solid"/>
                    </a:lnR>
                    <a:lnB w="9525">
                      <a:solidFill>
                        <a:srgbClr val="443F44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3">
                  <a:txBody>
                    <a:bodyPr/>
                    <a:lstStyle/>
                    <a:p>
                      <a:pPr marL="1270">
                        <a:lnSpc>
                          <a:spcPct val="100000"/>
                        </a:lnSpc>
                        <a:spcBef>
                          <a:spcPts val="250"/>
                        </a:spcBef>
                        <a:tabLst>
                          <a:tab pos="371475" algn="l"/>
                        </a:tabLst>
                      </a:pPr>
                      <a:r>
                        <a:rPr sz="900" spc="-25" dirty="0">
                          <a:latin typeface="Cambria"/>
                          <a:cs typeface="Cambria"/>
                        </a:rPr>
                        <a:t>ero</a:t>
                      </a:r>
                      <a:r>
                        <a:rPr sz="900" dirty="0">
                          <a:latin typeface="Cambria"/>
                          <a:cs typeface="Cambria"/>
                        </a:rPr>
                        <a:t>	</a:t>
                      </a:r>
                      <a:r>
                        <a:rPr sz="900" spc="-50" dirty="0">
                          <a:latin typeface="Cambria"/>
                          <a:cs typeface="Cambria"/>
                        </a:rPr>
                        <a:t>м</a:t>
                      </a:r>
                      <a:endParaRPr sz="900">
                        <a:latin typeface="Cambria"/>
                        <a:cs typeface="Cambria"/>
                      </a:endParaRPr>
                    </a:p>
                  </a:txBody>
                  <a:tcPr marL="0" marR="0" marT="31750" marB="0">
                    <a:lnL w="9525">
                      <a:solidFill>
                        <a:srgbClr val="443F44"/>
                      </a:solidFill>
                      <a:prstDash val="solid"/>
                    </a:lnL>
                    <a:lnB w="28575">
                      <a:solidFill>
                        <a:srgbClr val="443F44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192405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9525">
                      <a:solidFill>
                        <a:srgbClr val="443F44"/>
                      </a:solidFill>
                      <a:prstDash val="solid"/>
                    </a:lnL>
                    <a:lnR w="9525">
                      <a:solidFill>
                        <a:srgbClr val="443F44"/>
                      </a:solidFill>
                      <a:prstDash val="solid"/>
                    </a:lnR>
                    <a:lnT w="9525">
                      <a:solidFill>
                        <a:srgbClr val="443F44"/>
                      </a:solidFill>
                      <a:prstDash val="solid"/>
                    </a:lnT>
                    <a:lnB w="9525">
                      <a:solidFill>
                        <a:srgbClr val="443F4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2540" algn="ctr">
                        <a:lnSpc>
                          <a:spcPts val="805"/>
                        </a:lnSpc>
                      </a:pPr>
                      <a:r>
                        <a:rPr sz="1000" spc="-20" dirty="0">
                          <a:latin typeface="Times New Roman"/>
                          <a:cs typeface="Times New Roman"/>
                        </a:rPr>
                        <a:t>2UI9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443F44"/>
                      </a:solidFill>
                      <a:prstDash val="solid"/>
                    </a:lnL>
                    <a:lnR w="9525">
                      <a:solidFill>
                        <a:srgbClr val="443F44"/>
                      </a:solidFill>
                      <a:prstDash val="solid"/>
                    </a:lnR>
                    <a:lnT w="9525">
                      <a:solidFill>
                        <a:srgbClr val="443F44"/>
                      </a:solidFill>
                      <a:prstDash val="solid"/>
                    </a:lnT>
                    <a:lnB w="9525">
                      <a:solidFill>
                        <a:srgbClr val="443F4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19"/>
                        </a:lnSpc>
                      </a:pPr>
                      <a:r>
                        <a:rPr sz="1000" spc="-20" dirty="0">
                          <a:latin typeface="Times New Roman"/>
                          <a:cs typeface="Times New Roman"/>
                        </a:rPr>
                        <a:t>2020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443F44"/>
                      </a:solidFill>
                      <a:prstDash val="solid"/>
                    </a:lnL>
                    <a:lnR w="9525">
                      <a:solidFill>
                        <a:srgbClr val="443F44"/>
                      </a:solidFill>
                      <a:prstDash val="solid"/>
                    </a:lnR>
                    <a:lnT w="9525">
                      <a:solidFill>
                        <a:srgbClr val="443F44"/>
                      </a:solidFill>
                      <a:prstDash val="solid"/>
                    </a:lnT>
                    <a:lnB w="9525">
                      <a:solidFill>
                        <a:srgbClr val="443F4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ts val="1019"/>
                        </a:lnSpc>
                      </a:pPr>
                      <a:r>
                        <a:rPr sz="1000" spc="-20" dirty="0">
                          <a:latin typeface="Times New Roman"/>
                          <a:cs typeface="Times New Roman"/>
                        </a:rPr>
                        <a:t>2021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443F44"/>
                      </a:solidFill>
                      <a:prstDash val="solid"/>
                    </a:lnL>
                    <a:lnR w="9525">
                      <a:solidFill>
                        <a:srgbClr val="443F44"/>
                      </a:solidFill>
                      <a:prstDash val="solid"/>
                    </a:lnR>
                    <a:lnT w="9525">
                      <a:solidFill>
                        <a:srgbClr val="443F44"/>
                      </a:solidFill>
                      <a:prstDash val="solid"/>
                    </a:lnT>
                    <a:lnB w="9525">
                      <a:solidFill>
                        <a:srgbClr val="443F4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7305" algn="ctr">
                        <a:lnSpc>
                          <a:spcPts val="1019"/>
                        </a:lnSpc>
                      </a:pPr>
                      <a:r>
                        <a:rPr sz="1000" spc="-20" dirty="0">
                          <a:latin typeface="Times New Roman"/>
                          <a:cs typeface="Times New Roman"/>
                        </a:rPr>
                        <a:t>2019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443F44"/>
                      </a:solidFill>
                      <a:prstDash val="solid"/>
                    </a:lnL>
                    <a:lnR w="9525">
                      <a:solidFill>
                        <a:srgbClr val="443F44"/>
                      </a:solidFill>
                      <a:prstDash val="solid"/>
                    </a:lnR>
                    <a:lnT w="9525">
                      <a:solidFill>
                        <a:srgbClr val="443F44"/>
                      </a:solidFill>
                      <a:prstDash val="solid"/>
                    </a:lnT>
                    <a:lnB w="12700">
                      <a:solidFill>
                        <a:srgbClr val="4F4F4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7940" algn="ctr">
                        <a:lnSpc>
                          <a:spcPts val="1019"/>
                        </a:lnSpc>
                      </a:pPr>
                      <a:r>
                        <a:rPr sz="1000" spc="-20" dirty="0">
                          <a:latin typeface="Times New Roman"/>
                          <a:cs typeface="Times New Roman"/>
                        </a:rPr>
                        <a:t>2020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443F44"/>
                      </a:solidFill>
                      <a:prstDash val="solid"/>
                    </a:lnL>
                    <a:lnR w="9525">
                      <a:solidFill>
                        <a:srgbClr val="443F44"/>
                      </a:solidFill>
                      <a:prstDash val="solid"/>
                    </a:lnR>
                    <a:lnT w="9525">
                      <a:solidFill>
                        <a:srgbClr val="443F44"/>
                      </a:solidFill>
                      <a:prstDash val="solid"/>
                    </a:lnT>
                    <a:lnB w="9525">
                      <a:solidFill>
                        <a:srgbClr val="443F4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7780" algn="ctr">
                        <a:lnSpc>
                          <a:spcPts val="1019"/>
                        </a:lnSpc>
                      </a:pPr>
                      <a:r>
                        <a:rPr sz="1000" spc="-20" dirty="0">
                          <a:latin typeface="Times New Roman"/>
                          <a:cs typeface="Times New Roman"/>
                        </a:rPr>
                        <a:t>2021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443F44"/>
                      </a:solidFill>
                      <a:prstDash val="solid"/>
                    </a:lnL>
                    <a:lnR w="9525">
                      <a:solidFill>
                        <a:srgbClr val="443F44"/>
                      </a:solidFill>
                      <a:prstDash val="solid"/>
                    </a:lnR>
                    <a:lnT w="9525">
                      <a:solidFill>
                        <a:srgbClr val="443F44"/>
                      </a:solidFill>
                      <a:prstDash val="solid"/>
                    </a:lnT>
                    <a:lnB w="9525">
                      <a:solidFill>
                        <a:srgbClr val="443F4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1750" algn="ctr">
                        <a:lnSpc>
                          <a:spcPts val="1019"/>
                        </a:lnSpc>
                      </a:pPr>
                      <a:r>
                        <a:rPr sz="1000" spc="-85" dirty="0">
                          <a:latin typeface="Times New Roman"/>
                          <a:cs typeface="Times New Roman"/>
                        </a:rPr>
                        <a:t>201</a:t>
                      </a:r>
                      <a:r>
                        <a:rPr sz="1000" spc="-114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-395" dirty="0">
                          <a:latin typeface="Times New Roman"/>
                          <a:cs typeface="Times New Roman"/>
                        </a:rPr>
                        <a:t>V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443F44"/>
                      </a:solidFill>
                      <a:prstDash val="solid"/>
                    </a:lnL>
                    <a:lnR w="9525">
                      <a:solidFill>
                        <a:srgbClr val="443F44"/>
                      </a:solidFill>
                      <a:prstDash val="solid"/>
                    </a:lnR>
                    <a:lnT w="28575" cap="flat" cmpd="sng" algn="ctr">
                      <a:solidFill>
                        <a:srgbClr val="443F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>
                      <a:solidFill>
                        <a:srgbClr val="443F4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9845" algn="ctr">
                        <a:lnSpc>
                          <a:spcPts val="1019"/>
                        </a:lnSpc>
                      </a:pPr>
                      <a:r>
                        <a:rPr sz="1000" spc="-10" dirty="0">
                          <a:latin typeface="Times New Roman"/>
                          <a:cs typeface="Times New Roman"/>
                        </a:rPr>
                        <a:t>202fJ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443F44"/>
                      </a:solidFill>
                      <a:prstDash val="solid"/>
                    </a:lnL>
                    <a:lnR w="9525">
                      <a:solidFill>
                        <a:srgbClr val="443F44"/>
                      </a:solidFill>
                      <a:prstDash val="solid"/>
                    </a:lnR>
                    <a:lnT w="28575">
                      <a:solidFill>
                        <a:srgbClr val="443F44"/>
                      </a:solidFill>
                      <a:prstDash val="solid"/>
                    </a:lnT>
                    <a:lnB w="9525">
                      <a:solidFill>
                        <a:srgbClr val="443F4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4604" algn="ctr">
                        <a:lnSpc>
                          <a:spcPts val="1019"/>
                        </a:lnSpc>
                      </a:pPr>
                      <a:r>
                        <a:rPr sz="1000" spc="-65" dirty="0">
                          <a:latin typeface="Times New Roman"/>
                          <a:cs typeface="Times New Roman"/>
                        </a:rPr>
                        <a:t>202</a:t>
                      </a:r>
                      <a:r>
                        <a:rPr sz="10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-50" dirty="0">
                          <a:solidFill>
                            <a:srgbClr val="181818"/>
                          </a:solidFill>
                          <a:latin typeface="Times New Roman"/>
                          <a:cs typeface="Times New Roman"/>
                        </a:rPr>
                        <a:t>i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443F44"/>
                      </a:solidFill>
                      <a:prstDash val="solid"/>
                    </a:lnL>
                    <a:lnR w="9525">
                      <a:solidFill>
                        <a:srgbClr val="443F44"/>
                      </a:solidFill>
                      <a:prstDash val="solid"/>
                    </a:lnR>
                    <a:lnT w="28575">
                      <a:solidFill>
                        <a:srgbClr val="6B6B6B"/>
                      </a:solidFill>
                      <a:prstDash val="solid"/>
                    </a:lnT>
                    <a:lnB w="9525">
                      <a:solidFill>
                        <a:srgbClr val="443F44"/>
                      </a:solidFill>
                      <a:prstDash val="solid"/>
                    </a:lnB>
                  </a:tcPr>
                </a:tc>
              </a:tr>
              <a:tr h="427355">
                <a:tc>
                  <a:txBody>
                    <a:bodyPr/>
                    <a:lstStyle/>
                    <a:p>
                      <a:pPr marL="79375" marR="140970" indent="12700">
                        <a:lnSpc>
                          <a:spcPct val="80000"/>
                        </a:lnSpc>
                        <a:spcBef>
                          <a:spcPts val="1100"/>
                        </a:spcBef>
                      </a:pPr>
                      <a:r>
                        <a:rPr sz="1000" dirty="0">
                          <a:latin typeface="Times New Roman"/>
                          <a:cs typeface="Times New Roman"/>
                        </a:rPr>
                        <a:t>І.</a:t>
                      </a:r>
                      <a:r>
                        <a:rPr sz="1000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-75" dirty="0">
                          <a:latin typeface="Times New Roman"/>
                          <a:cs typeface="Times New Roman"/>
                        </a:rPr>
                        <a:t>НаличНс</a:t>
                      </a:r>
                      <a:r>
                        <a:rPr sz="1000" spc="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-60" dirty="0">
                          <a:latin typeface="Times New Roman"/>
                          <a:cs typeface="Times New Roman"/>
                        </a:rPr>
                        <a:t>на</a:t>
                      </a:r>
                      <a:r>
                        <a:rPr sz="1000" spc="-45" dirty="0">
                          <a:latin typeface="Times New Roman"/>
                          <a:cs typeface="Times New Roman"/>
                        </a:rPr>
                        <a:t> начвло</a:t>
                      </a:r>
                      <a:r>
                        <a:rPr sz="10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-20" dirty="0">
                          <a:latin typeface="Times New Roman"/>
                          <a:cs typeface="Times New Roman"/>
                        </a:rPr>
                        <a:t>года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139700" marB="0">
                    <a:lnL w="9525">
                      <a:solidFill>
                        <a:srgbClr val="443F44"/>
                      </a:solidFill>
                      <a:prstDash val="solid"/>
                    </a:lnL>
                    <a:lnR w="9525">
                      <a:solidFill>
                        <a:srgbClr val="443F44"/>
                      </a:solidFill>
                      <a:prstDash val="solid"/>
                    </a:lnR>
                    <a:lnT w="9525">
                      <a:solidFill>
                        <a:srgbClr val="443F44"/>
                      </a:solidFill>
                      <a:prstDash val="solid"/>
                    </a:lnT>
                    <a:lnB w="9525">
                      <a:solidFill>
                        <a:srgbClr val="443F4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255" algn="ctr">
                        <a:lnSpc>
                          <a:spcPct val="100000"/>
                        </a:lnSpc>
                        <a:spcBef>
                          <a:spcPts val="860"/>
                        </a:spcBef>
                      </a:pPr>
                      <a:r>
                        <a:rPr sz="1000" spc="-10" dirty="0">
                          <a:latin typeface="Times New Roman"/>
                          <a:cs typeface="Times New Roman"/>
                        </a:rPr>
                        <a:t>348669,3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109220" marB="0">
                    <a:lnL w="9525">
                      <a:solidFill>
                        <a:srgbClr val="443F44"/>
                      </a:solidFill>
                      <a:prstDash val="solid"/>
                    </a:lnL>
                    <a:lnR w="9525">
                      <a:solidFill>
                        <a:srgbClr val="443F44"/>
                      </a:solidFill>
                      <a:prstDash val="solid"/>
                    </a:lnR>
                    <a:lnT w="9525">
                      <a:solidFill>
                        <a:srgbClr val="443F44"/>
                      </a:solidFill>
                      <a:prstDash val="solid"/>
                    </a:lnT>
                    <a:lnB w="9525">
                      <a:solidFill>
                        <a:srgbClr val="3B3B3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ct val="100000"/>
                        </a:lnSpc>
                        <a:spcBef>
                          <a:spcPts val="860"/>
                        </a:spcBef>
                      </a:pPr>
                      <a:r>
                        <a:rPr sz="1000" spc="-60" dirty="0">
                          <a:latin typeface="Times New Roman"/>
                          <a:cs typeface="Times New Roman"/>
                        </a:rPr>
                        <a:t>1778</a:t>
                      </a:r>
                      <a:r>
                        <a:rPr sz="10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-20" dirty="0">
                          <a:latin typeface="Times New Roman"/>
                          <a:cs typeface="Times New Roman"/>
                        </a:rPr>
                        <a:t>i4,s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109220" marB="0">
                    <a:lnL w="9525">
                      <a:solidFill>
                        <a:srgbClr val="443F44"/>
                      </a:solidFill>
                      <a:prstDash val="solid"/>
                    </a:lnL>
                    <a:lnR w="9525">
                      <a:solidFill>
                        <a:srgbClr val="443F44"/>
                      </a:solidFill>
                      <a:prstDash val="solid"/>
                    </a:lnR>
                    <a:lnT w="9525">
                      <a:solidFill>
                        <a:srgbClr val="443F44"/>
                      </a:solidFill>
                      <a:prstDash val="solid"/>
                    </a:lnT>
                    <a:lnB w="9525">
                      <a:solidFill>
                        <a:srgbClr val="443F4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2225" algn="ctr">
                        <a:lnSpc>
                          <a:spcPct val="100000"/>
                        </a:lnSpc>
                        <a:spcBef>
                          <a:spcPts val="860"/>
                        </a:spcBef>
                      </a:pPr>
                      <a:r>
                        <a:rPr sz="1000" spc="-10" dirty="0">
                          <a:latin typeface="Times New Roman"/>
                          <a:cs typeface="Times New Roman"/>
                        </a:rPr>
                        <a:t>'39660,4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109220" marB="0">
                    <a:lnL w="9525">
                      <a:solidFill>
                        <a:srgbClr val="443F44"/>
                      </a:solidFill>
                      <a:prstDash val="solid"/>
                    </a:lnL>
                    <a:lnR w="9525">
                      <a:solidFill>
                        <a:srgbClr val="443F44"/>
                      </a:solidFill>
                      <a:prstDash val="solid"/>
                    </a:lnR>
                    <a:lnT w="9525">
                      <a:solidFill>
                        <a:srgbClr val="443F44"/>
                      </a:solidFill>
                      <a:prstDash val="solid"/>
                    </a:lnT>
                    <a:lnB w="9525">
                      <a:solidFill>
                        <a:srgbClr val="443F4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23495" algn="r">
                        <a:lnSpc>
                          <a:spcPts val="1080"/>
                        </a:lnSpc>
                        <a:spcBef>
                          <a:spcPts val="860"/>
                        </a:spcBef>
                      </a:pPr>
                      <a:r>
                        <a:rPr sz="1000" spc="-50" dirty="0">
                          <a:latin typeface="Times New Roman"/>
                          <a:cs typeface="Times New Roman"/>
                        </a:rPr>
                        <a:t>9820</a:t>
                      </a:r>
                      <a:r>
                        <a:rPr sz="10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-50" dirty="0">
                          <a:latin typeface="Times New Roman"/>
                          <a:cs typeface="Times New Roman"/>
                        </a:rPr>
                        <a:t>9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R="82550" algn="r">
                        <a:lnSpc>
                          <a:spcPts val="1080"/>
                        </a:lnSpc>
                      </a:pPr>
                      <a:r>
                        <a:rPr sz="1000" spc="-50" dirty="0">
                          <a:latin typeface="Times New Roman"/>
                          <a:cs typeface="Times New Roman"/>
                        </a:rPr>
                        <a:t>’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109220" marB="0">
                    <a:lnL w="9525">
                      <a:solidFill>
                        <a:srgbClr val="443F44"/>
                      </a:solidFill>
                      <a:prstDash val="solid"/>
                    </a:lnL>
                    <a:lnR w="9525">
                      <a:solidFill>
                        <a:srgbClr val="443F44"/>
                      </a:solidFill>
                      <a:prstDash val="solid"/>
                    </a:lnR>
                    <a:lnT w="12700">
                      <a:solidFill>
                        <a:srgbClr val="4F4F4F"/>
                      </a:solidFill>
                      <a:prstDash val="solid"/>
                    </a:lnT>
                    <a:lnB w="9525">
                      <a:solidFill>
                        <a:srgbClr val="443F4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2384" algn="r">
                        <a:lnSpc>
                          <a:spcPts val="1080"/>
                        </a:lnSpc>
                        <a:spcBef>
                          <a:spcPts val="860"/>
                        </a:spcBef>
                      </a:pPr>
                      <a:r>
                        <a:rPr sz="1000" spc="-55" dirty="0">
                          <a:latin typeface="Times New Roman"/>
                          <a:cs typeface="Times New Roman"/>
                        </a:rPr>
                        <a:t>5246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-50" dirty="0">
                          <a:latin typeface="Times New Roman"/>
                          <a:cs typeface="Times New Roman"/>
                        </a:rPr>
                        <a:t>9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R="85090" algn="r">
                        <a:lnSpc>
                          <a:spcPts val="1080"/>
                        </a:lnSpc>
                      </a:pPr>
                      <a:r>
                        <a:rPr sz="1000" spc="-50" dirty="0">
                          <a:latin typeface="Times New Roman"/>
                          <a:cs typeface="Times New Roman"/>
                        </a:rPr>
                        <a:t>’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109220" marB="0">
                    <a:lnL w="9525">
                      <a:solidFill>
                        <a:srgbClr val="443F44"/>
                      </a:solidFill>
                      <a:prstDash val="solid"/>
                    </a:lnL>
                    <a:lnR w="9525">
                      <a:solidFill>
                        <a:srgbClr val="443F44"/>
                      </a:solidFill>
                      <a:prstDash val="solid"/>
                    </a:lnR>
                    <a:lnT w="9525">
                      <a:solidFill>
                        <a:srgbClr val="443F44"/>
                      </a:solidFill>
                      <a:prstDash val="solid"/>
                    </a:lnT>
                    <a:lnB w="9525">
                      <a:solidFill>
                        <a:srgbClr val="443F4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100" algn="ctr">
                        <a:lnSpc>
                          <a:spcPct val="100000"/>
                        </a:lnSpc>
                        <a:spcBef>
                          <a:spcPts val="860"/>
                        </a:spcBef>
                      </a:pPr>
                      <a:r>
                        <a:rPr sz="1000" spc="-20" dirty="0">
                          <a:latin typeface="Times New Roman"/>
                          <a:cs typeface="Times New Roman"/>
                        </a:rPr>
                        <a:t>3'і </a:t>
                      </a:r>
                      <a:r>
                        <a:rPr sz="1000" spc="-50" dirty="0">
                          <a:latin typeface="Times New Roman"/>
                          <a:cs typeface="Times New Roman"/>
                        </a:rPr>
                        <a:t>9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109220" marB="0">
                    <a:lnL w="9525">
                      <a:solidFill>
                        <a:srgbClr val="443F44"/>
                      </a:solidFill>
                      <a:prstDash val="solid"/>
                    </a:lnL>
                    <a:lnR w="9525">
                      <a:solidFill>
                        <a:srgbClr val="443F44"/>
                      </a:solidFill>
                      <a:prstDash val="solid"/>
                    </a:lnR>
                    <a:lnT w="9525">
                      <a:solidFill>
                        <a:srgbClr val="443F44"/>
                      </a:solidFill>
                      <a:prstDash val="solid"/>
                    </a:lnT>
                    <a:lnB w="9525">
                      <a:solidFill>
                        <a:srgbClr val="443F4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443F44"/>
                      </a:solidFill>
                      <a:prstDash val="solid"/>
                    </a:lnL>
                    <a:lnR w="9525">
                      <a:solidFill>
                        <a:srgbClr val="443F44"/>
                      </a:solidFill>
                      <a:prstDash val="solid"/>
                    </a:lnR>
                    <a:lnT w="9525">
                      <a:solidFill>
                        <a:srgbClr val="443F44"/>
                      </a:solidFill>
                      <a:prstDash val="solid"/>
                    </a:lnT>
                    <a:lnB w="9525">
                      <a:solidFill>
                        <a:srgbClr val="443F4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443F44"/>
                      </a:solidFill>
                      <a:prstDash val="solid"/>
                    </a:lnL>
                    <a:lnR w="9525">
                      <a:solidFill>
                        <a:srgbClr val="443F44"/>
                      </a:solidFill>
                      <a:prstDash val="solid"/>
                    </a:lnR>
                    <a:lnT w="9525">
                      <a:solidFill>
                        <a:srgbClr val="443F44"/>
                      </a:solidFill>
                      <a:prstDash val="solid"/>
                    </a:lnT>
                    <a:lnB w="9525">
                      <a:solidFill>
                        <a:srgbClr val="443F4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443F44"/>
                      </a:solidFill>
                      <a:prstDash val="solid"/>
                    </a:lnL>
                    <a:lnR w="9525">
                      <a:solidFill>
                        <a:srgbClr val="443F44"/>
                      </a:solidFill>
                      <a:prstDash val="solid"/>
                    </a:lnR>
                    <a:lnT w="9525">
                      <a:solidFill>
                        <a:srgbClr val="443F44"/>
                      </a:solidFill>
                      <a:prstDash val="solid"/>
                    </a:lnT>
                    <a:lnB w="9525">
                      <a:solidFill>
                        <a:srgbClr val="443F44"/>
                      </a:solidFill>
                      <a:prstDash val="solid"/>
                    </a:lnB>
                  </a:tcPr>
                </a:tc>
              </a:tr>
              <a:tr h="186055">
                <a:tc>
                  <a:txBody>
                    <a:bodyPr/>
                    <a:lstStyle/>
                    <a:p>
                      <a:pPr marL="80010">
                        <a:lnSpc>
                          <a:spcPts val="760"/>
                        </a:lnSpc>
                      </a:pPr>
                      <a:r>
                        <a:rPr sz="850" dirty="0">
                          <a:latin typeface="Times New Roman"/>
                          <a:cs typeface="Times New Roman"/>
                        </a:rPr>
                        <a:t>2.</a:t>
                      </a:r>
                      <a:r>
                        <a:rPr sz="850" spc="10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850" spc="-10" dirty="0">
                          <a:latin typeface="Times New Roman"/>
                          <a:cs typeface="Times New Roman"/>
                        </a:rPr>
                        <a:t>Произведsно</a:t>
                      </a:r>
                      <a:endParaRPr sz="85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443F44"/>
                      </a:solidFill>
                      <a:prstDash val="solid"/>
                    </a:lnL>
                    <a:lnR w="9525">
                      <a:solidFill>
                        <a:srgbClr val="443F44"/>
                      </a:solidFill>
                      <a:prstDash val="solid"/>
                    </a:lnR>
                    <a:lnT w="9525">
                      <a:solidFill>
                        <a:srgbClr val="443F44"/>
                      </a:solidFill>
                      <a:prstDash val="solid"/>
                    </a:lnT>
                    <a:lnB w="9525">
                      <a:solidFill>
                        <a:srgbClr val="28282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1430"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950" spc="-10" dirty="0">
                          <a:latin typeface="Times New Roman"/>
                          <a:cs typeface="Times New Roman"/>
                        </a:rPr>
                        <a:t>163543</a:t>
                      </a:r>
                      <a:endParaRPr sz="950">
                        <a:latin typeface="Times New Roman"/>
                        <a:cs typeface="Times New Roman"/>
                      </a:endParaRPr>
                    </a:p>
                  </a:txBody>
                  <a:tcPr marL="0" marR="0" marT="8890" marB="0">
                    <a:lnL w="9525">
                      <a:solidFill>
                        <a:srgbClr val="443F44"/>
                      </a:solidFill>
                      <a:prstDash val="solid"/>
                    </a:lnL>
                    <a:lnR w="9525">
                      <a:solidFill>
                        <a:srgbClr val="443F44"/>
                      </a:solidFill>
                      <a:prstDash val="solid"/>
                    </a:lnR>
                    <a:lnT w="9525">
                      <a:solidFill>
                        <a:srgbClr val="3B3B3F"/>
                      </a:solidFill>
                      <a:prstDash val="solid"/>
                    </a:lnT>
                    <a:lnB w="9525">
                      <a:solidFill>
                        <a:srgbClr val="443F4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685"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950" b="1" spc="-10" dirty="0">
                          <a:latin typeface="Times New Roman"/>
                          <a:cs typeface="Times New Roman"/>
                        </a:rPr>
                        <a:t>192681,4</a:t>
                      </a:r>
                      <a:endParaRPr sz="950">
                        <a:latin typeface="Times New Roman"/>
                        <a:cs typeface="Times New Roman"/>
                      </a:endParaRPr>
                    </a:p>
                  </a:txBody>
                  <a:tcPr marL="0" marR="0" marT="8890" marB="0">
                    <a:lnL w="9525">
                      <a:solidFill>
                        <a:srgbClr val="443F44"/>
                      </a:solidFill>
                      <a:prstDash val="solid"/>
                    </a:lnL>
                    <a:lnR w="9525">
                      <a:solidFill>
                        <a:srgbClr val="443F44"/>
                      </a:solidFill>
                      <a:prstDash val="solid"/>
                    </a:lnR>
                    <a:lnT w="9525">
                      <a:solidFill>
                        <a:srgbClr val="443F44"/>
                      </a:solidFill>
                      <a:prstDash val="solid"/>
                    </a:lnT>
                    <a:lnB w="9525">
                      <a:solidFill>
                        <a:srgbClr val="443F4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765"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950" b="1" spc="-10" dirty="0">
                          <a:latin typeface="Times New Roman"/>
                          <a:cs typeface="Times New Roman"/>
                        </a:rPr>
                        <a:t>84686,9</a:t>
                      </a:r>
                      <a:endParaRPr sz="950">
                        <a:latin typeface="Times New Roman"/>
                        <a:cs typeface="Times New Roman"/>
                      </a:endParaRPr>
                    </a:p>
                  </a:txBody>
                  <a:tcPr marL="0" marR="0" marT="8890" marB="0">
                    <a:lnL w="9525">
                      <a:solidFill>
                        <a:srgbClr val="443F44"/>
                      </a:solidFill>
                      <a:prstDash val="solid"/>
                    </a:lnL>
                    <a:lnR w="9525">
                      <a:solidFill>
                        <a:srgbClr val="443F44"/>
                      </a:solidFill>
                      <a:prstDash val="solid"/>
                    </a:lnR>
                    <a:lnT w="9525">
                      <a:solidFill>
                        <a:srgbClr val="443F44"/>
                      </a:solidFill>
                      <a:prstDash val="solid"/>
                    </a:lnT>
                    <a:lnB w="9525">
                      <a:solidFill>
                        <a:srgbClr val="443F4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5085"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950" b="1" spc="-10" dirty="0">
                          <a:latin typeface="Times New Roman"/>
                          <a:cs typeface="Times New Roman"/>
                        </a:rPr>
                        <a:t>13500</a:t>
                      </a:r>
                      <a:endParaRPr sz="950">
                        <a:latin typeface="Times New Roman"/>
                        <a:cs typeface="Times New Roman"/>
                      </a:endParaRPr>
                    </a:p>
                  </a:txBody>
                  <a:tcPr marL="0" marR="0" marT="8890" marB="0">
                    <a:lnL w="9525">
                      <a:solidFill>
                        <a:srgbClr val="443F44"/>
                      </a:solidFill>
                      <a:prstDash val="solid"/>
                    </a:lnL>
                    <a:lnR w="9525">
                      <a:solidFill>
                        <a:srgbClr val="443F44"/>
                      </a:solidFill>
                      <a:prstDash val="solid"/>
                    </a:lnR>
                    <a:lnT w="9525">
                      <a:solidFill>
                        <a:srgbClr val="443F44"/>
                      </a:solidFill>
                      <a:prstDash val="solid"/>
                    </a:lnT>
                    <a:lnB w="28575">
                      <a:solidFill>
                        <a:srgbClr val="575757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5560"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950" spc="-10" dirty="0">
                          <a:latin typeface="Times New Roman"/>
                          <a:cs typeface="Times New Roman"/>
                        </a:rPr>
                        <a:t>11580</a:t>
                      </a:r>
                      <a:endParaRPr sz="950">
                        <a:latin typeface="Times New Roman"/>
                        <a:cs typeface="Times New Roman"/>
                      </a:endParaRPr>
                    </a:p>
                  </a:txBody>
                  <a:tcPr marL="0" marR="0" marT="8890" marB="0">
                    <a:lnL w="9525">
                      <a:solidFill>
                        <a:srgbClr val="443F44"/>
                      </a:solidFill>
                      <a:prstDash val="solid"/>
                    </a:lnL>
                    <a:lnR w="9525">
                      <a:solidFill>
                        <a:srgbClr val="443F44"/>
                      </a:solidFill>
                      <a:prstDash val="solid"/>
                    </a:lnR>
                    <a:lnT w="9525">
                      <a:solidFill>
                        <a:srgbClr val="443F44"/>
                      </a:solidFill>
                      <a:prstDash val="solid"/>
                    </a:lnT>
                    <a:lnB w="9525">
                      <a:solidFill>
                        <a:srgbClr val="443F4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9209"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950" spc="-20" dirty="0">
                          <a:latin typeface="Times New Roman"/>
                          <a:cs typeface="Times New Roman"/>
                        </a:rPr>
                        <a:t>4703</a:t>
                      </a:r>
                      <a:endParaRPr sz="950">
                        <a:latin typeface="Times New Roman"/>
                        <a:cs typeface="Times New Roman"/>
                      </a:endParaRPr>
                    </a:p>
                  </a:txBody>
                  <a:tcPr marL="0" marR="0" marT="8890" marB="0">
                    <a:lnL w="9525">
                      <a:solidFill>
                        <a:srgbClr val="443F44"/>
                      </a:solidFill>
                      <a:prstDash val="solid"/>
                    </a:lnL>
                    <a:lnR w="9525">
                      <a:solidFill>
                        <a:srgbClr val="443F44"/>
                      </a:solidFill>
                      <a:prstDash val="solid"/>
                    </a:lnR>
                    <a:lnT w="9525">
                      <a:solidFill>
                        <a:srgbClr val="443F44"/>
                      </a:solidFill>
                      <a:prstDash val="solid"/>
                    </a:lnT>
                    <a:lnB w="9525">
                      <a:solidFill>
                        <a:srgbClr val="443F4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130"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950" b="1" spc="-10" dirty="0">
                          <a:latin typeface="Times New Roman"/>
                          <a:cs typeface="Times New Roman"/>
                        </a:rPr>
                        <a:t>94645</a:t>
                      </a:r>
                      <a:endParaRPr sz="950">
                        <a:latin typeface="Times New Roman"/>
                        <a:cs typeface="Times New Roman"/>
                      </a:endParaRPr>
                    </a:p>
                  </a:txBody>
                  <a:tcPr marL="0" marR="0" marT="8890" marB="0">
                    <a:lnL w="9525">
                      <a:solidFill>
                        <a:srgbClr val="443F44"/>
                      </a:solidFill>
                      <a:prstDash val="solid"/>
                    </a:lnL>
                    <a:lnR w="9525">
                      <a:solidFill>
                        <a:srgbClr val="443F44"/>
                      </a:solidFill>
                      <a:prstDash val="solid"/>
                    </a:lnR>
                    <a:lnT w="9525">
                      <a:solidFill>
                        <a:srgbClr val="443F44"/>
                      </a:solidFill>
                      <a:prstDash val="solid"/>
                    </a:lnT>
                    <a:lnB w="19050">
                      <a:solidFill>
                        <a:srgbClr val="34343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9209"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950" spc="-10" dirty="0">
                          <a:latin typeface="Times New Roman"/>
                          <a:cs typeface="Times New Roman"/>
                        </a:rPr>
                        <a:t>88873</a:t>
                      </a:r>
                      <a:endParaRPr sz="950">
                        <a:latin typeface="Times New Roman"/>
                        <a:cs typeface="Times New Roman"/>
                      </a:endParaRPr>
                    </a:p>
                  </a:txBody>
                  <a:tcPr marL="0" marR="0" marT="8890" marB="0">
                    <a:lnL w="9525">
                      <a:solidFill>
                        <a:srgbClr val="443F44"/>
                      </a:solidFill>
                      <a:prstDash val="solid"/>
                    </a:lnL>
                    <a:lnR w="9525">
                      <a:solidFill>
                        <a:srgbClr val="443F44"/>
                      </a:solidFill>
                      <a:prstDash val="solid"/>
                    </a:lnR>
                    <a:lnT w="9525">
                      <a:solidFill>
                        <a:srgbClr val="443F44"/>
                      </a:solidFill>
                      <a:prstDash val="solid"/>
                    </a:lnT>
                    <a:lnB w="9525">
                      <a:solidFill>
                        <a:srgbClr val="443F4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6034"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950" spc="-10" dirty="0">
                          <a:latin typeface="Times New Roman"/>
                          <a:cs typeface="Times New Roman"/>
                        </a:rPr>
                        <a:t>87317</a:t>
                      </a:r>
                      <a:endParaRPr sz="950">
                        <a:latin typeface="Times New Roman"/>
                        <a:cs typeface="Times New Roman"/>
                      </a:endParaRPr>
                    </a:p>
                  </a:txBody>
                  <a:tcPr marL="0" marR="0" marT="8890" marB="0">
                    <a:lnL w="9525">
                      <a:solidFill>
                        <a:srgbClr val="443F44"/>
                      </a:solidFill>
                      <a:prstDash val="solid"/>
                    </a:lnL>
                    <a:lnR w="9525">
                      <a:solidFill>
                        <a:srgbClr val="443F44"/>
                      </a:solidFill>
                      <a:prstDash val="solid"/>
                    </a:lnR>
                    <a:lnT w="9525">
                      <a:solidFill>
                        <a:srgbClr val="443F44"/>
                      </a:solidFill>
                      <a:prstDash val="solid"/>
                    </a:lnT>
                    <a:lnB w="9525">
                      <a:solidFill>
                        <a:srgbClr val="443F44"/>
                      </a:solidFill>
                      <a:prstDash val="solid"/>
                    </a:lnB>
                  </a:tcPr>
                </a:tc>
              </a:tr>
              <a:tr h="408940">
                <a:tc>
                  <a:txBody>
                    <a:bodyPr/>
                    <a:lstStyle/>
                    <a:p>
                      <a:pPr marL="78105">
                        <a:lnSpc>
                          <a:spcPts val="825"/>
                        </a:lnSpc>
                      </a:pPr>
                      <a:r>
                        <a:rPr sz="950" dirty="0">
                          <a:latin typeface="Cambria"/>
                          <a:cs typeface="Cambria"/>
                        </a:rPr>
                        <a:t>3.</a:t>
                      </a:r>
                      <a:r>
                        <a:rPr sz="950" spc="-1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50" spc="-35" dirty="0">
                          <a:latin typeface="Cambria"/>
                          <a:cs typeface="Cambria"/>
                        </a:rPr>
                        <a:t>Покупка</a:t>
                      </a:r>
                      <a:r>
                        <a:rPr sz="950" spc="4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50" spc="-50" dirty="0">
                          <a:latin typeface="Cambria"/>
                          <a:cs typeface="Cambria"/>
                        </a:rPr>
                        <a:t>н</a:t>
                      </a:r>
                      <a:endParaRPr sz="950">
                        <a:latin typeface="Cambria"/>
                        <a:cs typeface="Cambria"/>
                      </a:endParaRPr>
                    </a:p>
                    <a:p>
                      <a:pPr marL="80645" marR="284480" indent="4445">
                        <a:lnSpc>
                          <a:spcPts val="1100"/>
                        </a:lnSpc>
                        <a:spcBef>
                          <a:spcPts val="50"/>
                        </a:spcBef>
                      </a:pPr>
                      <a:r>
                        <a:rPr sz="950" spc="-50" dirty="0">
                          <a:latin typeface="Cambria"/>
                          <a:cs typeface="Cambria"/>
                        </a:rPr>
                        <a:t>прочпе</a:t>
                      </a:r>
                      <a:r>
                        <a:rPr sz="950" spc="3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50" spc="-40" dirty="0">
                          <a:latin typeface="Cambria"/>
                          <a:cs typeface="Cambria"/>
                        </a:rPr>
                        <a:t>по-</a:t>
                      </a:r>
                      <a:r>
                        <a:rPr sz="950" spc="50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50" spc="-30" dirty="0">
                          <a:latin typeface="Cambria"/>
                          <a:cs typeface="Cambria"/>
                        </a:rPr>
                        <a:t>ступлеппя</a:t>
                      </a:r>
                      <a:endParaRPr sz="95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9525">
                      <a:solidFill>
                        <a:srgbClr val="443F44"/>
                      </a:solidFill>
                      <a:prstDash val="solid"/>
                    </a:lnL>
                    <a:lnR w="9525">
                      <a:solidFill>
                        <a:srgbClr val="443F44"/>
                      </a:solidFill>
                      <a:prstDash val="solid"/>
                    </a:lnR>
                    <a:lnT w="9525">
                      <a:solidFill>
                        <a:srgbClr val="282828"/>
                      </a:solidFill>
                      <a:prstDash val="solid"/>
                    </a:lnT>
                    <a:lnB w="9525">
                      <a:solidFill>
                        <a:srgbClr val="443F4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3335" algn="ctr">
                        <a:lnSpc>
                          <a:spcPct val="100000"/>
                        </a:lnSpc>
                        <a:spcBef>
                          <a:spcPts val="965"/>
                        </a:spcBef>
                      </a:pPr>
                      <a:r>
                        <a:rPr sz="1000" spc="-25" dirty="0">
                          <a:latin typeface="Times New Roman"/>
                          <a:cs typeface="Times New Roman"/>
                        </a:rPr>
                        <a:t>970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122555" marB="0">
                    <a:lnL w="9525">
                      <a:solidFill>
                        <a:srgbClr val="443F44"/>
                      </a:solidFill>
                      <a:prstDash val="solid"/>
                    </a:lnL>
                    <a:lnR w="9525">
                      <a:solidFill>
                        <a:srgbClr val="443F44"/>
                      </a:solidFill>
                      <a:prstDash val="solid"/>
                    </a:lnR>
                    <a:lnT w="9525">
                      <a:solidFill>
                        <a:srgbClr val="443F44"/>
                      </a:solidFill>
                      <a:prstDash val="solid"/>
                    </a:lnT>
                    <a:lnB w="9525">
                      <a:solidFill>
                        <a:srgbClr val="443F4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050" algn="ctr">
                        <a:lnSpc>
                          <a:spcPct val="100000"/>
                        </a:lnSpc>
                        <a:spcBef>
                          <a:spcPts val="965"/>
                        </a:spcBef>
                      </a:pPr>
                      <a:r>
                        <a:rPr sz="1000" spc="-20" dirty="0">
                          <a:latin typeface="Times New Roman"/>
                          <a:cs typeface="Times New Roman"/>
                        </a:rPr>
                        <a:t>2270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122555" marB="0">
                    <a:lnL w="9525">
                      <a:solidFill>
                        <a:srgbClr val="443F44"/>
                      </a:solidFill>
                      <a:prstDash val="solid"/>
                    </a:lnL>
                    <a:lnR w="9525">
                      <a:solidFill>
                        <a:srgbClr val="443F44"/>
                      </a:solidFill>
                      <a:prstDash val="solid"/>
                    </a:lnR>
                    <a:lnT w="9525">
                      <a:solidFill>
                        <a:srgbClr val="443F44"/>
                      </a:solidFill>
                      <a:prstDash val="solid"/>
                    </a:lnT>
                    <a:lnB w="19050">
                      <a:solidFill>
                        <a:srgbClr val="4B4B4B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1115" algn="ctr">
                        <a:lnSpc>
                          <a:spcPct val="100000"/>
                        </a:lnSpc>
                        <a:spcBef>
                          <a:spcPts val="965"/>
                        </a:spcBef>
                      </a:pPr>
                      <a:r>
                        <a:rPr sz="1000" spc="-20" dirty="0">
                          <a:latin typeface="Times New Roman"/>
                          <a:cs typeface="Times New Roman"/>
                        </a:rPr>
                        <a:t>1918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122555" marB="0">
                    <a:lnL w="9525">
                      <a:solidFill>
                        <a:srgbClr val="443F44"/>
                      </a:solidFill>
                      <a:prstDash val="solid"/>
                    </a:lnL>
                    <a:lnR w="9525">
                      <a:solidFill>
                        <a:srgbClr val="443F44"/>
                      </a:solidFill>
                      <a:prstDash val="solid"/>
                    </a:lnR>
                    <a:lnT w="9525">
                      <a:solidFill>
                        <a:srgbClr val="443F44"/>
                      </a:solidFill>
                      <a:prstDash val="solid"/>
                    </a:lnT>
                    <a:lnB w="19050">
                      <a:solidFill>
                        <a:srgbClr val="4B4B4B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2069" algn="ctr">
                        <a:lnSpc>
                          <a:spcPct val="100000"/>
                        </a:lnSpc>
                        <a:spcBef>
                          <a:spcPts val="965"/>
                        </a:spcBef>
                      </a:pPr>
                      <a:r>
                        <a:rPr sz="1000" spc="-20" dirty="0">
                          <a:latin typeface="Times New Roman"/>
                          <a:cs typeface="Times New Roman"/>
                        </a:rPr>
                        <a:t>l02§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122555" marB="0">
                    <a:lnL w="9525">
                      <a:solidFill>
                        <a:srgbClr val="443F44"/>
                      </a:solidFill>
                      <a:prstDash val="solid"/>
                    </a:lnL>
                    <a:lnR w="9525">
                      <a:solidFill>
                        <a:srgbClr val="443F44"/>
                      </a:solidFill>
                      <a:prstDash val="solid"/>
                    </a:lnR>
                    <a:lnT w="28575">
                      <a:solidFill>
                        <a:srgbClr val="575757"/>
                      </a:solidFill>
                      <a:prstDash val="solid"/>
                    </a:lnT>
                    <a:lnB w="9525">
                      <a:solidFill>
                        <a:srgbClr val="443F4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9209" algn="ctr">
                        <a:lnSpc>
                          <a:spcPct val="100000"/>
                        </a:lnSpc>
                        <a:spcBef>
                          <a:spcPts val="965"/>
                        </a:spcBef>
                      </a:pPr>
                      <a:r>
                        <a:rPr sz="1000" spc="-25" dirty="0">
                          <a:latin typeface="Times New Roman"/>
                          <a:cs typeface="Times New Roman"/>
                        </a:rPr>
                        <a:t>80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122555" marB="0">
                    <a:lnL w="9525">
                      <a:solidFill>
                        <a:srgbClr val="443F44"/>
                      </a:solidFill>
                      <a:prstDash val="solid"/>
                    </a:lnL>
                    <a:lnR w="9525">
                      <a:solidFill>
                        <a:srgbClr val="443F44"/>
                      </a:solidFill>
                      <a:prstDash val="solid"/>
                    </a:lnR>
                    <a:lnT w="9525">
                      <a:solidFill>
                        <a:srgbClr val="443F44"/>
                      </a:solidFill>
                      <a:prstDash val="solid"/>
                    </a:lnT>
                    <a:lnB w="28575">
                      <a:solidFill>
                        <a:srgbClr val="64646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0" algn="ctr">
                        <a:lnSpc>
                          <a:spcPct val="100000"/>
                        </a:lnSpc>
                        <a:spcBef>
                          <a:spcPts val="965"/>
                        </a:spcBef>
                      </a:pPr>
                      <a:r>
                        <a:rPr sz="1000" spc="-25" dirty="0">
                          <a:latin typeface="Times New Roman"/>
                          <a:cs typeface="Times New Roman"/>
                        </a:rPr>
                        <a:t>98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122555" marB="0">
                    <a:lnL w="9525">
                      <a:solidFill>
                        <a:srgbClr val="443F44"/>
                      </a:solidFill>
                      <a:prstDash val="solid"/>
                    </a:lnL>
                    <a:lnR w="9525">
                      <a:solidFill>
                        <a:srgbClr val="443F44"/>
                      </a:solidFill>
                      <a:prstDash val="solid"/>
                    </a:lnR>
                    <a:lnT w="9525">
                      <a:solidFill>
                        <a:srgbClr val="443F44"/>
                      </a:solidFill>
                      <a:prstDash val="solid"/>
                    </a:lnT>
                    <a:lnB w="9525">
                      <a:solidFill>
                        <a:srgbClr val="443F4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443F44"/>
                      </a:solidFill>
                      <a:prstDash val="solid"/>
                    </a:lnL>
                    <a:lnR w="9525">
                      <a:solidFill>
                        <a:srgbClr val="443F44"/>
                      </a:solidFill>
                      <a:prstDash val="solid"/>
                    </a:lnR>
                    <a:lnT w="19050">
                      <a:solidFill>
                        <a:srgbClr val="343434"/>
                      </a:solidFill>
                      <a:prstDash val="solid"/>
                    </a:lnT>
                    <a:lnB w="28575">
                      <a:solidFill>
                        <a:srgbClr val="443F4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443F44"/>
                      </a:solidFill>
                      <a:prstDash val="solid"/>
                    </a:lnL>
                    <a:lnR w="9525">
                      <a:solidFill>
                        <a:srgbClr val="443F44"/>
                      </a:solidFill>
                      <a:prstDash val="solid"/>
                    </a:lnR>
                    <a:lnT w="9525">
                      <a:solidFill>
                        <a:srgbClr val="443F44"/>
                      </a:solidFill>
                      <a:prstDash val="solid"/>
                    </a:lnT>
                    <a:lnB w="9525">
                      <a:solidFill>
                        <a:srgbClr val="443F4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443F44"/>
                      </a:solidFill>
                      <a:prstDash val="solid"/>
                    </a:lnL>
                    <a:lnR w="9525">
                      <a:solidFill>
                        <a:srgbClr val="443F44"/>
                      </a:solidFill>
                      <a:prstDash val="solid"/>
                    </a:lnR>
                    <a:lnT w="9525">
                      <a:solidFill>
                        <a:srgbClr val="443F44"/>
                      </a:solidFill>
                      <a:prstDash val="solid"/>
                    </a:lnT>
                    <a:lnB w="9525">
                      <a:solidFill>
                        <a:srgbClr val="443F44"/>
                      </a:solidFill>
                      <a:prstDash val="solid"/>
                    </a:lnB>
                  </a:tcPr>
                </a:tc>
              </a:tr>
              <a:tr h="201295">
                <a:tc>
                  <a:txBody>
                    <a:bodyPr/>
                    <a:lstStyle/>
                    <a:p>
                      <a:pPr marL="83820">
                        <a:lnSpc>
                          <a:spcPts val="994"/>
                        </a:lnSpc>
                      </a:pPr>
                      <a:r>
                        <a:rPr sz="950" spc="-10" dirty="0">
                          <a:latin typeface="Cambria"/>
                          <a:cs typeface="Cambria"/>
                        </a:rPr>
                        <a:t>Итого</a:t>
                      </a:r>
                      <a:endParaRPr sz="95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9525">
                      <a:solidFill>
                        <a:srgbClr val="443F44"/>
                      </a:solidFill>
                      <a:prstDash val="solid"/>
                    </a:lnL>
                    <a:lnR w="9525">
                      <a:solidFill>
                        <a:srgbClr val="443F44"/>
                      </a:solidFill>
                      <a:prstDash val="solid"/>
                    </a:lnR>
                    <a:lnT w="9525">
                      <a:solidFill>
                        <a:srgbClr val="443F44"/>
                      </a:solidFill>
                      <a:prstDash val="solid"/>
                    </a:lnT>
                    <a:lnB w="9525">
                      <a:solidFill>
                        <a:srgbClr val="443F4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2225" algn="ct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950" b="1" spc="-10" dirty="0">
                          <a:latin typeface="Times New Roman"/>
                          <a:cs typeface="Times New Roman"/>
                        </a:rPr>
                        <a:t>164513</a:t>
                      </a:r>
                      <a:endParaRPr sz="950">
                        <a:latin typeface="Times New Roman"/>
                        <a:cs typeface="Times New Roman"/>
                      </a:endParaRPr>
                    </a:p>
                  </a:txBody>
                  <a:tcPr marL="0" marR="0" marT="31115" marB="0">
                    <a:lnL w="9525">
                      <a:solidFill>
                        <a:srgbClr val="443F44"/>
                      </a:solidFill>
                      <a:prstDash val="solid"/>
                    </a:lnL>
                    <a:lnR w="9525">
                      <a:solidFill>
                        <a:srgbClr val="443F44"/>
                      </a:solidFill>
                      <a:prstDash val="solid"/>
                    </a:lnR>
                    <a:lnT w="9525">
                      <a:solidFill>
                        <a:srgbClr val="443F44"/>
                      </a:solidFill>
                      <a:prstDash val="solid"/>
                    </a:lnT>
                    <a:lnB w="9525">
                      <a:solidFill>
                        <a:srgbClr val="443F4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8575" algn="ct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950" b="1" spc="-10" dirty="0">
                          <a:latin typeface="Times New Roman"/>
                          <a:cs typeface="Times New Roman"/>
                        </a:rPr>
                        <a:t>194951,4</a:t>
                      </a:r>
                      <a:endParaRPr sz="950">
                        <a:latin typeface="Times New Roman"/>
                        <a:cs typeface="Times New Roman"/>
                      </a:endParaRPr>
                    </a:p>
                  </a:txBody>
                  <a:tcPr marL="0" marR="0" marT="31115" marB="0">
                    <a:lnL w="9525">
                      <a:solidFill>
                        <a:srgbClr val="443F44"/>
                      </a:solidFill>
                      <a:prstDash val="solid"/>
                    </a:lnL>
                    <a:lnR w="9525">
                      <a:solidFill>
                        <a:srgbClr val="443F44"/>
                      </a:solidFill>
                      <a:prstDash val="solid"/>
                    </a:lnR>
                    <a:lnT w="19050">
                      <a:solidFill>
                        <a:srgbClr val="4B4B4B"/>
                      </a:solidFill>
                      <a:prstDash val="solid"/>
                    </a:lnT>
                    <a:lnB w="9525">
                      <a:solidFill>
                        <a:srgbClr val="443F4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9845" algn="ct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950" b="1" spc="-10" dirty="0">
                          <a:latin typeface="Times New Roman"/>
                          <a:cs typeface="Times New Roman"/>
                        </a:rPr>
                        <a:t>86604,9</a:t>
                      </a:r>
                      <a:endParaRPr sz="950">
                        <a:latin typeface="Times New Roman"/>
                        <a:cs typeface="Times New Roman"/>
                      </a:endParaRPr>
                    </a:p>
                  </a:txBody>
                  <a:tcPr marL="0" marR="0" marT="31115" marB="0">
                    <a:lnL w="9525">
                      <a:solidFill>
                        <a:srgbClr val="443F44"/>
                      </a:solidFill>
                      <a:prstDash val="solid"/>
                    </a:lnL>
                    <a:lnR w="9525">
                      <a:solidFill>
                        <a:srgbClr val="443F44"/>
                      </a:solidFill>
                      <a:prstDash val="solid"/>
                    </a:lnR>
                    <a:lnT w="19050">
                      <a:solidFill>
                        <a:srgbClr val="4B4B4B"/>
                      </a:solidFill>
                      <a:prstDash val="solid"/>
                    </a:lnT>
                    <a:lnB w="9525">
                      <a:solidFill>
                        <a:srgbClr val="443F4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100" algn="ct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950" spc="-10" dirty="0">
                          <a:latin typeface="Times New Roman"/>
                          <a:cs typeface="Times New Roman"/>
                        </a:rPr>
                        <a:t>14525</a:t>
                      </a:r>
                      <a:endParaRPr sz="950">
                        <a:latin typeface="Times New Roman"/>
                        <a:cs typeface="Times New Roman"/>
                      </a:endParaRPr>
                    </a:p>
                  </a:txBody>
                  <a:tcPr marL="0" marR="0" marT="31115" marB="0">
                    <a:lnL w="9525">
                      <a:solidFill>
                        <a:srgbClr val="443F44"/>
                      </a:solidFill>
                      <a:prstDash val="solid"/>
                    </a:lnL>
                    <a:lnR w="9525">
                      <a:solidFill>
                        <a:srgbClr val="443F44"/>
                      </a:solidFill>
                      <a:prstDash val="solid"/>
                    </a:lnR>
                    <a:lnT w="9525">
                      <a:solidFill>
                        <a:srgbClr val="443F44"/>
                      </a:solidFill>
                      <a:prstDash val="solid"/>
                    </a:lnT>
                    <a:lnB w="12700">
                      <a:solidFill>
                        <a:srgbClr val="4F4F4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735" algn="ct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950" b="1" spc="-10" dirty="0">
                          <a:latin typeface="Times New Roman"/>
                          <a:cs typeface="Times New Roman"/>
                        </a:rPr>
                        <a:t>11660</a:t>
                      </a:r>
                      <a:endParaRPr sz="950">
                        <a:latin typeface="Times New Roman"/>
                        <a:cs typeface="Times New Roman"/>
                      </a:endParaRPr>
                    </a:p>
                  </a:txBody>
                  <a:tcPr marL="0" marR="0" marT="31115" marB="0">
                    <a:lnL w="9525">
                      <a:solidFill>
                        <a:srgbClr val="443F44"/>
                      </a:solidFill>
                      <a:prstDash val="solid"/>
                    </a:lnL>
                    <a:lnR w="9525">
                      <a:solidFill>
                        <a:srgbClr val="443F44"/>
                      </a:solidFill>
                      <a:prstDash val="solid"/>
                    </a:lnR>
                    <a:lnT w="28575">
                      <a:solidFill>
                        <a:srgbClr val="646464"/>
                      </a:solidFill>
                      <a:prstDash val="solid"/>
                    </a:lnT>
                    <a:lnB w="9525">
                      <a:solidFill>
                        <a:srgbClr val="443F4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950" b="1" spc="-35" dirty="0">
                          <a:latin typeface="Times New Roman"/>
                          <a:cs typeface="Times New Roman"/>
                        </a:rPr>
                        <a:t>480</a:t>
                      </a:r>
                      <a:r>
                        <a:rPr sz="950" b="1" spc="-1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950" spc="-340" dirty="0">
                          <a:latin typeface="Times New Roman"/>
                          <a:cs typeface="Times New Roman"/>
                        </a:rPr>
                        <a:t>1</a:t>
                      </a:r>
                      <a:endParaRPr sz="950">
                        <a:latin typeface="Times New Roman"/>
                        <a:cs typeface="Times New Roman"/>
                      </a:endParaRPr>
                    </a:p>
                  </a:txBody>
                  <a:tcPr marL="0" marR="0" marT="31115" marB="0">
                    <a:lnL w="9525">
                      <a:solidFill>
                        <a:srgbClr val="443F44"/>
                      </a:solidFill>
                      <a:prstDash val="solid"/>
                    </a:lnL>
                    <a:lnR w="9525">
                      <a:solidFill>
                        <a:srgbClr val="443F44"/>
                      </a:solidFill>
                      <a:prstDash val="solid"/>
                    </a:lnR>
                    <a:lnT w="9525">
                      <a:solidFill>
                        <a:srgbClr val="443F44"/>
                      </a:solidFill>
                      <a:prstDash val="solid"/>
                    </a:lnT>
                    <a:lnB w="9525">
                      <a:solidFill>
                        <a:srgbClr val="443F4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590" algn="ct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950" b="1" spc="-10" dirty="0">
                          <a:latin typeface="Times New Roman"/>
                          <a:cs typeface="Times New Roman"/>
                        </a:rPr>
                        <a:t>94645</a:t>
                      </a:r>
                      <a:endParaRPr sz="950">
                        <a:latin typeface="Times New Roman"/>
                        <a:cs typeface="Times New Roman"/>
                      </a:endParaRPr>
                    </a:p>
                  </a:txBody>
                  <a:tcPr marL="0" marR="0" marT="31115" marB="0">
                    <a:lnL w="9525">
                      <a:solidFill>
                        <a:srgbClr val="443F44"/>
                      </a:solidFill>
                      <a:prstDash val="solid"/>
                    </a:lnL>
                    <a:lnR w="9525">
                      <a:solidFill>
                        <a:srgbClr val="443F44"/>
                      </a:solidFill>
                      <a:prstDash val="solid"/>
                    </a:lnR>
                    <a:lnT w="28575">
                      <a:solidFill>
                        <a:srgbClr val="443F44"/>
                      </a:solidFill>
                      <a:prstDash val="solid"/>
                    </a:lnT>
                    <a:lnB w="9525">
                      <a:solidFill>
                        <a:srgbClr val="443F4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685" algn="ct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950" spc="-10" dirty="0">
                          <a:latin typeface="Times New Roman"/>
                          <a:cs typeface="Times New Roman"/>
                        </a:rPr>
                        <a:t>88873</a:t>
                      </a:r>
                      <a:endParaRPr sz="950">
                        <a:latin typeface="Times New Roman"/>
                        <a:cs typeface="Times New Roman"/>
                      </a:endParaRPr>
                    </a:p>
                  </a:txBody>
                  <a:tcPr marL="0" marR="0" marT="31115" marB="0">
                    <a:lnL w="9525">
                      <a:solidFill>
                        <a:srgbClr val="443F44"/>
                      </a:solidFill>
                      <a:prstDash val="solid"/>
                    </a:lnL>
                    <a:lnR w="9525">
                      <a:solidFill>
                        <a:srgbClr val="443F44"/>
                      </a:solidFill>
                      <a:prstDash val="solid"/>
                    </a:lnR>
                    <a:lnT w="9525">
                      <a:solidFill>
                        <a:srgbClr val="443F44"/>
                      </a:solidFill>
                      <a:prstDash val="solid"/>
                    </a:lnT>
                    <a:lnB w="9525">
                      <a:solidFill>
                        <a:srgbClr val="443F4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7145" algn="ct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950" spc="-10" dirty="0">
                          <a:latin typeface="Times New Roman"/>
                          <a:cs typeface="Times New Roman"/>
                        </a:rPr>
                        <a:t>87317</a:t>
                      </a:r>
                      <a:endParaRPr sz="950">
                        <a:latin typeface="Times New Roman"/>
                        <a:cs typeface="Times New Roman"/>
                      </a:endParaRPr>
                    </a:p>
                  </a:txBody>
                  <a:tcPr marL="0" marR="0" marT="31115" marB="0">
                    <a:lnL w="9525">
                      <a:solidFill>
                        <a:srgbClr val="443F44"/>
                      </a:solidFill>
                      <a:prstDash val="solid"/>
                    </a:lnL>
                    <a:lnR w="9525">
                      <a:solidFill>
                        <a:srgbClr val="443F44"/>
                      </a:solidFill>
                      <a:prstDash val="solid"/>
                    </a:lnR>
                    <a:lnT w="9525">
                      <a:solidFill>
                        <a:srgbClr val="443F44"/>
                      </a:solidFill>
                      <a:prstDash val="solid"/>
                    </a:lnT>
                    <a:lnB w="9525">
                      <a:solidFill>
                        <a:srgbClr val="443F44"/>
                      </a:solidFill>
                      <a:prstDash val="solid"/>
                    </a:lnB>
                  </a:tcPr>
                </a:tc>
              </a:tr>
              <a:tr h="436245">
                <a:tc>
                  <a:txBody>
                    <a:bodyPr/>
                    <a:lstStyle/>
                    <a:p>
                      <a:pPr marL="93980">
                        <a:lnSpc>
                          <a:spcPts val="925"/>
                        </a:lnSpc>
                      </a:pPr>
                      <a:r>
                        <a:rPr sz="900" spc="-10" dirty="0">
                          <a:latin typeface="Times New Roman"/>
                          <a:cs typeface="Times New Roman"/>
                        </a:rPr>
                        <a:t>Расход</a:t>
                      </a: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23495">
                        <a:lnSpc>
                          <a:spcPct val="100000"/>
                        </a:lnSpc>
                        <a:spcBef>
                          <a:spcPts val="115"/>
                        </a:spcBef>
                      </a:pPr>
                      <a:r>
                        <a:rPr sz="950" spc="175" dirty="0">
                          <a:latin typeface="Times New Roman"/>
                          <a:cs typeface="Times New Roman"/>
                        </a:rPr>
                        <a:t>g</a:t>
                      </a:r>
                      <a:r>
                        <a:rPr sz="950" spc="38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950" spc="150" dirty="0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sz="950" spc="434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950" b="1" spc="-10" dirty="0">
                          <a:latin typeface="Times New Roman"/>
                          <a:cs typeface="Times New Roman"/>
                        </a:rPr>
                        <a:t>‘дaпo</a:t>
                      </a: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L="106680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sz="650" spc="130" dirty="0">
                          <a:latin typeface="Times New Roman"/>
                          <a:cs typeface="Times New Roman"/>
                        </a:rPr>
                        <a:t>G</a:t>
                      </a:r>
                      <a:r>
                        <a:rPr sz="650" spc="310" dirty="0">
                          <a:latin typeface="Times New Roman"/>
                          <a:cs typeface="Times New Roman"/>
                        </a:rPr>
                        <a:t>  </a:t>
                      </a:r>
                      <a:r>
                        <a:rPr sz="600" b="1" spc="-50" dirty="0">
                          <a:latin typeface="Times New Roman"/>
                          <a:cs typeface="Times New Roman"/>
                        </a:rPr>
                        <a:t>o</a:t>
                      </a: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443F44"/>
                      </a:solidFill>
                      <a:prstDash val="solid"/>
                    </a:lnL>
                    <a:lnR w="9525">
                      <a:solidFill>
                        <a:srgbClr val="443F44"/>
                      </a:solidFill>
                      <a:prstDash val="solid"/>
                    </a:lnR>
                    <a:lnT w="9525">
                      <a:solidFill>
                        <a:srgbClr val="443F44"/>
                      </a:solidFill>
                      <a:prstDash val="solid"/>
                    </a:lnT>
                    <a:lnB w="9525">
                      <a:solidFill>
                        <a:srgbClr val="443F4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3495" algn="ctr">
                        <a:lnSpc>
                          <a:spcPct val="100000"/>
                        </a:lnSpc>
                        <a:spcBef>
                          <a:spcPts val="1040"/>
                        </a:spcBef>
                      </a:pPr>
                      <a:r>
                        <a:rPr sz="950" b="1" spc="-10" dirty="0">
                          <a:latin typeface="Times New Roman"/>
                          <a:cs typeface="Times New Roman"/>
                        </a:rPr>
                        <a:t>67683,8</a:t>
                      </a:r>
                      <a:endParaRPr sz="950">
                        <a:latin typeface="Times New Roman"/>
                        <a:cs typeface="Times New Roman"/>
                      </a:endParaRPr>
                    </a:p>
                  </a:txBody>
                  <a:tcPr marL="0" marR="0" marT="132080" marB="0">
                    <a:lnL w="9525">
                      <a:solidFill>
                        <a:srgbClr val="443F44"/>
                      </a:solidFill>
                      <a:prstDash val="solid"/>
                    </a:lnL>
                    <a:lnR w="9525">
                      <a:solidFill>
                        <a:srgbClr val="443F44"/>
                      </a:solidFill>
                      <a:prstDash val="solid"/>
                    </a:lnR>
                    <a:lnT w="9525">
                      <a:solidFill>
                        <a:srgbClr val="443F44"/>
                      </a:solidFill>
                      <a:prstDash val="solid"/>
                    </a:lnT>
                    <a:lnB w="9525">
                      <a:solidFill>
                        <a:srgbClr val="443F4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8575" algn="ctr">
                        <a:lnSpc>
                          <a:spcPct val="100000"/>
                        </a:lnSpc>
                        <a:spcBef>
                          <a:spcPts val="1040"/>
                        </a:spcBef>
                      </a:pPr>
                      <a:r>
                        <a:rPr sz="950" b="1" spc="-40" dirty="0">
                          <a:latin typeface="Times New Roman"/>
                          <a:cs typeface="Times New Roman"/>
                        </a:rPr>
                        <a:t>226</a:t>
                      </a:r>
                      <a:r>
                        <a:rPr sz="950" b="1" spc="-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950" b="1" spc="-25" dirty="0">
                          <a:latin typeface="Times New Roman"/>
                          <a:cs typeface="Times New Roman"/>
                        </a:rPr>
                        <a:t>104</a:t>
                      </a:r>
                      <a:endParaRPr sz="950">
                        <a:latin typeface="Times New Roman"/>
                        <a:cs typeface="Times New Roman"/>
                      </a:endParaRPr>
                    </a:p>
                  </a:txBody>
                  <a:tcPr marL="0" marR="0" marT="132080" marB="0">
                    <a:lnL w="9525">
                      <a:solidFill>
                        <a:srgbClr val="443F44"/>
                      </a:solidFill>
                      <a:prstDash val="solid"/>
                    </a:lnL>
                    <a:lnR w="9525">
                      <a:solidFill>
                        <a:srgbClr val="443F44"/>
                      </a:solidFill>
                      <a:prstDash val="solid"/>
                    </a:lnR>
                    <a:lnT w="9525">
                      <a:solidFill>
                        <a:srgbClr val="443F44"/>
                      </a:solidFill>
                      <a:prstDash val="solid"/>
                    </a:lnT>
                    <a:lnB w="9525">
                      <a:solidFill>
                        <a:srgbClr val="443F4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1750" algn="ctr">
                        <a:lnSpc>
                          <a:spcPct val="100000"/>
                        </a:lnSpc>
                        <a:spcBef>
                          <a:spcPts val="1040"/>
                        </a:spcBef>
                      </a:pPr>
                      <a:r>
                        <a:rPr sz="950" b="1" spc="-10" dirty="0">
                          <a:latin typeface="Times New Roman"/>
                          <a:cs typeface="Times New Roman"/>
                        </a:rPr>
                        <a:t>25659</a:t>
                      </a:r>
                      <a:endParaRPr sz="950">
                        <a:latin typeface="Times New Roman"/>
                        <a:cs typeface="Times New Roman"/>
                      </a:endParaRPr>
                    </a:p>
                  </a:txBody>
                  <a:tcPr marL="0" marR="0" marT="132080" marB="0">
                    <a:lnL w="9525">
                      <a:solidFill>
                        <a:srgbClr val="443F44"/>
                      </a:solidFill>
                      <a:prstDash val="solid"/>
                    </a:lnL>
                    <a:lnR w="9525">
                      <a:solidFill>
                        <a:srgbClr val="443F44"/>
                      </a:solidFill>
                      <a:prstDash val="solid"/>
                    </a:lnR>
                    <a:lnT w="9525">
                      <a:solidFill>
                        <a:srgbClr val="443F44"/>
                      </a:solidFill>
                      <a:prstDash val="solid"/>
                    </a:lnT>
                    <a:lnB w="9525">
                      <a:solidFill>
                        <a:srgbClr val="443F4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5085" algn="ctr">
                        <a:lnSpc>
                          <a:spcPct val="100000"/>
                        </a:lnSpc>
                        <a:spcBef>
                          <a:spcPts val="1040"/>
                        </a:spcBef>
                      </a:pPr>
                      <a:r>
                        <a:rPr sz="950" b="1" spc="-10" dirty="0">
                          <a:latin typeface="Times New Roman"/>
                          <a:cs typeface="Times New Roman"/>
                        </a:rPr>
                        <a:t>17846</a:t>
                      </a:r>
                      <a:endParaRPr sz="950">
                        <a:latin typeface="Times New Roman"/>
                        <a:cs typeface="Times New Roman"/>
                      </a:endParaRPr>
                    </a:p>
                  </a:txBody>
                  <a:tcPr marL="0" marR="0" marT="132080" marB="0">
                    <a:lnL w="9525">
                      <a:solidFill>
                        <a:srgbClr val="443F44"/>
                      </a:solidFill>
                      <a:prstDash val="solid"/>
                    </a:lnL>
                    <a:lnR w="9525">
                      <a:solidFill>
                        <a:srgbClr val="443F44"/>
                      </a:solidFill>
                      <a:prstDash val="solid"/>
                    </a:lnR>
                    <a:lnT w="12700">
                      <a:solidFill>
                        <a:srgbClr val="4F4F4F"/>
                      </a:solidFill>
                      <a:prstDash val="solid"/>
                    </a:lnT>
                    <a:lnB w="9525">
                      <a:solidFill>
                        <a:srgbClr val="443F4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6670" algn="ctr">
                        <a:lnSpc>
                          <a:spcPct val="100000"/>
                        </a:lnSpc>
                        <a:spcBef>
                          <a:spcPts val="1040"/>
                        </a:spcBef>
                      </a:pPr>
                      <a:r>
                        <a:rPr sz="950" spc="-10" dirty="0">
                          <a:latin typeface="Times New Roman"/>
                          <a:cs typeface="Times New Roman"/>
                        </a:rPr>
                        <a:t>12755</a:t>
                      </a:r>
                      <a:endParaRPr sz="950">
                        <a:latin typeface="Times New Roman"/>
                        <a:cs typeface="Times New Roman"/>
                      </a:endParaRPr>
                    </a:p>
                  </a:txBody>
                  <a:tcPr marL="0" marR="0" marT="132080" marB="0">
                    <a:lnL w="9525">
                      <a:solidFill>
                        <a:srgbClr val="443F44"/>
                      </a:solidFill>
                      <a:prstDash val="solid"/>
                    </a:lnL>
                    <a:lnR w="9525">
                      <a:solidFill>
                        <a:srgbClr val="443F44"/>
                      </a:solidFill>
                      <a:prstDash val="solid"/>
                    </a:lnR>
                    <a:lnT w="9525">
                      <a:solidFill>
                        <a:srgbClr val="443F44"/>
                      </a:solidFill>
                      <a:prstDash val="solid"/>
                    </a:lnT>
                    <a:lnB w="9525">
                      <a:solidFill>
                        <a:srgbClr val="443F4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2860" algn="ctr">
                        <a:lnSpc>
                          <a:spcPct val="100000"/>
                        </a:lnSpc>
                        <a:spcBef>
                          <a:spcPts val="1040"/>
                        </a:spcBef>
                      </a:pPr>
                      <a:r>
                        <a:rPr sz="950" b="1" spc="-20" dirty="0">
                          <a:latin typeface="Times New Roman"/>
                          <a:cs typeface="Times New Roman"/>
                        </a:rPr>
                        <a:t>3819</a:t>
                      </a:r>
                      <a:endParaRPr sz="950">
                        <a:latin typeface="Times New Roman"/>
                        <a:cs typeface="Times New Roman"/>
                      </a:endParaRPr>
                    </a:p>
                  </a:txBody>
                  <a:tcPr marL="0" marR="0" marT="132080" marB="0">
                    <a:lnL w="9525">
                      <a:solidFill>
                        <a:srgbClr val="443F44"/>
                      </a:solidFill>
                      <a:prstDash val="solid"/>
                    </a:lnL>
                    <a:lnR w="9525">
                      <a:solidFill>
                        <a:srgbClr val="443F44"/>
                      </a:solidFill>
                      <a:prstDash val="solid"/>
                    </a:lnR>
                    <a:lnT w="9525">
                      <a:solidFill>
                        <a:srgbClr val="443F44"/>
                      </a:solidFill>
                      <a:prstDash val="solid"/>
                    </a:lnT>
                    <a:lnB w="9525">
                      <a:solidFill>
                        <a:srgbClr val="443F4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00000"/>
                        </a:lnSpc>
                        <a:spcBef>
                          <a:spcPts val="1040"/>
                        </a:spcBef>
                      </a:pPr>
                      <a:r>
                        <a:rPr sz="950" spc="-60" dirty="0">
                          <a:latin typeface="Times New Roman"/>
                          <a:cs typeface="Times New Roman"/>
                        </a:rPr>
                        <a:t>914</a:t>
                      </a:r>
                      <a:r>
                        <a:rPr sz="950" spc="-10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950" b="1" spc="-35" dirty="0">
                          <a:latin typeface="Times New Roman"/>
                          <a:cs typeface="Times New Roman"/>
                        </a:rPr>
                        <a:t>81</a:t>
                      </a:r>
                      <a:endParaRPr sz="950">
                        <a:latin typeface="Times New Roman"/>
                        <a:cs typeface="Times New Roman"/>
                      </a:endParaRPr>
                    </a:p>
                  </a:txBody>
                  <a:tcPr marL="0" marR="0" marT="132080" marB="0">
                    <a:lnL w="9525">
                      <a:solidFill>
                        <a:srgbClr val="443F44"/>
                      </a:solidFill>
                      <a:prstDash val="solid"/>
                    </a:lnL>
                    <a:lnR w="9525">
                      <a:solidFill>
                        <a:srgbClr val="443F44"/>
                      </a:solidFill>
                      <a:prstDash val="solid"/>
                    </a:lnR>
                    <a:lnT w="9525">
                      <a:solidFill>
                        <a:srgbClr val="443F44"/>
                      </a:solidFill>
                      <a:prstDash val="solid"/>
                    </a:lnT>
                    <a:lnB w="9525">
                      <a:solidFill>
                        <a:srgbClr val="443F4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0320" algn="ctr">
                        <a:lnSpc>
                          <a:spcPct val="100000"/>
                        </a:lnSpc>
                        <a:spcBef>
                          <a:spcPts val="1040"/>
                        </a:spcBef>
                      </a:pPr>
                      <a:r>
                        <a:rPr sz="950" b="1" spc="-10" dirty="0">
                          <a:latin typeface="Times New Roman"/>
                          <a:cs typeface="Times New Roman"/>
                        </a:rPr>
                        <a:t>84973</a:t>
                      </a:r>
                      <a:endParaRPr sz="950">
                        <a:latin typeface="Times New Roman"/>
                        <a:cs typeface="Times New Roman"/>
                      </a:endParaRPr>
                    </a:p>
                  </a:txBody>
                  <a:tcPr marL="0" marR="0" marT="132080" marB="0">
                    <a:lnL w="9525">
                      <a:solidFill>
                        <a:srgbClr val="443F44"/>
                      </a:solidFill>
                      <a:prstDash val="solid"/>
                    </a:lnL>
                    <a:lnR w="9525">
                      <a:solidFill>
                        <a:srgbClr val="443F44"/>
                      </a:solidFill>
                      <a:prstDash val="solid"/>
                    </a:lnR>
                    <a:lnT w="9525">
                      <a:solidFill>
                        <a:srgbClr val="443F44"/>
                      </a:solidFill>
                      <a:prstDash val="solid"/>
                    </a:lnT>
                    <a:lnB w="9525">
                      <a:solidFill>
                        <a:srgbClr val="443F4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0320" algn="ctr">
                        <a:lnSpc>
                          <a:spcPct val="100000"/>
                        </a:lnSpc>
                        <a:spcBef>
                          <a:spcPts val="1040"/>
                        </a:spcBef>
                      </a:pPr>
                      <a:r>
                        <a:rPr sz="950" spc="-10" dirty="0">
                          <a:latin typeface="Times New Roman"/>
                          <a:cs typeface="Times New Roman"/>
                        </a:rPr>
                        <a:t>83249</a:t>
                      </a:r>
                      <a:endParaRPr sz="950">
                        <a:latin typeface="Times New Roman"/>
                        <a:cs typeface="Times New Roman"/>
                      </a:endParaRPr>
                    </a:p>
                  </a:txBody>
                  <a:tcPr marL="0" marR="0" marT="132080" marB="0">
                    <a:lnL w="9525">
                      <a:solidFill>
                        <a:srgbClr val="443F44"/>
                      </a:solidFill>
                      <a:prstDash val="solid"/>
                    </a:lnL>
                    <a:lnR w="9525">
                      <a:solidFill>
                        <a:srgbClr val="443F44"/>
                      </a:solidFill>
                      <a:prstDash val="solid"/>
                    </a:lnR>
                    <a:lnT w="9525">
                      <a:solidFill>
                        <a:srgbClr val="443F44"/>
                      </a:solidFill>
                      <a:prstDash val="solid"/>
                    </a:lnT>
                    <a:lnB w="9525">
                      <a:solidFill>
                        <a:srgbClr val="443F44"/>
                      </a:solidFill>
                      <a:prstDash val="solid"/>
                    </a:lnB>
                  </a:tcPr>
                </a:tc>
              </a:tr>
              <a:tr h="183515">
                <a:tc>
                  <a:txBody>
                    <a:bodyPr/>
                    <a:lstStyle/>
                    <a:p>
                      <a:pPr marL="97155">
                        <a:lnSpc>
                          <a:spcPts val="875"/>
                        </a:lnSpc>
                      </a:pPr>
                      <a:r>
                        <a:rPr sz="950" b="1" dirty="0">
                          <a:latin typeface="Times New Roman"/>
                          <a:cs typeface="Times New Roman"/>
                        </a:rPr>
                        <a:t>2.</a:t>
                      </a:r>
                      <a:r>
                        <a:rPr sz="950" b="1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950" b="1" spc="-65" dirty="0">
                          <a:latin typeface="Times New Roman"/>
                          <a:cs typeface="Times New Roman"/>
                        </a:rPr>
                        <a:t>На</a:t>
                      </a:r>
                      <a:r>
                        <a:rPr sz="950" b="1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950" b="1" spc="-20" dirty="0">
                          <a:latin typeface="Times New Roman"/>
                          <a:cs typeface="Times New Roman"/>
                        </a:rPr>
                        <a:t>корм</a:t>
                      </a:r>
                      <a:endParaRPr sz="95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443F44"/>
                      </a:solidFill>
                      <a:prstDash val="solid"/>
                    </a:lnL>
                    <a:lnR w="9525">
                      <a:solidFill>
                        <a:srgbClr val="443F44"/>
                      </a:solidFill>
                      <a:prstDash val="solid"/>
                    </a:lnR>
                    <a:lnT w="9525">
                      <a:solidFill>
                        <a:srgbClr val="443F44"/>
                      </a:solidFill>
                      <a:prstDash val="solid"/>
                    </a:lnT>
                    <a:lnB w="9525">
                      <a:solidFill>
                        <a:srgbClr val="443F4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1750" algn="ctr">
                        <a:lnSpc>
                          <a:spcPts val="1090"/>
                        </a:lnSpc>
                      </a:pPr>
                      <a:r>
                        <a:rPr sz="950" b="1" spc="-10" dirty="0">
                          <a:latin typeface="Times New Roman"/>
                          <a:cs typeface="Times New Roman"/>
                        </a:rPr>
                        <a:t>43862</a:t>
                      </a:r>
                      <a:endParaRPr sz="95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443F44"/>
                      </a:solidFill>
                      <a:prstDash val="solid"/>
                    </a:lnL>
                    <a:lnR w="9525">
                      <a:solidFill>
                        <a:srgbClr val="443F44"/>
                      </a:solidFill>
                      <a:prstDash val="solid"/>
                    </a:lnR>
                    <a:lnT w="9525">
                      <a:solidFill>
                        <a:srgbClr val="443F44"/>
                      </a:solidFill>
                      <a:prstDash val="solid"/>
                    </a:lnT>
                    <a:lnB w="9525">
                      <a:solidFill>
                        <a:srgbClr val="443F4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130" algn="ctr">
                        <a:lnSpc>
                          <a:spcPts val="1090"/>
                        </a:lnSpc>
                      </a:pPr>
                      <a:r>
                        <a:rPr sz="950" b="1" spc="-10" dirty="0">
                          <a:latin typeface="Times New Roman"/>
                          <a:cs typeface="Times New Roman"/>
                        </a:rPr>
                        <a:t>63404,5</a:t>
                      </a:r>
                      <a:endParaRPr sz="95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443F44"/>
                      </a:solidFill>
                      <a:prstDash val="solid"/>
                    </a:lnL>
                    <a:lnR w="9525">
                      <a:solidFill>
                        <a:srgbClr val="443F44"/>
                      </a:solidFill>
                      <a:prstDash val="solid"/>
                    </a:lnR>
                    <a:lnT w="9525">
                      <a:solidFill>
                        <a:srgbClr val="443F44"/>
                      </a:solidFill>
                      <a:prstDash val="solid"/>
                    </a:lnT>
                    <a:lnB w="9525">
                      <a:solidFill>
                        <a:srgbClr val="443F4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0480" algn="ctr">
                        <a:lnSpc>
                          <a:spcPts val="1090"/>
                        </a:lnSpc>
                      </a:pPr>
                      <a:r>
                        <a:rPr sz="950" spc="-10" dirty="0">
                          <a:latin typeface="Times New Roman"/>
                          <a:cs typeface="Times New Roman"/>
                        </a:rPr>
                        <a:t>45712,4</a:t>
                      </a:r>
                      <a:endParaRPr sz="95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443F44"/>
                      </a:solidFill>
                      <a:prstDash val="solid"/>
                    </a:lnL>
                    <a:lnR w="9525">
                      <a:solidFill>
                        <a:srgbClr val="443F44"/>
                      </a:solidFill>
                      <a:prstDash val="solid"/>
                    </a:lnR>
                    <a:lnT w="9525">
                      <a:solidFill>
                        <a:srgbClr val="443F44"/>
                      </a:solidFill>
                      <a:prstDash val="solid"/>
                    </a:lnT>
                    <a:lnB w="9525">
                      <a:solidFill>
                        <a:srgbClr val="443F4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6830" algn="ctr">
                        <a:lnSpc>
                          <a:spcPts val="1090"/>
                        </a:lnSpc>
                      </a:pPr>
                      <a:r>
                        <a:rPr sz="950" spc="-50" dirty="0">
                          <a:latin typeface="Times New Roman"/>
                          <a:cs typeface="Times New Roman"/>
                        </a:rPr>
                        <a:t>-</a:t>
                      </a:r>
                      <a:endParaRPr sz="95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443F44"/>
                      </a:solidFill>
                      <a:prstDash val="solid"/>
                    </a:lnL>
                    <a:lnR w="9525">
                      <a:solidFill>
                        <a:srgbClr val="443F44"/>
                      </a:solidFill>
                      <a:prstDash val="solid"/>
                    </a:lnR>
                    <a:lnT w="9525">
                      <a:solidFill>
                        <a:srgbClr val="443F44"/>
                      </a:solidFill>
                      <a:prstDash val="solid"/>
                    </a:lnT>
                    <a:lnB w="9525">
                      <a:solidFill>
                        <a:srgbClr val="443F4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6670" algn="ctr">
                        <a:lnSpc>
                          <a:spcPts val="1090"/>
                        </a:lnSpc>
                      </a:pPr>
                      <a:r>
                        <a:rPr sz="950" spc="-20" dirty="0">
                          <a:latin typeface="Times New Roman"/>
                          <a:cs typeface="Times New Roman"/>
                        </a:rPr>
                        <a:t>4036</a:t>
                      </a:r>
                      <a:endParaRPr sz="95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443F44"/>
                      </a:solidFill>
                      <a:prstDash val="solid"/>
                    </a:lnL>
                    <a:lnR w="9525">
                      <a:solidFill>
                        <a:srgbClr val="443F44"/>
                      </a:solidFill>
                      <a:prstDash val="solid"/>
                    </a:lnR>
                    <a:lnT w="9525">
                      <a:solidFill>
                        <a:srgbClr val="443F44"/>
                      </a:solidFill>
                      <a:prstDash val="solid"/>
                    </a:lnT>
                    <a:lnB w="9525">
                      <a:solidFill>
                        <a:srgbClr val="443F4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5240" algn="ctr">
                        <a:lnSpc>
                          <a:spcPts val="1090"/>
                        </a:lnSpc>
                      </a:pPr>
                      <a:r>
                        <a:rPr sz="950" spc="-25" dirty="0">
                          <a:latin typeface="Times New Roman"/>
                          <a:cs typeface="Times New Roman"/>
                        </a:rPr>
                        <a:t>55</a:t>
                      </a:r>
                      <a:endParaRPr sz="95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443F44"/>
                      </a:solidFill>
                      <a:prstDash val="solid"/>
                    </a:lnL>
                    <a:lnR w="9525">
                      <a:solidFill>
                        <a:srgbClr val="443F44"/>
                      </a:solidFill>
                      <a:prstDash val="solid"/>
                    </a:lnR>
                    <a:lnT w="9525">
                      <a:solidFill>
                        <a:srgbClr val="443F44"/>
                      </a:solidFill>
                      <a:prstDash val="solid"/>
                    </a:lnT>
                    <a:lnB w="9525">
                      <a:solidFill>
                        <a:srgbClr val="443F4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6510" algn="ctr">
                        <a:lnSpc>
                          <a:spcPts val="1090"/>
                        </a:lnSpc>
                      </a:pPr>
                      <a:r>
                        <a:rPr sz="950" spc="-20" dirty="0">
                          <a:latin typeface="Times New Roman"/>
                          <a:cs typeface="Times New Roman"/>
                        </a:rPr>
                        <a:t>3164</a:t>
                      </a:r>
                      <a:endParaRPr sz="95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443F44"/>
                      </a:solidFill>
                      <a:prstDash val="solid"/>
                    </a:lnL>
                    <a:lnR w="9525">
                      <a:solidFill>
                        <a:srgbClr val="443F44"/>
                      </a:solidFill>
                      <a:prstDash val="solid"/>
                    </a:lnR>
                    <a:lnT w="9525">
                      <a:solidFill>
                        <a:srgbClr val="443F44"/>
                      </a:solidFill>
                      <a:prstDash val="solid"/>
                    </a:lnT>
                    <a:lnB w="9525">
                      <a:solidFill>
                        <a:srgbClr val="443F4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6510" algn="ctr">
                        <a:lnSpc>
                          <a:spcPts val="1090"/>
                        </a:lnSpc>
                      </a:pPr>
                      <a:r>
                        <a:rPr sz="950" b="1" spc="-20" dirty="0">
                          <a:latin typeface="Times New Roman"/>
                          <a:cs typeface="Times New Roman"/>
                        </a:rPr>
                        <a:t>3900</a:t>
                      </a:r>
                      <a:endParaRPr sz="95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443F44"/>
                      </a:solidFill>
                      <a:prstDash val="solid"/>
                    </a:lnL>
                    <a:lnR w="9525">
                      <a:solidFill>
                        <a:srgbClr val="443F44"/>
                      </a:solidFill>
                      <a:prstDash val="solid"/>
                    </a:lnR>
                    <a:lnT w="9525">
                      <a:solidFill>
                        <a:srgbClr val="443F44"/>
                      </a:solidFill>
                      <a:prstDash val="solid"/>
                    </a:lnT>
                    <a:lnB w="9525">
                      <a:solidFill>
                        <a:srgbClr val="443F4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160" algn="ctr">
                        <a:lnSpc>
                          <a:spcPts val="1090"/>
                        </a:lnSpc>
                      </a:pPr>
                      <a:r>
                        <a:rPr sz="950" b="1" spc="-20" dirty="0">
                          <a:latin typeface="Times New Roman"/>
                          <a:cs typeface="Times New Roman"/>
                        </a:rPr>
                        <a:t>4068</a:t>
                      </a:r>
                      <a:endParaRPr sz="95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443F44"/>
                      </a:solidFill>
                      <a:prstDash val="solid"/>
                    </a:lnL>
                    <a:lnR w="9525">
                      <a:solidFill>
                        <a:srgbClr val="443F44"/>
                      </a:solidFill>
                      <a:prstDash val="solid"/>
                    </a:lnR>
                    <a:lnT w="9525">
                      <a:solidFill>
                        <a:srgbClr val="443F44"/>
                      </a:solidFill>
                      <a:prstDash val="solid"/>
                    </a:lnT>
                    <a:lnB w="9525">
                      <a:solidFill>
                        <a:srgbClr val="443F44"/>
                      </a:solidFill>
                      <a:prstDash val="solid"/>
                    </a:lnB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marL="99695">
                        <a:lnSpc>
                          <a:spcPts val="925"/>
                        </a:lnSpc>
                      </a:pPr>
                      <a:r>
                        <a:rPr sz="950" dirty="0">
                          <a:latin typeface="Times New Roman"/>
                          <a:cs typeface="Times New Roman"/>
                        </a:rPr>
                        <a:t>3.</a:t>
                      </a:r>
                      <a:r>
                        <a:rPr sz="95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950" spc="-35" dirty="0">
                          <a:latin typeface="Times New Roman"/>
                          <a:cs typeface="Times New Roman"/>
                        </a:rPr>
                        <a:t>На</a:t>
                      </a:r>
                      <a:r>
                        <a:rPr sz="95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950" spc="-10" dirty="0">
                          <a:latin typeface="Times New Roman"/>
                          <a:cs typeface="Times New Roman"/>
                        </a:rPr>
                        <a:t>семена</a:t>
                      </a:r>
                      <a:endParaRPr sz="95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443F44"/>
                      </a:solidFill>
                      <a:prstDash val="solid"/>
                    </a:lnL>
                    <a:lnR w="9525">
                      <a:solidFill>
                        <a:srgbClr val="443F44"/>
                      </a:solidFill>
                      <a:prstDash val="solid"/>
                    </a:lnR>
                    <a:lnT w="9525">
                      <a:solidFill>
                        <a:srgbClr val="443F44"/>
                      </a:solidFill>
                      <a:prstDash val="solid"/>
                    </a:lnT>
                    <a:lnB w="9525">
                      <a:solidFill>
                        <a:srgbClr val="443F4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9370" algn="ctr">
                        <a:lnSpc>
                          <a:spcPts val="1140"/>
                        </a:lnSpc>
                      </a:pPr>
                      <a:r>
                        <a:rPr sz="950" spc="-10" dirty="0">
                          <a:latin typeface="Times New Roman"/>
                          <a:cs typeface="Times New Roman"/>
                        </a:rPr>
                        <a:t>zэ822</a:t>
                      </a:r>
                      <a:endParaRPr sz="95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443F44"/>
                      </a:solidFill>
                      <a:prstDash val="solid"/>
                    </a:lnL>
                    <a:lnR w="9525">
                      <a:solidFill>
                        <a:srgbClr val="443F44"/>
                      </a:solidFill>
                      <a:prstDash val="solid"/>
                    </a:lnR>
                    <a:lnT w="9525">
                      <a:solidFill>
                        <a:srgbClr val="443F44"/>
                      </a:solidFill>
                      <a:prstDash val="solid"/>
                    </a:lnT>
                    <a:lnB w="9525">
                      <a:solidFill>
                        <a:srgbClr val="443F4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3020" algn="ctr">
                        <a:lnSpc>
                          <a:spcPts val="1140"/>
                        </a:lnSpc>
                      </a:pPr>
                      <a:r>
                        <a:rPr sz="950" spc="-10" dirty="0">
                          <a:latin typeface="Times New Roman"/>
                          <a:cs typeface="Times New Roman"/>
                        </a:rPr>
                        <a:t>23397</a:t>
                      </a:r>
                      <a:endParaRPr sz="95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443F44"/>
                      </a:solidFill>
                      <a:prstDash val="solid"/>
                    </a:lnL>
                    <a:lnR w="9525">
                      <a:solidFill>
                        <a:srgbClr val="443F44"/>
                      </a:solidFill>
                      <a:prstDash val="solid"/>
                    </a:lnR>
                    <a:lnT w="9525">
                      <a:solidFill>
                        <a:srgbClr val="443F44"/>
                      </a:solidFill>
                      <a:prstDash val="solid"/>
                    </a:lnT>
                    <a:lnB w="9525">
                      <a:solidFill>
                        <a:srgbClr val="443F4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9845" algn="ctr">
                        <a:lnSpc>
                          <a:spcPts val="1140"/>
                        </a:lnSpc>
                      </a:pPr>
                      <a:r>
                        <a:rPr sz="950" spc="-10" dirty="0">
                          <a:latin typeface="Times New Roman"/>
                          <a:cs typeface="Times New Roman"/>
                        </a:rPr>
                        <a:t>21843</a:t>
                      </a:r>
                      <a:endParaRPr sz="95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443F44"/>
                      </a:solidFill>
                      <a:prstDash val="solid"/>
                    </a:lnL>
                    <a:lnR w="9525">
                      <a:solidFill>
                        <a:srgbClr val="443F44"/>
                      </a:solidFill>
                      <a:prstDash val="solid"/>
                    </a:lnR>
                    <a:lnT w="9525">
                      <a:solidFill>
                        <a:srgbClr val="443F44"/>
                      </a:solidFill>
                      <a:prstDash val="solid"/>
                    </a:lnT>
                    <a:lnB w="9525">
                      <a:solidFill>
                        <a:srgbClr val="443F4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1750" algn="ctr">
                        <a:lnSpc>
                          <a:spcPts val="1140"/>
                        </a:lnSpc>
                      </a:pPr>
                      <a:r>
                        <a:rPr sz="950" spc="-20" dirty="0">
                          <a:latin typeface="Times New Roman"/>
                          <a:cs typeface="Times New Roman"/>
                        </a:rPr>
                        <a:t>1253</a:t>
                      </a:r>
                      <a:endParaRPr sz="95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443F44"/>
                      </a:solidFill>
                      <a:prstDash val="solid"/>
                    </a:lnL>
                    <a:lnR w="9525">
                      <a:solidFill>
                        <a:srgbClr val="443F44"/>
                      </a:solidFill>
                      <a:prstDash val="solid"/>
                    </a:lnR>
                    <a:lnT w="9525">
                      <a:solidFill>
                        <a:srgbClr val="443F44"/>
                      </a:solidFill>
                      <a:prstDash val="solid"/>
                    </a:lnT>
                    <a:lnB w="9525">
                      <a:solidFill>
                        <a:srgbClr val="443F4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1115" algn="ctr">
                        <a:lnSpc>
                          <a:spcPts val="1140"/>
                        </a:lnSpc>
                      </a:pPr>
                      <a:r>
                        <a:rPr sz="950" spc="-25" dirty="0">
                          <a:latin typeface="Times New Roman"/>
                          <a:cs typeface="Times New Roman"/>
                        </a:rPr>
                        <a:t>80</a:t>
                      </a:r>
                      <a:endParaRPr sz="95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443F44"/>
                      </a:solidFill>
                      <a:prstDash val="solid"/>
                    </a:lnL>
                    <a:lnR w="9525">
                      <a:solidFill>
                        <a:srgbClr val="443F44"/>
                      </a:solidFill>
                      <a:prstDash val="solid"/>
                    </a:lnR>
                    <a:lnT w="9525">
                      <a:solidFill>
                        <a:srgbClr val="443F44"/>
                      </a:solidFill>
                      <a:prstDash val="solid"/>
                    </a:lnT>
                    <a:lnB w="9525">
                      <a:solidFill>
                        <a:srgbClr val="443F4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7145" algn="ctr">
                        <a:lnSpc>
                          <a:spcPts val="1140"/>
                        </a:lnSpc>
                      </a:pPr>
                      <a:r>
                        <a:rPr sz="950" spc="-25" dirty="0">
                          <a:latin typeface="Times New Roman"/>
                          <a:cs typeface="Times New Roman"/>
                        </a:rPr>
                        <a:t>98</a:t>
                      </a:r>
                      <a:endParaRPr sz="95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443F44"/>
                      </a:solidFill>
                      <a:prstDash val="solid"/>
                    </a:lnL>
                    <a:lnR w="9525">
                      <a:solidFill>
                        <a:srgbClr val="443F44"/>
                      </a:solidFill>
                      <a:prstDash val="solid"/>
                    </a:lnR>
                    <a:lnT w="9525">
                      <a:solidFill>
                        <a:srgbClr val="443F44"/>
                      </a:solidFill>
                      <a:prstDash val="solid"/>
                    </a:lnT>
                    <a:lnB w="9525">
                      <a:solidFill>
                        <a:srgbClr val="443F4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5875" algn="ctr">
                        <a:lnSpc>
                          <a:spcPts val="1140"/>
                        </a:lnSpc>
                      </a:pPr>
                      <a:r>
                        <a:rPr sz="950" spc="-50" dirty="0">
                          <a:latin typeface="Times New Roman"/>
                          <a:cs typeface="Times New Roman"/>
                        </a:rPr>
                        <a:t>Х</a:t>
                      </a:r>
                      <a:endParaRPr sz="95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443F44"/>
                      </a:solidFill>
                      <a:prstDash val="solid"/>
                    </a:lnL>
                    <a:lnR w="9525">
                      <a:solidFill>
                        <a:srgbClr val="443F44"/>
                      </a:solidFill>
                      <a:prstDash val="solid"/>
                    </a:lnR>
                    <a:lnT w="9525">
                      <a:solidFill>
                        <a:srgbClr val="443F44"/>
                      </a:solidFill>
                      <a:prstDash val="solid"/>
                    </a:lnT>
                    <a:lnB w="9525">
                      <a:solidFill>
                        <a:srgbClr val="443F4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4604" algn="ctr">
                        <a:lnSpc>
                          <a:spcPts val="1140"/>
                        </a:lnSpc>
                      </a:pPr>
                      <a:r>
                        <a:rPr sz="950" spc="-50" dirty="0">
                          <a:latin typeface="Times New Roman"/>
                          <a:cs typeface="Times New Roman"/>
                        </a:rPr>
                        <a:t>Х</a:t>
                      </a:r>
                      <a:endParaRPr sz="95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443F44"/>
                      </a:solidFill>
                      <a:prstDash val="solid"/>
                    </a:lnL>
                    <a:lnR w="9525">
                      <a:solidFill>
                        <a:srgbClr val="443F44"/>
                      </a:solidFill>
                      <a:prstDash val="solid"/>
                    </a:lnR>
                    <a:lnT w="9525">
                      <a:solidFill>
                        <a:srgbClr val="443F44"/>
                      </a:solidFill>
                      <a:prstDash val="solid"/>
                    </a:lnT>
                    <a:lnB w="9525">
                      <a:solidFill>
                        <a:srgbClr val="443F4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1430" algn="ctr">
                        <a:lnSpc>
                          <a:spcPts val="1140"/>
                        </a:lnSpc>
                      </a:pPr>
                      <a:r>
                        <a:rPr sz="950" spc="-50" dirty="0">
                          <a:latin typeface="Times New Roman"/>
                          <a:cs typeface="Times New Roman"/>
                        </a:rPr>
                        <a:t>Х</a:t>
                      </a:r>
                      <a:endParaRPr sz="95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443F44"/>
                      </a:solidFill>
                      <a:prstDash val="solid"/>
                    </a:lnL>
                    <a:lnR w="9525">
                      <a:solidFill>
                        <a:srgbClr val="443F44"/>
                      </a:solidFill>
                      <a:prstDash val="solid"/>
                    </a:lnR>
                    <a:lnT w="9525">
                      <a:solidFill>
                        <a:srgbClr val="443F44"/>
                      </a:solidFill>
                      <a:prstDash val="solid"/>
                    </a:lnT>
                    <a:lnB w="9525">
                      <a:solidFill>
                        <a:srgbClr val="443F44"/>
                      </a:solidFill>
                      <a:prstDash val="solid"/>
                    </a:lnB>
                  </a:tcPr>
                </a:tc>
              </a:tr>
              <a:tr h="279400">
                <a:tc>
                  <a:txBody>
                    <a:bodyPr/>
                    <a:lstStyle/>
                    <a:p>
                      <a:pPr marL="95885">
                        <a:lnSpc>
                          <a:spcPts val="915"/>
                        </a:lnSpc>
                      </a:pPr>
                      <a:r>
                        <a:rPr sz="950" dirty="0">
                          <a:latin typeface="Cambria"/>
                          <a:cs typeface="Cambria"/>
                        </a:rPr>
                        <a:t>4.</a:t>
                      </a:r>
                      <a:r>
                        <a:rPr sz="950" spc="-1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50" dirty="0">
                          <a:latin typeface="Cambria"/>
                          <a:cs typeface="Cambria"/>
                        </a:rPr>
                        <a:t>На</a:t>
                      </a:r>
                      <a:r>
                        <a:rPr sz="950" spc="-10" dirty="0">
                          <a:latin typeface="Cambria"/>
                          <a:cs typeface="Cambria"/>
                        </a:rPr>
                        <a:t> оплату</a:t>
                      </a:r>
                      <a:endParaRPr sz="95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9525">
                      <a:solidFill>
                        <a:srgbClr val="443F44"/>
                      </a:solidFill>
                      <a:prstDash val="solid"/>
                    </a:lnL>
                    <a:lnR w="9525">
                      <a:solidFill>
                        <a:srgbClr val="443F44"/>
                      </a:solidFill>
                      <a:prstDash val="solid"/>
                    </a:lnR>
                    <a:lnT w="9525">
                      <a:solidFill>
                        <a:srgbClr val="443F44"/>
                      </a:solidFill>
                      <a:prstDash val="solid"/>
                    </a:lnT>
                    <a:lnB w="9525">
                      <a:solidFill>
                        <a:srgbClr val="443F4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7785"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950" dirty="0">
                          <a:latin typeface="Cambria"/>
                          <a:cs typeface="Cambria"/>
                        </a:rPr>
                        <a:t>i</a:t>
                      </a:r>
                      <a:r>
                        <a:rPr sz="950" spc="-2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50" spc="-25" dirty="0">
                          <a:latin typeface="Cambria"/>
                          <a:cs typeface="Cambria"/>
                        </a:rPr>
                        <a:t>is3</a:t>
                      </a:r>
                      <a:endParaRPr sz="950">
                        <a:latin typeface="Cambria"/>
                        <a:cs typeface="Cambria"/>
                      </a:endParaRPr>
                    </a:p>
                  </a:txBody>
                  <a:tcPr marL="0" marR="0" marT="47625" marB="0">
                    <a:lnL w="9525">
                      <a:solidFill>
                        <a:srgbClr val="443F44"/>
                      </a:solidFill>
                      <a:prstDash val="solid"/>
                    </a:lnL>
                    <a:lnR w="9525">
                      <a:solidFill>
                        <a:srgbClr val="443F44"/>
                      </a:solidFill>
                      <a:prstDash val="solid"/>
                    </a:lnR>
                    <a:lnT w="9525">
                      <a:solidFill>
                        <a:srgbClr val="443F44"/>
                      </a:solidFill>
                      <a:prstDash val="solid"/>
                    </a:lnT>
                    <a:lnB w="9525">
                      <a:solidFill>
                        <a:srgbClr val="443F4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443F44"/>
                      </a:solidFill>
                      <a:prstDash val="solid"/>
                    </a:lnL>
                    <a:lnR w="9525">
                      <a:solidFill>
                        <a:srgbClr val="443F44"/>
                      </a:solidFill>
                      <a:prstDash val="solid"/>
                    </a:lnR>
                    <a:lnT w="9525">
                      <a:solidFill>
                        <a:srgbClr val="443F44"/>
                      </a:solidFill>
                      <a:prstDash val="solid"/>
                    </a:lnT>
                    <a:lnB w="9525">
                      <a:solidFill>
                        <a:srgbClr val="443F4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1435"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950" spc="-75" dirty="0">
                          <a:latin typeface="Cambria"/>
                          <a:cs typeface="Cambria"/>
                        </a:rPr>
                        <a:t>i</a:t>
                      </a:r>
                      <a:r>
                        <a:rPr sz="950" spc="-7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50" spc="-10" dirty="0">
                          <a:latin typeface="Cambria"/>
                          <a:cs typeface="Cambria"/>
                        </a:rPr>
                        <a:t>029,2</a:t>
                      </a:r>
                      <a:endParaRPr sz="950">
                        <a:latin typeface="Cambria"/>
                        <a:cs typeface="Cambria"/>
                      </a:endParaRPr>
                    </a:p>
                  </a:txBody>
                  <a:tcPr marL="0" marR="0" marT="47625" marB="0">
                    <a:lnL w="9525">
                      <a:solidFill>
                        <a:srgbClr val="443F44"/>
                      </a:solidFill>
                      <a:prstDash val="solid"/>
                    </a:lnL>
                    <a:lnR w="9525">
                      <a:solidFill>
                        <a:srgbClr val="443F44"/>
                      </a:solidFill>
                      <a:prstDash val="solid"/>
                    </a:lnR>
                    <a:lnT w="9525">
                      <a:solidFill>
                        <a:srgbClr val="443F44"/>
                      </a:solidFill>
                      <a:prstDash val="solid"/>
                    </a:lnT>
                    <a:lnB w="9525">
                      <a:solidFill>
                        <a:srgbClr val="443F4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443F44"/>
                      </a:solidFill>
                      <a:prstDash val="solid"/>
                    </a:lnL>
                    <a:lnR w="9525">
                      <a:solidFill>
                        <a:srgbClr val="443F44"/>
                      </a:solidFill>
                      <a:prstDash val="solid"/>
                    </a:lnR>
                    <a:lnT w="9525">
                      <a:solidFill>
                        <a:srgbClr val="443F44"/>
                      </a:solidFill>
                      <a:prstDash val="solid"/>
                    </a:lnT>
                    <a:lnB w="9525">
                      <a:solidFill>
                        <a:srgbClr val="443F4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443F44"/>
                      </a:solidFill>
                      <a:prstDash val="solid"/>
                    </a:lnL>
                    <a:lnR w="9525">
                      <a:solidFill>
                        <a:srgbClr val="443F44"/>
                      </a:solidFill>
                      <a:prstDash val="solid"/>
                    </a:lnR>
                    <a:lnT w="9525">
                      <a:solidFill>
                        <a:srgbClr val="443F44"/>
                      </a:solidFill>
                      <a:prstDash val="solid"/>
                    </a:lnT>
                    <a:lnB w="9525">
                      <a:solidFill>
                        <a:srgbClr val="443F4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443F44"/>
                      </a:solidFill>
                      <a:prstDash val="solid"/>
                    </a:lnL>
                    <a:lnR w="9525">
                      <a:solidFill>
                        <a:srgbClr val="443F44"/>
                      </a:solidFill>
                      <a:prstDash val="solid"/>
                    </a:lnR>
                    <a:lnT w="9525">
                      <a:solidFill>
                        <a:srgbClr val="443F44"/>
                      </a:solidFill>
                      <a:prstDash val="solid"/>
                    </a:lnT>
                    <a:lnB w="9525">
                      <a:solidFill>
                        <a:srgbClr val="443F4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6510"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950" spc="-25" dirty="0">
                          <a:latin typeface="Cambria"/>
                          <a:cs typeface="Cambria"/>
                        </a:rPr>
                        <a:t>104</a:t>
                      </a:r>
                      <a:endParaRPr sz="950">
                        <a:latin typeface="Cambria"/>
                        <a:cs typeface="Cambria"/>
                      </a:endParaRPr>
                    </a:p>
                  </a:txBody>
                  <a:tcPr marL="0" marR="0" marT="47625" marB="0">
                    <a:lnL w="9525">
                      <a:solidFill>
                        <a:srgbClr val="443F44"/>
                      </a:solidFill>
                      <a:prstDash val="solid"/>
                    </a:lnL>
                    <a:lnR w="9525">
                      <a:solidFill>
                        <a:srgbClr val="443F44"/>
                      </a:solidFill>
                      <a:prstDash val="solid"/>
                    </a:lnR>
                    <a:lnT w="9525">
                      <a:solidFill>
                        <a:srgbClr val="443F44"/>
                      </a:solidFill>
                      <a:prstDash val="solid"/>
                    </a:lnT>
                    <a:lnB w="9525">
                      <a:solidFill>
                        <a:srgbClr val="443F4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443F44"/>
                      </a:solidFill>
                      <a:prstDash val="solid"/>
                    </a:lnL>
                    <a:lnR w="9525">
                      <a:solidFill>
                        <a:srgbClr val="443F44"/>
                      </a:solidFill>
                      <a:prstDash val="solid"/>
                    </a:lnR>
                    <a:lnT w="9525">
                      <a:solidFill>
                        <a:srgbClr val="443F44"/>
                      </a:solidFill>
                      <a:prstDash val="solid"/>
                    </a:lnT>
                    <a:lnB w="9525">
                      <a:solidFill>
                        <a:srgbClr val="443F4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443F44"/>
                      </a:solidFill>
                      <a:prstDash val="solid"/>
                    </a:lnL>
                    <a:lnR w="9525">
                      <a:solidFill>
                        <a:srgbClr val="443F44"/>
                      </a:solidFill>
                      <a:prstDash val="solid"/>
                    </a:lnR>
                    <a:lnT w="9525">
                      <a:solidFill>
                        <a:srgbClr val="443F44"/>
                      </a:solidFill>
                      <a:prstDash val="solid"/>
                    </a:lnT>
                    <a:lnB w="9525">
                      <a:solidFill>
                        <a:srgbClr val="443F44"/>
                      </a:solidFill>
                      <a:prstDash val="solid"/>
                    </a:lnB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marL="102870">
                        <a:lnSpc>
                          <a:spcPts val="930"/>
                        </a:lnSpc>
                      </a:pPr>
                      <a:r>
                        <a:rPr sz="850" spc="-10" dirty="0">
                          <a:latin typeface="Courier New"/>
                          <a:cs typeface="Courier New"/>
                        </a:rPr>
                        <a:t>ИТОГО</a:t>
                      </a:r>
                      <a:endParaRPr sz="85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9525">
                      <a:solidFill>
                        <a:srgbClr val="443F44"/>
                      </a:solidFill>
                      <a:prstDash val="solid"/>
                    </a:lnL>
                    <a:lnR w="9525">
                      <a:solidFill>
                        <a:srgbClr val="443F44"/>
                      </a:solidFill>
                      <a:prstDash val="solid"/>
                    </a:lnR>
                    <a:lnT w="9525">
                      <a:solidFill>
                        <a:srgbClr val="443F44"/>
                      </a:solidFill>
                      <a:prstDash val="solid"/>
                    </a:lnT>
                    <a:lnB w="9525">
                      <a:solidFill>
                        <a:srgbClr val="443F4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2069" algn="ctr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sz="950" spc="-10" dirty="0">
                          <a:latin typeface="Times New Roman"/>
                          <a:cs typeface="Times New Roman"/>
                        </a:rPr>
                        <a:t>135367,8</a:t>
                      </a:r>
                      <a:endParaRPr sz="950">
                        <a:latin typeface="Times New Roman"/>
                        <a:cs typeface="Times New Roman"/>
                      </a:endParaRPr>
                    </a:p>
                  </a:txBody>
                  <a:tcPr marL="0" marR="0" marT="2540" marB="0">
                    <a:lnL w="9525">
                      <a:solidFill>
                        <a:srgbClr val="443F44"/>
                      </a:solidFill>
                      <a:prstDash val="solid"/>
                    </a:lnL>
                    <a:lnR w="9525">
                      <a:solidFill>
                        <a:srgbClr val="443F44"/>
                      </a:solidFill>
                      <a:prstDash val="solid"/>
                    </a:lnR>
                    <a:lnT w="9525">
                      <a:solidFill>
                        <a:srgbClr val="443F44"/>
                      </a:solidFill>
                      <a:prstDash val="solid"/>
                    </a:lnT>
                    <a:lnB w="9525">
                      <a:solidFill>
                        <a:srgbClr val="443F4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8575" algn="ctr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sz="950" b="1" spc="-55" dirty="0">
                          <a:latin typeface="Times New Roman"/>
                          <a:cs typeface="Times New Roman"/>
                        </a:rPr>
                        <a:t>1687</a:t>
                      </a:r>
                      <a:r>
                        <a:rPr sz="950" b="1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950" spc="-50" dirty="0">
                          <a:latin typeface="Times New Roman"/>
                          <a:cs typeface="Times New Roman"/>
                        </a:rPr>
                        <a:t>I</a:t>
                      </a:r>
                      <a:endParaRPr sz="950">
                        <a:latin typeface="Times New Roman"/>
                        <a:cs typeface="Times New Roman"/>
                      </a:endParaRPr>
                    </a:p>
                  </a:txBody>
                  <a:tcPr marL="0" marR="0" marT="2540" marB="0">
                    <a:lnL w="9525">
                      <a:solidFill>
                        <a:srgbClr val="443F44"/>
                      </a:solidFill>
                      <a:prstDash val="solid"/>
                    </a:lnL>
                    <a:lnR w="9525">
                      <a:solidFill>
                        <a:srgbClr val="443F44"/>
                      </a:solidFill>
                      <a:prstDash val="solid"/>
                    </a:lnR>
                    <a:lnT w="9525">
                      <a:solidFill>
                        <a:srgbClr val="443F44"/>
                      </a:solidFill>
                      <a:prstDash val="solid"/>
                    </a:lnT>
                    <a:lnB w="9525">
                      <a:solidFill>
                        <a:srgbClr val="443F4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4925" algn="ctr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sz="950" b="1" spc="-10" dirty="0">
                          <a:latin typeface="Times New Roman"/>
                          <a:cs typeface="Times New Roman"/>
                        </a:rPr>
                        <a:t>93214,4</a:t>
                      </a:r>
                      <a:endParaRPr sz="950">
                        <a:latin typeface="Times New Roman"/>
                        <a:cs typeface="Times New Roman"/>
                      </a:endParaRPr>
                    </a:p>
                  </a:txBody>
                  <a:tcPr marL="0" marR="0" marT="2540" marB="0">
                    <a:lnL w="9525">
                      <a:solidFill>
                        <a:srgbClr val="443F44"/>
                      </a:solidFill>
                      <a:prstDash val="solid"/>
                    </a:lnL>
                    <a:lnR w="9525">
                      <a:solidFill>
                        <a:srgbClr val="443F44"/>
                      </a:solidFill>
                      <a:prstDash val="solid"/>
                    </a:lnR>
                    <a:lnT w="9525">
                      <a:solidFill>
                        <a:srgbClr val="443F44"/>
                      </a:solidFill>
                      <a:prstDash val="solid"/>
                    </a:lnT>
                    <a:lnB w="9525">
                      <a:solidFill>
                        <a:srgbClr val="443F4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1910" algn="ctr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sz="950" b="1" spc="-10" dirty="0">
                          <a:latin typeface="Times New Roman"/>
                          <a:cs typeface="Times New Roman"/>
                        </a:rPr>
                        <a:t>19099</a:t>
                      </a:r>
                      <a:endParaRPr sz="950">
                        <a:latin typeface="Times New Roman"/>
                        <a:cs typeface="Times New Roman"/>
                      </a:endParaRPr>
                    </a:p>
                  </a:txBody>
                  <a:tcPr marL="0" marR="0" marT="2540" marB="0">
                    <a:lnL w="9525">
                      <a:solidFill>
                        <a:srgbClr val="443F44"/>
                      </a:solidFill>
                      <a:prstDash val="solid"/>
                    </a:lnL>
                    <a:lnR w="9525">
                      <a:solidFill>
                        <a:srgbClr val="443F44"/>
                      </a:solidFill>
                      <a:prstDash val="solid"/>
                    </a:lnR>
                    <a:lnT w="9525">
                      <a:solidFill>
                        <a:srgbClr val="443F44"/>
                      </a:solidFill>
                      <a:prstDash val="solid"/>
                    </a:lnT>
                    <a:lnB w="9525">
                      <a:solidFill>
                        <a:srgbClr val="443F4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6034" algn="ctr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sz="950" spc="-10" dirty="0"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sz="950" b="1" spc="-10" dirty="0">
                          <a:latin typeface="Times New Roman"/>
                          <a:cs typeface="Times New Roman"/>
                        </a:rPr>
                        <a:t>6871</a:t>
                      </a:r>
                      <a:endParaRPr sz="950">
                        <a:latin typeface="Times New Roman"/>
                        <a:cs typeface="Times New Roman"/>
                      </a:endParaRPr>
                    </a:p>
                  </a:txBody>
                  <a:tcPr marL="0" marR="0" marT="2540" marB="0">
                    <a:lnL w="9525">
                      <a:solidFill>
                        <a:srgbClr val="443F44"/>
                      </a:solidFill>
                      <a:prstDash val="solid"/>
                    </a:lnL>
                    <a:lnR w="9525">
                      <a:solidFill>
                        <a:srgbClr val="443F44"/>
                      </a:solidFill>
                      <a:prstDash val="solid"/>
                    </a:lnR>
                    <a:lnT w="9525">
                      <a:solidFill>
                        <a:srgbClr val="443F44"/>
                      </a:solidFill>
                      <a:prstDash val="solid"/>
                    </a:lnT>
                    <a:lnB w="9525">
                      <a:solidFill>
                        <a:srgbClr val="443F4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sz="950" spc="-20" dirty="0">
                          <a:latin typeface="Times New Roman"/>
                          <a:cs typeface="Times New Roman"/>
                        </a:rPr>
                        <a:t>3972</a:t>
                      </a:r>
                      <a:endParaRPr sz="950">
                        <a:latin typeface="Times New Roman"/>
                        <a:cs typeface="Times New Roman"/>
                      </a:endParaRPr>
                    </a:p>
                  </a:txBody>
                  <a:tcPr marL="0" marR="0" marT="2540" marB="0">
                    <a:lnL w="9525">
                      <a:solidFill>
                        <a:srgbClr val="443F44"/>
                      </a:solidFill>
                      <a:prstDash val="solid"/>
                    </a:lnL>
                    <a:lnR w="9525">
                      <a:solidFill>
                        <a:srgbClr val="443F44"/>
                      </a:solidFill>
                      <a:prstDash val="solid"/>
                    </a:lnR>
                    <a:lnT w="9525">
                      <a:solidFill>
                        <a:srgbClr val="443F44"/>
                      </a:solidFill>
                      <a:prstDash val="solid"/>
                    </a:lnT>
                    <a:lnB w="9525">
                      <a:solidFill>
                        <a:srgbClr val="443F4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sz="950" b="1" spc="-10" dirty="0">
                          <a:latin typeface="Times New Roman"/>
                          <a:cs typeface="Times New Roman"/>
                        </a:rPr>
                        <a:t>94645</a:t>
                      </a:r>
                      <a:endParaRPr sz="950">
                        <a:latin typeface="Times New Roman"/>
                        <a:cs typeface="Times New Roman"/>
                      </a:endParaRPr>
                    </a:p>
                  </a:txBody>
                  <a:tcPr marL="0" marR="0" marT="2540" marB="0">
                    <a:lnL w="9525">
                      <a:solidFill>
                        <a:srgbClr val="443F44"/>
                      </a:solidFill>
                      <a:prstDash val="solid"/>
                    </a:lnL>
                    <a:lnR w="9525">
                      <a:solidFill>
                        <a:srgbClr val="443F44"/>
                      </a:solidFill>
                      <a:prstDash val="solid"/>
                    </a:lnR>
                    <a:lnT w="9525">
                      <a:solidFill>
                        <a:srgbClr val="443F44"/>
                      </a:solidFill>
                      <a:prstDash val="solid"/>
                    </a:lnT>
                    <a:lnB w="9525">
                      <a:solidFill>
                        <a:srgbClr val="443F4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795" algn="ctr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sz="950" b="1" spc="-10" dirty="0">
                          <a:latin typeface="Times New Roman"/>
                          <a:cs typeface="Times New Roman"/>
                        </a:rPr>
                        <a:t>88873</a:t>
                      </a:r>
                      <a:endParaRPr sz="950">
                        <a:latin typeface="Times New Roman"/>
                        <a:cs typeface="Times New Roman"/>
                      </a:endParaRPr>
                    </a:p>
                  </a:txBody>
                  <a:tcPr marL="0" marR="0" marT="2540" marB="0">
                    <a:lnL w="9525">
                      <a:solidFill>
                        <a:srgbClr val="443F44"/>
                      </a:solidFill>
                      <a:prstDash val="solid"/>
                    </a:lnL>
                    <a:lnR w="9525">
                      <a:solidFill>
                        <a:srgbClr val="443F44"/>
                      </a:solidFill>
                      <a:prstDash val="solid"/>
                    </a:lnR>
                    <a:lnT w="9525">
                      <a:solidFill>
                        <a:srgbClr val="443F44"/>
                      </a:solidFill>
                      <a:prstDash val="solid"/>
                    </a:lnT>
                    <a:lnB w="9525">
                      <a:solidFill>
                        <a:srgbClr val="443F4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255" algn="ctr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sz="950" spc="-10" dirty="0">
                          <a:latin typeface="Times New Roman"/>
                          <a:cs typeface="Times New Roman"/>
                        </a:rPr>
                        <a:t>87317</a:t>
                      </a:r>
                      <a:endParaRPr sz="950">
                        <a:latin typeface="Times New Roman"/>
                        <a:cs typeface="Times New Roman"/>
                      </a:endParaRPr>
                    </a:p>
                  </a:txBody>
                  <a:tcPr marL="0" marR="0" marT="2540" marB="0">
                    <a:lnL w="9525">
                      <a:solidFill>
                        <a:srgbClr val="443F44"/>
                      </a:solidFill>
                      <a:prstDash val="solid"/>
                    </a:lnL>
                    <a:lnR w="9525">
                      <a:solidFill>
                        <a:srgbClr val="443F44"/>
                      </a:solidFill>
                      <a:prstDash val="solid"/>
                    </a:lnR>
                    <a:lnT w="9525">
                      <a:solidFill>
                        <a:srgbClr val="443F44"/>
                      </a:solidFill>
                      <a:prstDash val="solid"/>
                    </a:lnT>
                    <a:lnB w="9525">
                      <a:solidFill>
                        <a:srgbClr val="443F44"/>
                      </a:solidFill>
                      <a:prstDash val="solid"/>
                    </a:lnB>
                  </a:tcPr>
                </a:tc>
              </a:tr>
              <a:tr h="276860">
                <a:tc>
                  <a:txBody>
                    <a:bodyPr/>
                    <a:lstStyle/>
                    <a:p>
                      <a:pPr marL="97790">
                        <a:lnSpc>
                          <a:spcPts val="915"/>
                        </a:lnSpc>
                      </a:pPr>
                      <a:r>
                        <a:rPr sz="950" spc="-35" dirty="0">
                          <a:latin typeface="Cambria"/>
                          <a:cs typeface="Cambria"/>
                        </a:rPr>
                        <a:t>Остаток</a:t>
                      </a:r>
                      <a:r>
                        <a:rPr sz="950" spc="5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50" spc="-25" dirty="0">
                          <a:latin typeface="Cambria"/>
                          <a:cs typeface="Cambria"/>
                        </a:rPr>
                        <a:t>на</a:t>
                      </a:r>
                      <a:endParaRPr sz="950">
                        <a:latin typeface="Cambria"/>
                        <a:cs typeface="Cambria"/>
                      </a:endParaRPr>
                    </a:p>
                    <a:p>
                      <a:pPr marL="102870">
                        <a:lnSpc>
                          <a:spcPts val="1120"/>
                        </a:lnSpc>
                      </a:pPr>
                      <a:r>
                        <a:rPr sz="950" spc="-25" dirty="0">
                          <a:latin typeface="Cambria"/>
                          <a:cs typeface="Cambria"/>
                        </a:rPr>
                        <a:t>пец</a:t>
                      </a:r>
                      <a:r>
                        <a:rPr sz="950" spc="-3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50" dirty="0">
                          <a:latin typeface="Cambria"/>
                          <a:cs typeface="Cambria"/>
                        </a:rPr>
                        <a:t>года</a:t>
                      </a:r>
                      <a:r>
                        <a:rPr sz="950" spc="150" dirty="0">
                          <a:latin typeface="Cambria"/>
                          <a:cs typeface="Cambria"/>
                        </a:rPr>
                        <a:t>  </a:t>
                      </a:r>
                      <a:r>
                        <a:rPr sz="1425" spc="-75" baseline="32163" dirty="0">
                          <a:latin typeface="Times New Roman"/>
                          <a:cs typeface="Times New Roman"/>
                        </a:rPr>
                        <a:t>“</a:t>
                      </a:r>
                      <a:endParaRPr sz="1425" baseline="32163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443F44"/>
                      </a:solidFill>
                      <a:prstDash val="solid"/>
                    </a:lnL>
                    <a:lnR w="9525">
                      <a:solidFill>
                        <a:srgbClr val="443F44"/>
                      </a:solidFill>
                      <a:prstDash val="solid"/>
                    </a:lnR>
                    <a:lnT w="9525">
                      <a:solidFill>
                        <a:srgbClr val="443F44"/>
                      </a:solidFill>
                      <a:prstDash val="solid"/>
                    </a:lnT>
                    <a:lnB w="9525">
                      <a:solidFill>
                        <a:srgbClr val="443F4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3180" algn="ctr">
                        <a:lnSpc>
                          <a:spcPct val="100000"/>
                        </a:lnSpc>
                        <a:spcBef>
                          <a:spcPts val="365"/>
                        </a:spcBef>
                      </a:pPr>
                      <a:r>
                        <a:rPr sz="950" spc="-10" dirty="0">
                          <a:solidFill>
                            <a:srgbClr val="212121"/>
                          </a:solidFill>
                          <a:latin typeface="Times New Roman"/>
                          <a:cs typeface="Times New Roman"/>
                        </a:rPr>
                        <a:t>177814,5</a:t>
                      </a:r>
                      <a:endParaRPr sz="950">
                        <a:latin typeface="Times New Roman"/>
                        <a:cs typeface="Times New Roman"/>
                      </a:endParaRPr>
                    </a:p>
                  </a:txBody>
                  <a:tcPr marL="0" marR="0" marT="46355" marB="0">
                    <a:lnL w="9525">
                      <a:solidFill>
                        <a:srgbClr val="443F44"/>
                      </a:solidFill>
                      <a:prstDash val="solid"/>
                    </a:lnL>
                    <a:lnR w="9525">
                      <a:solidFill>
                        <a:srgbClr val="443F44"/>
                      </a:solidFill>
                      <a:prstDash val="solid"/>
                    </a:lnR>
                    <a:lnT w="9525">
                      <a:solidFill>
                        <a:srgbClr val="443F44"/>
                      </a:solidFill>
                      <a:prstDash val="solid"/>
                    </a:lnT>
                    <a:lnB w="9525">
                      <a:solidFill>
                        <a:srgbClr val="443F4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735" algn="ctr">
                        <a:lnSpc>
                          <a:spcPct val="100000"/>
                        </a:lnSpc>
                        <a:spcBef>
                          <a:spcPts val="365"/>
                        </a:spcBef>
                      </a:pPr>
                      <a:r>
                        <a:rPr sz="950" b="1" spc="-10" dirty="0">
                          <a:latin typeface="Times New Roman"/>
                          <a:cs typeface="Times New Roman"/>
                        </a:rPr>
                        <a:t>59660,4</a:t>
                      </a:r>
                      <a:endParaRPr sz="950">
                        <a:latin typeface="Times New Roman"/>
                        <a:cs typeface="Times New Roman"/>
                      </a:endParaRPr>
                    </a:p>
                  </a:txBody>
                  <a:tcPr marL="0" marR="0" marT="46355" marB="0">
                    <a:lnL w="9525">
                      <a:solidFill>
                        <a:srgbClr val="443F44"/>
                      </a:solidFill>
                      <a:prstDash val="solid"/>
                    </a:lnL>
                    <a:lnR w="9525">
                      <a:solidFill>
                        <a:srgbClr val="443F44"/>
                      </a:solidFill>
                      <a:prstDash val="solid"/>
                    </a:lnR>
                    <a:lnT w="9525">
                      <a:solidFill>
                        <a:srgbClr val="443F44"/>
                      </a:solidFill>
                      <a:prstDash val="solid"/>
                    </a:lnT>
                    <a:lnB w="9525">
                      <a:solidFill>
                        <a:srgbClr val="443F4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3815" algn="ctr">
                        <a:lnSpc>
                          <a:spcPct val="100000"/>
                        </a:lnSpc>
                        <a:spcBef>
                          <a:spcPts val="365"/>
                        </a:spcBef>
                      </a:pPr>
                      <a:r>
                        <a:rPr sz="950" b="1" spc="-10" dirty="0">
                          <a:latin typeface="Times New Roman"/>
                          <a:cs typeface="Times New Roman"/>
                        </a:rPr>
                        <a:t>53050,9</a:t>
                      </a:r>
                      <a:endParaRPr sz="950">
                        <a:latin typeface="Times New Roman"/>
                        <a:cs typeface="Times New Roman"/>
                      </a:endParaRPr>
                    </a:p>
                  </a:txBody>
                  <a:tcPr marL="0" marR="0" marT="46355" marB="0">
                    <a:lnL w="9525">
                      <a:solidFill>
                        <a:srgbClr val="443F44"/>
                      </a:solidFill>
                      <a:prstDash val="solid"/>
                    </a:lnL>
                    <a:lnR w="9525">
                      <a:solidFill>
                        <a:srgbClr val="443F44"/>
                      </a:solidFill>
                      <a:prstDash val="solid"/>
                    </a:lnR>
                    <a:lnT w="9525">
                      <a:solidFill>
                        <a:srgbClr val="443F44"/>
                      </a:solidFill>
                      <a:prstDash val="solid"/>
                    </a:lnT>
                    <a:lnB w="9525">
                      <a:solidFill>
                        <a:srgbClr val="443F4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5560" algn="ctr">
                        <a:lnSpc>
                          <a:spcPct val="100000"/>
                        </a:lnSpc>
                        <a:spcBef>
                          <a:spcPts val="365"/>
                        </a:spcBef>
                      </a:pPr>
                      <a:r>
                        <a:rPr sz="950" b="1" spc="-10" dirty="0">
                          <a:latin typeface="Times New Roman"/>
                          <a:cs typeface="Times New Roman"/>
                        </a:rPr>
                        <a:t>5246,9</a:t>
                      </a:r>
                      <a:endParaRPr sz="950">
                        <a:latin typeface="Times New Roman"/>
                        <a:cs typeface="Times New Roman"/>
                      </a:endParaRPr>
                    </a:p>
                  </a:txBody>
                  <a:tcPr marL="0" marR="0" marT="46355" marB="0">
                    <a:lnL w="9525">
                      <a:solidFill>
                        <a:srgbClr val="443F44"/>
                      </a:solidFill>
                      <a:prstDash val="solid"/>
                    </a:lnL>
                    <a:lnR w="9525">
                      <a:solidFill>
                        <a:srgbClr val="443F44"/>
                      </a:solidFill>
                      <a:prstDash val="solid"/>
                    </a:lnR>
                    <a:lnT w="9525">
                      <a:solidFill>
                        <a:srgbClr val="443F44"/>
                      </a:solidFill>
                      <a:prstDash val="solid"/>
                    </a:lnT>
                    <a:lnB w="9525">
                      <a:solidFill>
                        <a:srgbClr val="443F4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8575" algn="ctr">
                        <a:lnSpc>
                          <a:spcPct val="100000"/>
                        </a:lnSpc>
                        <a:spcBef>
                          <a:spcPts val="365"/>
                        </a:spcBef>
                      </a:pPr>
                      <a:r>
                        <a:rPr sz="950" spc="-20" dirty="0">
                          <a:latin typeface="Times New Roman"/>
                          <a:cs typeface="Times New Roman"/>
                        </a:rPr>
                        <a:t>35,9</a:t>
                      </a:r>
                      <a:endParaRPr sz="950">
                        <a:latin typeface="Times New Roman"/>
                        <a:cs typeface="Times New Roman"/>
                      </a:endParaRPr>
                    </a:p>
                  </a:txBody>
                  <a:tcPr marL="0" marR="0" marT="46355" marB="0">
                    <a:lnL w="9525">
                      <a:solidFill>
                        <a:srgbClr val="443F44"/>
                      </a:solidFill>
                      <a:prstDash val="solid"/>
                    </a:lnL>
                    <a:lnR w="9525">
                      <a:solidFill>
                        <a:srgbClr val="443F44"/>
                      </a:solidFill>
                      <a:prstDash val="solid"/>
                    </a:lnR>
                    <a:lnT w="9525">
                      <a:solidFill>
                        <a:srgbClr val="443F44"/>
                      </a:solidFill>
                      <a:prstDash val="solid"/>
                    </a:lnT>
                    <a:lnB w="9525">
                      <a:solidFill>
                        <a:srgbClr val="443F4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6510" algn="ctr">
                        <a:lnSpc>
                          <a:spcPct val="100000"/>
                        </a:lnSpc>
                        <a:spcBef>
                          <a:spcPts val="365"/>
                        </a:spcBef>
                      </a:pPr>
                      <a:r>
                        <a:rPr sz="950" b="1" spc="-10" dirty="0">
                          <a:latin typeface="Times New Roman"/>
                          <a:cs typeface="Times New Roman"/>
                        </a:rPr>
                        <a:t>864,9</a:t>
                      </a:r>
                      <a:endParaRPr sz="950">
                        <a:latin typeface="Times New Roman"/>
                        <a:cs typeface="Times New Roman"/>
                      </a:endParaRPr>
                    </a:p>
                  </a:txBody>
                  <a:tcPr marL="0" marR="0" marT="46355" marB="0">
                    <a:lnL w="9525">
                      <a:solidFill>
                        <a:srgbClr val="443F44"/>
                      </a:solidFill>
                      <a:prstDash val="solid"/>
                    </a:lnL>
                    <a:lnR w="9525">
                      <a:solidFill>
                        <a:srgbClr val="443F44"/>
                      </a:solidFill>
                      <a:prstDash val="solid"/>
                    </a:lnR>
                    <a:lnT w="9525">
                      <a:solidFill>
                        <a:srgbClr val="443F44"/>
                      </a:solidFill>
                      <a:prstDash val="solid"/>
                    </a:lnT>
                    <a:lnB w="9525">
                      <a:solidFill>
                        <a:srgbClr val="443F4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443F44"/>
                      </a:solidFill>
                      <a:prstDash val="solid"/>
                    </a:lnL>
                    <a:lnR w="9525">
                      <a:solidFill>
                        <a:srgbClr val="443F44"/>
                      </a:solidFill>
                      <a:prstDash val="solid"/>
                    </a:lnR>
                    <a:lnT w="9525">
                      <a:solidFill>
                        <a:srgbClr val="443F44"/>
                      </a:solidFill>
                      <a:prstDash val="solid"/>
                    </a:lnT>
                    <a:lnB w="9525">
                      <a:solidFill>
                        <a:srgbClr val="443F4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443F44"/>
                      </a:solidFill>
                      <a:prstDash val="solid"/>
                    </a:lnL>
                    <a:lnR w="9525">
                      <a:solidFill>
                        <a:srgbClr val="443F44"/>
                      </a:solidFill>
                      <a:prstDash val="solid"/>
                    </a:lnR>
                    <a:lnT w="9525">
                      <a:solidFill>
                        <a:srgbClr val="443F44"/>
                      </a:solidFill>
                      <a:prstDash val="solid"/>
                    </a:lnT>
                    <a:lnB w="9525">
                      <a:solidFill>
                        <a:srgbClr val="443F4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443F44"/>
                      </a:solidFill>
                      <a:prstDash val="solid"/>
                    </a:lnL>
                    <a:lnR w="9525">
                      <a:solidFill>
                        <a:srgbClr val="443F44"/>
                      </a:solidFill>
                      <a:prstDash val="solid"/>
                    </a:lnR>
                    <a:lnT w="9525">
                      <a:solidFill>
                        <a:srgbClr val="443F44"/>
                      </a:solidFill>
                      <a:prstDash val="solid"/>
                    </a:lnT>
                    <a:lnB w="9525">
                      <a:solidFill>
                        <a:srgbClr val="443F44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6" name="object 6"/>
          <p:cNvSpPr/>
          <p:nvPr/>
        </p:nvSpPr>
        <p:spPr>
          <a:xfrm>
            <a:off x="2144580" y="1917237"/>
            <a:ext cx="427355" cy="0"/>
          </a:xfrm>
          <a:custGeom>
            <a:avLst/>
            <a:gdLst/>
            <a:ahLst/>
            <a:cxnLst/>
            <a:rect l="l" t="t" r="r" b="b"/>
            <a:pathLst>
              <a:path w="427355">
                <a:moveTo>
                  <a:pt x="0" y="0"/>
                </a:moveTo>
                <a:lnTo>
                  <a:pt x="427235" y="0"/>
                </a:lnTo>
              </a:path>
            </a:pathLst>
          </a:custGeom>
          <a:ln w="12038">
            <a:solidFill>
              <a:srgbClr val="4B4B4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2803486" y="1727630"/>
            <a:ext cx="406400" cy="0"/>
          </a:xfrm>
          <a:custGeom>
            <a:avLst/>
            <a:gdLst/>
            <a:ahLst/>
            <a:cxnLst/>
            <a:rect l="l" t="t" r="r" b="b"/>
            <a:pathLst>
              <a:path w="406400">
                <a:moveTo>
                  <a:pt x="0" y="0"/>
                </a:moveTo>
                <a:lnTo>
                  <a:pt x="406174" y="0"/>
                </a:lnTo>
              </a:path>
            </a:pathLst>
          </a:custGeom>
          <a:ln w="12038">
            <a:solidFill>
              <a:srgbClr val="5B5B5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1205665" y="924325"/>
            <a:ext cx="3907154" cy="541020"/>
          </a:xfrm>
          <a:prstGeom prst="rect">
            <a:avLst/>
          </a:prstGeom>
        </p:spPr>
        <p:txBody>
          <a:bodyPr vert="horz" wrap="square" lIns="0" tIns="95885" rIns="0" bIns="0" rtlCol="0">
            <a:spAutoFit/>
          </a:bodyPr>
          <a:lstStyle/>
          <a:p>
            <a:pPr marL="410209">
              <a:lnSpc>
                <a:spcPct val="100000"/>
              </a:lnSpc>
              <a:spcBef>
                <a:spcPts val="755"/>
              </a:spcBef>
            </a:pPr>
            <a:r>
              <a:rPr sz="1650" baseline="15151" dirty="0">
                <a:latin typeface="Cambria"/>
                <a:cs typeface="Cambria"/>
              </a:rPr>
              <a:t>Таблице</a:t>
            </a:r>
            <a:r>
              <a:rPr sz="1650" spc="315" baseline="15151" dirty="0">
                <a:latin typeface="Cambria"/>
                <a:cs typeface="Cambria"/>
              </a:rPr>
              <a:t> </a:t>
            </a:r>
            <a:r>
              <a:rPr sz="1650" spc="-30" baseline="12626" dirty="0">
                <a:latin typeface="Cambria"/>
                <a:cs typeface="Cambria"/>
              </a:rPr>
              <a:t>14</a:t>
            </a:r>
            <a:r>
              <a:rPr sz="1650" spc="195" baseline="12626" dirty="0">
                <a:latin typeface="Cambria"/>
                <a:cs typeface="Cambria"/>
              </a:rPr>
              <a:t> </a:t>
            </a:r>
            <a:r>
              <a:rPr sz="1650" spc="-712" baseline="12626" dirty="0">
                <a:solidFill>
                  <a:srgbClr val="4F4F4F"/>
                </a:solidFill>
                <a:latin typeface="Cambria"/>
                <a:cs typeface="Cambria"/>
              </a:rPr>
              <a:t>—</a:t>
            </a:r>
            <a:r>
              <a:rPr sz="1650" spc="337" baseline="12626" dirty="0">
                <a:solidFill>
                  <a:srgbClr val="4F4F4F"/>
                </a:solidFill>
                <a:latin typeface="Cambria"/>
                <a:cs typeface="Cambria"/>
              </a:rPr>
              <a:t> </a:t>
            </a:r>
            <a:r>
              <a:rPr sz="1100" dirty="0">
                <a:latin typeface="Cambria"/>
                <a:cs typeface="Cambria"/>
              </a:rPr>
              <a:t>Аііализ</a:t>
            </a:r>
            <a:r>
              <a:rPr sz="1100" spc="175" dirty="0">
                <a:latin typeface="Cambria"/>
                <a:cs typeface="Cambria"/>
              </a:rPr>
              <a:t> </a:t>
            </a:r>
            <a:r>
              <a:rPr sz="1100" spc="-20" dirty="0">
                <a:latin typeface="Cambria"/>
                <a:cs typeface="Cambria"/>
              </a:rPr>
              <a:t>использоваііИя</a:t>
            </a:r>
            <a:r>
              <a:rPr sz="1100" spc="130" dirty="0">
                <a:latin typeface="Cambria"/>
                <a:cs typeface="Cambria"/>
              </a:rPr>
              <a:t> </a:t>
            </a:r>
            <a:r>
              <a:rPr sz="1100" dirty="0">
                <a:latin typeface="Cambria"/>
                <a:cs typeface="Cambria"/>
              </a:rPr>
              <a:t>ч</a:t>
            </a:r>
            <a:r>
              <a:rPr sz="1100" spc="229" dirty="0">
                <a:latin typeface="Cambria"/>
                <a:cs typeface="Cambria"/>
              </a:rPr>
              <a:t> </a:t>
            </a:r>
            <a:r>
              <a:rPr sz="1100" spc="-30" dirty="0">
                <a:latin typeface="Cambria"/>
                <a:cs typeface="Cambria"/>
              </a:rPr>
              <a:t>ОД</a:t>
            </a:r>
            <a:r>
              <a:rPr sz="1100" spc="265" dirty="0">
                <a:latin typeface="Cambria"/>
                <a:cs typeface="Cambria"/>
              </a:rPr>
              <a:t> </a:t>
            </a:r>
            <a:r>
              <a:rPr sz="1100" spc="-130" dirty="0">
                <a:latin typeface="Cambria"/>
                <a:cs typeface="Cambria"/>
              </a:rPr>
              <a:t>КЦИИ</a:t>
            </a:r>
            <a:r>
              <a:rPr sz="1100" spc="210" dirty="0">
                <a:latin typeface="Cambria"/>
                <a:cs typeface="Cambria"/>
              </a:rPr>
              <a:t> </a:t>
            </a:r>
            <a:r>
              <a:rPr sz="1100" spc="-70" dirty="0">
                <a:latin typeface="Cambria"/>
                <a:cs typeface="Cambria"/>
              </a:rPr>
              <a:t>D</a:t>
            </a:r>
            <a:r>
              <a:rPr sz="1100" spc="160" dirty="0">
                <a:latin typeface="Cambria"/>
                <a:cs typeface="Cambria"/>
              </a:rPr>
              <a:t> </a:t>
            </a:r>
            <a:r>
              <a:rPr sz="1100" spc="-25" dirty="0">
                <a:latin typeface="Cambria"/>
                <a:cs typeface="Cambria"/>
              </a:rPr>
              <a:t>AO</a:t>
            </a:r>
            <a:endParaRPr sz="1100">
              <a:latin typeface="Cambria"/>
              <a:cs typeface="Cambria"/>
            </a:endParaRPr>
          </a:p>
          <a:p>
            <a:pPr marL="38100">
              <a:lnSpc>
                <a:spcPct val="100000"/>
              </a:lnSpc>
              <a:spcBef>
                <a:spcPts val="695"/>
              </a:spcBef>
            </a:pPr>
            <a:r>
              <a:rPr sz="1725" spc="-75" baseline="9661" dirty="0">
                <a:latin typeface="Cambria"/>
                <a:cs typeface="Cambria"/>
              </a:rPr>
              <a:t>ликова</a:t>
            </a:r>
            <a:r>
              <a:rPr sz="1725" spc="187" baseline="9661" dirty="0">
                <a:latin typeface="Cambria"/>
                <a:cs typeface="Cambria"/>
              </a:rPr>
              <a:t> </a:t>
            </a:r>
            <a:r>
              <a:rPr sz="1150" spc="-40" dirty="0">
                <a:latin typeface="Cambria"/>
                <a:cs typeface="Cambria"/>
              </a:rPr>
              <a:t>АльметьеDско</a:t>
            </a:r>
            <a:r>
              <a:rPr sz="1725" spc="-60" baseline="-4830" dirty="0">
                <a:latin typeface="Cambria"/>
                <a:cs typeface="Cambria"/>
              </a:rPr>
              <a:t>го</a:t>
            </a:r>
            <a:r>
              <a:rPr sz="1725" spc="-30" baseline="-4830" dirty="0">
                <a:latin typeface="Cambria"/>
                <a:cs typeface="Cambria"/>
              </a:rPr>
              <a:t> </a:t>
            </a:r>
            <a:r>
              <a:rPr sz="1150" spc="-45" dirty="0">
                <a:latin typeface="Cambria"/>
                <a:cs typeface="Cambria"/>
              </a:rPr>
              <a:t>района</a:t>
            </a:r>
            <a:r>
              <a:rPr sz="1150" spc="40" dirty="0">
                <a:latin typeface="Cambria"/>
                <a:cs typeface="Cambria"/>
              </a:rPr>
              <a:t> </a:t>
            </a:r>
            <a:r>
              <a:rPr sz="1150" dirty="0">
                <a:latin typeface="Cambria"/>
                <a:cs typeface="Cambria"/>
              </a:rPr>
              <a:t>PT</a:t>
            </a:r>
            <a:r>
              <a:rPr sz="1150" spc="-20" dirty="0">
                <a:latin typeface="Cambria"/>
                <a:cs typeface="Cambria"/>
              </a:rPr>
              <a:t> </a:t>
            </a:r>
            <a:r>
              <a:rPr sz="1150" spc="-50" dirty="0">
                <a:latin typeface="Cambria"/>
                <a:cs typeface="Cambria"/>
              </a:rPr>
              <a:t>за</a:t>
            </a:r>
            <a:r>
              <a:rPr sz="1150" spc="-15" dirty="0">
                <a:latin typeface="Cambria"/>
                <a:cs typeface="Cambria"/>
              </a:rPr>
              <a:t> </a:t>
            </a:r>
            <a:r>
              <a:rPr sz="1150" spc="-85" dirty="0">
                <a:latin typeface="Cambria"/>
                <a:cs typeface="Cambria"/>
              </a:rPr>
              <a:t>2019-</a:t>
            </a:r>
            <a:r>
              <a:rPr sz="1150" spc="-40" dirty="0">
                <a:latin typeface="Cambria"/>
                <a:cs typeface="Cambria"/>
              </a:rPr>
              <a:t>2021</a:t>
            </a:r>
            <a:r>
              <a:rPr sz="1150" spc="265" dirty="0">
                <a:latin typeface="Cambria"/>
                <a:cs typeface="Cambria"/>
              </a:rPr>
              <a:t> </a:t>
            </a:r>
            <a:r>
              <a:rPr sz="1150" spc="-20" dirty="0">
                <a:latin typeface="Cambria"/>
                <a:cs typeface="Cambria"/>
              </a:rPr>
              <a:t>годы</a:t>
            </a:r>
            <a:endParaRPr sz="1150">
              <a:latin typeface="Cambria"/>
              <a:cs typeface="Cambria"/>
            </a:endParaRPr>
          </a:p>
        </p:txBody>
      </p:sp>
      <p:sp>
        <p:nvSpPr>
          <p:cNvPr id="11" name="object 11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65405">
              <a:lnSpc>
                <a:spcPts val="1010"/>
              </a:lnSpc>
            </a:pPr>
            <a:r>
              <a:rPr spc="-25" dirty="0"/>
              <a:t>33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5205779" y="1003402"/>
            <a:ext cx="1036955" cy="19875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100" spc="-10" dirty="0">
                <a:latin typeface="Cambria"/>
                <a:cs typeface="Cambria"/>
              </a:rPr>
              <a:t>Им.</a:t>
            </a:r>
            <a:r>
              <a:rPr sz="1100" spc="200" dirty="0">
                <a:latin typeface="Cambria"/>
                <a:cs typeface="Cambria"/>
              </a:rPr>
              <a:t> </a:t>
            </a:r>
            <a:r>
              <a:rPr sz="1100" dirty="0">
                <a:latin typeface="Cambria"/>
                <a:cs typeface="Cambria"/>
              </a:rPr>
              <a:t>Гl.E.</a:t>
            </a:r>
            <a:r>
              <a:rPr sz="1100" spc="195" dirty="0">
                <a:latin typeface="Cambria"/>
                <a:cs typeface="Cambria"/>
              </a:rPr>
              <a:t> </a:t>
            </a:r>
            <a:r>
              <a:rPr sz="1100" spc="-10" dirty="0">
                <a:latin typeface="Cambria"/>
                <a:cs typeface="Cambria"/>
              </a:rPr>
              <a:t>Токар-</a:t>
            </a:r>
            <a:endParaRPr sz="1100">
              <a:latin typeface="Cambria"/>
              <a:cs typeface="Cambria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230938" y="4635780"/>
            <a:ext cx="5049520" cy="4246880"/>
          </a:xfrm>
          <a:prstGeom prst="rect">
            <a:avLst/>
          </a:prstGeom>
        </p:spPr>
        <p:txBody>
          <a:bodyPr vert="horz" wrap="square" lIns="0" tIns="10160" rIns="0" bIns="0" rtlCol="0">
            <a:spAutoFit/>
          </a:bodyPr>
          <a:lstStyle/>
          <a:p>
            <a:pPr marL="50800" marR="43180" indent="379730" algn="just">
              <a:lnSpc>
                <a:spcPct val="150400"/>
              </a:lnSpc>
              <a:spcBef>
                <a:spcPts val="80"/>
              </a:spcBef>
            </a:pPr>
            <a:r>
              <a:rPr sz="1150" spc="50" dirty="0">
                <a:latin typeface="Cambria"/>
                <a:cs typeface="Cambria"/>
              </a:rPr>
              <a:t>По</a:t>
            </a:r>
            <a:r>
              <a:rPr sz="1150" spc="-65" dirty="0">
                <a:latin typeface="Cambria"/>
                <a:cs typeface="Cambria"/>
              </a:rPr>
              <a:t> </a:t>
            </a:r>
            <a:r>
              <a:rPr sz="1150" spc="-45" dirty="0">
                <a:latin typeface="Cambria"/>
                <a:cs typeface="Cambria"/>
              </a:rPr>
              <a:t>результатам</a:t>
            </a:r>
            <a:r>
              <a:rPr sz="1150" spc="-15" dirty="0">
                <a:latin typeface="Cambria"/>
                <a:cs typeface="Cambria"/>
              </a:rPr>
              <a:t> </a:t>
            </a:r>
            <a:r>
              <a:rPr sz="1150" spc="-30" dirty="0">
                <a:latin typeface="Cambria"/>
                <a:cs typeface="Cambria"/>
              </a:rPr>
              <a:t>таблицы</a:t>
            </a:r>
            <a:r>
              <a:rPr sz="1150" spc="60" dirty="0">
                <a:latin typeface="Cambria"/>
                <a:cs typeface="Cambria"/>
              </a:rPr>
              <a:t> </a:t>
            </a:r>
            <a:r>
              <a:rPr sz="1150" spc="-50" dirty="0">
                <a:latin typeface="Cambria"/>
                <a:cs typeface="Cambria"/>
              </a:rPr>
              <a:t>14</a:t>
            </a:r>
            <a:r>
              <a:rPr sz="1150" spc="-15" dirty="0">
                <a:latin typeface="Cambria"/>
                <a:cs typeface="Cambria"/>
              </a:rPr>
              <a:t> </a:t>
            </a:r>
            <a:r>
              <a:rPr sz="1150" spc="-25" dirty="0">
                <a:latin typeface="Cambria"/>
                <a:cs typeface="Cambria"/>
              </a:rPr>
              <a:t>видно,</a:t>
            </a:r>
            <a:r>
              <a:rPr sz="1150" spc="10" dirty="0">
                <a:latin typeface="Cambria"/>
                <a:cs typeface="Cambria"/>
              </a:rPr>
              <a:t> </a:t>
            </a:r>
            <a:r>
              <a:rPr sz="1150" spc="-40" dirty="0">
                <a:latin typeface="Cambria"/>
                <a:cs typeface="Cambria"/>
              </a:rPr>
              <a:t>что</a:t>
            </a:r>
            <a:r>
              <a:rPr sz="1150" spc="-25" dirty="0">
                <a:latin typeface="Cambria"/>
                <a:cs typeface="Cambria"/>
              </a:rPr>
              <a:t> </a:t>
            </a:r>
            <a:r>
              <a:rPr sz="1150" spc="-50" dirty="0">
                <a:latin typeface="Cambria"/>
                <a:cs typeface="Cambria"/>
              </a:rPr>
              <a:t>организация</a:t>
            </a:r>
            <a:r>
              <a:rPr sz="1150" spc="50" dirty="0">
                <a:latin typeface="Cambria"/>
                <a:cs typeface="Cambria"/>
              </a:rPr>
              <a:t> </a:t>
            </a:r>
            <a:r>
              <a:rPr sz="1150" spc="-40" dirty="0">
                <a:latin typeface="Cambria"/>
                <a:cs typeface="Cambria"/>
              </a:rPr>
              <a:t>продукции</a:t>
            </a:r>
            <a:r>
              <a:rPr sz="1150" spc="30" dirty="0">
                <a:latin typeface="Cambria"/>
                <a:cs typeface="Cambria"/>
              </a:rPr>
              <a:t> </a:t>
            </a:r>
            <a:r>
              <a:rPr sz="1150" spc="-25" dirty="0">
                <a:latin typeface="Cambria"/>
                <a:cs typeface="Cambria"/>
              </a:rPr>
              <a:t>зерна</a:t>
            </a:r>
            <a:r>
              <a:rPr sz="1150" spc="5" dirty="0">
                <a:latin typeface="Cambria"/>
                <a:cs typeface="Cambria"/>
              </a:rPr>
              <a:t> </a:t>
            </a:r>
            <a:r>
              <a:rPr sz="1150" spc="-50" dirty="0">
                <a:latin typeface="Cambria"/>
                <a:cs typeface="Cambria"/>
              </a:rPr>
              <a:t>и</a:t>
            </a:r>
            <a:r>
              <a:rPr sz="1150" dirty="0">
                <a:latin typeface="Cambria"/>
                <a:cs typeface="Cambria"/>
              </a:rPr>
              <a:t> paпca</a:t>
            </a:r>
            <a:r>
              <a:rPr sz="1150" spc="-10" dirty="0">
                <a:latin typeface="Cambria"/>
                <a:cs typeface="Cambria"/>
              </a:rPr>
              <a:t> </a:t>
            </a:r>
            <a:r>
              <a:rPr sz="1150" spc="-30" dirty="0">
                <a:latin typeface="Cambria"/>
                <a:cs typeface="Cambria"/>
              </a:rPr>
              <a:t>получает</a:t>
            </a:r>
            <a:r>
              <a:rPr sz="1150" dirty="0">
                <a:latin typeface="Cambria"/>
                <a:cs typeface="Cambria"/>
              </a:rPr>
              <a:t> </a:t>
            </a:r>
            <a:r>
              <a:rPr sz="1150" spc="-25" dirty="0">
                <a:latin typeface="Cambria"/>
                <a:cs typeface="Cambria"/>
              </a:rPr>
              <a:t>путем</a:t>
            </a:r>
            <a:r>
              <a:rPr sz="1150" spc="-10" dirty="0">
                <a:latin typeface="Cambria"/>
                <a:cs typeface="Cambria"/>
              </a:rPr>
              <a:t> </a:t>
            </a:r>
            <a:r>
              <a:rPr sz="1150" spc="-55" dirty="0">
                <a:latin typeface="Cambria"/>
                <a:cs typeface="Cambria"/>
              </a:rPr>
              <a:t>производства</a:t>
            </a:r>
            <a:r>
              <a:rPr sz="1150" spc="40" dirty="0">
                <a:latin typeface="Cambria"/>
                <a:cs typeface="Cambria"/>
              </a:rPr>
              <a:t> </a:t>
            </a:r>
            <a:r>
              <a:rPr sz="1150" dirty="0">
                <a:latin typeface="Cambria"/>
                <a:cs typeface="Cambria"/>
              </a:rPr>
              <a:t>и</a:t>
            </a:r>
            <a:r>
              <a:rPr sz="1150" spc="-55" dirty="0">
                <a:latin typeface="Cambria"/>
                <a:cs typeface="Cambria"/>
              </a:rPr>
              <a:t> </a:t>
            </a:r>
            <a:r>
              <a:rPr sz="1150" spc="-35" dirty="0">
                <a:latin typeface="Cambria"/>
                <a:cs typeface="Cambria"/>
              </a:rPr>
              <a:t>покупки,</a:t>
            </a:r>
            <a:r>
              <a:rPr sz="1150" spc="20" dirty="0">
                <a:latin typeface="Cambria"/>
                <a:cs typeface="Cambria"/>
              </a:rPr>
              <a:t> </a:t>
            </a:r>
            <a:r>
              <a:rPr sz="1150" dirty="0">
                <a:latin typeface="Cambria"/>
                <a:cs typeface="Cambria"/>
              </a:rPr>
              <a:t>а</a:t>
            </a:r>
            <a:r>
              <a:rPr sz="1150" spc="-55" dirty="0">
                <a:latin typeface="Cambria"/>
                <a:cs typeface="Cambria"/>
              </a:rPr>
              <a:t> </a:t>
            </a:r>
            <a:r>
              <a:rPr sz="1150" spc="-45" dirty="0">
                <a:latin typeface="Cambria"/>
                <a:cs typeface="Cambria"/>
              </a:rPr>
              <a:t>молоко</a:t>
            </a:r>
            <a:r>
              <a:rPr sz="1150" spc="20" dirty="0">
                <a:latin typeface="Cambria"/>
                <a:cs typeface="Cambria"/>
              </a:rPr>
              <a:t> </a:t>
            </a:r>
            <a:r>
              <a:rPr sz="1150" spc="-55" dirty="0">
                <a:latin typeface="Cambria"/>
                <a:cs typeface="Cambria"/>
              </a:rPr>
              <a:t>только</a:t>
            </a:r>
            <a:r>
              <a:rPr sz="1150" spc="15" dirty="0">
                <a:latin typeface="Cambria"/>
                <a:cs typeface="Cambria"/>
              </a:rPr>
              <a:t> </a:t>
            </a:r>
            <a:r>
              <a:rPr sz="1150" spc="-30" dirty="0">
                <a:latin typeface="Cambria"/>
                <a:cs typeface="Cambria"/>
              </a:rPr>
              <a:t>путем</a:t>
            </a:r>
            <a:r>
              <a:rPr sz="1150" spc="10" dirty="0">
                <a:latin typeface="Cambria"/>
                <a:cs typeface="Cambria"/>
              </a:rPr>
              <a:t> </a:t>
            </a:r>
            <a:r>
              <a:rPr sz="1150" spc="-10" dirty="0">
                <a:latin typeface="Cambria"/>
                <a:cs typeface="Cambria"/>
              </a:rPr>
              <a:t>произ- </a:t>
            </a:r>
            <a:r>
              <a:rPr sz="1150" dirty="0">
                <a:latin typeface="Cambria"/>
                <a:cs typeface="Cambria"/>
              </a:rPr>
              <a:t>во</a:t>
            </a:r>
            <a:r>
              <a:rPr sz="1725" baseline="-4830" dirty="0">
                <a:latin typeface="Cambria"/>
                <a:cs typeface="Cambria"/>
              </a:rPr>
              <a:t>п</a:t>
            </a:r>
            <a:r>
              <a:rPr sz="1150" dirty="0">
                <a:latin typeface="Cambria"/>
                <a:cs typeface="Cambria"/>
              </a:rPr>
              <a:t>ства.</a:t>
            </a:r>
            <a:r>
              <a:rPr sz="1150" spc="-65" dirty="0">
                <a:latin typeface="Cambria"/>
                <a:cs typeface="Cambria"/>
              </a:rPr>
              <a:t> </a:t>
            </a:r>
            <a:r>
              <a:rPr sz="1150" dirty="0">
                <a:latin typeface="Cambria"/>
                <a:cs typeface="Cambria"/>
              </a:rPr>
              <a:t>В</a:t>
            </a:r>
            <a:r>
              <a:rPr sz="1150" spc="25" dirty="0">
                <a:latin typeface="Cambria"/>
                <a:cs typeface="Cambria"/>
              </a:rPr>
              <a:t> </a:t>
            </a:r>
            <a:r>
              <a:rPr sz="1150" dirty="0">
                <a:latin typeface="Cambria"/>
                <a:cs typeface="Cambria"/>
              </a:rPr>
              <a:t>2021</a:t>
            </a:r>
            <a:r>
              <a:rPr sz="1150" spc="185" dirty="0">
                <a:latin typeface="Cambria"/>
                <a:cs typeface="Cambria"/>
              </a:rPr>
              <a:t> </a:t>
            </a:r>
            <a:r>
              <a:rPr sz="1150" dirty="0">
                <a:latin typeface="Cambria"/>
                <a:cs typeface="Cambria"/>
              </a:rPr>
              <a:t>году</a:t>
            </a:r>
            <a:r>
              <a:rPr sz="1150" spc="175" dirty="0">
                <a:latin typeface="Cambria"/>
                <a:cs typeface="Cambria"/>
              </a:rPr>
              <a:t> </a:t>
            </a:r>
            <a:r>
              <a:rPr sz="1150" spc="-35" dirty="0">
                <a:latin typeface="Cambria"/>
                <a:cs typeface="Cambria"/>
              </a:rPr>
              <a:t>наблюдается</a:t>
            </a:r>
            <a:r>
              <a:rPr sz="1150" spc="150" dirty="0">
                <a:latin typeface="Cambria"/>
                <a:cs typeface="Cambria"/>
              </a:rPr>
              <a:t> </a:t>
            </a:r>
            <a:r>
              <a:rPr sz="1150" dirty="0">
                <a:latin typeface="Cambria"/>
                <a:cs typeface="Cambria"/>
              </a:rPr>
              <a:t>свад</a:t>
            </a:r>
            <a:r>
              <a:rPr sz="1150" spc="75" dirty="0">
                <a:latin typeface="Cambria"/>
                <a:cs typeface="Cambria"/>
              </a:rPr>
              <a:t> </a:t>
            </a:r>
            <a:r>
              <a:rPr sz="1150" spc="-35" dirty="0">
                <a:latin typeface="Cambria"/>
                <a:cs typeface="Cambria"/>
              </a:rPr>
              <a:t>производства</a:t>
            </a:r>
            <a:r>
              <a:rPr sz="1150" spc="200" dirty="0">
                <a:latin typeface="Cambria"/>
                <a:cs typeface="Cambria"/>
              </a:rPr>
              <a:t> </a:t>
            </a:r>
            <a:r>
              <a:rPr sz="1150" spc="-105" dirty="0">
                <a:latin typeface="Cambria"/>
                <a:cs typeface="Cambria"/>
              </a:rPr>
              <a:t>npoдy</a:t>
            </a:r>
            <a:r>
              <a:rPr sz="1150" spc="40" dirty="0">
                <a:latin typeface="Cambria"/>
                <a:cs typeface="Cambria"/>
              </a:rPr>
              <a:t> </a:t>
            </a:r>
            <a:r>
              <a:rPr sz="1150" dirty="0">
                <a:latin typeface="Cambria"/>
                <a:cs typeface="Cambria"/>
              </a:rPr>
              <a:t>кции</a:t>
            </a:r>
            <a:r>
              <a:rPr sz="1150" spc="110" dirty="0">
                <a:latin typeface="Cambria"/>
                <a:cs typeface="Cambria"/>
              </a:rPr>
              <a:t> </a:t>
            </a:r>
            <a:r>
              <a:rPr sz="1150" dirty="0">
                <a:latin typeface="Cambria"/>
                <a:cs typeface="Cambria"/>
              </a:rPr>
              <a:t>зерна</a:t>
            </a:r>
            <a:r>
              <a:rPr sz="1150" spc="95" dirty="0">
                <a:latin typeface="Cambria"/>
                <a:cs typeface="Cambria"/>
              </a:rPr>
              <a:t> </a:t>
            </a:r>
            <a:r>
              <a:rPr sz="1150" spc="-25" dirty="0">
                <a:latin typeface="Cambria"/>
                <a:cs typeface="Cambria"/>
              </a:rPr>
              <a:t>на </a:t>
            </a:r>
            <a:r>
              <a:rPr sz="1150" spc="-50" dirty="0">
                <a:latin typeface="Cambria"/>
                <a:cs typeface="Cambria"/>
              </a:rPr>
              <a:t>107996,5</a:t>
            </a:r>
            <a:r>
              <a:rPr sz="1150" spc="5" dirty="0">
                <a:latin typeface="Cambria"/>
                <a:cs typeface="Cambria"/>
              </a:rPr>
              <a:t> </a:t>
            </a:r>
            <a:r>
              <a:rPr sz="1150" dirty="0">
                <a:latin typeface="Cambria"/>
                <a:cs typeface="Cambria"/>
              </a:rPr>
              <a:t>ц</a:t>
            </a:r>
            <a:r>
              <a:rPr sz="1150" spc="5" dirty="0">
                <a:latin typeface="Cambria"/>
                <a:cs typeface="Cambria"/>
              </a:rPr>
              <a:t> </a:t>
            </a:r>
            <a:r>
              <a:rPr sz="1150" dirty="0">
                <a:latin typeface="Cambria"/>
                <a:cs typeface="Cambria"/>
              </a:rPr>
              <a:t>по</a:t>
            </a:r>
            <a:r>
              <a:rPr sz="1150" spc="-40" dirty="0">
                <a:latin typeface="Cambria"/>
                <a:cs typeface="Cambria"/>
              </a:rPr>
              <a:t> сравнению</a:t>
            </a:r>
            <a:r>
              <a:rPr sz="1150" spc="30" dirty="0">
                <a:latin typeface="Cambria"/>
                <a:cs typeface="Cambria"/>
              </a:rPr>
              <a:t> </a:t>
            </a:r>
            <a:r>
              <a:rPr sz="1150" dirty="0">
                <a:latin typeface="Cambria"/>
                <a:cs typeface="Cambria"/>
              </a:rPr>
              <a:t>с</a:t>
            </a:r>
            <a:r>
              <a:rPr sz="1150" spc="-45" dirty="0">
                <a:latin typeface="Cambria"/>
                <a:cs typeface="Cambria"/>
              </a:rPr>
              <a:t> </a:t>
            </a:r>
            <a:r>
              <a:rPr sz="1150" spc="-60" dirty="0">
                <a:latin typeface="Cambria"/>
                <a:cs typeface="Cambria"/>
              </a:rPr>
              <a:t>2020</a:t>
            </a:r>
            <a:r>
              <a:rPr sz="1150" dirty="0">
                <a:latin typeface="Cambria"/>
                <a:cs typeface="Cambria"/>
              </a:rPr>
              <a:t> </a:t>
            </a:r>
            <a:r>
              <a:rPr sz="1150" spc="-30" dirty="0">
                <a:latin typeface="Cambria"/>
                <a:cs typeface="Cambria"/>
              </a:rPr>
              <a:t>годом.</a:t>
            </a:r>
            <a:r>
              <a:rPr sz="1150" spc="30" dirty="0">
                <a:latin typeface="Cambria"/>
                <a:cs typeface="Cambria"/>
              </a:rPr>
              <a:t> </a:t>
            </a:r>
            <a:r>
              <a:rPr sz="1150" spc="-30" dirty="0">
                <a:latin typeface="Cambria"/>
                <a:cs typeface="Cambria"/>
              </a:rPr>
              <a:t>За</a:t>
            </a:r>
            <a:r>
              <a:rPr sz="1150" spc="-35" dirty="0">
                <a:latin typeface="Cambria"/>
                <a:cs typeface="Cambria"/>
              </a:rPr>
              <a:t> </a:t>
            </a:r>
            <a:r>
              <a:rPr sz="1150" dirty="0">
                <a:latin typeface="Cambria"/>
                <a:cs typeface="Cambria"/>
              </a:rPr>
              <a:t>3</a:t>
            </a:r>
            <a:r>
              <a:rPr sz="1150" spc="-40" dirty="0">
                <a:latin typeface="Cambria"/>
                <a:cs typeface="Cambria"/>
              </a:rPr>
              <a:t> </a:t>
            </a:r>
            <a:r>
              <a:rPr sz="1150" spc="-35" dirty="0">
                <a:latin typeface="Cambria"/>
                <a:cs typeface="Cambria"/>
              </a:rPr>
              <a:t>года</a:t>
            </a:r>
            <a:r>
              <a:rPr sz="1150" spc="-30" dirty="0">
                <a:latin typeface="Cambria"/>
                <a:cs typeface="Cambria"/>
              </a:rPr>
              <a:t> </a:t>
            </a:r>
            <a:r>
              <a:rPr sz="1150" spc="-55" dirty="0">
                <a:latin typeface="Cambria"/>
                <a:cs typeface="Cambria"/>
              </a:rPr>
              <a:t>производство</a:t>
            </a:r>
            <a:r>
              <a:rPr sz="1150" spc="100" dirty="0">
                <a:latin typeface="Cambria"/>
                <a:cs typeface="Cambria"/>
              </a:rPr>
              <a:t> </a:t>
            </a:r>
            <a:r>
              <a:rPr sz="1150" dirty="0">
                <a:latin typeface="Cambria"/>
                <a:cs typeface="Cambria"/>
              </a:rPr>
              <a:t>и </a:t>
            </a:r>
            <a:r>
              <a:rPr sz="1150" spc="-30" dirty="0">
                <a:latin typeface="Cambria"/>
                <a:cs typeface="Cambria"/>
              </a:rPr>
              <a:t>расход</a:t>
            </a:r>
            <a:r>
              <a:rPr sz="1150" spc="20" dirty="0">
                <a:latin typeface="Cambria"/>
                <a:cs typeface="Cambria"/>
              </a:rPr>
              <a:t> </a:t>
            </a:r>
            <a:r>
              <a:rPr sz="1150" spc="-10" dirty="0">
                <a:latin typeface="Cambria"/>
                <a:cs typeface="Cambria"/>
              </a:rPr>
              <a:t>рапса</a:t>
            </a:r>
            <a:r>
              <a:rPr sz="1150" spc="500" dirty="0">
                <a:latin typeface="Cambria"/>
                <a:cs typeface="Cambria"/>
              </a:rPr>
              <a:t> </a:t>
            </a:r>
            <a:r>
              <a:rPr sz="1150" dirty="0">
                <a:latin typeface="Cambria"/>
                <a:cs typeface="Cambria"/>
              </a:rPr>
              <a:t>с</a:t>
            </a:r>
            <a:r>
              <a:rPr sz="1150" spc="-35" dirty="0">
                <a:latin typeface="Cambria"/>
                <a:cs typeface="Cambria"/>
              </a:rPr>
              <a:t> </a:t>
            </a:r>
            <a:r>
              <a:rPr sz="1150" spc="-10" dirty="0">
                <a:latin typeface="Cambria"/>
                <a:cs typeface="Cambria"/>
              </a:rPr>
              <a:t>каждым</a:t>
            </a:r>
            <a:r>
              <a:rPr sz="1150" spc="25" dirty="0">
                <a:latin typeface="Cambria"/>
                <a:cs typeface="Cambria"/>
              </a:rPr>
              <a:t> </a:t>
            </a:r>
            <a:r>
              <a:rPr sz="1150" dirty="0">
                <a:latin typeface="Cambria"/>
                <a:cs typeface="Cambria"/>
              </a:rPr>
              <a:t>годом</a:t>
            </a:r>
            <a:r>
              <a:rPr sz="1150" spc="25" dirty="0">
                <a:latin typeface="Cambria"/>
                <a:cs typeface="Cambria"/>
              </a:rPr>
              <a:t> </a:t>
            </a:r>
            <a:r>
              <a:rPr sz="1150" spc="-35" dirty="0">
                <a:latin typeface="Cambria"/>
                <a:cs typeface="Cambria"/>
              </a:rPr>
              <a:t>имеет</a:t>
            </a:r>
            <a:r>
              <a:rPr sz="1150" spc="-10" dirty="0">
                <a:latin typeface="Cambria"/>
                <a:cs typeface="Cambria"/>
              </a:rPr>
              <a:t> </a:t>
            </a:r>
            <a:r>
              <a:rPr sz="1150" spc="-45" dirty="0">
                <a:latin typeface="Cambria"/>
                <a:cs typeface="Cambria"/>
              </a:rPr>
              <a:t>тенденцию</a:t>
            </a:r>
            <a:r>
              <a:rPr sz="1150" spc="30" dirty="0">
                <a:latin typeface="Cambria"/>
                <a:cs typeface="Cambria"/>
              </a:rPr>
              <a:t> </a:t>
            </a:r>
            <a:r>
              <a:rPr sz="1150" spc="-40" dirty="0">
                <a:latin typeface="Cambria"/>
                <a:cs typeface="Cambria"/>
              </a:rPr>
              <a:t>сокращения.</a:t>
            </a:r>
            <a:r>
              <a:rPr sz="1150" spc="65" dirty="0">
                <a:latin typeface="Cambria"/>
                <a:cs typeface="Cambria"/>
              </a:rPr>
              <a:t> </a:t>
            </a:r>
            <a:r>
              <a:rPr sz="1150" dirty="0">
                <a:latin typeface="Cambria"/>
                <a:cs typeface="Cambria"/>
              </a:rPr>
              <a:t>В</a:t>
            </a:r>
            <a:r>
              <a:rPr sz="1150" spc="45" dirty="0">
                <a:latin typeface="Cambria"/>
                <a:cs typeface="Cambria"/>
              </a:rPr>
              <a:t> </a:t>
            </a:r>
            <a:r>
              <a:rPr sz="1150" spc="-40" dirty="0">
                <a:latin typeface="Cambria"/>
                <a:cs typeface="Cambria"/>
              </a:rPr>
              <a:t>течение</a:t>
            </a:r>
            <a:r>
              <a:rPr sz="1150" spc="10" dirty="0">
                <a:latin typeface="Cambria"/>
                <a:cs typeface="Cambria"/>
              </a:rPr>
              <a:t> </a:t>
            </a:r>
            <a:r>
              <a:rPr sz="1150" spc="-10" dirty="0">
                <a:latin typeface="Cambria"/>
                <a:cs typeface="Cambria"/>
              </a:rPr>
              <a:t>года</a:t>
            </a:r>
            <a:r>
              <a:rPr sz="1150" spc="-5" dirty="0">
                <a:latin typeface="Cambria"/>
                <a:cs typeface="Cambria"/>
              </a:rPr>
              <a:t> </a:t>
            </a:r>
            <a:r>
              <a:rPr sz="1150" spc="-10" dirty="0">
                <a:latin typeface="Cambria"/>
                <a:cs typeface="Cambria"/>
              </a:rPr>
              <a:t>расход</a:t>
            </a:r>
            <a:r>
              <a:rPr sz="1150" spc="10" dirty="0">
                <a:latin typeface="Cambria"/>
                <a:cs typeface="Cambria"/>
              </a:rPr>
              <a:t> </a:t>
            </a:r>
            <a:r>
              <a:rPr sz="1150" spc="-10" dirty="0">
                <a:latin typeface="Cambria"/>
                <a:cs typeface="Cambria"/>
              </a:rPr>
              <a:t>зерна </a:t>
            </a:r>
            <a:r>
              <a:rPr sz="1150" dirty="0">
                <a:latin typeface="Cambria"/>
                <a:cs typeface="Cambria"/>
              </a:rPr>
              <a:t>на</a:t>
            </a:r>
            <a:r>
              <a:rPr sz="1150" spc="-65" dirty="0">
                <a:latin typeface="Cambria"/>
                <a:cs typeface="Cambria"/>
              </a:rPr>
              <a:t> </a:t>
            </a:r>
            <a:r>
              <a:rPr sz="1150" spc="-10" dirty="0">
                <a:latin typeface="Cambria"/>
                <a:cs typeface="Cambria"/>
              </a:rPr>
              <a:t>продажу,</a:t>
            </a:r>
            <a:r>
              <a:rPr sz="1150" spc="5" dirty="0">
                <a:latin typeface="Cambria"/>
                <a:cs typeface="Cambria"/>
              </a:rPr>
              <a:t> </a:t>
            </a:r>
            <a:r>
              <a:rPr sz="1150" spc="-25" dirty="0">
                <a:latin typeface="Cambria"/>
                <a:cs typeface="Cambria"/>
              </a:rPr>
              <a:t>оплату</a:t>
            </a:r>
            <a:r>
              <a:rPr sz="1150" spc="35" dirty="0">
                <a:latin typeface="Cambria"/>
                <a:cs typeface="Cambria"/>
              </a:rPr>
              <a:t> </a:t>
            </a:r>
            <a:r>
              <a:rPr sz="1150" dirty="0">
                <a:latin typeface="Cambria"/>
                <a:cs typeface="Cambria"/>
              </a:rPr>
              <a:t>труда, на</a:t>
            </a:r>
            <a:r>
              <a:rPr sz="1150" spc="-25" dirty="0">
                <a:latin typeface="Cambria"/>
                <a:cs typeface="Cambria"/>
              </a:rPr>
              <a:t> </a:t>
            </a:r>
            <a:r>
              <a:rPr sz="1150" spc="-40" dirty="0">
                <a:latin typeface="Cambria"/>
                <a:cs typeface="Cambria"/>
              </a:rPr>
              <a:t>семена</a:t>
            </a:r>
            <a:r>
              <a:rPr sz="1150" spc="-10" dirty="0">
                <a:latin typeface="Cambria"/>
                <a:cs typeface="Cambria"/>
              </a:rPr>
              <a:t> </a:t>
            </a:r>
            <a:r>
              <a:rPr sz="1150" dirty="0">
                <a:latin typeface="Cambria"/>
                <a:cs typeface="Cambria"/>
              </a:rPr>
              <a:t>и</a:t>
            </a:r>
            <a:r>
              <a:rPr sz="1150" spc="-35" dirty="0">
                <a:latin typeface="Cambria"/>
                <a:cs typeface="Cambria"/>
              </a:rPr>
              <a:t> </a:t>
            </a:r>
            <a:r>
              <a:rPr sz="1150" spc="-60" dirty="0">
                <a:latin typeface="Cambria"/>
                <a:cs typeface="Cambria"/>
              </a:rPr>
              <a:t>корма</a:t>
            </a:r>
            <a:r>
              <a:rPr sz="1150" dirty="0">
                <a:latin typeface="Cambria"/>
                <a:cs typeface="Cambria"/>
              </a:rPr>
              <a:t> </a:t>
            </a:r>
            <a:r>
              <a:rPr sz="1150" spc="-35" dirty="0">
                <a:latin typeface="Cambria"/>
                <a:cs typeface="Cambria"/>
              </a:rPr>
              <a:t>составил</a:t>
            </a:r>
            <a:r>
              <a:rPr sz="1150" spc="45" dirty="0">
                <a:latin typeface="Cambria"/>
                <a:cs typeface="Cambria"/>
              </a:rPr>
              <a:t> </a:t>
            </a:r>
            <a:r>
              <a:rPr sz="1150" spc="-50" dirty="0">
                <a:latin typeface="Cambria"/>
                <a:cs typeface="Cambria"/>
              </a:rPr>
              <a:t>135367,8</a:t>
            </a:r>
            <a:r>
              <a:rPr sz="1150" spc="65" dirty="0">
                <a:latin typeface="Cambria"/>
                <a:cs typeface="Cambria"/>
              </a:rPr>
              <a:t> </a:t>
            </a:r>
            <a:r>
              <a:rPr sz="1150" dirty="0">
                <a:latin typeface="Cambria"/>
                <a:cs typeface="Cambria"/>
              </a:rPr>
              <a:t>ц.</a:t>
            </a:r>
            <a:r>
              <a:rPr sz="1150" spc="-25" dirty="0">
                <a:latin typeface="Cambria"/>
                <a:cs typeface="Cambria"/>
              </a:rPr>
              <a:t> </a:t>
            </a:r>
            <a:r>
              <a:rPr sz="1150" spc="-10" dirty="0">
                <a:latin typeface="Cambria"/>
                <a:cs typeface="Cambria"/>
              </a:rPr>
              <a:t>Производ- </a:t>
            </a:r>
            <a:r>
              <a:rPr sz="1725" baseline="-9661" dirty="0">
                <a:latin typeface="Cambria"/>
                <a:cs typeface="Cambria"/>
              </a:rPr>
              <a:t>ство</a:t>
            </a:r>
            <a:r>
              <a:rPr sz="1725" spc="-30" baseline="-9661" dirty="0">
                <a:latin typeface="Cambria"/>
                <a:cs typeface="Cambria"/>
              </a:rPr>
              <a:t> </a:t>
            </a:r>
            <a:r>
              <a:rPr sz="1150" spc="-20" dirty="0">
                <a:latin typeface="Cambria"/>
                <a:cs typeface="Cambria"/>
              </a:rPr>
              <a:t>продукции</a:t>
            </a:r>
            <a:r>
              <a:rPr sz="1150" spc="35" dirty="0">
                <a:latin typeface="Cambria"/>
                <a:cs typeface="Cambria"/>
              </a:rPr>
              <a:t> </a:t>
            </a:r>
            <a:r>
              <a:rPr sz="1150" spc="-10" dirty="0">
                <a:latin typeface="Cambria"/>
                <a:cs typeface="Cambria"/>
              </a:rPr>
              <a:t>молока</a:t>
            </a:r>
            <a:r>
              <a:rPr sz="1150" spc="20" dirty="0">
                <a:latin typeface="Cambria"/>
                <a:cs typeface="Cambria"/>
              </a:rPr>
              <a:t> </a:t>
            </a:r>
            <a:r>
              <a:rPr sz="1150" spc="-45" dirty="0">
                <a:latin typeface="Cambria"/>
                <a:cs typeface="Cambria"/>
              </a:rPr>
              <a:t>уменьшилось</a:t>
            </a:r>
            <a:r>
              <a:rPr sz="1150" spc="45" dirty="0">
                <a:latin typeface="Cambria"/>
                <a:cs typeface="Cambria"/>
              </a:rPr>
              <a:t> </a:t>
            </a:r>
            <a:r>
              <a:rPr sz="1150" dirty="0">
                <a:latin typeface="Cambria"/>
                <a:cs typeface="Cambria"/>
              </a:rPr>
              <a:t>в</a:t>
            </a:r>
            <a:r>
              <a:rPr sz="1150" spc="-45" dirty="0">
                <a:latin typeface="Cambria"/>
                <a:cs typeface="Cambria"/>
              </a:rPr>
              <a:t> </a:t>
            </a:r>
            <a:r>
              <a:rPr sz="1150" spc="-20" dirty="0">
                <a:latin typeface="Cambria"/>
                <a:cs typeface="Cambria"/>
              </a:rPr>
              <a:t>2021</a:t>
            </a:r>
            <a:r>
              <a:rPr sz="1150" spc="105" dirty="0">
                <a:latin typeface="Cambria"/>
                <a:cs typeface="Cambria"/>
              </a:rPr>
              <a:t> </a:t>
            </a:r>
            <a:r>
              <a:rPr sz="1150" dirty="0">
                <a:latin typeface="Cambria"/>
                <a:cs typeface="Cambria"/>
              </a:rPr>
              <a:t>году</a:t>
            </a:r>
            <a:r>
              <a:rPr sz="1150" spc="50" dirty="0">
                <a:latin typeface="Cambria"/>
                <a:cs typeface="Cambria"/>
              </a:rPr>
              <a:t> </a:t>
            </a:r>
            <a:r>
              <a:rPr sz="1150" dirty="0">
                <a:latin typeface="Cambria"/>
                <a:cs typeface="Cambria"/>
              </a:rPr>
              <a:t>на</a:t>
            </a:r>
            <a:r>
              <a:rPr sz="1150" spc="55" dirty="0">
                <a:latin typeface="Cambria"/>
                <a:cs typeface="Cambria"/>
              </a:rPr>
              <a:t> </a:t>
            </a:r>
            <a:r>
              <a:rPr sz="1150" spc="-60" dirty="0">
                <a:latin typeface="Cambria"/>
                <a:cs typeface="Cambria"/>
              </a:rPr>
              <a:t>1556</a:t>
            </a:r>
            <a:r>
              <a:rPr sz="1150" spc="5" dirty="0">
                <a:latin typeface="Cambria"/>
                <a:cs typeface="Cambria"/>
              </a:rPr>
              <a:t> </a:t>
            </a:r>
            <a:r>
              <a:rPr sz="1150" dirty="0">
                <a:latin typeface="Cambria"/>
                <a:cs typeface="Cambria"/>
              </a:rPr>
              <a:t>ц</a:t>
            </a:r>
            <a:r>
              <a:rPr sz="1150" spc="-25" dirty="0">
                <a:latin typeface="Cambria"/>
                <a:cs typeface="Cambria"/>
              </a:rPr>
              <a:t> </a:t>
            </a:r>
            <a:r>
              <a:rPr sz="1150" dirty="0">
                <a:latin typeface="Cambria"/>
                <a:cs typeface="Cambria"/>
              </a:rPr>
              <a:t>по</a:t>
            </a:r>
            <a:r>
              <a:rPr sz="1150" spc="-25" dirty="0">
                <a:latin typeface="Cambria"/>
                <a:cs typeface="Cambria"/>
              </a:rPr>
              <a:t> </a:t>
            </a:r>
            <a:r>
              <a:rPr sz="1150" spc="-35" dirty="0">
                <a:latin typeface="Cambria"/>
                <a:cs typeface="Cambria"/>
              </a:rPr>
              <a:t>сравнению</a:t>
            </a:r>
            <a:r>
              <a:rPr sz="1150" spc="30" dirty="0">
                <a:latin typeface="Cambria"/>
                <a:cs typeface="Cambria"/>
              </a:rPr>
              <a:t> </a:t>
            </a:r>
            <a:r>
              <a:rPr sz="1150" spc="-50" dirty="0">
                <a:latin typeface="Cambria"/>
                <a:cs typeface="Cambria"/>
              </a:rPr>
              <a:t>с</a:t>
            </a:r>
            <a:r>
              <a:rPr sz="1150" spc="-20" dirty="0">
                <a:latin typeface="Cambria"/>
                <a:cs typeface="Cambria"/>
              </a:rPr>
              <a:t> </a:t>
            </a:r>
            <a:r>
              <a:rPr sz="1725" spc="-30" baseline="-9661" dirty="0">
                <a:latin typeface="Cambria"/>
                <a:cs typeface="Cambria"/>
              </a:rPr>
              <a:t>предыдущим</a:t>
            </a:r>
            <a:r>
              <a:rPr sz="1725" spc="52" baseline="-9661" dirty="0">
                <a:latin typeface="Cambria"/>
                <a:cs typeface="Cambria"/>
              </a:rPr>
              <a:t> </a:t>
            </a:r>
            <a:r>
              <a:rPr sz="1150" dirty="0">
                <a:latin typeface="Cambria"/>
                <a:cs typeface="Cambria"/>
              </a:rPr>
              <a:t>годом.</a:t>
            </a:r>
            <a:r>
              <a:rPr sz="1150" spc="5" dirty="0">
                <a:latin typeface="Cambria"/>
                <a:cs typeface="Cambria"/>
              </a:rPr>
              <a:t> </a:t>
            </a:r>
            <a:r>
              <a:rPr sz="1150" spc="-30" dirty="0">
                <a:latin typeface="Cambria"/>
                <a:cs typeface="Cambria"/>
              </a:rPr>
              <a:t>Набліодается</a:t>
            </a:r>
            <a:r>
              <a:rPr sz="1150" spc="75" dirty="0">
                <a:latin typeface="Cambria"/>
                <a:cs typeface="Cambria"/>
              </a:rPr>
              <a:t> </a:t>
            </a:r>
            <a:r>
              <a:rPr sz="1150" spc="-10" dirty="0">
                <a:latin typeface="Cambria"/>
                <a:cs typeface="Cambria"/>
              </a:rPr>
              <a:t>расход</a:t>
            </a:r>
            <a:r>
              <a:rPr sz="1150" spc="15" dirty="0">
                <a:latin typeface="Cambria"/>
                <a:cs typeface="Cambria"/>
              </a:rPr>
              <a:t> </a:t>
            </a:r>
            <a:r>
              <a:rPr sz="1150" spc="-35" dirty="0">
                <a:latin typeface="Cambria"/>
                <a:cs typeface="Cambria"/>
              </a:rPr>
              <a:t>полностью</a:t>
            </a:r>
            <a:r>
              <a:rPr sz="1150" spc="25" dirty="0">
                <a:latin typeface="Cambria"/>
                <a:cs typeface="Cambria"/>
              </a:rPr>
              <a:t> </a:t>
            </a:r>
            <a:r>
              <a:rPr sz="1150" spc="-20" dirty="0">
                <a:latin typeface="Cambria"/>
                <a:cs typeface="Cambria"/>
              </a:rPr>
              <a:t>молока</a:t>
            </a:r>
            <a:r>
              <a:rPr sz="1150" spc="10" dirty="0">
                <a:latin typeface="Cambria"/>
                <a:cs typeface="Cambria"/>
              </a:rPr>
              <a:t> </a:t>
            </a:r>
            <a:r>
              <a:rPr sz="1150" dirty="0">
                <a:latin typeface="Cambria"/>
                <a:cs typeface="Cambria"/>
              </a:rPr>
              <a:t>и</a:t>
            </a:r>
            <a:r>
              <a:rPr sz="1150" spc="5" dirty="0">
                <a:latin typeface="Cambria"/>
                <a:cs typeface="Cambria"/>
              </a:rPr>
              <a:t> </a:t>
            </a:r>
            <a:r>
              <a:rPr sz="1150" dirty="0">
                <a:latin typeface="Cambria"/>
                <a:cs typeface="Cambria"/>
              </a:rPr>
              <a:t>мяса на</a:t>
            </a:r>
            <a:r>
              <a:rPr sz="1150" spc="-15" dirty="0">
                <a:latin typeface="Cambria"/>
                <a:cs typeface="Cambria"/>
              </a:rPr>
              <a:t> </a:t>
            </a:r>
            <a:r>
              <a:rPr sz="1150" spc="-20" dirty="0">
                <a:latin typeface="Cambria"/>
                <a:cs typeface="Cambria"/>
              </a:rPr>
              <a:t>про- </a:t>
            </a:r>
            <a:r>
              <a:rPr sz="1725" baseline="-9661" dirty="0">
                <a:latin typeface="Cambria"/>
                <a:cs typeface="Cambria"/>
              </a:rPr>
              <a:t>дажу</a:t>
            </a:r>
            <a:r>
              <a:rPr sz="1725" spc="-97" baseline="-9661" dirty="0">
                <a:latin typeface="Cambria"/>
                <a:cs typeface="Cambria"/>
              </a:rPr>
              <a:t> </a:t>
            </a:r>
            <a:r>
              <a:rPr sz="1150" dirty="0">
                <a:latin typeface="Cambria"/>
                <a:cs typeface="Cambria"/>
              </a:rPr>
              <a:t>и</a:t>
            </a:r>
            <a:r>
              <a:rPr sz="1150" spc="-60" dirty="0">
                <a:latin typeface="Cambria"/>
                <a:cs typeface="Cambria"/>
              </a:rPr>
              <a:t> </a:t>
            </a:r>
            <a:r>
              <a:rPr sz="1150" dirty="0">
                <a:latin typeface="Cambria"/>
                <a:cs typeface="Cambria"/>
              </a:rPr>
              <a:t>на</a:t>
            </a:r>
            <a:r>
              <a:rPr sz="1150" spc="-65" dirty="0">
                <a:latin typeface="Cambria"/>
                <a:cs typeface="Cambria"/>
              </a:rPr>
              <a:t> </a:t>
            </a:r>
            <a:r>
              <a:rPr sz="1150" spc="-10" dirty="0">
                <a:latin typeface="Cambria"/>
                <a:cs typeface="Cambria"/>
              </a:rPr>
              <a:t>оплату</a:t>
            </a:r>
            <a:r>
              <a:rPr sz="1150" spc="75" dirty="0">
                <a:latin typeface="Cambria"/>
                <a:cs typeface="Cambria"/>
              </a:rPr>
              <a:t> </a:t>
            </a:r>
            <a:r>
              <a:rPr sz="1150" spc="-10" dirty="0">
                <a:latin typeface="Cambria"/>
                <a:cs typeface="Cambria"/>
              </a:rPr>
              <a:t>труда</a:t>
            </a:r>
            <a:r>
              <a:rPr sz="1150" spc="40" dirty="0">
                <a:latin typeface="Cambria"/>
                <a:cs typeface="Cambria"/>
              </a:rPr>
              <a:t> </a:t>
            </a:r>
            <a:r>
              <a:rPr sz="1150" dirty="0">
                <a:latin typeface="Cambria"/>
                <a:cs typeface="Cambria"/>
              </a:rPr>
              <a:t>в</a:t>
            </a:r>
            <a:r>
              <a:rPr sz="1150" spc="-20" dirty="0">
                <a:latin typeface="Cambria"/>
                <a:cs typeface="Cambria"/>
              </a:rPr>
              <a:t> конце</a:t>
            </a:r>
            <a:r>
              <a:rPr sz="1150" spc="45" dirty="0">
                <a:latin typeface="Cambria"/>
                <a:cs typeface="Cambria"/>
              </a:rPr>
              <a:t> </a:t>
            </a:r>
            <a:r>
              <a:rPr sz="1150" spc="-10" dirty="0">
                <a:latin typeface="Cambria"/>
                <a:cs typeface="Cambria"/>
              </a:rPr>
              <a:t>2020</a:t>
            </a:r>
            <a:r>
              <a:rPr sz="1150" spc="50" dirty="0">
                <a:latin typeface="Cambria"/>
                <a:cs typeface="Cambria"/>
              </a:rPr>
              <a:t> </a:t>
            </a:r>
            <a:r>
              <a:rPr sz="1150" spc="-35" dirty="0">
                <a:latin typeface="Cambria"/>
                <a:cs typeface="Cambria"/>
              </a:rPr>
              <a:t>года.Таким</a:t>
            </a:r>
            <a:r>
              <a:rPr sz="1150" spc="45" dirty="0">
                <a:latin typeface="Cambria"/>
                <a:cs typeface="Cambria"/>
              </a:rPr>
              <a:t> </a:t>
            </a:r>
            <a:r>
              <a:rPr sz="1150" spc="-20" dirty="0">
                <a:latin typeface="Cambria"/>
                <a:cs typeface="Cambria"/>
              </a:rPr>
              <a:t>образом,</a:t>
            </a:r>
            <a:r>
              <a:rPr sz="1150" spc="60" dirty="0">
                <a:latin typeface="Cambria"/>
                <a:cs typeface="Cambria"/>
              </a:rPr>
              <a:t> </a:t>
            </a:r>
            <a:r>
              <a:rPr sz="1150" spc="-145" dirty="0">
                <a:latin typeface="Cambria"/>
                <a:cs typeface="Cambria"/>
              </a:rPr>
              <a:t>изу</a:t>
            </a:r>
            <a:r>
              <a:rPr sz="1150" spc="80" dirty="0">
                <a:latin typeface="Cambria"/>
                <a:cs typeface="Cambria"/>
              </a:rPr>
              <a:t> </a:t>
            </a:r>
            <a:r>
              <a:rPr sz="1150" spc="-10" dirty="0">
                <a:latin typeface="Cambria"/>
                <a:cs typeface="Cambria"/>
              </a:rPr>
              <a:t>чив</a:t>
            </a:r>
            <a:r>
              <a:rPr sz="1150" dirty="0">
                <a:latin typeface="Cambria"/>
                <a:cs typeface="Cambria"/>
              </a:rPr>
              <a:t> </a:t>
            </a:r>
            <a:r>
              <a:rPr sz="1150" spc="-10" dirty="0">
                <a:latin typeface="Cambria"/>
                <a:cs typeface="Cambria"/>
              </a:rPr>
              <a:t>динамику </a:t>
            </a:r>
            <a:r>
              <a:rPr sz="1725" baseline="-12077" dirty="0">
                <a:latin typeface="Cambria"/>
                <a:cs typeface="Cambria"/>
              </a:rPr>
              <a:t>продаж</a:t>
            </a:r>
            <a:r>
              <a:rPr sz="1725" spc="-97" baseline="-12077" dirty="0">
                <a:latin typeface="Cambria"/>
                <a:cs typeface="Cambria"/>
              </a:rPr>
              <a:t> </a:t>
            </a:r>
            <a:r>
              <a:rPr sz="1150" spc="-70" dirty="0">
                <a:latin typeface="Cambria"/>
                <a:cs typeface="Cambria"/>
              </a:rPr>
              <a:t>продукЦИИ</a:t>
            </a:r>
            <a:r>
              <a:rPr sz="1150" spc="20" dirty="0">
                <a:latin typeface="Cambria"/>
                <a:cs typeface="Cambria"/>
              </a:rPr>
              <a:t> </a:t>
            </a:r>
            <a:r>
              <a:rPr sz="1725" spc="-30" baseline="-4830" dirty="0">
                <a:latin typeface="Cambria"/>
                <a:cs typeface="Cambria"/>
              </a:rPr>
              <a:t>(в</a:t>
            </a:r>
            <a:r>
              <a:rPr sz="1150" spc="-20" dirty="0">
                <a:latin typeface="Cambria"/>
                <a:cs typeface="Cambria"/>
              </a:rPr>
              <a:t>ыполненныхработ</a:t>
            </a:r>
            <a:r>
              <a:rPr sz="1150" spc="60" dirty="0">
                <a:latin typeface="Cambria"/>
                <a:cs typeface="Cambria"/>
              </a:rPr>
              <a:t> </a:t>
            </a:r>
            <a:r>
              <a:rPr sz="1150" dirty="0">
                <a:latin typeface="Cambria"/>
                <a:cs typeface="Cambria"/>
              </a:rPr>
              <a:t>и</a:t>
            </a:r>
            <a:r>
              <a:rPr sz="1150" spc="20" dirty="0">
                <a:latin typeface="Cambria"/>
                <a:cs typeface="Cambria"/>
              </a:rPr>
              <a:t> </a:t>
            </a:r>
            <a:r>
              <a:rPr sz="1150" spc="-85" dirty="0">
                <a:latin typeface="Cambria"/>
                <a:cs typeface="Cambria"/>
              </a:rPr>
              <a:t>услу</a:t>
            </a:r>
            <a:r>
              <a:rPr sz="1150" spc="20" dirty="0">
                <a:latin typeface="Cambria"/>
                <a:cs typeface="Cambria"/>
              </a:rPr>
              <a:t> </a:t>
            </a:r>
            <a:r>
              <a:rPr sz="1150" dirty="0">
                <a:latin typeface="Cambria"/>
                <a:cs typeface="Cambria"/>
              </a:rPr>
              <a:t>г),</a:t>
            </a:r>
            <a:r>
              <a:rPr sz="1150" spc="25" dirty="0">
                <a:latin typeface="Cambria"/>
                <a:cs typeface="Cambria"/>
              </a:rPr>
              <a:t> </a:t>
            </a:r>
            <a:r>
              <a:rPr sz="1150" dirty="0">
                <a:latin typeface="Cambria"/>
                <a:cs typeface="Cambria"/>
              </a:rPr>
              <a:t>мы</a:t>
            </a:r>
            <a:r>
              <a:rPr sz="1150" spc="25" dirty="0">
                <a:latin typeface="Cambria"/>
                <a:cs typeface="Cambria"/>
              </a:rPr>
              <a:t> </a:t>
            </a:r>
            <a:r>
              <a:rPr sz="1150" spc="-20" dirty="0">
                <a:latin typeface="Cambria"/>
                <a:cs typeface="Cambria"/>
              </a:rPr>
              <a:t>можем</a:t>
            </a:r>
            <a:r>
              <a:rPr sz="1150" spc="45" dirty="0">
                <a:latin typeface="Cambria"/>
                <a:cs typeface="Cambria"/>
              </a:rPr>
              <a:t> </a:t>
            </a:r>
            <a:r>
              <a:rPr sz="1150" spc="-30" dirty="0">
                <a:latin typeface="Cambria"/>
                <a:cs typeface="Cambria"/>
              </a:rPr>
              <a:t>сделать</a:t>
            </a:r>
            <a:r>
              <a:rPr sz="1150" spc="35" dirty="0">
                <a:latin typeface="Cambria"/>
                <a:cs typeface="Cambria"/>
              </a:rPr>
              <a:t> </a:t>
            </a:r>
            <a:r>
              <a:rPr sz="1150" spc="-10" dirty="0">
                <a:latin typeface="Cambria"/>
                <a:cs typeface="Cambria"/>
              </a:rPr>
              <a:t>вывод, </a:t>
            </a:r>
            <a:r>
              <a:rPr sz="1725" spc="-15" baseline="-9661" dirty="0">
                <a:latin typeface="Cambria"/>
                <a:cs typeface="Cambria"/>
              </a:rPr>
              <a:t>ч</a:t>
            </a:r>
            <a:r>
              <a:rPr sz="1350" spc="-15" baseline="-12345" dirty="0">
                <a:latin typeface="Cambria"/>
                <a:cs typeface="Cambria"/>
              </a:rPr>
              <a:t>Т</a:t>
            </a:r>
            <a:r>
              <a:rPr sz="1725" spc="-15" baseline="-9661" dirty="0">
                <a:latin typeface="Cambria"/>
                <a:cs typeface="Cambria"/>
              </a:rPr>
              <a:t>о</a:t>
            </a:r>
            <a:r>
              <a:rPr sz="1725" spc="-82" baseline="-9661" dirty="0">
                <a:latin typeface="Cambria"/>
                <a:cs typeface="Cambria"/>
              </a:rPr>
              <a:t> </a:t>
            </a:r>
            <a:r>
              <a:rPr sz="1725" spc="-89" baseline="2415" dirty="0">
                <a:latin typeface="Cambria"/>
                <a:cs typeface="Cambria"/>
              </a:rPr>
              <a:t>производстВо</a:t>
            </a:r>
            <a:r>
              <a:rPr sz="1725" spc="195" baseline="2415" dirty="0">
                <a:latin typeface="Cambria"/>
                <a:cs typeface="Cambria"/>
              </a:rPr>
              <a:t> </a:t>
            </a:r>
            <a:r>
              <a:rPr sz="1150" spc="-25" dirty="0">
                <a:latin typeface="Cambria"/>
                <a:cs typeface="Cambria"/>
              </a:rPr>
              <a:t>продукп</a:t>
            </a:r>
            <a:r>
              <a:rPr sz="1725" spc="-37" baseline="4830" dirty="0">
                <a:latin typeface="Cambria"/>
                <a:cs typeface="Cambria"/>
              </a:rPr>
              <a:t>ии</a:t>
            </a:r>
            <a:r>
              <a:rPr sz="1725" spc="-195" baseline="4830" dirty="0">
                <a:latin typeface="Cambria"/>
                <a:cs typeface="Cambria"/>
              </a:rPr>
              <a:t> </a:t>
            </a:r>
            <a:r>
              <a:rPr sz="1725" spc="-89" baseline="2415" dirty="0">
                <a:latin typeface="Cambria"/>
                <a:cs typeface="Cambria"/>
              </a:rPr>
              <a:t>уменьшается</a:t>
            </a:r>
            <a:r>
              <a:rPr sz="1725" spc="179" baseline="2415" dirty="0">
                <a:latin typeface="Cambria"/>
                <a:cs typeface="Cambria"/>
              </a:rPr>
              <a:t> </a:t>
            </a:r>
            <a:r>
              <a:rPr sz="1725" baseline="2415" dirty="0">
                <a:latin typeface="Cambria"/>
                <a:cs typeface="Cambria"/>
              </a:rPr>
              <a:t>с</a:t>
            </a:r>
            <a:r>
              <a:rPr sz="1725" spc="30" baseline="2415" dirty="0">
                <a:latin typeface="Cambria"/>
                <a:cs typeface="Cambria"/>
              </a:rPr>
              <a:t> </a:t>
            </a:r>
            <a:r>
              <a:rPr sz="1725" spc="-97" baseline="2415" dirty="0">
                <a:latin typeface="Cambria"/>
                <a:cs typeface="Cambria"/>
              </a:rPr>
              <a:t>каждым</a:t>
            </a:r>
            <a:r>
              <a:rPr sz="1725" spc="89" baseline="2415" dirty="0">
                <a:latin typeface="Cambria"/>
                <a:cs typeface="Cambria"/>
              </a:rPr>
              <a:t> </a:t>
            </a:r>
            <a:r>
              <a:rPr sz="1725" spc="-15" baseline="2415" dirty="0">
                <a:latin typeface="Cambria"/>
                <a:cs typeface="Cambria"/>
              </a:rPr>
              <a:t>годом.</a:t>
            </a:r>
            <a:endParaRPr sz="1725" baseline="2415">
              <a:latin typeface="Cambria"/>
              <a:cs typeface="Cambria"/>
            </a:endParaRPr>
          </a:p>
          <a:p>
            <a:pPr>
              <a:lnSpc>
                <a:spcPct val="100000"/>
              </a:lnSpc>
              <a:spcBef>
                <a:spcPts val="605"/>
              </a:spcBef>
            </a:pPr>
            <a:endParaRPr sz="1150">
              <a:latin typeface="Cambria"/>
              <a:cs typeface="Cambria"/>
            </a:endParaRPr>
          </a:p>
          <a:p>
            <a:pPr marL="447675" marR="49530" indent="368935">
              <a:lnSpc>
                <a:spcPct val="152000"/>
              </a:lnSpc>
            </a:pPr>
            <a:r>
              <a:rPr sz="1150" dirty="0">
                <a:latin typeface="Times New Roman"/>
                <a:cs typeface="Times New Roman"/>
              </a:rPr>
              <a:t>3.2.</a:t>
            </a:r>
            <a:r>
              <a:rPr sz="1150" spc="-75" dirty="0">
                <a:latin typeface="Times New Roman"/>
                <a:cs typeface="Times New Roman"/>
              </a:rPr>
              <a:t> </a:t>
            </a:r>
            <a:r>
              <a:rPr sz="1150" dirty="0">
                <a:latin typeface="Times New Roman"/>
                <a:cs typeface="Times New Roman"/>
              </a:rPr>
              <a:t>Анализ</a:t>
            </a:r>
            <a:r>
              <a:rPr sz="1150" spc="-45" dirty="0">
                <a:latin typeface="Times New Roman"/>
                <a:cs typeface="Times New Roman"/>
              </a:rPr>
              <a:t> </a:t>
            </a:r>
            <a:r>
              <a:rPr sz="1150" dirty="0">
                <a:latin typeface="Times New Roman"/>
                <a:cs typeface="Times New Roman"/>
              </a:rPr>
              <a:t>денежной</a:t>
            </a:r>
            <a:r>
              <a:rPr sz="1150" spc="70" dirty="0">
                <a:latin typeface="Times New Roman"/>
                <a:cs typeface="Times New Roman"/>
              </a:rPr>
              <a:t> </a:t>
            </a:r>
            <a:r>
              <a:rPr sz="1150" spc="-10" dirty="0">
                <a:latin typeface="Times New Roman"/>
                <a:cs typeface="Times New Roman"/>
              </a:rPr>
              <a:t>выручки</a:t>
            </a:r>
            <a:r>
              <a:rPr sz="1150" spc="90" dirty="0">
                <a:latin typeface="Times New Roman"/>
                <a:cs typeface="Times New Roman"/>
              </a:rPr>
              <a:t> </a:t>
            </a:r>
            <a:r>
              <a:rPr sz="1150" spc="-90" dirty="0">
                <a:latin typeface="Times New Roman"/>
                <a:cs typeface="Times New Roman"/>
              </a:rPr>
              <a:t>и</a:t>
            </a:r>
            <a:r>
              <a:rPr sz="1150" spc="5" dirty="0">
                <a:latin typeface="Times New Roman"/>
                <a:cs typeface="Times New Roman"/>
              </a:rPr>
              <a:t> </a:t>
            </a:r>
            <a:r>
              <a:rPr sz="1150" dirty="0">
                <a:latin typeface="Times New Roman"/>
                <a:cs typeface="Times New Roman"/>
              </a:rPr>
              <a:t>факторов</a:t>
            </a:r>
            <a:r>
              <a:rPr sz="1150" spc="65" dirty="0">
                <a:latin typeface="Times New Roman"/>
                <a:cs typeface="Times New Roman"/>
              </a:rPr>
              <a:t> </a:t>
            </a:r>
            <a:r>
              <a:rPr sz="1150" dirty="0">
                <a:latin typeface="Times New Roman"/>
                <a:cs typeface="Times New Roman"/>
              </a:rPr>
              <a:t>на</a:t>
            </a:r>
            <a:r>
              <a:rPr sz="1150" spc="30" dirty="0">
                <a:latin typeface="Times New Roman"/>
                <a:cs typeface="Times New Roman"/>
              </a:rPr>
              <a:t> </a:t>
            </a:r>
            <a:r>
              <a:rPr sz="1150" dirty="0">
                <a:latin typeface="Times New Roman"/>
                <a:cs typeface="Times New Roman"/>
              </a:rPr>
              <a:t>нее</a:t>
            </a:r>
            <a:r>
              <a:rPr sz="1150" spc="10" dirty="0">
                <a:latin typeface="Times New Roman"/>
                <a:cs typeface="Times New Roman"/>
              </a:rPr>
              <a:t> </a:t>
            </a:r>
            <a:r>
              <a:rPr sz="1150" spc="-10" dirty="0">
                <a:latin typeface="Times New Roman"/>
                <a:cs typeface="Times New Roman"/>
              </a:rPr>
              <a:t>влияющих </a:t>
            </a:r>
            <a:r>
              <a:rPr sz="1725" baseline="-9661" dirty="0">
                <a:latin typeface="Times New Roman"/>
                <a:cs typeface="Times New Roman"/>
              </a:rPr>
              <a:t>Основную</a:t>
            </a:r>
            <a:r>
              <a:rPr sz="1725" spc="375" baseline="-9661" dirty="0">
                <a:latin typeface="Times New Roman"/>
                <a:cs typeface="Times New Roman"/>
              </a:rPr>
              <a:t> </a:t>
            </a:r>
            <a:r>
              <a:rPr sz="1150" dirty="0">
                <a:latin typeface="Times New Roman"/>
                <a:cs typeface="Times New Roman"/>
              </a:rPr>
              <a:t>часть</a:t>
            </a:r>
            <a:r>
              <a:rPr sz="1150" spc="200" dirty="0">
                <a:latin typeface="Times New Roman"/>
                <a:cs typeface="Times New Roman"/>
              </a:rPr>
              <a:t> </a:t>
            </a:r>
            <a:r>
              <a:rPr sz="1150" spc="-30" dirty="0">
                <a:latin typeface="Times New Roman"/>
                <a:cs typeface="Times New Roman"/>
              </a:rPr>
              <a:t>прИбыли</a:t>
            </a:r>
            <a:r>
              <a:rPr sz="1150" spc="275" dirty="0">
                <a:latin typeface="Times New Roman"/>
                <a:cs typeface="Times New Roman"/>
              </a:rPr>
              <a:t> </a:t>
            </a:r>
            <a:r>
              <a:rPr sz="1150" dirty="0">
                <a:latin typeface="Times New Roman"/>
                <a:cs typeface="Times New Roman"/>
              </a:rPr>
              <a:t>предприятие</a:t>
            </a:r>
            <a:r>
              <a:rPr sz="1150" spc="229" dirty="0">
                <a:latin typeface="Times New Roman"/>
                <a:cs typeface="Times New Roman"/>
              </a:rPr>
              <a:t> </a:t>
            </a:r>
            <a:r>
              <a:rPr sz="1150" dirty="0">
                <a:latin typeface="Times New Roman"/>
                <a:cs typeface="Times New Roman"/>
              </a:rPr>
              <a:t>получает</a:t>
            </a:r>
            <a:r>
              <a:rPr sz="1150" spc="200" dirty="0">
                <a:latin typeface="Times New Roman"/>
                <a:cs typeface="Times New Roman"/>
              </a:rPr>
              <a:t> </a:t>
            </a:r>
            <a:r>
              <a:rPr sz="1150" dirty="0">
                <a:latin typeface="Times New Roman"/>
                <a:cs typeface="Times New Roman"/>
              </a:rPr>
              <a:t>от</a:t>
            </a:r>
            <a:r>
              <a:rPr sz="1150" spc="150" dirty="0">
                <a:latin typeface="Times New Roman"/>
                <a:cs typeface="Times New Roman"/>
              </a:rPr>
              <a:t> </a:t>
            </a:r>
            <a:r>
              <a:rPr sz="1150" dirty="0">
                <a:latin typeface="Times New Roman"/>
                <a:cs typeface="Times New Roman"/>
              </a:rPr>
              <a:t>продажи</a:t>
            </a:r>
            <a:r>
              <a:rPr sz="1150" spc="225" dirty="0">
                <a:latin typeface="Times New Roman"/>
                <a:cs typeface="Times New Roman"/>
              </a:rPr>
              <a:t> </a:t>
            </a:r>
            <a:r>
              <a:rPr sz="1150" spc="-10" dirty="0">
                <a:latin typeface="Times New Roman"/>
                <a:cs typeface="Times New Roman"/>
              </a:rPr>
              <a:t>продук-</a:t>
            </a:r>
            <a:endParaRPr sz="1150">
              <a:latin typeface="Times New Roman"/>
              <a:cs typeface="Times New Roman"/>
            </a:endParaRPr>
          </a:p>
          <a:p>
            <a:pPr marL="79375" marR="47625" indent="-5080">
              <a:lnSpc>
                <a:spcPct val="154600"/>
              </a:lnSpc>
            </a:pPr>
            <a:r>
              <a:rPr sz="1725" baseline="-9661" dirty="0">
                <a:latin typeface="Times New Roman"/>
                <a:cs typeface="Times New Roman"/>
              </a:rPr>
              <a:t>ции.</a:t>
            </a:r>
            <a:r>
              <a:rPr sz="1725" spc="209" baseline="-9661" dirty="0">
                <a:latin typeface="Times New Roman"/>
                <a:cs typeface="Times New Roman"/>
              </a:rPr>
              <a:t> </a:t>
            </a:r>
            <a:r>
              <a:rPr sz="1150" dirty="0">
                <a:latin typeface="Times New Roman"/>
                <a:cs typeface="Times New Roman"/>
              </a:rPr>
              <a:t>В</a:t>
            </a:r>
            <a:r>
              <a:rPr sz="1150" spc="160" dirty="0">
                <a:latin typeface="Times New Roman"/>
                <a:cs typeface="Times New Roman"/>
              </a:rPr>
              <a:t> </a:t>
            </a:r>
            <a:r>
              <a:rPr sz="1150" dirty="0">
                <a:latin typeface="Times New Roman"/>
                <a:cs typeface="Times New Roman"/>
              </a:rPr>
              <a:t>процессе</a:t>
            </a:r>
            <a:r>
              <a:rPr sz="1150" spc="180" dirty="0">
                <a:latin typeface="Times New Roman"/>
                <a:cs typeface="Times New Roman"/>
              </a:rPr>
              <a:t> </a:t>
            </a:r>
            <a:r>
              <a:rPr sz="1150" dirty="0">
                <a:latin typeface="Times New Roman"/>
                <a:cs typeface="Times New Roman"/>
              </a:rPr>
              <a:t>анализа</a:t>
            </a:r>
            <a:r>
              <a:rPr sz="1150" spc="170" dirty="0">
                <a:latin typeface="Times New Roman"/>
                <a:cs typeface="Times New Roman"/>
              </a:rPr>
              <a:t> </a:t>
            </a:r>
            <a:r>
              <a:rPr sz="1150" dirty="0">
                <a:latin typeface="Times New Roman"/>
                <a:cs typeface="Times New Roman"/>
              </a:rPr>
              <a:t>изучаегся</a:t>
            </a:r>
            <a:r>
              <a:rPr sz="1150" spc="210" dirty="0">
                <a:latin typeface="Times New Roman"/>
                <a:cs typeface="Times New Roman"/>
              </a:rPr>
              <a:t> </a:t>
            </a:r>
            <a:r>
              <a:rPr sz="1150" dirty="0">
                <a:latin typeface="Times New Roman"/>
                <a:cs typeface="Times New Roman"/>
              </a:rPr>
              <a:t>динамита,</a:t>
            </a:r>
            <a:r>
              <a:rPr sz="1150" spc="254" dirty="0">
                <a:latin typeface="Times New Roman"/>
                <a:cs typeface="Times New Roman"/>
              </a:rPr>
              <a:t> </a:t>
            </a:r>
            <a:r>
              <a:rPr sz="1150" dirty="0">
                <a:latin typeface="Times New Roman"/>
                <a:cs typeface="Times New Roman"/>
              </a:rPr>
              <a:t>влияние</a:t>
            </a:r>
            <a:r>
              <a:rPr sz="1150" spc="195" dirty="0">
                <a:latin typeface="Times New Roman"/>
                <a:cs typeface="Times New Roman"/>
              </a:rPr>
              <a:t> </a:t>
            </a:r>
            <a:r>
              <a:rPr sz="1150" dirty="0">
                <a:latin typeface="Times New Roman"/>
                <a:cs typeface="Times New Roman"/>
              </a:rPr>
              <a:t>отдельных</a:t>
            </a:r>
            <a:r>
              <a:rPr sz="1150" spc="215" dirty="0">
                <a:latin typeface="Times New Roman"/>
                <a:cs typeface="Times New Roman"/>
              </a:rPr>
              <a:t> </a:t>
            </a:r>
            <a:r>
              <a:rPr sz="1725" spc="-15" baseline="9661" dirty="0">
                <a:latin typeface="Times New Roman"/>
                <a:cs typeface="Times New Roman"/>
              </a:rPr>
              <a:t>факторов </a:t>
            </a:r>
            <a:r>
              <a:rPr sz="1150" dirty="0">
                <a:latin typeface="Times New Roman"/>
                <a:cs typeface="Times New Roman"/>
              </a:rPr>
              <a:t>на</a:t>
            </a:r>
            <a:r>
              <a:rPr sz="1150" spc="-25" dirty="0">
                <a:latin typeface="Times New Roman"/>
                <a:cs typeface="Times New Roman"/>
              </a:rPr>
              <a:t> </a:t>
            </a:r>
            <a:r>
              <a:rPr sz="1150" dirty="0">
                <a:latin typeface="Times New Roman"/>
                <a:cs typeface="Times New Roman"/>
              </a:rPr>
              <a:t>денежную</a:t>
            </a:r>
            <a:r>
              <a:rPr sz="1150" spc="55" dirty="0">
                <a:latin typeface="Times New Roman"/>
                <a:cs typeface="Times New Roman"/>
              </a:rPr>
              <a:t> </a:t>
            </a:r>
            <a:r>
              <a:rPr sz="1150" dirty="0">
                <a:latin typeface="Times New Roman"/>
                <a:cs typeface="Times New Roman"/>
              </a:rPr>
              <a:t>выручку</a:t>
            </a:r>
            <a:r>
              <a:rPr sz="1150" spc="55" dirty="0">
                <a:latin typeface="Times New Roman"/>
                <a:cs typeface="Times New Roman"/>
              </a:rPr>
              <a:t> </a:t>
            </a:r>
            <a:r>
              <a:rPr sz="1150" dirty="0">
                <a:latin typeface="Times New Roman"/>
                <a:cs typeface="Times New Roman"/>
              </a:rPr>
              <a:t>и</a:t>
            </a:r>
            <a:r>
              <a:rPr sz="1150" spc="-5" dirty="0">
                <a:latin typeface="Times New Roman"/>
                <a:cs typeface="Times New Roman"/>
              </a:rPr>
              <a:t> </a:t>
            </a:r>
            <a:r>
              <a:rPr sz="1150" dirty="0">
                <a:latin typeface="Times New Roman"/>
                <a:cs typeface="Times New Roman"/>
              </a:rPr>
              <a:t>на</a:t>
            </a:r>
            <a:r>
              <a:rPr sz="1150" spc="50" dirty="0">
                <a:latin typeface="Times New Roman"/>
                <a:cs typeface="Times New Roman"/>
              </a:rPr>
              <a:t> </a:t>
            </a:r>
            <a:r>
              <a:rPr sz="1150" spc="-10" dirty="0">
                <a:latin typeface="Times New Roman"/>
                <a:cs typeface="Times New Roman"/>
              </a:rPr>
              <a:t>результат</a:t>
            </a:r>
            <a:r>
              <a:rPr sz="1150" spc="60" dirty="0">
                <a:latin typeface="Times New Roman"/>
                <a:cs typeface="Times New Roman"/>
              </a:rPr>
              <a:t> </a:t>
            </a:r>
            <a:r>
              <a:rPr sz="1150" spc="-10" dirty="0">
                <a:latin typeface="Times New Roman"/>
                <a:cs typeface="Times New Roman"/>
              </a:rPr>
              <a:t>продаж.</a:t>
            </a:r>
            <a:endParaRPr sz="11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627383" y="2966095"/>
            <a:ext cx="121949" cy="6243488"/>
          </a:xfrm>
          <a:prstGeom prst="rect">
            <a:avLst/>
          </a:prstGeom>
        </p:spPr>
      </p:pic>
      <p:pic>
        <p:nvPicPr>
          <p:cNvPr id="3" name="object 3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2892111" y="7936507"/>
            <a:ext cx="140016" cy="284410"/>
          </a:xfrm>
          <a:prstGeom prst="rect">
            <a:avLst/>
          </a:prstGeom>
        </p:spPr>
      </p:pic>
      <p:pic>
        <p:nvPicPr>
          <p:cNvPr id="4" name="object 4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202882" y="3196332"/>
            <a:ext cx="1702777" cy="270867"/>
          </a:xfrm>
          <a:prstGeom prst="rect">
            <a:avLst/>
          </a:prstGeom>
        </p:spPr>
      </p:pic>
      <p:sp>
        <p:nvSpPr>
          <p:cNvPr id="5" name="object 5"/>
          <p:cNvSpPr txBox="1"/>
          <p:nvPr/>
        </p:nvSpPr>
        <p:spPr>
          <a:xfrm>
            <a:off x="1580630" y="1286056"/>
            <a:ext cx="1258570" cy="2063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  <a:tabLst>
                <a:tab pos="1171575" algn="l"/>
              </a:tabLst>
            </a:pPr>
            <a:r>
              <a:rPr sz="1150" dirty="0">
                <a:latin typeface="Times New Roman"/>
                <a:cs typeface="Times New Roman"/>
              </a:rPr>
              <a:t>ВВЕДКНИК.</a:t>
            </a:r>
            <a:r>
              <a:rPr sz="1150" spc="330" dirty="0">
                <a:latin typeface="Times New Roman"/>
                <a:cs typeface="Times New Roman"/>
              </a:rPr>
              <a:t> </a:t>
            </a:r>
            <a:r>
              <a:rPr sz="1150" spc="-50" dirty="0">
                <a:latin typeface="Times New Roman"/>
                <a:cs typeface="Times New Roman"/>
              </a:rPr>
              <a:t>-</a:t>
            </a:r>
            <a:r>
              <a:rPr sz="1150" dirty="0">
                <a:latin typeface="Times New Roman"/>
                <a:cs typeface="Times New Roman"/>
              </a:rPr>
              <a:t>	</a:t>
            </a:r>
            <a:r>
              <a:rPr sz="1150" spc="-305" dirty="0">
                <a:latin typeface="Times New Roman"/>
                <a:cs typeface="Times New Roman"/>
              </a:rPr>
              <a:t>-</a:t>
            </a:r>
            <a:r>
              <a:rPr sz="1150" spc="-105" dirty="0">
                <a:latin typeface="Times New Roman"/>
                <a:cs typeface="Times New Roman"/>
              </a:rPr>
              <a:t>-</a:t>
            </a:r>
            <a:r>
              <a:rPr sz="1150" spc="-135" dirty="0">
                <a:latin typeface="Times New Roman"/>
                <a:cs typeface="Times New Roman"/>
              </a:rPr>
              <a:t>-</a:t>
            </a:r>
            <a:endParaRPr sz="1150">
              <a:latin typeface="Times New Roman"/>
              <a:cs typeface="Times New Roman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3644143" y="8941969"/>
            <a:ext cx="76200" cy="185420"/>
          </a:xfrm>
          <a:prstGeom prst="rect">
            <a:avLst/>
          </a:prstGeom>
        </p:spPr>
        <p:txBody>
          <a:bodyPr vert="horz" wrap="square" lIns="0" tIns="12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"/>
              </a:spcBef>
            </a:pPr>
            <a:r>
              <a:rPr sz="1100" spc="-100" dirty="0">
                <a:latin typeface="Times New Roman"/>
                <a:cs typeface="Times New Roman"/>
              </a:rPr>
              <a:t>2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992545" y="897815"/>
            <a:ext cx="3258185" cy="594360"/>
          </a:xfrm>
          <a:prstGeom prst="rect">
            <a:avLst/>
          </a:prstGeom>
        </p:spPr>
        <p:txBody>
          <a:bodyPr vert="horz" wrap="square" lIns="0" tIns="120650" rIns="0" bIns="0" rtlCol="0">
            <a:spAutoFit/>
          </a:bodyPr>
          <a:lstStyle/>
          <a:p>
            <a:pPr marL="436245">
              <a:lnSpc>
                <a:spcPct val="100000"/>
              </a:lnSpc>
              <a:spcBef>
                <a:spcPts val="950"/>
              </a:spcBef>
            </a:pPr>
            <a:r>
              <a:rPr sz="1150" dirty="0">
                <a:latin typeface="Times New Roman"/>
                <a:cs typeface="Times New Roman"/>
              </a:rPr>
              <a:t>Ol</a:t>
            </a:r>
            <a:r>
              <a:rPr sz="1150" spc="85" dirty="0">
                <a:latin typeface="Times New Roman"/>
                <a:cs typeface="Times New Roman"/>
              </a:rPr>
              <a:t> </a:t>
            </a:r>
            <a:r>
              <a:rPr sz="1150" spc="-35" dirty="0">
                <a:latin typeface="Times New Roman"/>
                <a:cs typeface="Times New Roman"/>
              </a:rPr>
              <a:t>ЛА</a:t>
            </a:r>
            <a:r>
              <a:rPr sz="1150" spc="-114" dirty="0">
                <a:latin typeface="Times New Roman"/>
                <a:cs typeface="Times New Roman"/>
              </a:rPr>
              <a:t> </a:t>
            </a:r>
            <a:r>
              <a:rPr sz="1150" spc="-20" dirty="0">
                <a:latin typeface="Times New Roman"/>
                <a:cs typeface="Times New Roman"/>
              </a:rPr>
              <a:t>ПJlЫ</a:t>
            </a:r>
            <a:r>
              <a:rPr sz="1150" spc="-10" dirty="0">
                <a:latin typeface="Times New Roman"/>
                <a:cs typeface="Times New Roman"/>
              </a:rPr>
              <a:t> </a:t>
            </a:r>
            <a:r>
              <a:rPr sz="1150" spc="-20" dirty="0">
                <a:latin typeface="Times New Roman"/>
                <a:cs typeface="Times New Roman"/>
              </a:rPr>
              <a:t>IИF:</a:t>
            </a:r>
            <a:endParaRPr sz="11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860"/>
              </a:spcBef>
              <a:tabLst>
                <a:tab pos="168275" algn="l"/>
              </a:tabLst>
            </a:pPr>
            <a:r>
              <a:rPr sz="1150" spc="-50" dirty="0">
                <a:latin typeface="Times New Roman"/>
                <a:cs typeface="Times New Roman"/>
              </a:rPr>
              <a:t>-</a:t>
            </a:r>
            <a:r>
              <a:rPr sz="1150" dirty="0">
                <a:latin typeface="Times New Roman"/>
                <a:cs typeface="Times New Roman"/>
              </a:rPr>
              <a:t>	.</a:t>
            </a:r>
            <a:r>
              <a:rPr sz="1150" spc="165" dirty="0">
                <a:latin typeface="Times New Roman"/>
                <a:cs typeface="Times New Roman"/>
              </a:rPr>
              <a:t> </a:t>
            </a:r>
            <a:r>
              <a:rPr sz="1150" dirty="0">
                <a:latin typeface="Times New Roman"/>
                <a:cs typeface="Times New Roman"/>
              </a:rPr>
              <a:t>-</a:t>
            </a:r>
            <a:r>
              <a:rPr sz="1150" spc="125" dirty="0">
                <a:latin typeface="Times New Roman"/>
                <a:cs typeface="Times New Roman"/>
              </a:rPr>
              <a:t>  </a:t>
            </a:r>
            <a:r>
              <a:rPr sz="1150" spc="95" dirty="0">
                <a:latin typeface="Times New Roman"/>
                <a:cs typeface="Times New Roman"/>
              </a:rPr>
              <a:t>........</a:t>
            </a:r>
            <a:r>
              <a:rPr sz="1150" spc="185" dirty="0">
                <a:latin typeface="Times New Roman"/>
                <a:cs typeface="Times New Roman"/>
              </a:rPr>
              <a:t>  </a:t>
            </a:r>
            <a:r>
              <a:rPr sz="1150" spc="90" dirty="0">
                <a:latin typeface="Times New Roman"/>
                <a:cs typeface="Times New Roman"/>
              </a:rPr>
              <a:t>.............................................3</a:t>
            </a:r>
            <a:endParaRPr sz="115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192198" y="1457607"/>
            <a:ext cx="5062855" cy="83820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 marR="5080" indent="497840">
              <a:lnSpc>
                <a:spcPct val="154600"/>
              </a:lnSpc>
              <a:spcBef>
                <a:spcPts val="90"/>
              </a:spcBef>
              <a:buSzPct val="91304"/>
              <a:buAutoNum type="arabicPeriod"/>
              <a:tabLst>
                <a:tab pos="510540" algn="l"/>
                <a:tab pos="2046605" algn="l"/>
                <a:tab pos="2981325" algn="l"/>
                <a:tab pos="3953510" algn="l"/>
              </a:tabLst>
            </a:pPr>
            <a:r>
              <a:rPr sz="1150" spc="-10" dirty="0">
                <a:latin typeface="Times New Roman"/>
                <a:cs typeface="Times New Roman"/>
              </a:rPr>
              <a:t>ТЕОРКТИЧЕСКИЕ</a:t>
            </a:r>
            <a:r>
              <a:rPr sz="1150" dirty="0">
                <a:latin typeface="Times New Roman"/>
                <a:cs typeface="Times New Roman"/>
              </a:rPr>
              <a:t>	OCI</a:t>
            </a:r>
            <a:r>
              <a:rPr sz="1150" spc="-15" dirty="0">
                <a:latin typeface="Times New Roman"/>
                <a:cs typeface="Times New Roman"/>
              </a:rPr>
              <a:t> </a:t>
            </a:r>
            <a:r>
              <a:rPr sz="1150" spc="-20" dirty="0">
                <a:latin typeface="Times New Roman"/>
                <a:cs typeface="Times New Roman"/>
              </a:rPr>
              <a:t>ІОВЫ</a:t>
            </a:r>
            <a:r>
              <a:rPr sz="1150" dirty="0">
                <a:latin typeface="Times New Roman"/>
                <a:cs typeface="Times New Roman"/>
              </a:rPr>
              <a:t>	</a:t>
            </a:r>
            <a:r>
              <a:rPr sz="1150" spc="-80" dirty="0">
                <a:latin typeface="Times New Roman"/>
                <a:cs typeface="Times New Roman"/>
              </a:rPr>
              <a:t>AI</a:t>
            </a:r>
            <a:r>
              <a:rPr sz="1150" spc="10" dirty="0">
                <a:latin typeface="Times New Roman"/>
                <a:cs typeface="Times New Roman"/>
              </a:rPr>
              <a:t> </a:t>
            </a:r>
            <a:r>
              <a:rPr sz="1150" spc="-10" dirty="0">
                <a:latin typeface="Times New Roman"/>
                <a:cs typeface="Times New Roman"/>
              </a:rPr>
              <a:t>ІАЈІИЗА</a:t>
            </a:r>
            <a:r>
              <a:rPr sz="1150" dirty="0">
                <a:latin typeface="Times New Roman"/>
                <a:cs typeface="Times New Roman"/>
              </a:rPr>
              <a:t>	</a:t>
            </a:r>
            <a:r>
              <a:rPr sz="1150" spc="-20" dirty="0">
                <a:latin typeface="Times New Roman"/>
                <a:cs typeface="Times New Roman"/>
              </a:rPr>
              <a:t>‹FИt</a:t>
            </a:r>
            <a:r>
              <a:rPr sz="1150" spc="-10" dirty="0">
                <a:latin typeface="Times New Roman"/>
                <a:cs typeface="Times New Roman"/>
              </a:rPr>
              <a:t> </a:t>
            </a:r>
            <a:r>
              <a:rPr sz="1150" spc="-60" dirty="0">
                <a:latin typeface="Times New Roman"/>
                <a:cs typeface="Times New Roman"/>
              </a:rPr>
              <a:t>IAI</a:t>
            </a:r>
            <a:r>
              <a:rPr sz="1150" spc="-45" dirty="0">
                <a:latin typeface="Times New Roman"/>
                <a:cs typeface="Times New Roman"/>
              </a:rPr>
              <a:t> </a:t>
            </a:r>
            <a:r>
              <a:rPr sz="1150" spc="-105" dirty="0">
                <a:latin typeface="Times New Roman"/>
                <a:cs typeface="Times New Roman"/>
              </a:rPr>
              <a:t>ІС’€ЗІІЬІ</a:t>
            </a:r>
            <a:r>
              <a:rPr sz="1150" spc="-20" dirty="0">
                <a:latin typeface="Times New Roman"/>
                <a:cs typeface="Times New Roman"/>
              </a:rPr>
              <a:t> </a:t>
            </a:r>
            <a:r>
              <a:rPr sz="1150" spc="-110" dirty="0">
                <a:solidFill>
                  <a:srgbClr val="0F0F0F"/>
                </a:solidFill>
                <a:latin typeface="Times New Roman"/>
                <a:cs typeface="Times New Roman"/>
              </a:rPr>
              <a:t>Х</a:t>
            </a:r>
            <a:r>
              <a:rPr sz="1150" dirty="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sz="1150" dirty="0">
                <a:latin typeface="Times New Roman"/>
                <a:cs typeface="Times New Roman"/>
              </a:rPr>
              <a:t>РЕЗУЛЬТАТОВ</a:t>
            </a:r>
            <a:r>
              <a:rPr sz="1150" spc="260" dirty="0">
                <a:latin typeface="Times New Roman"/>
                <a:cs typeface="Times New Roman"/>
              </a:rPr>
              <a:t> </a:t>
            </a:r>
            <a:r>
              <a:rPr sz="1150" dirty="0">
                <a:latin typeface="Times New Roman"/>
                <a:cs typeface="Times New Roman"/>
              </a:rPr>
              <a:t>ДЕЛТЕЛЬИОСТИ</a:t>
            </a:r>
            <a:r>
              <a:rPr sz="1150" spc="295" dirty="0">
                <a:latin typeface="Times New Roman"/>
                <a:cs typeface="Times New Roman"/>
              </a:rPr>
              <a:t> </a:t>
            </a:r>
            <a:r>
              <a:rPr sz="1150" spc="-30" dirty="0">
                <a:latin typeface="Times New Roman"/>
                <a:cs typeface="Times New Roman"/>
              </a:rPr>
              <a:t>ОРГА1</a:t>
            </a:r>
            <a:r>
              <a:rPr sz="1150" spc="-90" dirty="0">
                <a:latin typeface="Times New Roman"/>
                <a:cs typeface="Times New Roman"/>
              </a:rPr>
              <a:t> </a:t>
            </a:r>
            <a:r>
              <a:rPr sz="1150" spc="-45" dirty="0">
                <a:latin typeface="Times New Roman"/>
                <a:cs typeface="Times New Roman"/>
              </a:rPr>
              <a:t>ІИЗАLtИИ</a:t>
            </a:r>
            <a:r>
              <a:rPr sz="1150" spc="15" dirty="0">
                <a:latin typeface="Times New Roman"/>
                <a:cs typeface="Times New Roman"/>
              </a:rPr>
              <a:t> </a:t>
            </a:r>
            <a:r>
              <a:rPr sz="1150" spc="90" dirty="0">
                <a:latin typeface="Times New Roman"/>
                <a:cs typeface="Times New Roman"/>
              </a:rPr>
              <a:t>.............................</a:t>
            </a:r>
            <a:r>
              <a:rPr sz="1150" spc="90" dirty="0">
                <a:solidFill>
                  <a:srgbClr val="3A3A3A"/>
                </a:solidFill>
                <a:latin typeface="Times New Roman"/>
                <a:cs typeface="Times New Roman"/>
              </a:rPr>
              <a:t>.</a:t>
            </a:r>
            <a:r>
              <a:rPr sz="1150" spc="90" dirty="0">
                <a:solidFill>
                  <a:srgbClr val="0A0A0A"/>
                </a:solidFill>
                <a:latin typeface="Times New Roman"/>
                <a:cs typeface="Times New Roman"/>
              </a:rPr>
              <a:t>5</a:t>
            </a:r>
            <a:endParaRPr sz="1150">
              <a:latin typeface="Times New Roman"/>
              <a:cs typeface="Times New Roman"/>
            </a:endParaRPr>
          </a:p>
          <a:p>
            <a:pPr marL="594360" indent="-198755">
              <a:lnSpc>
                <a:spcPct val="100000"/>
              </a:lnSpc>
              <a:spcBef>
                <a:spcPts val="755"/>
              </a:spcBef>
              <a:buSzPct val="91304"/>
              <a:buAutoNum type="arabicPeriod"/>
              <a:tabLst>
                <a:tab pos="594360" algn="l"/>
              </a:tabLst>
            </a:pPr>
            <a:r>
              <a:rPr sz="1150" dirty="0">
                <a:latin typeface="Times New Roman"/>
                <a:cs typeface="Times New Roman"/>
              </a:rPr>
              <a:t>КРАТКАЯ</a:t>
            </a:r>
            <a:r>
              <a:rPr sz="1150" spc="140" dirty="0">
                <a:latin typeface="Times New Roman"/>
                <a:cs typeface="Times New Roman"/>
              </a:rPr>
              <a:t>  </a:t>
            </a:r>
            <a:r>
              <a:rPr sz="1150" dirty="0">
                <a:latin typeface="Times New Roman"/>
                <a:cs typeface="Times New Roman"/>
              </a:rPr>
              <a:t>ХАРАКТЕРИСТИКА</a:t>
            </a:r>
            <a:r>
              <a:rPr sz="1150" spc="350" dirty="0">
                <a:latin typeface="Times New Roman"/>
                <a:cs typeface="Times New Roman"/>
              </a:rPr>
              <a:t> </a:t>
            </a:r>
            <a:r>
              <a:rPr sz="1150" spc="-10" dirty="0">
                <a:latin typeface="Times New Roman"/>
                <a:cs typeface="Times New Roman"/>
              </a:rPr>
              <a:t>ДЕЛТЕЈІЫ</a:t>
            </a:r>
            <a:r>
              <a:rPr sz="1150" spc="70" dirty="0">
                <a:latin typeface="Times New Roman"/>
                <a:cs typeface="Times New Roman"/>
              </a:rPr>
              <a:t> </a:t>
            </a:r>
            <a:r>
              <a:rPr sz="1150" dirty="0">
                <a:latin typeface="Times New Roman"/>
                <a:cs typeface="Times New Roman"/>
              </a:rPr>
              <a:t>ІОСТИ</a:t>
            </a:r>
            <a:r>
              <a:rPr sz="1150" spc="495" dirty="0">
                <a:latin typeface="Times New Roman"/>
                <a:cs typeface="Times New Roman"/>
              </a:rPr>
              <a:t> </a:t>
            </a:r>
            <a:r>
              <a:rPr sz="1150" dirty="0">
                <a:latin typeface="Times New Roman"/>
                <a:cs typeface="Times New Roman"/>
              </a:rPr>
              <a:t>AO</a:t>
            </a:r>
            <a:r>
              <a:rPr sz="1150" spc="430" dirty="0">
                <a:latin typeface="Times New Roman"/>
                <a:cs typeface="Times New Roman"/>
              </a:rPr>
              <a:t> </a:t>
            </a:r>
            <a:r>
              <a:rPr sz="1150" dirty="0">
                <a:latin typeface="Times New Roman"/>
                <a:cs typeface="Times New Roman"/>
              </a:rPr>
              <a:t>ИМ.</a:t>
            </a:r>
            <a:r>
              <a:rPr sz="1150" spc="434" dirty="0">
                <a:latin typeface="Times New Roman"/>
                <a:cs typeface="Times New Roman"/>
              </a:rPr>
              <a:t> </a:t>
            </a:r>
            <a:r>
              <a:rPr sz="1150" spc="-155" dirty="0">
                <a:latin typeface="Times New Roman"/>
                <a:cs typeface="Times New Roman"/>
              </a:rPr>
              <a:t>I</a:t>
            </a:r>
            <a:r>
              <a:rPr sz="1150" spc="-30" dirty="0">
                <a:latin typeface="Times New Roman"/>
                <a:cs typeface="Times New Roman"/>
              </a:rPr>
              <a:t> </a:t>
            </a:r>
            <a:r>
              <a:rPr sz="1150" spc="-20" dirty="0">
                <a:latin typeface="Times New Roman"/>
                <a:cs typeface="Times New Roman"/>
              </a:rPr>
              <a:t>І.Е.</a:t>
            </a:r>
            <a:endParaRPr sz="115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185623" y="2274721"/>
            <a:ext cx="3757929" cy="54927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 marR="5080">
              <a:lnSpc>
                <a:spcPct val="149400"/>
              </a:lnSpc>
              <a:spcBef>
                <a:spcPts val="90"/>
              </a:spcBef>
              <a:tabLst>
                <a:tab pos="1456690" algn="l"/>
                <a:tab pos="3148965" algn="l"/>
              </a:tabLst>
            </a:pPr>
            <a:r>
              <a:rPr sz="1150" spc="-10" dirty="0">
                <a:latin typeface="Times New Roman"/>
                <a:cs typeface="Times New Roman"/>
              </a:rPr>
              <a:t>ТОКАРЛИКОВА</a:t>
            </a:r>
            <a:r>
              <a:rPr sz="1150" dirty="0">
                <a:latin typeface="Times New Roman"/>
                <a:cs typeface="Times New Roman"/>
              </a:rPr>
              <a:t>	</a:t>
            </a:r>
            <a:r>
              <a:rPr sz="1150" spc="-10" dirty="0">
                <a:latin typeface="Times New Roman"/>
                <a:cs typeface="Times New Roman"/>
              </a:rPr>
              <a:t>АЛЬМЕТЬЕВСКОГО</a:t>
            </a:r>
            <a:r>
              <a:rPr sz="1150" dirty="0">
                <a:latin typeface="Times New Roman"/>
                <a:cs typeface="Times New Roman"/>
              </a:rPr>
              <a:t>	</a:t>
            </a:r>
            <a:r>
              <a:rPr sz="1150" spc="-25" dirty="0">
                <a:latin typeface="Times New Roman"/>
                <a:cs typeface="Times New Roman"/>
              </a:rPr>
              <a:t>РАЙОНА </a:t>
            </a:r>
            <a:r>
              <a:rPr sz="1150" spc="80" dirty="0">
                <a:latin typeface="Times New Roman"/>
                <a:cs typeface="Times New Roman"/>
              </a:rPr>
              <a:t>TATAPCTAH....................................</a:t>
            </a:r>
            <a:endParaRPr sz="115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239120" y="2274721"/>
            <a:ext cx="995044" cy="549275"/>
          </a:xfrm>
          <a:prstGeom prst="rect">
            <a:avLst/>
          </a:prstGeom>
        </p:spPr>
        <p:txBody>
          <a:bodyPr vert="horz" wrap="square" lIns="0" tIns="9842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75"/>
              </a:spcBef>
            </a:pPr>
            <a:r>
              <a:rPr sz="1150" spc="-20" dirty="0">
                <a:latin typeface="Times New Roman"/>
                <a:cs typeface="Times New Roman"/>
              </a:rPr>
              <a:t>PECI</a:t>
            </a:r>
            <a:r>
              <a:rPr sz="1150" spc="-40" dirty="0">
                <a:latin typeface="Times New Roman"/>
                <a:cs typeface="Times New Roman"/>
              </a:rPr>
              <a:t> </a:t>
            </a:r>
            <a:r>
              <a:rPr sz="1150" spc="-20" dirty="0">
                <a:latin typeface="Times New Roman"/>
                <a:cs typeface="Times New Roman"/>
              </a:rPr>
              <a:t>ЈУЬЛИКИ</a:t>
            </a:r>
            <a:endParaRPr sz="1150">
              <a:latin typeface="Times New Roman"/>
              <a:cs typeface="Times New Roman"/>
            </a:endParaRPr>
          </a:p>
          <a:p>
            <a:pPr marL="329565">
              <a:lnSpc>
                <a:spcPct val="100000"/>
              </a:lnSpc>
              <a:spcBef>
                <a:spcPts val="680"/>
              </a:spcBef>
            </a:pPr>
            <a:r>
              <a:rPr sz="1150" spc="85" dirty="0">
                <a:latin typeface="Times New Roman"/>
                <a:cs typeface="Times New Roman"/>
              </a:rPr>
              <a:t>..........</a:t>
            </a:r>
            <a:r>
              <a:rPr sz="1150" spc="-180" dirty="0">
                <a:latin typeface="Times New Roman"/>
                <a:cs typeface="Times New Roman"/>
              </a:rPr>
              <a:t> </a:t>
            </a:r>
            <a:r>
              <a:rPr sz="1150" spc="-305" dirty="0">
                <a:latin typeface="Times New Roman"/>
                <a:cs typeface="Times New Roman"/>
              </a:rPr>
              <a:t>1</a:t>
            </a:r>
            <a:r>
              <a:rPr sz="1150" spc="20" dirty="0">
                <a:latin typeface="Times New Roman"/>
                <a:cs typeface="Times New Roman"/>
              </a:rPr>
              <a:t> </a:t>
            </a:r>
            <a:r>
              <a:rPr sz="1150" spc="-50" dirty="0">
                <a:latin typeface="Times New Roman"/>
                <a:cs typeface="Times New Roman"/>
              </a:rPr>
              <a:t>3</a:t>
            </a:r>
            <a:endParaRPr sz="115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575380" y="2884173"/>
            <a:ext cx="4663440" cy="2063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  <a:tabLst>
                <a:tab pos="610870" algn="l"/>
                <a:tab pos="1457325" algn="l"/>
                <a:tab pos="2536825" algn="l"/>
                <a:tab pos="2976245" algn="l"/>
                <a:tab pos="4314825" algn="l"/>
              </a:tabLst>
            </a:pPr>
            <a:r>
              <a:rPr sz="1150" spc="-20" dirty="0">
                <a:latin typeface="Times New Roman"/>
                <a:cs typeface="Times New Roman"/>
              </a:rPr>
              <a:t>2.1.</a:t>
            </a:r>
            <a:r>
              <a:rPr sz="1150" dirty="0">
                <a:latin typeface="Times New Roman"/>
                <a:cs typeface="Times New Roman"/>
              </a:rPr>
              <a:t>	</a:t>
            </a:r>
            <a:r>
              <a:rPr sz="1150" spc="-10" dirty="0">
                <a:latin typeface="Times New Roman"/>
                <a:cs typeface="Times New Roman"/>
              </a:rPr>
              <a:t>АНализ</a:t>
            </a:r>
            <a:r>
              <a:rPr sz="1150" dirty="0">
                <a:latin typeface="Times New Roman"/>
                <a:cs typeface="Times New Roman"/>
              </a:rPr>
              <a:t>	</a:t>
            </a:r>
            <a:r>
              <a:rPr sz="1150" spc="-10" dirty="0">
                <a:latin typeface="Times New Roman"/>
                <a:cs typeface="Times New Roman"/>
              </a:rPr>
              <a:t>природных</a:t>
            </a:r>
            <a:r>
              <a:rPr sz="1150" dirty="0">
                <a:latin typeface="Times New Roman"/>
                <a:cs typeface="Times New Roman"/>
              </a:rPr>
              <a:t>	</a:t>
            </a:r>
            <a:r>
              <a:rPr sz="1150" spc="-50" dirty="0">
                <a:latin typeface="Times New Roman"/>
                <a:cs typeface="Times New Roman"/>
              </a:rPr>
              <a:t>и</a:t>
            </a:r>
            <a:r>
              <a:rPr sz="1150" dirty="0">
                <a:latin typeface="Times New Roman"/>
                <a:cs typeface="Times New Roman"/>
              </a:rPr>
              <a:t>	</a:t>
            </a:r>
            <a:r>
              <a:rPr sz="1150" spc="-10" dirty="0">
                <a:latin typeface="Times New Roman"/>
                <a:cs typeface="Times New Roman"/>
              </a:rPr>
              <a:t>экономических</a:t>
            </a:r>
            <a:r>
              <a:rPr sz="1150" dirty="0">
                <a:latin typeface="Times New Roman"/>
                <a:cs typeface="Times New Roman"/>
              </a:rPr>
              <a:t>	</a:t>
            </a:r>
            <a:r>
              <a:rPr sz="1150" spc="-10" dirty="0">
                <a:latin typeface="Times New Roman"/>
                <a:cs typeface="Times New Roman"/>
              </a:rPr>
              <a:t>усло-</a:t>
            </a:r>
            <a:endParaRPr sz="115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186799" y="3353675"/>
            <a:ext cx="5036820" cy="7969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 marR="5080" indent="387985">
              <a:lnSpc>
                <a:spcPct val="141700"/>
              </a:lnSpc>
              <a:spcBef>
                <a:spcPts val="90"/>
              </a:spcBef>
              <a:tabLst>
                <a:tab pos="782320" algn="l"/>
                <a:tab pos="1402080" algn="l"/>
                <a:tab pos="2180590" algn="l"/>
                <a:tab pos="3096895" algn="l"/>
                <a:tab pos="3316604" algn="l"/>
                <a:tab pos="4418965" algn="l"/>
              </a:tabLst>
            </a:pPr>
            <a:r>
              <a:rPr sz="1150" spc="-20" dirty="0">
                <a:latin typeface="Times New Roman"/>
                <a:cs typeface="Times New Roman"/>
              </a:rPr>
              <a:t>2.2.</a:t>
            </a:r>
            <a:r>
              <a:rPr sz="1150" dirty="0">
                <a:latin typeface="Times New Roman"/>
                <a:cs typeface="Times New Roman"/>
              </a:rPr>
              <a:t>	</a:t>
            </a:r>
            <a:r>
              <a:rPr sz="1150" spc="-10" dirty="0">
                <a:latin typeface="Times New Roman"/>
                <a:cs typeface="Times New Roman"/>
              </a:rPr>
              <a:t>АналИз</a:t>
            </a:r>
            <a:r>
              <a:rPr sz="1150" dirty="0">
                <a:latin typeface="Times New Roman"/>
                <a:cs typeface="Times New Roman"/>
              </a:rPr>
              <a:t>	</a:t>
            </a:r>
            <a:r>
              <a:rPr sz="1150" spc="-10" dirty="0">
                <a:latin typeface="Times New Roman"/>
                <a:cs typeface="Times New Roman"/>
              </a:rPr>
              <a:t>основных</a:t>
            </a:r>
            <a:r>
              <a:rPr sz="1150" dirty="0">
                <a:latin typeface="Times New Roman"/>
                <a:cs typeface="Times New Roman"/>
              </a:rPr>
              <a:t>	</a:t>
            </a:r>
            <a:r>
              <a:rPr sz="1150" spc="-10" dirty="0">
                <a:latin typeface="Times New Roman"/>
                <a:cs typeface="Times New Roman"/>
              </a:rPr>
              <a:t>показателей</a:t>
            </a:r>
            <a:r>
              <a:rPr sz="1150" dirty="0">
                <a:latin typeface="Times New Roman"/>
                <a:cs typeface="Times New Roman"/>
              </a:rPr>
              <a:t>	</a:t>
            </a:r>
            <a:r>
              <a:rPr sz="1150" spc="-50" dirty="0">
                <a:latin typeface="Times New Roman"/>
                <a:cs typeface="Times New Roman"/>
              </a:rPr>
              <a:t>и</a:t>
            </a:r>
            <a:r>
              <a:rPr sz="1150" dirty="0">
                <a:latin typeface="Times New Roman"/>
                <a:cs typeface="Times New Roman"/>
              </a:rPr>
              <a:t>	</a:t>
            </a:r>
            <a:r>
              <a:rPr sz="1150" spc="-10" dirty="0">
                <a:latin typeface="Times New Roman"/>
                <a:cs typeface="Times New Roman"/>
              </a:rPr>
              <a:t>специализации</a:t>
            </a:r>
            <a:r>
              <a:rPr sz="1150" dirty="0">
                <a:latin typeface="Times New Roman"/>
                <a:cs typeface="Times New Roman"/>
              </a:rPr>
              <a:t>	</a:t>
            </a:r>
            <a:r>
              <a:rPr sz="1150" spc="-10" dirty="0">
                <a:latin typeface="Times New Roman"/>
                <a:cs typeface="Times New Roman"/>
              </a:rPr>
              <a:t>организа- </a:t>
            </a:r>
            <a:r>
              <a:rPr sz="1150" dirty="0">
                <a:latin typeface="Times New Roman"/>
                <a:cs typeface="Times New Roman"/>
              </a:rPr>
              <a:t>ции.</a:t>
            </a:r>
            <a:r>
              <a:rPr sz="1150" spc="-135" dirty="0">
                <a:latin typeface="Times New Roman"/>
                <a:cs typeface="Times New Roman"/>
              </a:rPr>
              <a:t> </a:t>
            </a:r>
            <a:r>
              <a:rPr sz="1150" spc="-55" dirty="0">
                <a:latin typeface="Times New Roman"/>
                <a:cs typeface="Times New Roman"/>
              </a:rPr>
              <a:t>.</a:t>
            </a:r>
            <a:r>
              <a:rPr sz="1150" spc="-135" dirty="0">
                <a:latin typeface="Times New Roman"/>
                <a:cs typeface="Times New Roman"/>
              </a:rPr>
              <a:t> </a:t>
            </a:r>
            <a:r>
              <a:rPr sz="1150" dirty="0">
                <a:latin typeface="Times New Roman"/>
                <a:cs typeface="Times New Roman"/>
              </a:rPr>
              <a:t>..</a:t>
            </a:r>
            <a:r>
              <a:rPr sz="1150" spc="55" dirty="0">
                <a:latin typeface="Times New Roman"/>
                <a:cs typeface="Times New Roman"/>
              </a:rPr>
              <a:t> </a:t>
            </a:r>
            <a:r>
              <a:rPr sz="1150" spc="-10" dirty="0">
                <a:latin typeface="Times New Roman"/>
                <a:cs typeface="Times New Roman"/>
              </a:rPr>
              <a:t>...14</a:t>
            </a:r>
            <a:endParaRPr sz="1150">
              <a:latin typeface="Times New Roman"/>
              <a:cs typeface="Times New Roman"/>
            </a:endParaRPr>
          </a:p>
          <a:p>
            <a:pPr marL="391795">
              <a:lnSpc>
                <a:spcPct val="100000"/>
              </a:lnSpc>
              <a:spcBef>
                <a:spcPts val="605"/>
              </a:spcBef>
            </a:pPr>
            <a:r>
              <a:rPr sz="1300" spc="-275" dirty="0">
                <a:latin typeface="Consolas"/>
                <a:cs typeface="Consolas"/>
              </a:rPr>
              <a:t>2.3.</a:t>
            </a:r>
            <a:endParaRPr sz="1300">
              <a:latin typeface="Consolas"/>
              <a:cs typeface="Consolas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697568" y="3949583"/>
            <a:ext cx="482600" cy="2063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150" spc="-10" dirty="0">
                <a:latin typeface="Times New Roman"/>
                <a:cs typeface="Times New Roman"/>
              </a:rPr>
              <a:t>Анализ</a:t>
            </a:r>
            <a:endParaRPr sz="115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4037508" y="3952343"/>
            <a:ext cx="822960" cy="21399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200" b="1" spc="-155" dirty="0">
                <a:latin typeface="Courier New"/>
                <a:cs typeface="Courier New"/>
              </a:rPr>
              <a:t>финансового</a:t>
            </a:r>
            <a:endParaRPr sz="1200">
              <a:latin typeface="Courier New"/>
              <a:cs typeface="Courier New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5735051" y="4010529"/>
            <a:ext cx="490855" cy="13843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750" dirty="0">
                <a:latin typeface="Times New Roman"/>
                <a:cs typeface="Times New Roman"/>
              </a:rPr>
              <a:t>С0</a:t>
            </a:r>
            <a:r>
              <a:rPr sz="750" spc="60" dirty="0">
                <a:latin typeface="Times New Roman"/>
                <a:cs typeface="Times New Roman"/>
              </a:rPr>
              <a:t> </a:t>
            </a:r>
            <a:r>
              <a:rPr sz="750" spc="30" dirty="0">
                <a:latin typeface="Times New Roman"/>
                <a:cs typeface="Times New Roman"/>
              </a:rPr>
              <a:t>СТОЯ-</a:t>
            </a:r>
            <a:endParaRPr sz="75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175750" y="4125647"/>
            <a:ext cx="5041900" cy="2129155"/>
          </a:xfrm>
          <a:prstGeom prst="rect">
            <a:avLst/>
          </a:prstGeom>
        </p:spPr>
        <p:txBody>
          <a:bodyPr vert="horz" wrap="square" lIns="0" tIns="102870" rIns="0" bIns="0" rtlCol="0">
            <a:spAutoFit/>
          </a:bodyPr>
          <a:lstStyle/>
          <a:p>
            <a:pPr marL="19050" algn="just">
              <a:lnSpc>
                <a:spcPct val="100000"/>
              </a:lnSpc>
              <a:spcBef>
                <a:spcPts val="810"/>
              </a:spcBef>
            </a:pPr>
            <a:r>
              <a:rPr sz="1725" baseline="2415" dirty="0">
                <a:latin typeface="Times New Roman"/>
                <a:cs typeface="Times New Roman"/>
              </a:rPr>
              <a:t>ния.</a:t>
            </a:r>
            <a:r>
              <a:rPr sz="1725" spc="-202" baseline="2415" dirty="0">
                <a:latin typeface="Times New Roman"/>
                <a:cs typeface="Times New Roman"/>
              </a:rPr>
              <a:t> </a:t>
            </a:r>
            <a:r>
              <a:rPr sz="1725" spc="89" baseline="2415" dirty="0">
                <a:latin typeface="Times New Roman"/>
                <a:cs typeface="Times New Roman"/>
              </a:rPr>
              <a:t>...</a:t>
            </a:r>
            <a:r>
              <a:rPr sz="1725" spc="487" baseline="2415" dirty="0">
                <a:latin typeface="Times New Roman"/>
                <a:cs typeface="Times New Roman"/>
              </a:rPr>
              <a:t>   </a:t>
            </a:r>
            <a:r>
              <a:rPr sz="1150" spc="100" dirty="0">
                <a:latin typeface="Times New Roman"/>
                <a:cs typeface="Times New Roman"/>
              </a:rPr>
              <a:t>.....</a:t>
            </a:r>
            <a:r>
              <a:rPr sz="1150" spc="210" dirty="0">
                <a:latin typeface="Times New Roman"/>
                <a:cs typeface="Times New Roman"/>
              </a:rPr>
              <a:t> </a:t>
            </a:r>
            <a:r>
              <a:rPr sz="1150" spc="100" dirty="0">
                <a:latin typeface="Times New Roman"/>
                <a:cs typeface="Times New Roman"/>
              </a:rPr>
              <a:t>..</a:t>
            </a:r>
            <a:r>
              <a:rPr sz="1150" spc="-185" dirty="0">
                <a:latin typeface="Times New Roman"/>
                <a:cs typeface="Times New Roman"/>
              </a:rPr>
              <a:t> </a:t>
            </a:r>
            <a:r>
              <a:rPr sz="1150" spc="-90" dirty="0">
                <a:latin typeface="Times New Roman"/>
                <a:cs typeface="Times New Roman"/>
              </a:rPr>
              <a:t>Ј.</a:t>
            </a:r>
            <a:r>
              <a:rPr sz="1150" spc="-125" dirty="0">
                <a:latin typeface="Times New Roman"/>
                <a:cs typeface="Times New Roman"/>
              </a:rPr>
              <a:t> </a:t>
            </a:r>
            <a:r>
              <a:rPr sz="1150" spc="-55" dirty="0">
                <a:latin typeface="Times New Roman"/>
                <a:cs typeface="Times New Roman"/>
              </a:rPr>
              <a:t>.</a:t>
            </a:r>
            <a:r>
              <a:rPr sz="1150" spc="-130" dirty="0">
                <a:latin typeface="Times New Roman"/>
                <a:cs typeface="Times New Roman"/>
              </a:rPr>
              <a:t> </a:t>
            </a:r>
            <a:r>
              <a:rPr sz="1150" spc="80" dirty="0">
                <a:latin typeface="Times New Roman"/>
                <a:cs typeface="Times New Roman"/>
              </a:rPr>
              <a:t>......</a:t>
            </a:r>
            <a:r>
              <a:rPr sz="1150" spc="-135" dirty="0">
                <a:latin typeface="Times New Roman"/>
                <a:cs typeface="Times New Roman"/>
              </a:rPr>
              <a:t> </a:t>
            </a:r>
            <a:r>
              <a:rPr sz="1150" spc="-55" dirty="0">
                <a:latin typeface="Times New Roman"/>
                <a:cs typeface="Times New Roman"/>
              </a:rPr>
              <a:t>.</a:t>
            </a:r>
            <a:r>
              <a:rPr sz="1150" spc="-130" dirty="0">
                <a:latin typeface="Times New Roman"/>
                <a:cs typeface="Times New Roman"/>
              </a:rPr>
              <a:t> </a:t>
            </a:r>
            <a:r>
              <a:rPr sz="1150" spc="60" dirty="0">
                <a:latin typeface="Times New Roman"/>
                <a:cs typeface="Times New Roman"/>
              </a:rPr>
              <a:t>...................23</a:t>
            </a:r>
            <a:endParaRPr sz="1150">
              <a:latin typeface="Times New Roman"/>
              <a:cs typeface="Times New Roman"/>
            </a:endParaRPr>
          </a:p>
          <a:p>
            <a:pPr marL="17780" marR="5080" indent="580390" algn="just">
              <a:lnSpc>
                <a:spcPct val="149400"/>
              </a:lnSpc>
              <a:spcBef>
                <a:spcPts val="35"/>
              </a:spcBef>
              <a:buAutoNum type="arabicPeriod" startAt="3"/>
              <a:tabLst>
                <a:tab pos="598170" algn="l"/>
              </a:tabLst>
            </a:pPr>
            <a:r>
              <a:rPr sz="1150" dirty="0">
                <a:latin typeface="Times New Roman"/>
                <a:cs typeface="Times New Roman"/>
              </a:rPr>
              <a:t>АНА</a:t>
            </a:r>
            <a:r>
              <a:rPr sz="1150" spc="260" dirty="0">
                <a:latin typeface="Times New Roman"/>
                <a:cs typeface="Times New Roman"/>
              </a:rPr>
              <a:t>   </a:t>
            </a:r>
            <a:r>
              <a:rPr sz="1150" dirty="0">
                <a:latin typeface="Times New Roman"/>
                <a:cs typeface="Times New Roman"/>
              </a:rPr>
              <a:t>3</a:t>
            </a:r>
            <a:r>
              <a:rPr sz="1150" spc="285" dirty="0">
                <a:latin typeface="Times New Roman"/>
                <a:cs typeface="Times New Roman"/>
              </a:rPr>
              <a:t> </a:t>
            </a:r>
            <a:r>
              <a:rPr sz="1150" dirty="0">
                <a:latin typeface="Times New Roman"/>
                <a:cs typeface="Times New Roman"/>
              </a:rPr>
              <a:t>ФИНАНСОВЫХ</a:t>
            </a:r>
            <a:r>
              <a:rPr sz="1150" spc="490" dirty="0">
                <a:latin typeface="Times New Roman"/>
                <a:cs typeface="Times New Roman"/>
              </a:rPr>
              <a:t> </a:t>
            </a:r>
            <a:r>
              <a:rPr sz="1150" dirty="0">
                <a:latin typeface="Times New Roman"/>
                <a:cs typeface="Times New Roman"/>
              </a:rPr>
              <a:t>РЕЗУЛЬТАТОВ</a:t>
            </a:r>
            <a:r>
              <a:rPr sz="1150" spc="484" dirty="0">
                <a:latin typeface="Times New Roman"/>
                <a:cs typeface="Times New Roman"/>
              </a:rPr>
              <a:t> </a:t>
            </a:r>
            <a:r>
              <a:rPr sz="1150" dirty="0">
                <a:latin typeface="Times New Roman"/>
                <a:cs typeface="Times New Roman"/>
              </a:rPr>
              <a:t>ДЕЯТЕЛЬНОСТИ</a:t>
            </a:r>
            <a:r>
              <a:rPr sz="1150" spc="445" dirty="0">
                <a:latin typeface="Times New Roman"/>
                <a:cs typeface="Times New Roman"/>
              </a:rPr>
              <a:t> </a:t>
            </a:r>
            <a:r>
              <a:rPr sz="1150" spc="-25" dirty="0">
                <a:latin typeface="Times New Roman"/>
                <a:cs typeface="Times New Roman"/>
              </a:rPr>
              <a:t>AO </a:t>
            </a:r>
            <a:r>
              <a:rPr sz="1150" dirty="0">
                <a:latin typeface="Times New Roman"/>
                <a:cs typeface="Times New Roman"/>
              </a:rPr>
              <a:t>ИМ.</a:t>
            </a:r>
            <a:r>
              <a:rPr sz="1150" spc="315" dirty="0">
                <a:latin typeface="Times New Roman"/>
                <a:cs typeface="Times New Roman"/>
              </a:rPr>
              <a:t> </a:t>
            </a:r>
            <a:r>
              <a:rPr sz="1150" dirty="0">
                <a:latin typeface="Times New Roman"/>
                <a:cs typeface="Times New Roman"/>
              </a:rPr>
              <a:t>Н.Е.</a:t>
            </a:r>
            <a:r>
              <a:rPr sz="1150" spc="320" dirty="0">
                <a:latin typeface="Times New Roman"/>
                <a:cs typeface="Times New Roman"/>
              </a:rPr>
              <a:t> </a:t>
            </a:r>
            <a:r>
              <a:rPr sz="1150" dirty="0">
                <a:latin typeface="Times New Roman"/>
                <a:cs typeface="Times New Roman"/>
              </a:rPr>
              <a:t>ТОКАРЛИКОВА</a:t>
            </a:r>
            <a:r>
              <a:rPr sz="1150" spc="475" dirty="0">
                <a:latin typeface="Times New Roman"/>
                <a:cs typeface="Times New Roman"/>
              </a:rPr>
              <a:t> </a:t>
            </a:r>
            <a:r>
              <a:rPr sz="1150" dirty="0">
                <a:latin typeface="Times New Roman"/>
                <a:cs typeface="Times New Roman"/>
              </a:rPr>
              <a:t>АЛЬМЕТЬЕВСКОГО</a:t>
            </a:r>
            <a:r>
              <a:rPr sz="1150" spc="245" dirty="0">
                <a:latin typeface="Times New Roman"/>
                <a:cs typeface="Times New Roman"/>
              </a:rPr>
              <a:t> </a:t>
            </a:r>
            <a:r>
              <a:rPr sz="1150" dirty="0">
                <a:latin typeface="Times New Roman"/>
                <a:cs typeface="Times New Roman"/>
              </a:rPr>
              <a:t>РАЙОНА</a:t>
            </a:r>
            <a:r>
              <a:rPr sz="1150" spc="420" dirty="0">
                <a:latin typeface="Times New Roman"/>
                <a:cs typeface="Times New Roman"/>
              </a:rPr>
              <a:t> </a:t>
            </a:r>
            <a:r>
              <a:rPr sz="1150" spc="-10" dirty="0">
                <a:latin typeface="Times New Roman"/>
                <a:cs typeface="Times New Roman"/>
              </a:rPr>
              <a:t>РЕСПУБЛИКИ </a:t>
            </a:r>
            <a:r>
              <a:rPr sz="1150" dirty="0">
                <a:latin typeface="Times New Roman"/>
                <a:cs typeface="Times New Roman"/>
              </a:rPr>
              <a:t>TATAPCTAH...</a:t>
            </a:r>
            <a:r>
              <a:rPr sz="1150" spc="-30" dirty="0">
                <a:latin typeface="Times New Roman"/>
                <a:cs typeface="Times New Roman"/>
              </a:rPr>
              <a:t> </a:t>
            </a:r>
            <a:r>
              <a:rPr sz="1150" spc="-55" dirty="0">
                <a:latin typeface="Times New Roman"/>
                <a:cs typeface="Times New Roman"/>
              </a:rPr>
              <a:t>.</a:t>
            </a:r>
            <a:r>
              <a:rPr sz="1150" spc="-120" dirty="0">
                <a:latin typeface="Times New Roman"/>
                <a:cs typeface="Times New Roman"/>
              </a:rPr>
              <a:t> </a:t>
            </a:r>
            <a:r>
              <a:rPr sz="1150" spc="95" dirty="0">
                <a:latin typeface="Times New Roman"/>
                <a:cs typeface="Times New Roman"/>
              </a:rPr>
              <a:t>......................</a:t>
            </a:r>
            <a:r>
              <a:rPr sz="1150" spc="-125" dirty="0">
                <a:latin typeface="Times New Roman"/>
                <a:cs typeface="Times New Roman"/>
              </a:rPr>
              <a:t> </a:t>
            </a:r>
            <a:r>
              <a:rPr sz="1150" spc="-20" dirty="0">
                <a:latin typeface="Times New Roman"/>
                <a:cs typeface="Times New Roman"/>
              </a:rPr>
              <a:t>..</a:t>
            </a:r>
            <a:r>
              <a:rPr sz="1150" spc="40" dirty="0">
                <a:latin typeface="Times New Roman"/>
                <a:cs typeface="Times New Roman"/>
              </a:rPr>
              <a:t> </a:t>
            </a:r>
            <a:r>
              <a:rPr sz="1150" spc="90" dirty="0">
                <a:latin typeface="Times New Roman"/>
                <a:cs typeface="Times New Roman"/>
              </a:rPr>
              <a:t>.................</a:t>
            </a:r>
            <a:r>
              <a:rPr sz="1150" spc="-135" dirty="0">
                <a:latin typeface="Times New Roman"/>
                <a:cs typeface="Times New Roman"/>
              </a:rPr>
              <a:t> </a:t>
            </a:r>
            <a:r>
              <a:rPr sz="1150" spc="-55" dirty="0">
                <a:latin typeface="Times New Roman"/>
                <a:cs typeface="Times New Roman"/>
              </a:rPr>
              <a:t>.</a:t>
            </a:r>
            <a:r>
              <a:rPr sz="1150" spc="-125" dirty="0">
                <a:latin typeface="Times New Roman"/>
                <a:cs typeface="Times New Roman"/>
              </a:rPr>
              <a:t> </a:t>
            </a:r>
            <a:r>
              <a:rPr sz="1150" spc="-55" dirty="0">
                <a:latin typeface="Times New Roman"/>
                <a:cs typeface="Times New Roman"/>
              </a:rPr>
              <a:t>.</a:t>
            </a:r>
            <a:r>
              <a:rPr sz="1150" spc="-125" dirty="0">
                <a:latin typeface="Times New Roman"/>
                <a:cs typeface="Times New Roman"/>
              </a:rPr>
              <a:t> </a:t>
            </a:r>
            <a:r>
              <a:rPr sz="1150" spc="-20" dirty="0">
                <a:latin typeface="Times New Roman"/>
                <a:cs typeface="Times New Roman"/>
              </a:rPr>
              <a:t>..</a:t>
            </a:r>
            <a:r>
              <a:rPr sz="1150" spc="40" dirty="0">
                <a:latin typeface="Times New Roman"/>
                <a:cs typeface="Times New Roman"/>
              </a:rPr>
              <a:t> </a:t>
            </a:r>
            <a:r>
              <a:rPr sz="1150" spc="-55" dirty="0">
                <a:latin typeface="Times New Roman"/>
                <a:cs typeface="Times New Roman"/>
              </a:rPr>
              <a:t>.</a:t>
            </a:r>
            <a:r>
              <a:rPr sz="1150" spc="-125" dirty="0">
                <a:latin typeface="Times New Roman"/>
                <a:cs typeface="Times New Roman"/>
              </a:rPr>
              <a:t> </a:t>
            </a:r>
            <a:r>
              <a:rPr sz="1150" spc="60" dirty="0">
                <a:latin typeface="Times New Roman"/>
                <a:cs typeface="Times New Roman"/>
              </a:rPr>
              <a:t>......</a:t>
            </a:r>
            <a:r>
              <a:rPr sz="1150" spc="-125" dirty="0">
                <a:latin typeface="Times New Roman"/>
                <a:cs typeface="Times New Roman"/>
              </a:rPr>
              <a:t> </a:t>
            </a:r>
            <a:r>
              <a:rPr sz="1150" spc="-55" dirty="0">
                <a:latin typeface="Times New Roman"/>
                <a:cs typeface="Times New Roman"/>
              </a:rPr>
              <a:t>.</a:t>
            </a:r>
            <a:r>
              <a:rPr sz="1150" spc="-125" dirty="0">
                <a:latin typeface="Times New Roman"/>
                <a:cs typeface="Times New Roman"/>
              </a:rPr>
              <a:t> </a:t>
            </a:r>
            <a:r>
              <a:rPr sz="1150" spc="-55" dirty="0">
                <a:latin typeface="Times New Roman"/>
                <a:cs typeface="Times New Roman"/>
              </a:rPr>
              <a:t>.</a:t>
            </a:r>
            <a:r>
              <a:rPr sz="1150" spc="-125" dirty="0">
                <a:latin typeface="Times New Roman"/>
                <a:cs typeface="Times New Roman"/>
              </a:rPr>
              <a:t> </a:t>
            </a:r>
            <a:r>
              <a:rPr sz="1150" spc="-55" dirty="0">
                <a:latin typeface="Times New Roman"/>
                <a:cs typeface="Times New Roman"/>
              </a:rPr>
              <a:t>.</a:t>
            </a:r>
            <a:r>
              <a:rPr sz="1150" spc="-125" dirty="0">
                <a:latin typeface="Times New Roman"/>
                <a:cs typeface="Times New Roman"/>
              </a:rPr>
              <a:t> </a:t>
            </a:r>
            <a:r>
              <a:rPr sz="1150" spc="-55" dirty="0">
                <a:latin typeface="Times New Roman"/>
                <a:cs typeface="Times New Roman"/>
              </a:rPr>
              <a:t>.</a:t>
            </a:r>
            <a:r>
              <a:rPr sz="1150" spc="-125" dirty="0">
                <a:latin typeface="Times New Roman"/>
                <a:cs typeface="Times New Roman"/>
              </a:rPr>
              <a:t> </a:t>
            </a:r>
            <a:r>
              <a:rPr sz="1150" spc="-55" dirty="0">
                <a:latin typeface="Times New Roman"/>
                <a:cs typeface="Times New Roman"/>
              </a:rPr>
              <a:t>.</a:t>
            </a:r>
            <a:r>
              <a:rPr sz="1150" spc="-125" dirty="0">
                <a:latin typeface="Times New Roman"/>
                <a:cs typeface="Times New Roman"/>
              </a:rPr>
              <a:t> </a:t>
            </a:r>
            <a:r>
              <a:rPr sz="1150" spc="-55" dirty="0">
                <a:latin typeface="Times New Roman"/>
                <a:cs typeface="Times New Roman"/>
              </a:rPr>
              <a:t>.</a:t>
            </a:r>
            <a:r>
              <a:rPr sz="1150" spc="-120" dirty="0">
                <a:latin typeface="Times New Roman"/>
                <a:cs typeface="Times New Roman"/>
              </a:rPr>
              <a:t> </a:t>
            </a:r>
            <a:r>
              <a:rPr sz="1150" spc="-55" dirty="0">
                <a:latin typeface="Times New Roman"/>
                <a:cs typeface="Times New Roman"/>
              </a:rPr>
              <a:t>.</a:t>
            </a:r>
            <a:r>
              <a:rPr sz="1150" spc="-125" dirty="0">
                <a:latin typeface="Times New Roman"/>
                <a:cs typeface="Times New Roman"/>
              </a:rPr>
              <a:t> </a:t>
            </a:r>
            <a:r>
              <a:rPr sz="1150" spc="-55" dirty="0">
                <a:latin typeface="Times New Roman"/>
                <a:cs typeface="Times New Roman"/>
              </a:rPr>
              <a:t>.</a:t>
            </a:r>
            <a:r>
              <a:rPr sz="1150" spc="-125" dirty="0">
                <a:latin typeface="Times New Roman"/>
                <a:cs typeface="Times New Roman"/>
              </a:rPr>
              <a:t> </a:t>
            </a:r>
            <a:r>
              <a:rPr sz="1150" spc="-55" dirty="0">
                <a:latin typeface="Times New Roman"/>
                <a:cs typeface="Times New Roman"/>
              </a:rPr>
              <a:t>.</a:t>
            </a:r>
            <a:r>
              <a:rPr sz="1150" spc="-125" dirty="0">
                <a:latin typeface="Times New Roman"/>
                <a:cs typeface="Times New Roman"/>
              </a:rPr>
              <a:t> </a:t>
            </a:r>
            <a:r>
              <a:rPr sz="1150" spc="70" dirty="0">
                <a:latin typeface="Times New Roman"/>
                <a:cs typeface="Times New Roman"/>
              </a:rPr>
              <a:t>.....</a:t>
            </a:r>
            <a:r>
              <a:rPr sz="1150" spc="-125" dirty="0">
                <a:latin typeface="Times New Roman"/>
                <a:cs typeface="Times New Roman"/>
              </a:rPr>
              <a:t> </a:t>
            </a:r>
            <a:r>
              <a:rPr sz="1150" spc="-55" dirty="0">
                <a:latin typeface="Times New Roman"/>
                <a:cs typeface="Times New Roman"/>
              </a:rPr>
              <a:t>.</a:t>
            </a:r>
            <a:r>
              <a:rPr sz="1150" spc="-125" dirty="0">
                <a:latin typeface="Times New Roman"/>
                <a:cs typeface="Times New Roman"/>
              </a:rPr>
              <a:t> </a:t>
            </a:r>
            <a:r>
              <a:rPr sz="1150" spc="-55" dirty="0">
                <a:latin typeface="Times New Roman"/>
                <a:cs typeface="Times New Roman"/>
              </a:rPr>
              <a:t>.</a:t>
            </a:r>
            <a:r>
              <a:rPr sz="1150" spc="-125" dirty="0">
                <a:latin typeface="Times New Roman"/>
                <a:cs typeface="Times New Roman"/>
              </a:rPr>
              <a:t> </a:t>
            </a:r>
            <a:r>
              <a:rPr sz="1150" spc="-55" dirty="0">
                <a:latin typeface="Times New Roman"/>
                <a:cs typeface="Times New Roman"/>
              </a:rPr>
              <a:t>.</a:t>
            </a:r>
            <a:r>
              <a:rPr sz="1150" spc="-125" dirty="0">
                <a:latin typeface="Times New Roman"/>
                <a:cs typeface="Times New Roman"/>
              </a:rPr>
              <a:t> </a:t>
            </a:r>
            <a:r>
              <a:rPr sz="1150" spc="-55" dirty="0">
                <a:latin typeface="Times New Roman"/>
                <a:cs typeface="Times New Roman"/>
              </a:rPr>
              <a:t>.</a:t>
            </a:r>
            <a:r>
              <a:rPr sz="1150" spc="-125" dirty="0">
                <a:latin typeface="Times New Roman"/>
                <a:cs typeface="Times New Roman"/>
              </a:rPr>
              <a:t> </a:t>
            </a:r>
            <a:r>
              <a:rPr sz="1150" dirty="0">
                <a:latin typeface="Times New Roman"/>
                <a:cs typeface="Times New Roman"/>
              </a:rPr>
              <a:t>...</a:t>
            </a:r>
            <a:r>
              <a:rPr sz="1150" spc="204" dirty="0">
                <a:latin typeface="Times New Roman"/>
                <a:cs typeface="Times New Roman"/>
              </a:rPr>
              <a:t> </a:t>
            </a:r>
            <a:r>
              <a:rPr sz="1150" spc="-20" dirty="0">
                <a:latin typeface="Times New Roman"/>
                <a:cs typeface="Times New Roman"/>
              </a:rPr>
              <a:t>..29</a:t>
            </a:r>
            <a:endParaRPr sz="1150">
              <a:latin typeface="Times New Roman"/>
              <a:cs typeface="Times New Roman"/>
            </a:endParaRPr>
          </a:p>
          <a:p>
            <a:pPr marL="15875" marR="17780" lvl="1" indent="690245" algn="just">
              <a:lnSpc>
                <a:spcPts val="2130"/>
              </a:lnSpc>
              <a:spcBef>
                <a:spcPts val="125"/>
              </a:spcBef>
              <a:buAutoNum type="arabicPeriod"/>
              <a:tabLst>
                <a:tab pos="706120" algn="l"/>
              </a:tabLst>
            </a:pPr>
            <a:r>
              <a:rPr sz="1150" dirty="0">
                <a:latin typeface="Times New Roman"/>
                <a:cs typeface="Times New Roman"/>
              </a:rPr>
              <a:t>Анализ</a:t>
            </a:r>
            <a:r>
              <a:rPr sz="1150" spc="285" dirty="0">
                <a:latin typeface="Times New Roman"/>
                <a:cs typeface="Times New Roman"/>
              </a:rPr>
              <a:t> </a:t>
            </a:r>
            <a:r>
              <a:rPr sz="1150" dirty="0">
                <a:latin typeface="Times New Roman"/>
                <a:cs typeface="Times New Roman"/>
              </a:rPr>
              <a:t>динамики</a:t>
            </a:r>
            <a:r>
              <a:rPr sz="1150" spc="305" dirty="0">
                <a:latin typeface="Times New Roman"/>
                <a:cs typeface="Times New Roman"/>
              </a:rPr>
              <a:t> </a:t>
            </a:r>
            <a:r>
              <a:rPr sz="1150" dirty="0">
                <a:latin typeface="Times New Roman"/>
                <a:cs typeface="Times New Roman"/>
              </a:rPr>
              <a:t>продаж</a:t>
            </a:r>
            <a:r>
              <a:rPr sz="1150" spc="310" dirty="0">
                <a:latin typeface="Times New Roman"/>
                <a:cs typeface="Times New Roman"/>
              </a:rPr>
              <a:t> </a:t>
            </a:r>
            <a:r>
              <a:rPr sz="1150" dirty="0">
                <a:latin typeface="Times New Roman"/>
                <a:cs typeface="Times New Roman"/>
              </a:rPr>
              <a:t>продукции</a:t>
            </a:r>
            <a:r>
              <a:rPr sz="1150" spc="305" dirty="0">
                <a:latin typeface="Times New Roman"/>
                <a:cs typeface="Times New Roman"/>
              </a:rPr>
              <a:t> </a:t>
            </a:r>
            <a:r>
              <a:rPr sz="1150" dirty="0">
                <a:latin typeface="Times New Roman"/>
                <a:cs typeface="Times New Roman"/>
              </a:rPr>
              <a:t>(выполненных</a:t>
            </a:r>
            <a:r>
              <a:rPr sz="1150" spc="370" dirty="0">
                <a:latin typeface="Times New Roman"/>
                <a:cs typeface="Times New Roman"/>
              </a:rPr>
              <a:t> </a:t>
            </a:r>
            <a:r>
              <a:rPr sz="1150" dirty="0">
                <a:latin typeface="Times New Roman"/>
                <a:cs typeface="Times New Roman"/>
              </a:rPr>
              <a:t>pafioт</a:t>
            </a:r>
            <a:r>
              <a:rPr sz="1150" spc="325" dirty="0">
                <a:latin typeface="Times New Roman"/>
                <a:cs typeface="Times New Roman"/>
              </a:rPr>
              <a:t> </a:t>
            </a:r>
            <a:r>
              <a:rPr sz="1150" spc="-10" dirty="0">
                <a:latin typeface="Times New Roman"/>
                <a:cs typeface="Times New Roman"/>
              </a:rPr>
              <a:t>иока- занных</a:t>
            </a:r>
            <a:endParaRPr sz="115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  <a:spcBef>
                <a:spcPts val="420"/>
              </a:spcBef>
            </a:pPr>
            <a:r>
              <a:rPr sz="1150" dirty="0">
                <a:latin typeface="Times New Roman"/>
                <a:cs typeface="Times New Roman"/>
              </a:rPr>
              <a:t>услуг).</a:t>
            </a:r>
            <a:r>
              <a:rPr sz="1150" spc="-80" dirty="0">
                <a:latin typeface="Times New Roman"/>
                <a:cs typeface="Times New Roman"/>
              </a:rPr>
              <a:t> </a:t>
            </a:r>
            <a:r>
              <a:rPr sz="1150" dirty="0">
                <a:latin typeface="Times New Roman"/>
                <a:cs typeface="Times New Roman"/>
              </a:rPr>
              <a:t>...</a:t>
            </a:r>
            <a:r>
              <a:rPr sz="1150" spc="80" dirty="0">
                <a:latin typeface="Times New Roman"/>
                <a:cs typeface="Times New Roman"/>
              </a:rPr>
              <a:t> </a:t>
            </a:r>
            <a:r>
              <a:rPr sz="1150" spc="75" dirty="0">
                <a:latin typeface="Times New Roman"/>
                <a:cs typeface="Times New Roman"/>
              </a:rPr>
              <a:t>.....</a:t>
            </a:r>
            <a:r>
              <a:rPr sz="1150" spc="-110" dirty="0">
                <a:latin typeface="Times New Roman"/>
                <a:cs typeface="Times New Roman"/>
              </a:rPr>
              <a:t> </a:t>
            </a:r>
            <a:r>
              <a:rPr sz="1150" dirty="0">
                <a:latin typeface="Times New Roman"/>
                <a:cs typeface="Times New Roman"/>
              </a:rPr>
              <a:t>..</a:t>
            </a:r>
            <a:r>
              <a:rPr sz="1150" spc="114" dirty="0">
                <a:latin typeface="Times New Roman"/>
                <a:cs typeface="Times New Roman"/>
              </a:rPr>
              <a:t> </a:t>
            </a:r>
            <a:r>
              <a:rPr sz="1150" spc="-55" dirty="0">
                <a:latin typeface="Times New Roman"/>
                <a:cs typeface="Times New Roman"/>
              </a:rPr>
              <a:t>.</a:t>
            </a:r>
            <a:r>
              <a:rPr sz="1150" spc="-110" dirty="0">
                <a:latin typeface="Times New Roman"/>
                <a:cs typeface="Times New Roman"/>
              </a:rPr>
              <a:t> </a:t>
            </a:r>
            <a:r>
              <a:rPr sz="1150" spc="-55" dirty="0">
                <a:latin typeface="Times New Roman"/>
                <a:cs typeface="Times New Roman"/>
              </a:rPr>
              <a:t>.</a:t>
            </a:r>
            <a:r>
              <a:rPr sz="1150" spc="-110" dirty="0">
                <a:latin typeface="Times New Roman"/>
                <a:cs typeface="Times New Roman"/>
              </a:rPr>
              <a:t> </a:t>
            </a:r>
            <a:r>
              <a:rPr sz="1150" spc="85" dirty="0">
                <a:latin typeface="Times New Roman"/>
                <a:cs typeface="Times New Roman"/>
              </a:rPr>
              <a:t>........</a:t>
            </a:r>
            <a:r>
              <a:rPr sz="1150" spc="-114" dirty="0">
                <a:latin typeface="Times New Roman"/>
                <a:cs typeface="Times New Roman"/>
              </a:rPr>
              <a:t> </a:t>
            </a:r>
            <a:r>
              <a:rPr sz="1150" spc="-55" dirty="0">
                <a:latin typeface="Times New Roman"/>
                <a:cs typeface="Times New Roman"/>
              </a:rPr>
              <a:t>.</a:t>
            </a:r>
            <a:r>
              <a:rPr sz="1150" spc="-110" dirty="0">
                <a:latin typeface="Times New Roman"/>
                <a:cs typeface="Times New Roman"/>
              </a:rPr>
              <a:t> </a:t>
            </a:r>
            <a:r>
              <a:rPr sz="1150" spc="-55" dirty="0">
                <a:latin typeface="Times New Roman"/>
                <a:cs typeface="Times New Roman"/>
              </a:rPr>
              <a:t>.</a:t>
            </a:r>
            <a:r>
              <a:rPr sz="1150" spc="-110" dirty="0">
                <a:latin typeface="Times New Roman"/>
                <a:cs typeface="Times New Roman"/>
              </a:rPr>
              <a:t> </a:t>
            </a:r>
            <a:r>
              <a:rPr sz="1150" spc="-55" dirty="0">
                <a:latin typeface="Times New Roman"/>
                <a:cs typeface="Times New Roman"/>
              </a:rPr>
              <a:t>.</a:t>
            </a:r>
            <a:r>
              <a:rPr sz="1150" spc="-114" dirty="0">
                <a:latin typeface="Times New Roman"/>
                <a:cs typeface="Times New Roman"/>
              </a:rPr>
              <a:t> </a:t>
            </a:r>
            <a:r>
              <a:rPr sz="1150" spc="-55" dirty="0">
                <a:latin typeface="Times New Roman"/>
                <a:cs typeface="Times New Roman"/>
              </a:rPr>
              <a:t>.</a:t>
            </a:r>
            <a:r>
              <a:rPr sz="1150" spc="-110" dirty="0">
                <a:latin typeface="Times New Roman"/>
                <a:cs typeface="Times New Roman"/>
              </a:rPr>
              <a:t> </a:t>
            </a:r>
            <a:r>
              <a:rPr sz="1150" spc="95" dirty="0">
                <a:latin typeface="Times New Roman"/>
                <a:cs typeface="Times New Roman"/>
              </a:rPr>
              <a:t>..........................</a:t>
            </a:r>
            <a:r>
              <a:rPr sz="1150" spc="-120" dirty="0">
                <a:latin typeface="Times New Roman"/>
                <a:cs typeface="Times New Roman"/>
              </a:rPr>
              <a:t> </a:t>
            </a:r>
            <a:r>
              <a:rPr sz="1150" spc="-55" dirty="0">
                <a:latin typeface="Times New Roman"/>
                <a:cs typeface="Times New Roman"/>
              </a:rPr>
              <a:t>.</a:t>
            </a:r>
            <a:r>
              <a:rPr sz="1150" spc="-114" dirty="0">
                <a:latin typeface="Times New Roman"/>
                <a:cs typeface="Times New Roman"/>
              </a:rPr>
              <a:t> </a:t>
            </a:r>
            <a:r>
              <a:rPr sz="1150" spc="75" dirty="0">
                <a:latin typeface="Times New Roman"/>
                <a:cs typeface="Times New Roman"/>
              </a:rPr>
              <a:t>......</a:t>
            </a:r>
            <a:r>
              <a:rPr sz="1150" spc="-110" dirty="0">
                <a:latin typeface="Times New Roman"/>
                <a:cs typeface="Times New Roman"/>
              </a:rPr>
              <a:t> </a:t>
            </a:r>
            <a:r>
              <a:rPr sz="1150" spc="-55" dirty="0">
                <a:latin typeface="Times New Roman"/>
                <a:cs typeface="Times New Roman"/>
              </a:rPr>
              <a:t>.</a:t>
            </a:r>
            <a:r>
              <a:rPr sz="1150" spc="-110" dirty="0">
                <a:latin typeface="Times New Roman"/>
                <a:cs typeface="Times New Roman"/>
              </a:rPr>
              <a:t> </a:t>
            </a:r>
            <a:r>
              <a:rPr sz="1150" dirty="0">
                <a:latin typeface="Times New Roman"/>
                <a:cs typeface="Times New Roman"/>
              </a:rPr>
              <a:t>........</a:t>
            </a:r>
            <a:r>
              <a:rPr sz="1150" spc="-125" dirty="0">
                <a:latin typeface="Times New Roman"/>
                <a:cs typeface="Times New Roman"/>
              </a:rPr>
              <a:t> </a:t>
            </a:r>
            <a:r>
              <a:rPr sz="1150" spc="85" dirty="0">
                <a:latin typeface="Times New Roman"/>
                <a:cs typeface="Times New Roman"/>
              </a:rPr>
              <a:t>................</a:t>
            </a:r>
            <a:r>
              <a:rPr sz="1150" spc="-110" dirty="0">
                <a:latin typeface="Times New Roman"/>
                <a:cs typeface="Times New Roman"/>
              </a:rPr>
              <a:t> </a:t>
            </a:r>
            <a:r>
              <a:rPr sz="1150" spc="-25" dirty="0">
                <a:latin typeface="Times New Roman"/>
                <a:cs typeface="Times New Roman"/>
              </a:rPr>
              <a:t>.29</a:t>
            </a:r>
            <a:endParaRPr sz="1150">
              <a:latin typeface="Times New Roman"/>
              <a:cs typeface="Times New Roman"/>
            </a:endParaRPr>
          </a:p>
          <a:p>
            <a:pPr marL="788035" lvl="1" indent="-392430" algn="just">
              <a:lnSpc>
                <a:spcPct val="100000"/>
              </a:lnSpc>
              <a:spcBef>
                <a:spcPts val="680"/>
              </a:spcBef>
              <a:buAutoNum type="arabicPeriod" startAt="2"/>
              <a:tabLst>
                <a:tab pos="788035" algn="l"/>
              </a:tabLst>
            </a:pPr>
            <a:r>
              <a:rPr sz="1150" dirty="0">
                <a:latin typeface="Times New Roman"/>
                <a:cs typeface="Times New Roman"/>
              </a:rPr>
              <a:t>Анагиз</a:t>
            </a:r>
            <a:r>
              <a:rPr sz="1150" spc="355" dirty="0">
                <a:latin typeface="Times New Roman"/>
                <a:cs typeface="Times New Roman"/>
              </a:rPr>
              <a:t>  </a:t>
            </a:r>
            <a:r>
              <a:rPr sz="1150" dirty="0">
                <a:latin typeface="Times New Roman"/>
                <a:cs typeface="Times New Roman"/>
              </a:rPr>
              <a:t>денежноF</a:t>
            </a:r>
            <a:r>
              <a:rPr sz="1150" spc="365" dirty="0">
                <a:latin typeface="Times New Roman"/>
                <a:cs typeface="Times New Roman"/>
              </a:rPr>
              <a:t>  </a:t>
            </a:r>
            <a:r>
              <a:rPr sz="1150" dirty="0">
                <a:latin typeface="Times New Roman"/>
                <a:cs typeface="Times New Roman"/>
              </a:rPr>
              <a:t>выручка</a:t>
            </a:r>
            <a:r>
              <a:rPr sz="1150" spc="395" dirty="0">
                <a:latin typeface="Times New Roman"/>
                <a:cs typeface="Times New Roman"/>
              </a:rPr>
              <a:t>  </a:t>
            </a:r>
            <a:r>
              <a:rPr sz="1150" i="1" dirty="0">
                <a:latin typeface="Times New Roman"/>
                <a:cs typeface="Times New Roman"/>
              </a:rPr>
              <a:t>н</a:t>
            </a:r>
            <a:r>
              <a:rPr sz="1150" i="1" spc="325" dirty="0">
                <a:latin typeface="Times New Roman"/>
                <a:cs typeface="Times New Roman"/>
              </a:rPr>
              <a:t>  </a:t>
            </a:r>
            <a:r>
              <a:rPr sz="1150" dirty="0">
                <a:latin typeface="Times New Roman"/>
                <a:cs typeface="Times New Roman"/>
              </a:rPr>
              <a:t>факторов</a:t>
            </a:r>
            <a:r>
              <a:rPr sz="1150" spc="365" dirty="0">
                <a:latin typeface="Times New Roman"/>
                <a:cs typeface="Times New Roman"/>
              </a:rPr>
              <a:t>  </a:t>
            </a:r>
            <a:r>
              <a:rPr sz="1150" dirty="0">
                <a:latin typeface="Times New Roman"/>
                <a:cs typeface="Times New Roman"/>
              </a:rPr>
              <a:t>на</a:t>
            </a:r>
            <a:r>
              <a:rPr sz="1150" spc="365" dirty="0">
                <a:latin typeface="Times New Roman"/>
                <a:cs typeface="Times New Roman"/>
              </a:rPr>
              <a:t>  </a:t>
            </a:r>
            <a:r>
              <a:rPr sz="1150" dirty="0">
                <a:latin typeface="Times New Roman"/>
                <a:cs typeface="Times New Roman"/>
              </a:rPr>
              <a:t>нее</a:t>
            </a:r>
            <a:r>
              <a:rPr sz="1150" spc="375" dirty="0">
                <a:latin typeface="Times New Roman"/>
                <a:cs typeface="Times New Roman"/>
              </a:rPr>
              <a:t>  </a:t>
            </a:r>
            <a:r>
              <a:rPr sz="1150" spc="-10" dirty="0">
                <a:latin typeface="Times New Roman"/>
                <a:cs typeface="Times New Roman"/>
              </a:rPr>
              <a:t>вчияю-</a:t>
            </a:r>
            <a:endParaRPr sz="115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168733" y="6495737"/>
            <a:ext cx="1320800" cy="54927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 marR="5080" indent="385445">
              <a:lnSpc>
                <a:spcPct val="149400"/>
              </a:lnSpc>
              <a:spcBef>
                <a:spcPts val="90"/>
              </a:spcBef>
              <a:tabLst>
                <a:tab pos="845819" algn="l"/>
              </a:tabLst>
            </a:pPr>
            <a:r>
              <a:rPr sz="1150" spc="-20" dirty="0">
                <a:latin typeface="Times New Roman"/>
                <a:cs typeface="Times New Roman"/>
              </a:rPr>
              <a:t>3.3.</a:t>
            </a:r>
            <a:r>
              <a:rPr sz="1150" dirty="0">
                <a:latin typeface="Times New Roman"/>
                <a:cs typeface="Times New Roman"/>
              </a:rPr>
              <a:t>	</a:t>
            </a:r>
            <a:r>
              <a:rPr sz="1150" spc="-10" dirty="0">
                <a:latin typeface="Times New Roman"/>
                <a:cs typeface="Times New Roman"/>
              </a:rPr>
              <a:t>Анализ ции(выполненных</a:t>
            </a:r>
            <a:endParaRPr sz="1150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2683315" y="6495737"/>
            <a:ext cx="2121535" cy="54927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601980" marR="5080" indent="-589915">
              <a:lnSpc>
                <a:spcPct val="149400"/>
              </a:lnSpc>
              <a:spcBef>
                <a:spcPts val="90"/>
              </a:spcBef>
              <a:tabLst>
                <a:tab pos="1017269" algn="l"/>
                <a:tab pos="1853564" algn="l"/>
                <a:tab pos="1973580" algn="l"/>
              </a:tabLst>
            </a:pPr>
            <a:r>
              <a:rPr sz="1150" spc="-10" dirty="0">
                <a:latin typeface="Times New Roman"/>
                <a:cs typeface="Times New Roman"/>
              </a:rPr>
              <a:t>финансовых</a:t>
            </a:r>
            <a:r>
              <a:rPr sz="1150" dirty="0">
                <a:latin typeface="Times New Roman"/>
                <a:cs typeface="Times New Roman"/>
              </a:rPr>
              <a:t>	</a:t>
            </a:r>
            <a:r>
              <a:rPr sz="1150" spc="-10" dirty="0">
                <a:latin typeface="Times New Roman"/>
                <a:cs typeface="Times New Roman"/>
              </a:rPr>
              <a:t>результатов</a:t>
            </a:r>
            <a:r>
              <a:rPr sz="1150" dirty="0">
                <a:latin typeface="Times New Roman"/>
                <a:cs typeface="Times New Roman"/>
              </a:rPr>
              <a:t>		</a:t>
            </a:r>
            <a:r>
              <a:rPr sz="1150" spc="-25" dirty="0">
                <a:latin typeface="Times New Roman"/>
                <a:cs typeface="Times New Roman"/>
              </a:rPr>
              <a:t>от рабо</a:t>
            </a:r>
            <a:r>
              <a:rPr sz="1150" spc="-50" dirty="0">
                <a:latin typeface="Times New Roman"/>
                <a:cs typeface="Times New Roman"/>
              </a:rPr>
              <a:t> r</a:t>
            </a:r>
            <a:r>
              <a:rPr sz="1150" dirty="0">
                <a:latin typeface="Times New Roman"/>
                <a:cs typeface="Times New Roman"/>
              </a:rPr>
              <a:t>		</a:t>
            </a:r>
            <a:r>
              <a:rPr sz="1150" spc="-50" dirty="0">
                <a:latin typeface="Times New Roman"/>
                <a:cs typeface="Times New Roman"/>
              </a:rPr>
              <a:t>и</a:t>
            </a:r>
            <a:endParaRPr sz="1150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4996839" y="6576996"/>
            <a:ext cx="483870" cy="2063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150" spc="-10" dirty="0">
                <a:latin typeface="Times New Roman"/>
                <a:cs typeface="Times New Roman"/>
              </a:rPr>
              <a:t>лродаж</a:t>
            </a:r>
            <a:endParaRPr sz="1150">
              <a:latin typeface="Times New Roman"/>
              <a:cs typeface="Times New Roman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5503031" y="6495737"/>
            <a:ext cx="697865" cy="54927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 marR="5080" indent="172720">
              <a:lnSpc>
                <a:spcPct val="149400"/>
              </a:lnSpc>
              <a:spcBef>
                <a:spcPts val="90"/>
              </a:spcBef>
            </a:pPr>
            <a:r>
              <a:rPr sz="1150" spc="-85" dirty="0">
                <a:latin typeface="Times New Roman"/>
                <a:cs typeface="Times New Roman"/>
              </a:rPr>
              <a:t>прощу</a:t>
            </a:r>
            <a:r>
              <a:rPr sz="1150" spc="-90" dirty="0">
                <a:latin typeface="Times New Roman"/>
                <a:cs typeface="Times New Roman"/>
              </a:rPr>
              <a:t> </a:t>
            </a:r>
            <a:r>
              <a:rPr sz="1150" spc="-35" dirty="0">
                <a:latin typeface="Times New Roman"/>
                <a:cs typeface="Times New Roman"/>
              </a:rPr>
              <a:t>к- </a:t>
            </a:r>
            <a:r>
              <a:rPr sz="1150" spc="-10" dirty="0">
                <a:latin typeface="Times New Roman"/>
                <a:cs typeface="Times New Roman"/>
              </a:rPr>
              <a:t>оказанных</a:t>
            </a:r>
            <a:endParaRPr sz="1150">
              <a:latin typeface="Times New Roman"/>
              <a:cs typeface="Times New Roman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1164070" y="7125501"/>
            <a:ext cx="2947670" cy="732155"/>
          </a:xfrm>
          <a:prstGeom prst="rect">
            <a:avLst/>
          </a:prstGeom>
        </p:spPr>
        <p:txBody>
          <a:bodyPr vert="horz" wrap="square" lIns="0" tIns="62229" rIns="0" bIns="0" rtlCol="0">
            <a:spAutoFit/>
          </a:bodyPr>
          <a:lstStyle/>
          <a:p>
            <a:pPr marL="159385">
              <a:lnSpc>
                <a:spcPct val="100000"/>
              </a:lnSpc>
              <a:spcBef>
                <a:spcPts val="489"/>
              </a:spcBef>
              <a:tabLst>
                <a:tab pos="396240" algn="l"/>
                <a:tab pos="1343025" algn="l"/>
              </a:tabLst>
            </a:pPr>
            <a:r>
              <a:rPr sz="600" spc="-50" dirty="0">
                <a:latin typeface="Times New Roman"/>
                <a:cs typeface="Times New Roman"/>
              </a:rPr>
              <a:t>Й</a:t>
            </a:r>
            <a:r>
              <a:rPr sz="600" dirty="0">
                <a:latin typeface="Times New Roman"/>
                <a:cs typeface="Times New Roman"/>
              </a:rPr>
              <a:t>	</a:t>
            </a:r>
            <a:r>
              <a:rPr sz="600" spc="-50" dirty="0">
                <a:latin typeface="Times New Roman"/>
                <a:cs typeface="Times New Roman"/>
              </a:rPr>
              <a:t>•</a:t>
            </a:r>
            <a:r>
              <a:rPr sz="600" dirty="0">
                <a:latin typeface="Times New Roman"/>
                <a:cs typeface="Times New Roman"/>
              </a:rPr>
              <a:t>	.</a:t>
            </a:r>
            <a:r>
              <a:rPr sz="600" spc="120" dirty="0">
                <a:latin typeface="Times New Roman"/>
                <a:cs typeface="Times New Roman"/>
              </a:rPr>
              <a:t> </a:t>
            </a:r>
            <a:r>
              <a:rPr sz="600" dirty="0">
                <a:latin typeface="Times New Roman"/>
                <a:cs typeface="Times New Roman"/>
              </a:rPr>
              <a:t>.</a:t>
            </a:r>
            <a:r>
              <a:rPr sz="600" spc="130" dirty="0">
                <a:latin typeface="Times New Roman"/>
                <a:cs typeface="Times New Roman"/>
              </a:rPr>
              <a:t> </a:t>
            </a:r>
            <a:r>
              <a:rPr sz="600" spc="240" dirty="0">
                <a:latin typeface="Times New Roman"/>
                <a:cs typeface="Times New Roman"/>
              </a:rPr>
              <a:t>....</a:t>
            </a:r>
            <a:r>
              <a:rPr sz="600" spc="-114" dirty="0">
                <a:latin typeface="Times New Roman"/>
                <a:cs typeface="Times New Roman"/>
              </a:rPr>
              <a:t> </a:t>
            </a:r>
            <a:r>
              <a:rPr sz="600" spc="229" dirty="0">
                <a:latin typeface="Times New Roman"/>
                <a:cs typeface="Times New Roman"/>
              </a:rPr>
              <a:t>.....</a:t>
            </a:r>
            <a:r>
              <a:rPr sz="600" spc="245" dirty="0">
                <a:latin typeface="Times New Roman"/>
                <a:cs typeface="Times New Roman"/>
              </a:rPr>
              <a:t>  </a:t>
            </a:r>
            <a:r>
              <a:rPr sz="600" spc="229" dirty="0">
                <a:latin typeface="Times New Roman"/>
                <a:cs typeface="Times New Roman"/>
              </a:rPr>
              <a:t>..........</a:t>
            </a:r>
            <a:r>
              <a:rPr sz="600" spc="-90" dirty="0">
                <a:latin typeface="Times New Roman"/>
                <a:cs typeface="Times New Roman"/>
              </a:rPr>
              <a:t> </a:t>
            </a:r>
            <a:r>
              <a:rPr sz="600" spc="210" dirty="0">
                <a:latin typeface="Times New Roman"/>
                <a:cs typeface="Times New Roman"/>
              </a:rPr>
              <a:t>...</a:t>
            </a:r>
            <a:endParaRPr sz="600">
              <a:latin typeface="Times New Roman"/>
              <a:cs typeface="Times New Roman"/>
            </a:endParaRPr>
          </a:p>
          <a:p>
            <a:pPr marL="12700" marR="5080" indent="381000">
              <a:lnSpc>
                <a:spcPts val="2240"/>
              </a:lnSpc>
              <a:spcBef>
                <a:spcPts val="70"/>
              </a:spcBef>
            </a:pPr>
            <a:r>
              <a:rPr sz="1150" dirty="0">
                <a:latin typeface="Times New Roman"/>
                <a:cs typeface="Times New Roman"/>
              </a:rPr>
              <a:t>3.4.</a:t>
            </a:r>
            <a:r>
              <a:rPr sz="1150" spc="315" dirty="0">
                <a:latin typeface="Times New Roman"/>
                <a:cs typeface="Times New Roman"/>
              </a:rPr>
              <a:t> </a:t>
            </a:r>
            <a:r>
              <a:rPr sz="1150" dirty="0">
                <a:latin typeface="Times New Roman"/>
                <a:cs typeface="Times New Roman"/>
              </a:rPr>
              <a:t>Выявление,</a:t>
            </a:r>
            <a:r>
              <a:rPr sz="1150" spc="445" dirty="0">
                <a:latin typeface="Times New Roman"/>
                <a:cs typeface="Times New Roman"/>
              </a:rPr>
              <a:t> </a:t>
            </a:r>
            <a:r>
              <a:rPr sz="1150" dirty="0">
                <a:latin typeface="Times New Roman"/>
                <a:cs typeface="Times New Roman"/>
              </a:rPr>
              <a:t>подсчет</a:t>
            </a:r>
            <a:r>
              <a:rPr sz="1150" spc="400" dirty="0">
                <a:latin typeface="Times New Roman"/>
                <a:cs typeface="Times New Roman"/>
              </a:rPr>
              <a:t> </a:t>
            </a:r>
            <a:r>
              <a:rPr sz="1150" dirty="0">
                <a:latin typeface="Times New Roman"/>
                <a:cs typeface="Times New Roman"/>
              </a:rPr>
              <a:t>и</a:t>
            </a:r>
            <a:r>
              <a:rPr sz="1150" spc="315" dirty="0">
                <a:latin typeface="Times New Roman"/>
                <a:cs typeface="Times New Roman"/>
              </a:rPr>
              <a:t> </a:t>
            </a:r>
            <a:r>
              <a:rPr sz="1150" spc="-10" dirty="0">
                <a:latin typeface="Times New Roman"/>
                <a:cs typeface="Times New Roman"/>
              </a:rPr>
              <a:t>обобщеіlие выхрезульта-</a:t>
            </a:r>
            <a:endParaRPr sz="1150">
              <a:latin typeface="Times New Roman"/>
              <a:cs typeface="Times New Roman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4185239" y="7125501"/>
            <a:ext cx="2005330" cy="447675"/>
          </a:xfrm>
          <a:prstGeom prst="rect">
            <a:avLst/>
          </a:prstGeom>
        </p:spPr>
        <p:txBody>
          <a:bodyPr vert="horz" wrap="square" lIns="0" tIns="62229" rIns="0" bIns="0" rtlCol="0">
            <a:spAutoFit/>
          </a:bodyPr>
          <a:lstStyle/>
          <a:p>
            <a:pPr marL="15875">
              <a:lnSpc>
                <a:spcPct val="100000"/>
              </a:lnSpc>
              <a:spcBef>
                <a:spcPts val="489"/>
              </a:spcBef>
              <a:tabLst>
                <a:tab pos="229235" algn="l"/>
              </a:tabLst>
            </a:pPr>
            <a:r>
              <a:rPr sz="600" spc="180" dirty="0">
                <a:latin typeface="Times New Roman"/>
                <a:cs typeface="Times New Roman"/>
              </a:rPr>
              <a:t>.</a:t>
            </a:r>
            <a:r>
              <a:rPr sz="600" dirty="0">
                <a:latin typeface="Times New Roman"/>
                <a:cs typeface="Times New Roman"/>
              </a:rPr>
              <a:t>	•</a:t>
            </a:r>
            <a:r>
              <a:rPr sz="600" spc="55" dirty="0">
                <a:latin typeface="Times New Roman"/>
                <a:cs typeface="Times New Roman"/>
              </a:rPr>
              <a:t> </a:t>
            </a:r>
            <a:r>
              <a:rPr sz="600" dirty="0">
                <a:latin typeface="Times New Roman"/>
                <a:cs typeface="Times New Roman"/>
              </a:rPr>
              <a:t>.</a:t>
            </a:r>
            <a:r>
              <a:rPr sz="600" spc="285" dirty="0">
                <a:latin typeface="Times New Roman"/>
                <a:cs typeface="Times New Roman"/>
              </a:rPr>
              <a:t>  </a:t>
            </a:r>
            <a:r>
              <a:rPr sz="600" spc="-50" dirty="0">
                <a:latin typeface="Times New Roman"/>
                <a:cs typeface="Times New Roman"/>
              </a:rPr>
              <a:t>4</a:t>
            </a:r>
            <a:endParaRPr sz="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35"/>
              </a:spcBef>
            </a:pPr>
            <a:endParaRPr sz="6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150" dirty="0">
                <a:latin typeface="Times New Roman"/>
                <a:cs typeface="Times New Roman"/>
              </a:rPr>
              <a:t>резервов</a:t>
            </a:r>
            <a:r>
              <a:rPr sz="1150" spc="270" dirty="0">
                <a:latin typeface="Times New Roman"/>
                <a:cs typeface="Times New Roman"/>
              </a:rPr>
              <a:t> </a:t>
            </a:r>
            <a:r>
              <a:rPr sz="1150" dirty="0">
                <a:latin typeface="Times New Roman"/>
                <a:cs typeface="Times New Roman"/>
              </a:rPr>
              <a:t>улучшения</a:t>
            </a:r>
            <a:r>
              <a:rPr sz="1150" spc="315" dirty="0">
                <a:latin typeface="Times New Roman"/>
                <a:cs typeface="Times New Roman"/>
              </a:rPr>
              <a:t> </a:t>
            </a:r>
            <a:r>
              <a:rPr sz="1150" spc="-10" dirty="0">
                <a:latin typeface="Times New Roman"/>
                <a:cs typeface="Times New Roman"/>
              </a:rPr>
              <a:t>финансо-</a:t>
            </a:r>
            <a:endParaRPr sz="1150">
              <a:latin typeface="Times New Roman"/>
              <a:cs typeface="Times New Roman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1304969" y="7997543"/>
            <a:ext cx="122555" cy="11620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600" dirty="0">
                <a:latin typeface="Times New Roman"/>
                <a:cs typeface="Times New Roman"/>
              </a:rPr>
              <a:t>Q</a:t>
            </a:r>
            <a:r>
              <a:rPr sz="600" spc="20" dirty="0">
                <a:latin typeface="Times New Roman"/>
                <a:cs typeface="Times New Roman"/>
              </a:rPr>
              <a:t> </a:t>
            </a:r>
            <a:r>
              <a:rPr sz="600" spc="-50" dirty="0">
                <a:latin typeface="Times New Roman"/>
                <a:cs typeface="Times New Roman"/>
              </a:rPr>
              <a:t>.</a:t>
            </a:r>
            <a:endParaRPr sz="600">
              <a:latin typeface="Times New Roman"/>
              <a:cs typeface="Times New Roman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1537040" y="7915532"/>
            <a:ext cx="4640580" cy="984885"/>
          </a:xfrm>
          <a:prstGeom prst="rect">
            <a:avLst/>
          </a:prstGeom>
        </p:spPr>
        <p:txBody>
          <a:bodyPr vert="horz" wrap="square" lIns="0" tIns="62229" rIns="0" bIns="0" rtlCol="0">
            <a:spAutoFit/>
          </a:bodyPr>
          <a:lstStyle/>
          <a:p>
            <a:pPr marL="1322070">
              <a:lnSpc>
                <a:spcPct val="100000"/>
              </a:lnSpc>
              <a:spcBef>
                <a:spcPts val="489"/>
              </a:spcBef>
              <a:tabLst>
                <a:tab pos="1475740" algn="l"/>
                <a:tab pos="3315335" algn="l"/>
                <a:tab pos="3762375" algn="l"/>
              </a:tabLst>
            </a:pPr>
            <a:r>
              <a:rPr sz="600" spc="-50" dirty="0">
                <a:latin typeface="Times New Roman"/>
                <a:cs typeface="Times New Roman"/>
              </a:rPr>
              <a:t>.</a:t>
            </a:r>
            <a:r>
              <a:rPr sz="600" dirty="0">
                <a:latin typeface="Times New Roman"/>
                <a:cs typeface="Times New Roman"/>
              </a:rPr>
              <a:t>	.</a:t>
            </a:r>
            <a:r>
              <a:rPr sz="600" spc="55" dirty="0">
                <a:latin typeface="Times New Roman"/>
                <a:cs typeface="Times New Roman"/>
              </a:rPr>
              <a:t> </a:t>
            </a:r>
            <a:r>
              <a:rPr sz="600" dirty="0">
                <a:latin typeface="Times New Roman"/>
                <a:cs typeface="Times New Roman"/>
              </a:rPr>
              <a:t>.</a:t>
            </a:r>
            <a:r>
              <a:rPr sz="600" spc="90" dirty="0">
                <a:latin typeface="Times New Roman"/>
                <a:cs typeface="Times New Roman"/>
              </a:rPr>
              <a:t> </a:t>
            </a:r>
            <a:r>
              <a:rPr sz="600" spc="235" dirty="0">
                <a:latin typeface="Times New Roman"/>
                <a:cs typeface="Times New Roman"/>
              </a:rPr>
              <a:t>.......</a:t>
            </a:r>
            <a:r>
              <a:rPr sz="600" spc="-105" dirty="0">
                <a:latin typeface="Times New Roman"/>
                <a:cs typeface="Times New Roman"/>
              </a:rPr>
              <a:t> </a:t>
            </a:r>
            <a:r>
              <a:rPr sz="600" spc="225" dirty="0">
                <a:latin typeface="Times New Roman"/>
                <a:cs typeface="Times New Roman"/>
              </a:rPr>
              <a:t>.........</a:t>
            </a:r>
            <a:r>
              <a:rPr sz="600" spc="-55" dirty="0">
                <a:latin typeface="Times New Roman"/>
                <a:cs typeface="Times New Roman"/>
              </a:rPr>
              <a:t> </a:t>
            </a:r>
            <a:r>
              <a:rPr sz="600" spc="229" dirty="0">
                <a:latin typeface="Times New Roman"/>
                <a:cs typeface="Times New Roman"/>
              </a:rPr>
              <a:t>,...</a:t>
            </a:r>
            <a:r>
              <a:rPr sz="600" spc="260" dirty="0">
                <a:latin typeface="Times New Roman"/>
                <a:cs typeface="Times New Roman"/>
              </a:rPr>
              <a:t>  </a:t>
            </a:r>
            <a:r>
              <a:rPr sz="600" spc="210" dirty="0">
                <a:latin typeface="Times New Roman"/>
                <a:cs typeface="Times New Roman"/>
              </a:rPr>
              <a:t>..</a:t>
            </a:r>
            <a:r>
              <a:rPr sz="600" spc="250" dirty="0">
                <a:latin typeface="Times New Roman"/>
                <a:cs typeface="Times New Roman"/>
              </a:rPr>
              <a:t>  </a:t>
            </a:r>
            <a:r>
              <a:rPr sz="600" dirty="0">
                <a:latin typeface="Times New Roman"/>
                <a:cs typeface="Times New Roman"/>
              </a:rPr>
              <a:t>•</a:t>
            </a:r>
            <a:r>
              <a:rPr sz="600" spc="325" dirty="0">
                <a:latin typeface="Times New Roman"/>
                <a:cs typeface="Times New Roman"/>
              </a:rPr>
              <a:t>  </a:t>
            </a:r>
            <a:r>
              <a:rPr sz="600" dirty="0">
                <a:latin typeface="Times New Roman"/>
                <a:cs typeface="Times New Roman"/>
              </a:rPr>
              <a:t>.</a:t>
            </a:r>
            <a:r>
              <a:rPr sz="600" spc="100" dirty="0">
                <a:latin typeface="Times New Roman"/>
                <a:cs typeface="Times New Roman"/>
              </a:rPr>
              <a:t> </a:t>
            </a:r>
            <a:r>
              <a:rPr sz="600" dirty="0">
                <a:latin typeface="Times New Roman"/>
                <a:cs typeface="Times New Roman"/>
              </a:rPr>
              <a:t>•</a:t>
            </a:r>
            <a:r>
              <a:rPr sz="600" spc="40" dirty="0">
                <a:latin typeface="Times New Roman"/>
                <a:cs typeface="Times New Roman"/>
              </a:rPr>
              <a:t> </a:t>
            </a:r>
            <a:r>
              <a:rPr sz="600" dirty="0">
                <a:latin typeface="Times New Roman"/>
                <a:cs typeface="Times New Roman"/>
              </a:rPr>
              <a:t>•</a:t>
            </a:r>
            <a:r>
              <a:rPr sz="600" spc="75" dirty="0">
                <a:latin typeface="Times New Roman"/>
                <a:cs typeface="Times New Roman"/>
              </a:rPr>
              <a:t> </a:t>
            </a:r>
            <a:r>
              <a:rPr sz="600" spc="-50" dirty="0">
                <a:latin typeface="Times New Roman"/>
                <a:cs typeface="Times New Roman"/>
              </a:rPr>
              <a:t>.</a:t>
            </a:r>
            <a:r>
              <a:rPr sz="600" dirty="0">
                <a:latin typeface="Times New Roman"/>
                <a:cs typeface="Times New Roman"/>
              </a:rPr>
              <a:t>	•</a:t>
            </a:r>
            <a:r>
              <a:rPr sz="600" spc="40" dirty="0">
                <a:latin typeface="Times New Roman"/>
                <a:cs typeface="Times New Roman"/>
              </a:rPr>
              <a:t> </a:t>
            </a:r>
            <a:r>
              <a:rPr sz="600" dirty="0">
                <a:latin typeface="Times New Roman"/>
                <a:cs typeface="Times New Roman"/>
              </a:rPr>
              <a:t>•</a:t>
            </a:r>
            <a:r>
              <a:rPr sz="600" spc="350" dirty="0">
                <a:latin typeface="Times New Roman"/>
                <a:cs typeface="Times New Roman"/>
              </a:rPr>
              <a:t> </a:t>
            </a:r>
            <a:r>
              <a:rPr sz="600" dirty="0">
                <a:latin typeface="Times New Roman"/>
                <a:cs typeface="Times New Roman"/>
              </a:rPr>
              <a:t>•</a:t>
            </a:r>
            <a:r>
              <a:rPr sz="600" spc="40" dirty="0">
                <a:latin typeface="Times New Roman"/>
                <a:cs typeface="Times New Roman"/>
              </a:rPr>
              <a:t> </a:t>
            </a:r>
            <a:r>
              <a:rPr sz="600" dirty="0">
                <a:latin typeface="Times New Roman"/>
                <a:cs typeface="Times New Roman"/>
              </a:rPr>
              <a:t>•</a:t>
            </a:r>
            <a:r>
              <a:rPr sz="600" spc="45" dirty="0">
                <a:latin typeface="Times New Roman"/>
                <a:cs typeface="Times New Roman"/>
              </a:rPr>
              <a:t> </a:t>
            </a:r>
            <a:r>
              <a:rPr sz="600" dirty="0">
                <a:latin typeface="Times New Roman"/>
                <a:cs typeface="Times New Roman"/>
              </a:rPr>
              <a:t>•</a:t>
            </a:r>
            <a:r>
              <a:rPr sz="600" spc="40" dirty="0">
                <a:latin typeface="Times New Roman"/>
                <a:cs typeface="Times New Roman"/>
              </a:rPr>
              <a:t> </a:t>
            </a:r>
            <a:r>
              <a:rPr sz="600" spc="-50" dirty="0">
                <a:latin typeface="Times New Roman"/>
                <a:cs typeface="Times New Roman"/>
              </a:rPr>
              <a:t>•</a:t>
            </a:r>
            <a:r>
              <a:rPr sz="600" dirty="0">
                <a:latin typeface="Times New Roman"/>
                <a:cs typeface="Times New Roman"/>
              </a:rPr>
              <a:t>	•</a:t>
            </a:r>
            <a:r>
              <a:rPr sz="600" spc="50" dirty="0">
                <a:latin typeface="Times New Roman"/>
                <a:cs typeface="Times New Roman"/>
              </a:rPr>
              <a:t> </a:t>
            </a:r>
            <a:r>
              <a:rPr sz="600" dirty="0">
                <a:latin typeface="Times New Roman"/>
                <a:cs typeface="Times New Roman"/>
              </a:rPr>
              <a:t>•</a:t>
            </a:r>
            <a:r>
              <a:rPr sz="600" spc="55" dirty="0">
                <a:latin typeface="Times New Roman"/>
                <a:cs typeface="Times New Roman"/>
              </a:rPr>
              <a:t> </a:t>
            </a:r>
            <a:r>
              <a:rPr sz="600" dirty="0">
                <a:latin typeface="Times New Roman"/>
                <a:cs typeface="Times New Roman"/>
              </a:rPr>
              <a:t>•</a:t>
            </a:r>
            <a:r>
              <a:rPr sz="600" spc="220" dirty="0">
                <a:latin typeface="Times New Roman"/>
                <a:cs typeface="Times New Roman"/>
              </a:rPr>
              <a:t>  </a:t>
            </a:r>
            <a:r>
              <a:rPr sz="600" spc="-50" dirty="0">
                <a:latin typeface="Times New Roman"/>
                <a:cs typeface="Times New Roman"/>
              </a:rPr>
              <a:t>5</a:t>
            </a:r>
            <a:endParaRPr sz="600">
              <a:latin typeface="Times New Roman"/>
              <a:cs typeface="Times New Roman"/>
            </a:endParaRPr>
          </a:p>
          <a:p>
            <a:pPr marL="12700" marR="5080" indent="6985" algn="just">
              <a:lnSpc>
                <a:spcPct val="153300"/>
              </a:lnSpc>
              <a:spcBef>
                <a:spcPts val="90"/>
              </a:spcBef>
            </a:pPr>
            <a:r>
              <a:rPr sz="1150" spc="-5" dirty="0">
                <a:latin typeface="Times New Roman"/>
                <a:cs typeface="Times New Roman"/>
              </a:rPr>
              <a:t>ВЫВОД</a:t>
            </a:r>
            <a:r>
              <a:rPr sz="1150" dirty="0">
                <a:latin typeface="Times New Roman"/>
                <a:cs typeface="Times New Roman"/>
              </a:rPr>
              <a:t>Ы</a:t>
            </a:r>
            <a:r>
              <a:rPr sz="1150" spc="170" dirty="0">
                <a:latin typeface="Times New Roman"/>
                <a:cs typeface="Times New Roman"/>
              </a:rPr>
              <a:t> </a:t>
            </a:r>
            <a:r>
              <a:rPr sz="1150" spc="-25" dirty="0">
                <a:latin typeface="Times New Roman"/>
                <a:cs typeface="Times New Roman"/>
              </a:rPr>
              <a:t>И</a:t>
            </a:r>
            <a:r>
              <a:rPr sz="1150" spc="80" dirty="0">
                <a:latin typeface="Times New Roman"/>
                <a:cs typeface="Times New Roman"/>
              </a:rPr>
              <a:t> </a:t>
            </a:r>
            <a:r>
              <a:rPr sz="1150" spc="35" dirty="0">
                <a:latin typeface="Times New Roman"/>
                <a:cs typeface="Times New Roman"/>
              </a:rPr>
              <a:t>ПРЕДЛОЖЕНИЯ.....</a:t>
            </a:r>
            <a:r>
              <a:rPr sz="1150" spc="-110" dirty="0">
                <a:latin typeface="Times New Roman"/>
                <a:cs typeface="Times New Roman"/>
              </a:rPr>
              <a:t> </a:t>
            </a:r>
            <a:r>
              <a:rPr sz="1150" spc="-50" dirty="0">
                <a:latin typeface="Times New Roman"/>
                <a:cs typeface="Times New Roman"/>
              </a:rPr>
              <a:t>.</a:t>
            </a:r>
            <a:r>
              <a:rPr sz="1150" spc="-140" dirty="0">
                <a:latin typeface="Times New Roman"/>
                <a:cs typeface="Times New Roman"/>
              </a:rPr>
              <a:t> </a:t>
            </a:r>
            <a:r>
              <a:rPr sz="1150" spc="-50" dirty="0">
                <a:latin typeface="Times New Roman"/>
                <a:cs typeface="Times New Roman"/>
              </a:rPr>
              <a:t>.</a:t>
            </a:r>
            <a:r>
              <a:rPr sz="1150" spc="-140" dirty="0">
                <a:latin typeface="Times New Roman"/>
                <a:cs typeface="Times New Roman"/>
              </a:rPr>
              <a:t> </a:t>
            </a:r>
            <a:r>
              <a:rPr sz="1150" spc="-50" dirty="0">
                <a:latin typeface="Times New Roman"/>
                <a:cs typeface="Times New Roman"/>
              </a:rPr>
              <a:t>.</a:t>
            </a:r>
            <a:r>
              <a:rPr sz="1150" spc="-140" dirty="0">
                <a:latin typeface="Times New Roman"/>
                <a:cs typeface="Times New Roman"/>
              </a:rPr>
              <a:t> </a:t>
            </a:r>
            <a:r>
              <a:rPr sz="1150" spc="-50" dirty="0">
                <a:latin typeface="Times New Roman"/>
                <a:cs typeface="Times New Roman"/>
              </a:rPr>
              <a:t>.</a:t>
            </a:r>
            <a:r>
              <a:rPr sz="1150" spc="-140" dirty="0">
                <a:latin typeface="Times New Roman"/>
                <a:cs typeface="Times New Roman"/>
              </a:rPr>
              <a:t> </a:t>
            </a:r>
            <a:r>
              <a:rPr sz="1150" spc="-50" dirty="0">
                <a:latin typeface="Times New Roman"/>
                <a:cs typeface="Times New Roman"/>
              </a:rPr>
              <a:t>.</a:t>
            </a:r>
            <a:r>
              <a:rPr sz="1150" spc="-140" dirty="0">
                <a:latin typeface="Times New Roman"/>
                <a:cs typeface="Times New Roman"/>
              </a:rPr>
              <a:t> </a:t>
            </a:r>
            <a:r>
              <a:rPr sz="1150" spc="-50" dirty="0">
                <a:latin typeface="Times New Roman"/>
                <a:cs typeface="Times New Roman"/>
              </a:rPr>
              <a:t>.</a:t>
            </a:r>
            <a:r>
              <a:rPr sz="1150" spc="-140" dirty="0">
                <a:latin typeface="Times New Roman"/>
                <a:cs typeface="Times New Roman"/>
              </a:rPr>
              <a:t> </a:t>
            </a:r>
            <a:r>
              <a:rPr sz="1150" spc="-50" dirty="0">
                <a:latin typeface="Times New Roman"/>
                <a:cs typeface="Times New Roman"/>
              </a:rPr>
              <a:t>.</a:t>
            </a:r>
            <a:r>
              <a:rPr sz="1150" spc="-140" dirty="0">
                <a:latin typeface="Times New Roman"/>
                <a:cs typeface="Times New Roman"/>
              </a:rPr>
              <a:t> </a:t>
            </a:r>
            <a:r>
              <a:rPr sz="1150" spc="-50" dirty="0">
                <a:latin typeface="Times New Roman"/>
                <a:cs typeface="Times New Roman"/>
              </a:rPr>
              <a:t>.</a:t>
            </a:r>
            <a:r>
              <a:rPr sz="1150" spc="-140" dirty="0">
                <a:latin typeface="Times New Roman"/>
                <a:cs typeface="Times New Roman"/>
              </a:rPr>
              <a:t> </a:t>
            </a:r>
            <a:r>
              <a:rPr sz="1150" spc="-50" dirty="0">
                <a:latin typeface="Times New Roman"/>
                <a:cs typeface="Times New Roman"/>
              </a:rPr>
              <a:t>...</a:t>
            </a:r>
            <a:r>
              <a:rPr sz="1150" spc="160" dirty="0">
                <a:latin typeface="Times New Roman"/>
                <a:cs typeface="Times New Roman"/>
              </a:rPr>
              <a:t> </a:t>
            </a:r>
            <a:r>
              <a:rPr sz="1150" spc="-50" dirty="0">
                <a:latin typeface="Times New Roman"/>
                <a:cs typeface="Times New Roman"/>
              </a:rPr>
              <a:t>.</a:t>
            </a:r>
            <a:r>
              <a:rPr sz="1150" spc="-140" dirty="0">
                <a:latin typeface="Times New Roman"/>
                <a:cs typeface="Times New Roman"/>
              </a:rPr>
              <a:t> </a:t>
            </a:r>
            <a:r>
              <a:rPr sz="1150" spc="75" dirty="0">
                <a:latin typeface="Times New Roman"/>
                <a:cs typeface="Times New Roman"/>
              </a:rPr>
              <a:t>......</a:t>
            </a:r>
            <a:r>
              <a:rPr sz="1150" spc="-140" dirty="0">
                <a:latin typeface="Times New Roman"/>
                <a:cs typeface="Times New Roman"/>
              </a:rPr>
              <a:t> </a:t>
            </a:r>
            <a:r>
              <a:rPr sz="1150" spc="-50" dirty="0">
                <a:latin typeface="Times New Roman"/>
                <a:cs typeface="Times New Roman"/>
              </a:rPr>
              <a:t>.</a:t>
            </a:r>
            <a:r>
              <a:rPr sz="1150" spc="-140" dirty="0">
                <a:latin typeface="Times New Roman"/>
                <a:cs typeface="Times New Roman"/>
              </a:rPr>
              <a:t> </a:t>
            </a:r>
            <a:r>
              <a:rPr sz="1150" spc="95" dirty="0">
                <a:latin typeface="Times New Roman"/>
                <a:cs typeface="Times New Roman"/>
              </a:rPr>
              <a:t>...................</a:t>
            </a:r>
            <a:r>
              <a:rPr sz="1150" spc="-175" dirty="0">
                <a:latin typeface="Times New Roman"/>
                <a:cs typeface="Times New Roman"/>
              </a:rPr>
              <a:t> </a:t>
            </a:r>
            <a:r>
              <a:rPr sz="1150" spc="-50" dirty="0">
                <a:latin typeface="Times New Roman"/>
                <a:cs typeface="Times New Roman"/>
              </a:rPr>
              <a:t>.</a:t>
            </a:r>
            <a:r>
              <a:rPr sz="1150" spc="-140" dirty="0">
                <a:latin typeface="Times New Roman"/>
                <a:cs typeface="Times New Roman"/>
              </a:rPr>
              <a:t> </a:t>
            </a:r>
            <a:r>
              <a:rPr sz="1150" spc="15" dirty="0">
                <a:latin typeface="Times New Roman"/>
                <a:cs typeface="Times New Roman"/>
              </a:rPr>
              <a:t>....</a:t>
            </a:r>
            <a:r>
              <a:rPr sz="1150" spc="-160" dirty="0">
                <a:latin typeface="Times New Roman"/>
                <a:cs typeface="Times New Roman"/>
              </a:rPr>
              <a:t> </a:t>
            </a:r>
            <a:r>
              <a:rPr sz="1150" spc="-50" dirty="0">
                <a:latin typeface="Times New Roman"/>
                <a:cs typeface="Times New Roman"/>
              </a:rPr>
              <a:t>.</a:t>
            </a:r>
            <a:r>
              <a:rPr sz="1150" spc="-140" dirty="0">
                <a:latin typeface="Times New Roman"/>
                <a:cs typeface="Times New Roman"/>
              </a:rPr>
              <a:t> </a:t>
            </a:r>
            <a:r>
              <a:rPr sz="1150" dirty="0">
                <a:latin typeface="Times New Roman"/>
                <a:cs typeface="Times New Roman"/>
              </a:rPr>
              <a:t>.37 СПИСОК</a:t>
            </a:r>
            <a:r>
              <a:rPr sz="1150" spc="190" dirty="0">
                <a:latin typeface="Times New Roman"/>
                <a:cs typeface="Times New Roman"/>
              </a:rPr>
              <a:t> </a:t>
            </a:r>
            <a:r>
              <a:rPr sz="1150" spc="-5" dirty="0">
                <a:latin typeface="Times New Roman"/>
                <a:cs typeface="Times New Roman"/>
              </a:rPr>
              <a:t>ИСПОЛЬЗОВ</a:t>
            </a:r>
            <a:r>
              <a:rPr sz="1150" dirty="0">
                <a:latin typeface="Times New Roman"/>
                <a:cs typeface="Times New Roman"/>
              </a:rPr>
              <a:t>А</a:t>
            </a:r>
            <a:r>
              <a:rPr sz="1150" spc="-25" dirty="0">
                <a:latin typeface="Times New Roman"/>
                <a:cs typeface="Times New Roman"/>
              </a:rPr>
              <a:t> </a:t>
            </a:r>
            <a:r>
              <a:rPr sz="1150" spc="-40" dirty="0">
                <a:latin typeface="Times New Roman"/>
                <a:cs typeface="Times New Roman"/>
              </a:rPr>
              <a:t>ННЫ</a:t>
            </a:r>
            <a:r>
              <a:rPr sz="1150" spc="-130" dirty="0">
                <a:latin typeface="Times New Roman"/>
                <a:cs typeface="Times New Roman"/>
              </a:rPr>
              <a:t> </a:t>
            </a:r>
            <a:r>
              <a:rPr sz="1150" spc="-75" dirty="0">
                <a:latin typeface="Times New Roman"/>
                <a:cs typeface="Times New Roman"/>
              </a:rPr>
              <a:t>Х</a:t>
            </a:r>
            <a:r>
              <a:rPr sz="1150" spc="80" dirty="0">
                <a:latin typeface="Times New Roman"/>
                <a:cs typeface="Times New Roman"/>
              </a:rPr>
              <a:t> </a:t>
            </a:r>
            <a:r>
              <a:rPr sz="1150" spc="10" dirty="0">
                <a:latin typeface="Times New Roman"/>
                <a:cs typeface="Times New Roman"/>
              </a:rPr>
              <a:t>ИСТОЧНИКОВ..</a:t>
            </a:r>
            <a:r>
              <a:rPr sz="1150" spc="-5" dirty="0">
                <a:latin typeface="Times New Roman"/>
                <a:cs typeface="Times New Roman"/>
              </a:rPr>
              <a:t> </a:t>
            </a:r>
            <a:r>
              <a:rPr sz="1150" spc="-50" dirty="0">
                <a:latin typeface="Times New Roman"/>
                <a:cs typeface="Times New Roman"/>
              </a:rPr>
              <a:t>.</a:t>
            </a:r>
            <a:r>
              <a:rPr sz="1150" spc="-140" dirty="0">
                <a:latin typeface="Times New Roman"/>
                <a:cs typeface="Times New Roman"/>
              </a:rPr>
              <a:t> </a:t>
            </a:r>
            <a:r>
              <a:rPr sz="1150" spc="-50" dirty="0">
                <a:latin typeface="Times New Roman"/>
                <a:cs typeface="Times New Roman"/>
              </a:rPr>
              <a:t>.</a:t>
            </a:r>
            <a:r>
              <a:rPr sz="1150" spc="-140" dirty="0">
                <a:latin typeface="Times New Roman"/>
                <a:cs typeface="Times New Roman"/>
              </a:rPr>
              <a:t> </a:t>
            </a:r>
            <a:r>
              <a:rPr sz="1150" spc="-50" dirty="0">
                <a:latin typeface="Times New Roman"/>
                <a:cs typeface="Times New Roman"/>
              </a:rPr>
              <a:t>.</a:t>
            </a:r>
            <a:r>
              <a:rPr sz="1150" spc="-140" dirty="0">
                <a:latin typeface="Times New Roman"/>
                <a:cs typeface="Times New Roman"/>
              </a:rPr>
              <a:t> </a:t>
            </a:r>
            <a:r>
              <a:rPr sz="1150" spc="10" dirty="0">
                <a:latin typeface="Times New Roman"/>
                <a:cs typeface="Times New Roman"/>
              </a:rPr>
              <a:t>......</a:t>
            </a:r>
            <a:r>
              <a:rPr sz="1150" spc="-150" dirty="0">
                <a:latin typeface="Times New Roman"/>
                <a:cs typeface="Times New Roman"/>
              </a:rPr>
              <a:t> </a:t>
            </a:r>
            <a:r>
              <a:rPr sz="1150" spc="-50" dirty="0">
                <a:latin typeface="Times New Roman"/>
                <a:cs typeface="Times New Roman"/>
              </a:rPr>
              <a:t>.</a:t>
            </a:r>
            <a:r>
              <a:rPr sz="1150" spc="-140" dirty="0">
                <a:latin typeface="Times New Roman"/>
                <a:cs typeface="Times New Roman"/>
              </a:rPr>
              <a:t> </a:t>
            </a:r>
            <a:r>
              <a:rPr sz="1150" spc="-50" dirty="0">
                <a:latin typeface="Times New Roman"/>
                <a:cs typeface="Times New Roman"/>
              </a:rPr>
              <a:t>.</a:t>
            </a:r>
            <a:r>
              <a:rPr sz="1150" spc="-140" dirty="0">
                <a:latin typeface="Times New Roman"/>
                <a:cs typeface="Times New Roman"/>
              </a:rPr>
              <a:t> </a:t>
            </a:r>
            <a:r>
              <a:rPr sz="1150" spc="-50" dirty="0">
                <a:latin typeface="Times New Roman"/>
                <a:cs typeface="Times New Roman"/>
              </a:rPr>
              <a:t>.</a:t>
            </a:r>
            <a:r>
              <a:rPr sz="1150" spc="-140" dirty="0">
                <a:latin typeface="Times New Roman"/>
                <a:cs typeface="Times New Roman"/>
              </a:rPr>
              <a:t> </a:t>
            </a:r>
            <a:r>
              <a:rPr sz="1150" spc="-50" dirty="0">
                <a:latin typeface="Times New Roman"/>
                <a:cs typeface="Times New Roman"/>
              </a:rPr>
              <a:t>.</a:t>
            </a:r>
            <a:r>
              <a:rPr sz="1150" spc="-140" dirty="0">
                <a:latin typeface="Times New Roman"/>
                <a:cs typeface="Times New Roman"/>
              </a:rPr>
              <a:t> </a:t>
            </a:r>
            <a:r>
              <a:rPr sz="1150" spc="-50" dirty="0">
                <a:latin typeface="Times New Roman"/>
                <a:cs typeface="Times New Roman"/>
              </a:rPr>
              <a:t>.</a:t>
            </a:r>
            <a:r>
              <a:rPr sz="1150" spc="-140" dirty="0">
                <a:latin typeface="Times New Roman"/>
                <a:cs typeface="Times New Roman"/>
              </a:rPr>
              <a:t> </a:t>
            </a:r>
            <a:r>
              <a:rPr sz="1150" spc="-50" dirty="0">
                <a:latin typeface="Times New Roman"/>
                <a:cs typeface="Times New Roman"/>
              </a:rPr>
              <a:t>.</a:t>
            </a:r>
            <a:r>
              <a:rPr sz="1150" spc="-140" dirty="0">
                <a:latin typeface="Times New Roman"/>
                <a:cs typeface="Times New Roman"/>
              </a:rPr>
              <a:t> </a:t>
            </a:r>
            <a:r>
              <a:rPr sz="1150" spc="-50" dirty="0">
                <a:latin typeface="Times New Roman"/>
                <a:cs typeface="Times New Roman"/>
              </a:rPr>
              <a:t>.</a:t>
            </a:r>
            <a:r>
              <a:rPr sz="1150" spc="-140" dirty="0">
                <a:latin typeface="Times New Roman"/>
                <a:cs typeface="Times New Roman"/>
              </a:rPr>
              <a:t> </a:t>
            </a:r>
            <a:r>
              <a:rPr sz="1150" spc="-50" dirty="0">
                <a:latin typeface="Times New Roman"/>
                <a:cs typeface="Times New Roman"/>
              </a:rPr>
              <a:t>.</a:t>
            </a:r>
            <a:r>
              <a:rPr sz="1150" spc="-140" dirty="0">
                <a:latin typeface="Times New Roman"/>
                <a:cs typeface="Times New Roman"/>
              </a:rPr>
              <a:t> </a:t>
            </a:r>
            <a:r>
              <a:rPr sz="1150" spc="-50" dirty="0">
                <a:latin typeface="Times New Roman"/>
                <a:cs typeface="Times New Roman"/>
              </a:rPr>
              <a:t>.</a:t>
            </a:r>
            <a:r>
              <a:rPr sz="1150" spc="-140" dirty="0">
                <a:latin typeface="Times New Roman"/>
                <a:cs typeface="Times New Roman"/>
              </a:rPr>
              <a:t> </a:t>
            </a:r>
            <a:r>
              <a:rPr sz="1150" spc="-50" dirty="0">
                <a:latin typeface="Times New Roman"/>
                <a:cs typeface="Times New Roman"/>
              </a:rPr>
              <a:t>.</a:t>
            </a:r>
            <a:r>
              <a:rPr sz="1150" spc="-140" dirty="0">
                <a:latin typeface="Times New Roman"/>
                <a:cs typeface="Times New Roman"/>
              </a:rPr>
              <a:t> </a:t>
            </a:r>
            <a:r>
              <a:rPr sz="1150" spc="-50" dirty="0">
                <a:latin typeface="Times New Roman"/>
                <a:cs typeface="Times New Roman"/>
              </a:rPr>
              <a:t>.</a:t>
            </a:r>
            <a:r>
              <a:rPr sz="1150" spc="-140" dirty="0">
                <a:latin typeface="Times New Roman"/>
                <a:cs typeface="Times New Roman"/>
              </a:rPr>
              <a:t> </a:t>
            </a:r>
            <a:r>
              <a:rPr sz="1150" spc="-50" dirty="0">
                <a:latin typeface="Times New Roman"/>
                <a:cs typeface="Times New Roman"/>
              </a:rPr>
              <a:t>.</a:t>
            </a:r>
            <a:r>
              <a:rPr sz="1150" spc="-140" dirty="0">
                <a:latin typeface="Times New Roman"/>
                <a:cs typeface="Times New Roman"/>
              </a:rPr>
              <a:t> </a:t>
            </a:r>
            <a:r>
              <a:rPr sz="1150" spc="-50" dirty="0">
                <a:latin typeface="Times New Roman"/>
                <a:cs typeface="Times New Roman"/>
              </a:rPr>
              <a:t>.</a:t>
            </a:r>
            <a:r>
              <a:rPr sz="1150" spc="-95" dirty="0">
                <a:latin typeface="Times New Roman"/>
                <a:cs typeface="Times New Roman"/>
              </a:rPr>
              <a:t> </a:t>
            </a:r>
            <a:r>
              <a:rPr sz="1150" i="1" spc="-20" dirty="0">
                <a:latin typeface="Times New Roman"/>
                <a:cs typeface="Times New Roman"/>
              </a:rPr>
              <a:t>...40</a:t>
            </a:r>
            <a:r>
              <a:rPr sz="1150" i="1" spc="-15" dirty="0">
                <a:latin typeface="Times New Roman"/>
                <a:cs typeface="Times New Roman"/>
              </a:rPr>
              <a:t> </a:t>
            </a:r>
            <a:r>
              <a:rPr sz="1150" spc="15" dirty="0">
                <a:latin typeface="Times New Roman"/>
                <a:cs typeface="Times New Roman"/>
              </a:rPr>
              <a:t>ПРИЛОЖЕНИЕ.</a:t>
            </a:r>
            <a:r>
              <a:rPr sz="1150" spc="-35" dirty="0">
                <a:latin typeface="Times New Roman"/>
                <a:cs typeface="Times New Roman"/>
              </a:rPr>
              <a:t> </a:t>
            </a:r>
            <a:r>
              <a:rPr sz="1150" spc="-50" dirty="0">
                <a:latin typeface="Times New Roman"/>
                <a:cs typeface="Times New Roman"/>
              </a:rPr>
              <a:t>.</a:t>
            </a:r>
            <a:r>
              <a:rPr sz="1150" spc="-140" dirty="0">
                <a:latin typeface="Times New Roman"/>
                <a:cs typeface="Times New Roman"/>
              </a:rPr>
              <a:t> </a:t>
            </a:r>
            <a:r>
              <a:rPr sz="1150" spc="85" dirty="0">
                <a:latin typeface="Times New Roman"/>
                <a:cs typeface="Times New Roman"/>
              </a:rPr>
              <a:t>........</a:t>
            </a:r>
            <a:r>
              <a:rPr sz="1150" spc="-140" dirty="0">
                <a:latin typeface="Times New Roman"/>
                <a:cs typeface="Times New Roman"/>
              </a:rPr>
              <a:t> </a:t>
            </a:r>
            <a:r>
              <a:rPr sz="1150" spc="-50" dirty="0">
                <a:latin typeface="Times New Roman"/>
                <a:cs typeface="Times New Roman"/>
              </a:rPr>
              <a:t>.</a:t>
            </a:r>
            <a:r>
              <a:rPr sz="1150" spc="-140" dirty="0">
                <a:latin typeface="Times New Roman"/>
                <a:cs typeface="Times New Roman"/>
              </a:rPr>
              <a:t> </a:t>
            </a:r>
            <a:r>
              <a:rPr sz="1150" spc="-50" dirty="0">
                <a:latin typeface="Times New Roman"/>
                <a:cs typeface="Times New Roman"/>
              </a:rPr>
              <a:t>.</a:t>
            </a:r>
            <a:r>
              <a:rPr sz="1150" spc="-140" dirty="0">
                <a:latin typeface="Times New Roman"/>
                <a:cs typeface="Times New Roman"/>
              </a:rPr>
              <a:t> </a:t>
            </a:r>
            <a:r>
              <a:rPr sz="1150" spc="85" dirty="0">
                <a:latin typeface="Times New Roman"/>
                <a:cs typeface="Times New Roman"/>
              </a:rPr>
              <a:t>........</a:t>
            </a:r>
            <a:r>
              <a:rPr sz="1150" spc="-140" dirty="0">
                <a:latin typeface="Times New Roman"/>
                <a:cs typeface="Times New Roman"/>
              </a:rPr>
              <a:t> </a:t>
            </a:r>
            <a:r>
              <a:rPr sz="1150" spc="-50" dirty="0">
                <a:latin typeface="Times New Roman"/>
                <a:cs typeface="Times New Roman"/>
              </a:rPr>
              <a:t>.</a:t>
            </a:r>
            <a:r>
              <a:rPr sz="1150" spc="-140" dirty="0">
                <a:latin typeface="Times New Roman"/>
                <a:cs typeface="Times New Roman"/>
              </a:rPr>
              <a:t> </a:t>
            </a:r>
            <a:r>
              <a:rPr sz="1150" spc="-50" dirty="0">
                <a:latin typeface="Times New Roman"/>
                <a:cs typeface="Times New Roman"/>
              </a:rPr>
              <a:t>.</a:t>
            </a:r>
            <a:r>
              <a:rPr sz="1150" spc="-140" dirty="0">
                <a:latin typeface="Times New Roman"/>
                <a:cs typeface="Times New Roman"/>
              </a:rPr>
              <a:t> </a:t>
            </a:r>
            <a:r>
              <a:rPr sz="1150" spc="-50" dirty="0">
                <a:latin typeface="Times New Roman"/>
                <a:cs typeface="Times New Roman"/>
              </a:rPr>
              <a:t>...</a:t>
            </a:r>
            <a:r>
              <a:rPr sz="1150" spc="160" dirty="0">
                <a:latin typeface="Times New Roman"/>
                <a:cs typeface="Times New Roman"/>
              </a:rPr>
              <a:t> </a:t>
            </a:r>
            <a:r>
              <a:rPr sz="1150" spc="-50" dirty="0">
                <a:latin typeface="Times New Roman"/>
                <a:cs typeface="Times New Roman"/>
              </a:rPr>
              <a:t>...</a:t>
            </a:r>
            <a:r>
              <a:rPr sz="1150" spc="160" dirty="0">
                <a:latin typeface="Times New Roman"/>
                <a:cs typeface="Times New Roman"/>
              </a:rPr>
              <a:t> </a:t>
            </a:r>
            <a:r>
              <a:rPr sz="1150" spc="-50" dirty="0">
                <a:latin typeface="Times New Roman"/>
                <a:cs typeface="Times New Roman"/>
              </a:rPr>
              <a:t>.</a:t>
            </a:r>
            <a:r>
              <a:rPr sz="1150" spc="-140" dirty="0">
                <a:latin typeface="Times New Roman"/>
                <a:cs typeface="Times New Roman"/>
              </a:rPr>
              <a:t> </a:t>
            </a:r>
            <a:r>
              <a:rPr sz="1150" spc="-50" dirty="0">
                <a:latin typeface="Times New Roman"/>
                <a:cs typeface="Times New Roman"/>
              </a:rPr>
              <a:t>...</a:t>
            </a:r>
            <a:r>
              <a:rPr sz="1150" spc="195" dirty="0">
                <a:latin typeface="Times New Roman"/>
                <a:cs typeface="Times New Roman"/>
              </a:rPr>
              <a:t> </a:t>
            </a:r>
            <a:r>
              <a:rPr sz="1150" spc="-50" dirty="0">
                <a:solidFill>
                  <a:srgbClr val="0C0C0C"/>
                </a:solidFill>
                <a:latin typeface="Times New Roman"/>
                <a:cs typeface="Times New Roman"/>
              </a:rPr>
              <a:t>..</a:t>
            </a:r>
            <a:r>
              <a:rPr sz="1150" spc="10" dirty="0">
                <a:solidFill>
                  <a:srgbClr val="0C0C0C"/>
                </a:solidFill>
                <a:latin typeface="Times New Roman"/>
                <a:cs typeface="Times New Roman"/>
              </a:rPr>
              <a:t> </a:t>
            </a:r>
            <a:r>
              <a:rPr sz="1150" spc="-50" dirty="0">
                <a:latin typeface="Times New Roman"/>
                <a:cs typeface="Times New Roman"/>
              </a:rPr>
              <a:t>.</a:t>
            </a:r>
            <a:r>
              <a:rPr sz="1150" spc="-140" dirty="0">
                <a:latin typeface="Times New Roman"/>
                <a:cs typeface="Times New Roman"/>
              </a:rPr>
              <a:t> </a:t>
            </a:r>
            <a:r>
              <a:rPr sz="1150" spc="-50" dirty="0">
                <a:latin typeface="Times New Roman"/>
                <a:cs typeface="Times New Roman"/>
              </a:rPr>
              <a:t>.</a:t>
            </a:r>
            <a:r>
              <a:rPr sz="1150" spc="-140" dirty="0">
                <a:latin typeface="Times New Roman"/>
                <a:cs typeface="Times New Roman"/>
              </a:rPr>
              <a:t> </a:t>
            </a:r>
            <a:r>
              <a:rPr sz="1150" spc="-50" dirty="0">
                <a:latin typeface="Times New Roman"/>
                <a:cs typeface="Times New Roman"/>
              </a:rPr>
              <a:t>.</a:t>
            </a:r>
            <a:r>
              <a:rPr sz="1150" spc="-140" dirty="0">
                <a:latin typeface="Times New Roman"/>
                <a:cs typeface="Times New Roman"/>
              </a:rPr>
              <a:t> </a:t>
            </a:r>
            <a:r>
              <a:rPr sz="1150" spc="-50" dirty="0">
                <a:latin typeface="Times New Roman"/>
                <a:cs typeface="Times New Roman"/>
              </a:rPr>
              <a:t>.</a:t>
            </a:r>
            <a:r>
              <a:rPr sz="1150" spc="-140" dirty="0">
                <a:latin typeface="Times New Roman"/>
                <a:cs typeface="Times New Roman"/>
              </a:rPr>
              <a:t> </a:t>
            </a:r>
            <a:r>
              <a:rPr sz="1150" spc="-50" dirty="0">
                <a:latin typeface="Times New Roman"/>
                <a:cs typeface="Times New Roman"/>
              </a:rPr>
              <a:t>.</a:t>
            </a:r>
            <a:r>
              <a:rPr sz="1150" spc="-140" dirty="0">
                <a:latin typeface="Times New Roman"/>
                <a:cs typeface="Times New Roman"/>
              </a:rPr>
              <a:t> </a:t>
            </a:r>
            <a:r>
              <a:rPr sz="1150" spc="-50" dirty="0">
                <a:latin typeface="Times New Roman"/>
                <a:cs typeface="Times New Roman"/>
              </a:rPr>
              <a:t>.</a:t>
            </a:r>
            <a:r>
              <a:rPr sz="1150" spc="-140" dirty="0">
                <a:latin typeface="Times New Roman"/>
                <a:cs typeface="Times New Roman"/>
              </a:rPr>
              <a:t> </a:t>
            </a:r>
            <a:r>
              <a:rPr sz="1150" spc="-50" dirty="0">
                <a:latin typeface="Times New Roman"/>
                <a:cs typeface="Times New Roman"/>
              </a:rPr>
              <a:t>.</a:t>
            </a:r>
            <a:r>
              <a:rPr sz="1150" spc="-140" dirty="0">
                <a:latin typeface="Times New Roman"/>
                <a:cs typeface="Times New Roman"/>
              </a:rPr>
              <a:t> </a:t>
            </a:r>
            <a:r>
              <a:rPr sz="1150" spc="85" dirty="0">
                <a:latin typeface="Times New Roman"/>
                <a:cs typeface="Times New Roman"/>
              </a:rPr>
              <a:t>..........</a:t>
            </a:r>
            <a:r>
              <a:rPr sz="1150" spc="-140" dirty="0">
                <a:latin typeface="Times New Roman"/>
                <a:cs typeface="Times New Roman"/>
              </a:rPr>
              <a:t> </a:t>
            </a:r>
            <a:r>
              <a:rPr sz="1150" spc="-50" dirty="0">
                <a:latin typeface="Times New Roman"/>
                <a:cs typeface="Times New Roman"/>
              </a:rPr>
              <a:t>.</a:t>
            </a:r>
            <a:r>
              <a:rPr sz="1150" spc="-140" dirty="0">
                <a:latin typeface="Times New Roman"/>
                <a:cs typeface="Times New Roman"/>
              </a:rPr>
              <a:t> </a:t>
            </a:r>
            <a:r>
              <a:rPr sz="1150" spc="-50" dirty="0">
                <a:latin typeface="Times New Roman"/>
                <a:cs typeface="Times New Roman"/>
              </a:rPr>
              <a:t>.</a:t>
            </a:r>
            <a:r>
              <a:rPr sz="1150" spc="-140" dirty="0">
                <a:latin typeface="Times New Roman"/>
                <a:cs typeface="Times New Roman"/>
              </a:rPr>
              <a:t> </a:t>
            </a:r>
            <a:r>
              <a:rPr sz="1150" spc="-50" dirty="0">
                <a:latin typeface="Times New Roman"/>
                <a:cs typeface="Times New Roman"/>
              </a:rPr>
              <a:t>.</a:t>
            </a:r>
            <a:r>
              <a:rPr sz="1150" spc="-140" dirty="0">
                <a:latin typeface="Times New Roman"/>
                <a:cs typeface="Times New Roman"/>
              </a:rPr>
              <a:t> </a:t>
            </a:r>
            <a:r>
              <a:rPr sz="1150" spc="-50" dirty="0">
                <a:latin typeface="Times New Roman"/>
                <a:cs typeface="Times New Roman"/>
              </a:rPr>
              <a:t>.</a:t>
            </a:r>
            <a:r>
              <a:rPr sz="1150" spc="-140" dirty="0">
                <a:latin typeface="Times New Roman"/>
                <a:cs typeface="Times New Roman"/>
              </a:rPr>
              <a:t> </a:t>
            </a:r>
            <a:r>
              <a:rPr sz="1150" spc="-50" dirty="0">
                <a:latin typeface="Times New Roman"/>
                <a:cs typeface="Times New Roman"/>
              </a:rPr>
              <a:t>.</a:t>
            </a:r>
            <a:r>
              <a:rPr sz="1150" spc="-140" dirty="0">
                <a:latin typeface="Times New Roman"/>
                <a:cs typeface="Times New Roman"/>
              </a:rPr>
              <a:t> </a:t>
            </a:r>
            <a:r>
              <a:rPr sz="1150" spc="-50" dirty="0">
                <a:latin typeface="Times New Roman"/>
                <a:cs typeface="Times New Roman"/>
              </a:rPr>
              <a:t>.</a:t>
            </a:r>
            <a:r>
              <a:rPr sz="1150" spc="-140" dirty="0">
                <a:latin typeface="Times New Roman"/>
                <a:cs typeface="Times New Roman"/>
              </a:rPr>
              <a:t> </a:t>
            </a:r>
            <a:r>
              <a:rPr sz="1150" spc="-50" dirty="0">
                <a:latin typeface="Times New Roman"/>
                <a:cs typeface="Times New Roman"/>
              </a:rPr>
              <a:t>.</a:t>
            </a:r>
            <a:r>
              <a:rPr sz="1150" spc="-140" dirty="0">
                <a:latin typeface="Times New Roman"/>
                <a:cs typeface="Times New Roman"/>
              </a:rPr>
              <a:t> </a:t>
            </a:r>
            <a:r>
              <a:rPr sz="1150" spc="-50" dirty="0">
                <a:latin typeface="Times New Roman"/>
                <a:cs typeface="Times New Roman"/>
              </a:rPr>
              <a:t>.</a:t>
            </a:r>
            <a:r>
              <a:rPr sz="1150" spc="-140" dirty="0">
                <a:latin typeface="Times New Roman"/>
                <a:cs typeface="Times New Roman"/>
              </a:rPr>
              <a:t> </a:t>
            </a:r>
            <a:r>
              <a:rPr sz="1150" spc="-50" dirty="0">
                <a:latin typeface="Times New Roman"/>
                <a:cs typeface="Times New Roman"/>
              </a:rPr>
              <a:t>.</a:t>
            </a:r>
            <a:r>
              <a:rPr sz="1150" spc="-140" dirty="0">
                <a:latin typeface="Times New Roman"/>
                <a:cs typeface="Times New Roman"/>
              </a:rPr>
              <a:t> </a:t>
            </a:r>
            <a:r>
              <a:rPr sz="1150" spc="-50" dirty="0">
                <a:latin typeface="Times New Roman"/>
                <a:cs typeface="Times New Roman"/>
              </a:rPr>
              <a:t>.</a:t>
            </a:r>
            <a:r>
              <a:rPr sz="1150" spc="-140" dirty="0">
                <a:latin typeface="Times New Roman"/>
                <a:cs typeface="Times New Roman"/>
              </a:rPr>
              <a:t> </a:t>
            </a:r>
            <a:r>
              <a:rPr sz="1150" spc="-50" dirty="0">
                <a:latin typeface="Times New Roman"/>
                <a:cs typeface="Times New Roman"/>
              </a:rPr>
              <a:t>.</a:t>
            </a:r>
            <a:r>
              <a:rPr sz="1150" spc="-140" dirty="0">
                <a:latin typeface="Times New Roman"/>
                <a:cs typeface="Times New Roman"/>
              </a:rPr>
              <a:t> </a:t>
            </a:r>
            <a:r>
              <a:rPr sz="1150" spc="15" dirty="0">
                <a:latin typeface="Times New Roman"/>
                <a:cs typeface="Times New Roman"/>
              </a:rPr>
              <a:t>....</a:t>
            </a:r>
            <a:r>
              <a:rPr sz="1150" spc="229" dirty="0">
                <a:latin typeface="Times New Roman"/>
                <a:cs typeface="Times New Roman"/>
              </a:rPr>
              <a:t> </a:t>
            </a:r>
            <a:r>
              <a:rPr sz="1150" dirty="0">
                <a:latin typeface="Times New Roman"/>
                <a:cs typeface="Times New Roman"/>
              </a:rPr>
              <a:t>..43</a:t>
            </a:r>
            <a:endParaRPr sz="11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086641" y="9629671"/>
            <a:ext cx="5590540" cy="0"/>
          </a:xfrm>
          <a:custGeom>
            <a:avLst/>
            <a:gdLst/>
            <a:ahLst/>
            <a:cxnLst/>
            <a:rect l="l" t="t" r="r" b="b"/>
            <a:pathLst>
              <a:path w="5590540">
                <a:moveTo>
                  <a:pt x="0" y="0"/>
                </a:moveTo>
                <a:lnTo>
                  <a:pt x="5590190" y="0"/>
                </a:lnTo>
              </a:path>
            </a:pathLst>
          </a:custGeom>
          <a:ln w="16076">
            <a:solidFill>
              <a:srgbClr val="282F4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1157075" y="1021565"/>
            <a:ext cx="5157470" cy="7614284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356870" algn="ctr">
              <a:lnSpc>
                <a:spcPct val="100000"/>
              </a:lnSpc>
              <a:spcBef>
                <a:spcPts val="130"/>
              </a:spcBef>
            </a:pPr>
            <a:r>
              <a:rPr sz="1200" spc="-120" dirty="0">
                <a:latin typeface="Times New Roman"/>
                <a:cs typeface="Times New Roman"/>
              </a:rPr>
              <a:t>BBlJДkl—</a:t>
            </a:r>
            <a:r>
              <a:rPr sz="1200" spc="-25" dirty="0">
                <a:latin typeface="Times New Roman"/>
                <a:cs typeface="Times New Roman"/>
              </a:rPr>
              <a:t>IИk</a:t>
            </a:r>
            <a:endParaRPr sz="1200">
              <a:latin typeface="Times New Roman"/>
              <a:cs typeface="Times New Roman"/>
            </a:endParaRPr>
          </a:p>
          <a:p>
            <a:pPr marL="65405" marR="66040" indent="380365" algn="just">
              <a:lnSpc>
                <a:spcPct val="153800"/>
              </a:lnSpc>
              <a:spcBef>
                <a:spcPts val="155"/>
              </a:spcBef>
            </a:pPr>
            <a:r>
              <a:rPr sz="1650" spc="-120" baseline="5050" dirty="0">
                <a:latin typeface="Times New Roman"/>
                <a:cs typeface="Times New Roman"/>
              </a:rPr>
              <a:t>Актуалl›НОСТЬ</a:t>
            </a:r>
            <a:r>
              <a:rPr sz="1650" spc="450" baseline="5050" dirty="0">
                <a:latin typeface="Times New Roman"/>
                <a:cs typeface="Times New Roman"/>
              </a:rPr>
              <a:t> </a:t>
            </a:r>
            <a:r>
              <a:rPr sz="1100" spc="-25" dirty="0">
                <a:latin typeface="Times New Roman"/>
                <a:cs typeface="Times New Roman"/>
              </a:rPr>
              <a:t>Тсмы</a:t>
            </a:r>
            <a:r>
              <a:rPr sz="1100" spc="280" dirty="0">
                <a:latin typeface="Times New Roman"/>
                <a:cs typeface="Times New Roman"/>
              </a:rPr>
              <a:t> </a:t>
            </a:r>
            <a:r>
              <a:rPr sz="1100" spc="10" dirty="0">
                <a:latin typeface="Times New Roman"/>
                <a:cs typeface="Times New Roman"/>
              </a:rPr>
              <a:t>исслсдопания</a:t>
            </a:r>
            <a:r>
              <a:rPr sz="1100" spc="350" dirty="0">
                <a:latin typeface="Times New Roman"/>
                <a:cs typeface="Times New Roman"/>
              </a:rPr>
              <a:t> </a:t>
            </a:r>
            <a:r>
              <a:rPr sz="1100" spc="10" dirty="0">
                <a:latin typeface="Times New Roman"/>
                <a:cs typeface="Times New Roman"/>
              </a:rPr>
              <a:t>закліочается</a:t>
            </a:r>
            <a:r>
              <a:rPr sz="1100" spc="330" dirty="0">
                <a:latin typeface="Times New Roman"/>
                <a:cs typeface="Times New Roman"/>
              </a:rPr>
              <a:t> </a:t>
            </a:r>
            <a:r>
              <a:rPr sz="1100" spc="10" dirty="0">
                <a:latin typeface="Times New Roman"/>
                <a:cs typeface="Times New Roman"/>
              </a:rPr>
              <a:t>в</a:t>
            </a:r>
            <a:r>
              <a:rPr sz="1100" dirty="0">
                <a:latin typeface="Times New Roman"/>
                <a:cs typeface="Times New Roman"/>
              </a:rPr>
              <a:t>  </a:t>
            </a:r>
            <a:r>
              <a:rPr sz="1100" spc="-65" dirty="0">
                <a:latin typeface="Times New Roman"/>
                <a:cs typeface="Times New Roman"/>
              </a:rPr>
              <a:t>i</a:t>
            </a:r>
            <a:r>
              <a:rPr sz="1100" spc="-125" dirty="0">
                <a:latin typeface="Times New Roman"/>
                <a:cs typeface="Times New Roman"/>
              </a:rPr>
              <a:t> </a:t>
            </a:r>
            <a:r>
              <a:rPr sz="1100" spc="25" dirty="0">
                <a:latin typeface="Times New Roman"/>
                <a:cs typeface="Times New Roman"/>
              </a:rPr>
              <a:t>ом,</a:t>
            </a:r>
            <a:r>
              <a:rPr sz="1100" spc="235" dirty="0">
                <a:latin typeface="Times New Roman"/>
                <a:cs typeface="Times New Roman"/>
              </a:rPr>
              <a:t> </a:t>
            </a:r>
            <a:r>
              <a:rPr sz="1100" spc="-60" dirty="0">
                <a:latin typeface="Times New Roman"/>
                <a:cs typeface="Times New Roman"/>
              </a:rPr>
              <a:t>чТо</a:t>
            </a:r>
            <a:r>
              <a:rPr sz="1100" spc="204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(§u›laltcoяslй </a:t>
            </a:r>
            <a:r>
              <a:rPr sz="1725" spc="7" baseline="7246" dirty="0">
                <a:latin typeface="Times New Roman"/>
                <a:cs typeface="Times New Roman"/>
              </a:rPr>
              <a:t>результат</a:t>
            </a:r>
            <a:r>
              <a:rPr sz="1725" spc="240" baseline="7246" dirty="0">
                <a:latin typeface="Times New Roman"/>
                <a:cs typeface="Times New Roman"/>
              </a:rPr>
              <a:t> </a:t>
            </a:r>
            <a:r>
              <a:rPr sz="1725" spc="-15" baseline="2415" dirty="0">
                <a:latin typeface="Times New Roman"/>
                <a:cs typeface="Times New Roman"/>
              </a:rPr>
              <a:t>деятельности</a:t>
            </a:r>
            <a:r>
              <a:rPr sz="1725" spc="375" baseline="2415" dirty="0">
                <a:latin typeface="Times New Roman"/>
                <a:cs typeface="Times New Roman"/>
              </a:rPr>
              <a:t> </a:t>
            </a:r>
            <a:r>
              <a:rPr sz="1725" spc="-37" baseline="2415" dirty="0">
                <a:latin typeface="Times New Roman"/>
                <a:cs typeface="Times New Roman"/>
              </a:rPr>
              <a:t>оргаlзизации</a:t>
            </a:r>
            <a:r>
              <a:rPr sz="1725" spc="330" baseline="2415" dirty="0">
                <a:latin typeface="Times New Roman"/>
                <a:cs typeface="Times New Roman"/>
              </a:rPr>
              <a:t> </a:t>
            </a:r>
            <a:r>
              <a:rPr sz="1725" spc="-15" baseline="2415" dirty="0">
                <a:latin typeface="Times New Roman"/>
                <a:cs typeface="Times New Roman"/>
              </a:rPr>
              <a:t>является</a:t>
            </a:r>
            <a:r>
              <a:rPr sz="1725" spc="292" baseline="2415" dirty="0">
                <a:latin typeface="Times New Roman"/>
                <a:cs typeface="Times New Roman"/>
              </a:rPr>
              <a:t> </a:t>
            </a:r>
            <a:r>
              <a:rPr sz="1725" spc="-22" baseline="2415" dirty="0">
                <a:latin typeface="Times New Roman"/>
                <a:cs typeface="Times New Roman"/>
              </a:rPr>
              <a:t>одним</a:t>
            </a:r>
            <a:r>
              <a:rPr sz="1725" spc="359" baseline="2415" dirty="0">
                <a:latin typeface="Times New Roman"/>
                <a:cs typeface="Times New Roman"/>
              </a:rPr>
              <a:t> </a:t>
            </a:r>
            <a:r>
              <a:rPr sz="1725" spc="-60" baseline="2415" dirty="0">
                <a:latin typeface="Times New Roman"/>
                <a:cs typeface="Times New Roman"/>
              </a:rPr>
              <a:t>из</a:t>
            </a:r>
            <a:r>
              <a:rPr sz="1725" spc="202" baseline="2415" dirty="0">
                <a:latin typeface="Times New Roman"/>
                <a:cs typeface="Times New Roman"/>
              </a:rPr>
              <a:t> </a:t>
            </a:r>
            <a:r>
              <a:rPr sz="1725" spc="-44" baseline="2415" dirty="0">
                <a:latin typeface="Times New Roman"/>
                <a:cs typeface="Times New Roman"/>
              </a:rPr>
              <a:t>элеме›l </a:t>
            </a:r>
            <a:r>
              <a:rPr sz="1725" spc="-89" baseline="2415" dirty="0">
                <a:latin typeface="Times New Roman"/>
                <a:cs typeface="Times New Roman"/>
              </a:rPr>
              <a:t>гом</a:t>
            </a:r>
            <a:r>
              <a:rPr sz="1725" spc="277" baseline="2415" dirty="0">
                <a:latin typeface="Times New Roman"/>
                <a:cs typeface="Times New Roman"/>
              </a:rPr>
              <a:t> </a:t>
            </a:r>
            <a:r>
              <a:rPr sz="1150" spc="-35" dirty="0">
                <a:latin typeface="Times New Roman"/>
                <a:cs typeface="Times New Roman"/>
              </a:rPr>
              <a:t>рьі›</a:t>
            </a:r>
            <a:r>
              <a:rPr sz="1725" spc="-52" baseline="2415" dirty="0">
                <a:latin typeface="Times New Roman"/>
                <a:cs typeface="Times New Roman"/>
              </a:rPr>
              <a:t>зоч›tой</a:t>
            </a:r>
            <a:r>
              <a:rPr sz="1725" spc="-37" baseline="2415" dirty="0">
                <a:latin typeface="Times New Roman"/>
                <a:cs typeface="Times New Roman"/>
              </a:rPr>
              <a:t> </a:t>
            </a:r>
            <a:r>
              <a:rPr sz="1725" spc="15" baseline="4830" dirty="0">
                <a:latin typeface="Times New Roman"/>
                <a:cs typeface="Times New Roman"/>
              </a:rPr>
              <a:t>экономики.</a:t>
            </a:r>
            <a:r>
              <a:rPr sz="1725" spc="667" baseline="4830" dirty="0">
                <a:latin typeface="Times New Roman"/>
                <a:cs typeface="Times New Roman"/>
              </a:rPr>
              <a:t> </a:t>
            </a:r>
            <a:r>
              <a:rPr sz="1150" spc="-65" dirty="0">
                <a:latin typeface="Times New Roman"/>
                <a:cs typeface="Times New Roman"/>
              </a:rPr>
              <a:t>Целы</a:t>
            </a:r>
            <a:r>
              <a:rPr sz="1150" spc="15" dirty="0">
                <a:latin typeface="Times New Roman"/>
                <a:cs typeface="Times New Roman"/>
              </a:rPr>
              <a:t> </a:t>
            </a:r>
            <a:r>
              <a:rPr sz="1150" spc="60" dirty="0">
                <a:latin typeface="Times New Roman"/>
                <a:cs typeface="Times New Roman"/>
              </a:rPr>
              <a:t>о</a:t>
            </a:r>
            <a:r>
              <a:rPr sz="1150" spc="340" dirty="0">
                <a:latin typeface="Times New Roman"/>
                <a:cs typeface="Times New Roman"/>
              </a:rPr>
              <a:t> </a:t>
            </a:r>
            <a:r>
              <a:rPr sz="1150" spc="-15" dirty="0">
                <a:latin typeface="Times New Roman"/>
                <a:cs typeface="Times New Roman"/>
              </a:rPr>
              <a:t>любой</a:t>
            </a:r>
            <a:r>
              <a:rPr sz="1150" spc="480" dirty="0">
                <a:latin typeface="Times New Roman"/>
                <a:cs typeface="Times New Roman"/>
              </a:rPr>
              <a:t> </a:t>
            </a:r>
            <a:r>
              <a:rPr sz="1150" spc="-20" dirty="0">
                <a:latin typeface="Times New Roman"/>
                <a:cs typeface="Times New Roman"/>
              </a:rPr>
              <a:t>коммерческой</a:t>
            </a:r>
            <a:r>
              <a:rPr sz="1150" spc="545" dirty="0">
                <a:latin typeface="Times New Roman"/>
                <a:cs typeface="Times New Roman"/>
              </a:rPr>
              <a:t> </a:t>
            </a:r>
            <a:r>
              <a:rPr sz="1150" spc="-15" dirty="0">
                <a:latin typeface="Times New Roman"/>
                <a:cs typeface="Times New Roman"/>
              </a:rPr>
              <a:t>организации</a:t>
            </a:r>
            <a:r>
              <a:rPr sz="1150" spc="570" dirty="0">
                <a:latin typeface="Times New Roman"/>
                <a:cs typeface="Times New Roman"/>
              </a:rPr>
              <a:t> </a:t>
            </a:r>
            <a:r>
              <a:rPr sz="1150" spc="-10" dirty="0">
                <a:latin typeface="Times New Roman"/>
                <a:cs typeface="Times New Roman"/>
              </a:rPr>
              <a:t>являе</a:t>
            </a:r>
            <a:r>
              <a:rPr sz="1150" spc="-60" dirty="0">
                <a:latin typeface="Times New Roman"/>
                <a:cs typeface="Times New Roman"/>
              </a:rPr>
              <a:t> гся</a:t>
            </a:r>
            <a:r>
              <a:rPr sz="1150" spc="465" dirty="0">
                <a:latin typeface="Times New Roman"/>
                <a:cs typeface="Times New Roman"/>
              </a:rPr>
              <a:t> </a:t>
            </a:r>
            <a:r>
              <a:rPr sz="1150" spc="-35" dirty="0">
                <a:latin typeface="Times New Roman"/>
                <a:cs typeface="Times New Roman"/>
              </a:rPr>
              <a:t>гіолучс›tие</a:t>
            </a:r>
            <a:r>
              <a:rPr sz="1150" spc="-25" dirty="0">
                <a:latin typeface="Times New Roman"/>
                <a:cs typeface="Times New Roman"/>
              </a:rPr>
              <a:t> </a:t>
            </a:r>
            <a:r>
              <a:rPr sz="1725" baseline="7246" dirty="0">
                <a:latin typeface="Times New Roman"/>
                <a:cs typeface="Times New Roman"/>
              </a:rPr>
              <a:t>прибыли</a:t>
            </a:r>
            <a:r>
              <a:rPr sz="1725" spc="209" baseline="7246" dirty="0">
                <a:latin typeface="Times New Roman"/>
                <a:cs typeface="Times New Roman"/>
              </a:rPr>
              <a:t> </a:t>
            </a:r>
            <a:r>
              <a:rPr sz="1150" spc="-45" dirty="0">
                <a:latin typeface="Times New Roman"/>
                <a:cs typeface="Times New Roman"/>
              </a:rPr>
              <a:t>и</a:t>
            </a:r>
            <a:r>
              <a:rPr sz="1150" spc="95" dirty="0">
                <a:latin typeface="Times New Roman"/>
                <a:cs typeface="Times New Roman"/>
              </a:rPr>
              <a:t> </a:t>
            </a:r>
            <a:r>
              <a:rPr sz="1150" spc="5" dirty="0">
                <a:latin typeface="Times New Roman"/>
                <a:cs typeface="Times New Roman"/>
              </a:rPr>
              <a:t>именно</a:t>
            </a:r>
            <a:r>
              <a:rPr sz="1150" spc="95" dirty="0">
                <a:latin typeface="Times New Roman"/>
                <a:cs typeface="Times New Roman"/>
              </a:rPr>
              <a:t> </a:t>
            </a:r>
            <a:r>
              <a:rPr sz="1150" spc="-5" dirty="0">
                <a:latin typeface="Times New Roman"/>
                <a:cs typeface="Times New Roman"/>
              </a:rPr>
              <a:t>прибыл</a:t>
            </a:r>
            <a:r>
              <a:rPr sz="1150" dirty="0">
                <a:latin typeface="Times New Roman"/>
                <a:cs typeface="Times New Roman"/>
              </a:rPr>
              <a:t>ь</a:t>
            </a:r>
            <a:r>
              <a:rPr sz="1150" spc="135" dirty="0">
                <a:latin typeface="Times New Roman"/>
                <a:cs typeface="Times New Roman"/>
              </a:rPr>
              <a:t> </a:t>
            </a:r>
            <a:r>
              <a:rPr sz="1150" spc="-15" dirty="0">
                <a:latin typeface="Times New Roman"/>
                <a:cs typeface="Times New Roman"/>
              </a:rPr>
              <a:t>выступает</a:t>
            </a:r>
            <a:r>
              <a:rPr sz="1150" spc="180" dirty="0">
                <a:latin typeface="Times New Roman"/>
                <a:cs typeface="Times New Roman"/>
              </a:rPr>
              <a:t> </a:t>
            </a:r>
            <a:r>
              <a:rPr sz="1150" spc="-10" dirty="0">
                <a:latin typeface="Times New Roman"/>
                <a:cs typeface="Times New Roman"/>
              </a:rPr>
              <a:t>в</a:t>
            </a:r>
            <a:r>
              <a:rPr sz="1150" spc="45" dirty="0">
                <a:latin typeface="Times New Roman"/>
                <a:cs typeface="Times New Roman"/>
              </a:rPr>
              <a:t> </a:t>
            </a:r>
            <a:r>
              <a:rPr sz="1150" spc="-10" dirty="0">
                <a:latin typeface="Times New Roman"/>
                <a:cs typeface="Times New Roman"/>
              </a:rPr>
              <a:t>качестве</a:t>
            </a:r>
            <a:r>
              <a:rPr sz="1150" spc="140" dirty="0">
                <a:latin typeface="Times New Roman"/>
                <a:cs typeface="Times New Roman"/>
              </a:rPr>
              <a:t> </a:t>
            </a:r>
            <a:r>
              <a:rPr sz="1150" spc="-15" dirty="0">
                <a:latin typeface="Times New Roman"/>
                <a:cs typeface="Times New Roman"/>
              </a:rPr>
              <a:t>конечного</a:t>
            </a:r>
            <a:r>
              <a:rPr sz="1150" spc="150" dirty="0">
                <a:latin typeface="Times New Roman"/>
                <a:cs typeface="Times New Roman"/>
              </a:rPr>
              <a:t> </a:t>
            </a:r>
            <a:r>
              <a:rPr sz="1150" dirty="0">
                <a:latin typeface="Times New Roman"/>
                <a:cs typeface="Times New Roman"/>
              </a:rPr>
              <a:t>финансового</a:t>
            </a:r>
            <a:r>
              <a:rPr sz="1150" spc="160" dirty="0">
                <a:latin typeface="Times New Roman"/>
                <a:cs typeface="Times New Roman"/>
              </a:rPr>
              <a:t> </a:t>
            </a:r>
            <a:r>
              <a:rPr sz="1150" spc="-285" dirty="0">
                <a:latin typeface="Times New Roman"/>
                <a:cs typeface="Times New Roman"/>
              </a:rPr>
              <a:t>ре—</a:t>
            </a:r>
            <a:r>
              <a:rPr sz="1150" spc="-110" dirty="0">
                <a:latin typeface="Times New Roman"/>
                <a:cs typeface="Times New Roman"/>
              </a:rPr>
              <a:t> </a:t>
            </a:r>
            <a:r>
              <a:rPr sz="1725" spc="7" baseline="4830" dirty="0">
                <a:latin typeface="Times New Roman"/>
                <a:cs typeface="Times New Roman"/>
              </a:rPr>
              <a:t>зультат</a:t>
            </a:r>
            <a:r>
              <a:rPr sz="1725" spc="359" baseline="4830" dirty="0">
                <a:latin typeface="Times New Roman"/>
                <a:cs typeface="Times New Roman"/>
              </a:rPr>
              <a:t> </a:t>
            </a:r>
            <a:r>
              <a:rPr sz="1150" spc="-10" dirty="0">
                <a:latin typeface="Times New Roman"/>
                <a:cs typeface="Times New Roman"/>
              </a:rPr>
              <a:t>работы</a:t>
            </a:r>
            <a:r>
              <a:rPr sz="1150" spc="245" dirty="0">
                <a:latin typeface="Times New Roman"/>
                <a:cs typeface="Times New Roman"/>
              </a:rPr>
              <a:t> </a:t>
            </a:r>
            <a:r>
              <a:rPr sz="1150" dirty="0">
                <a:latin typeface="Times New Roman"/>
                <a:cs typeface="Times New Roman"/>
              </a:rPr>
              <a:t>компании.</a:t>
            </a:r>
            <a:r>
              <a:rPr sz="1150" spc="225" dirty="0">
                <a:latin typeface="Times New Roman"/>
                <a:cs typeface="Times New Roman"/>
              </a:rPr>
              <a:t> </a:t>
            </a:r>
            <a:r>
              <a:rPr sz="1150" spc="-15" dirty="0">
                <a:latin typeface="Times New Roman"/>
                <a:cs typeface="Times New Roman"/>
              </a:rPr>
              <a:t>Поскольку</a:t>
            </a:r>
            <a:r>
              <a:rPr sz="1150" spc="260" dirty="0">
                <a:latin typeface="Times New Roman"/>
                <a:cs typeface="Times New Roman"/>
              </a:rPr>
              <a:t> </a:t>
            </a:r>
            <a:r>
              <a:rPr sz="1150" spc="-5" dirty="0">
                <a:latin typeface="Times New Roman"/>
                <a:cs typeface="Times New Roman"/>
              </a:rPr>
              <a:t>современна</a:t>
            </a:r>
            <a:r>
              <a:rPr sz="1150" dirty="0">
                <a:latin typeface="Times New Roman"/>
                <a:cs typeface="Times New Roman"/>
              </a:rPr>
              <a:t>я</a:t>
            </a:r>
            <a:r>
              <a:rPr sz="1150" spc="225" dirty="0">
                <a:latin typeface="Times New Roman"/>
                <a:cs typeface="Times New Roman"/>
              </a:rPr>
              <a:t> </a:t>
            </a:r>
            <a:r>
              <a:rPr sz="1150" spc="-5" dirty="0">
                <a:latin typeface="Times New Roman"/>
                <a:cs typeface="Times New Roman"/>
              </a:rPr>
              <a:t>систем</a:t>
            </a:r>
            <a:r>
              <a:rPr sz="1150" dirty="0">
                <a:latin typeface="Times New Roman"/>
                <a:cs typeface="Times New Roman"/>
              </a:rPr>
              <a:t>а</a:t>
            </a:r>
            <a:r>
              <a:rPr sz="1150" spc="185" dirty="0">
                <a:latin typeface="Times New Roman"/>
                <a:cs typeface="Times New Roman"/>
              </a:rPr>
              <a:t> </a:t>
            </a:r>
            <a:r>
              <a:rPr sz="1150" spc="-15" dirty="0">
                <a:latin typeface="Times New Roman"/>
                <a:cs typeface="Times New Roman"/>
              </a:rPr>
              <a:t>учёта</a:t>
            </a:r>
            <a:r>
              <a:rPr sz="1150" spc="250" dirty="0">
                <a:latin typeface="Times New Roman"/>
                <a:cs typeface="Times New Roman"/>
              </a:rPr>
              <a:t> </a:t>
            </a:r>
            <a:r>
              <a:rPr sz="1150" spc="-114" dirty="0">
                <a:latin typeface="Times New Roman"/>
                <a:cs typeface="Times New Roman"/>
              </a:rPr>
              <a:t>и</a:t>
            </a:r>
            <a:r>
              <a:rPr sz="1150" spc="170" dirty="0">
                <a:latin typeface="Times New Roman"/>
                <a:cs typeface="Times New Roman"/>
              </a:rPr>
              <a:t> </a:t>
            </a:r>
            <a:r>
              <a:rPr sz="1150" dirty="0">
                <a:latin typeface="Times New Roman"/>
                <a:cs typeface="Times New Roman"/>
              </a:rPr>
              <a:t>отчётно- </a:t>
            </a:r>
            <a:r>
              <a:rPr sz="1725" spc="15" baseline="9661" dirty="0">
                <a:latin typeface="Times New Roman"/>
                <a:cs typeface="Times New Roman"/>
              </a:rPr>
              <a:t>сти,</a:t>
            </a:r>
            <a:r>
              <a:rPr sz="1725" spc="209" baseline="9661" dirty="0">
                <a:latin typeface="Times New Roman"/>
                <a:cs typeface="Times New Roman"/>
              </a:rPr>
              <a:t> </a:t>
            </a:r>
            <a:r>
              <a:rPr sz="1725" spc="-7" baseline="7246" dirty="0">
                <a:latin typeface="Times New Roman"/>
                <a:cs typeface="Times New Roman"/>
              </a:rPr>
              <a:t>н</a:t>
            </a:r>
            <a:r>
              <a:rPr sz="1725" baseline="7246" dirty="0">
                <a:latin typeface="Times New Roman"/>
                <a:cs typeface="Times New Roman"/>
              </a:rPr>
              <a:t>е</a:t>
            </a:r>
            <a:r>
              <a:rPr sz="1725" spc="120" baseline="7246" dirty="0">
                <a:latin typeface="Times New Roman"/>
                <a:cs typeface="Times New Roman"/>
              </a:rPr>
              <a:t> </a:t>
            </a:r>
            <a:r>
              <a:rPr sz="1725" baseline="7246" dirty="0">
                <a:latin typeface="Times New Roman"/>
                <a:cs typeface="Times New Roman"/>
              </a:rPr>
              <a:t>о</a:t>
            </a:r>
            <a:r>
              <a:rPr sz="1725" baseline="4830" dirty="0">
                <a:latin typeface="Times New Roman"/>
                <a:cs typeface="Times New Roman"/>
              </a:rPr>
              <a:t>беспечивает</a:t>
            </a:r>
            <a:r>
              <a:rPr sz="1725" spc="330" baseline="4830" dirty="0">
                <a:latin typeface="Times New Roman"/>
                <a:cs typeface="Times New Roman"/>
              </a:rPr>
              <a:t> </a:t>
            </a:r>
            <a:r>
              <a:rPr sz="1725" baseline="4830" dirty="0">
                <a:latin typeface="Times New Roman"/>
                <a:cs typeface="Times New Roman"/>
              </a:rPr>
              <a:t>достаточн</a:t>
            </a:r>
            <a:r>
              <a:rPr sz="1725" baseline="2415" dirty="0">
                <a:latin typeface="Times New Roman"/>
                <a:cs typeface="Times New Roman"/>
              </a:rPr>
              <a:t>ои</a:t>
            </a:r>
            <a:r>
              <a:rPr sz="1725" spc="150" baseline="2415" dirty="0">
                <a:latin typeface="Times New Roman"/>
                <a:cs typeface="Times New Roman"/>
              </a:rPr>
              <a:t> </a:t>
            </a:r>
            <a:r>
              <a:rPr sz="1150" spc="-10" dirty="0">
                <a:latin typeface="Times New Roman"/>
                <a:cs typeface="Times New Roman"/>
              </a:rPr>
              <a:t>прозра'lности</a:t>
            </a:r>
            <a:r>
              <a:rPr sz="1150" spc="204" dirty="0">
                <a:latin typeface="Times New Roman"/>
                <a:cs typeface="Times New Roman"/>
              </a:rPr>
              <a:t> </a:t>
            </a:r>
            <a:r>
              <a:rPr sz="1150" spc="-10" dirty="0">
                <a:latin typeface="Times New Roman"/>
                <a:cs typeface="Times New Roman"/>
              </a:rPr>
              <a:t>условий</a:t>
            </a:r>
            <a:r>
              <a:rPr sz="1150" spc="175" dirty="0">
                <a:latin typeface="Times New Roman"/>
                <a:cs typeface="Times New Roman"/>
              </a:rPr>
              <a:t> </a:t>
            </a:r>
            <a:r>
              <a:rPr sz="1725" spc="-7" baseline="4830" dirty="0">
                <a:latin typeface="Times New Roman"/>
                <a:cs typeface="Times New Roman"/>
              </a:rPr>
              <a:t>формировани</a:t>
            </a:r>
            <a:r>
              <a:rPr sz="1725" baseline="4830" dirty="0">
                <a:latin typeface="Times New Roman"/>
                <a:cs typeface="Times New Roman"/>
              </a:rPr>
              <a:t>я  </a:t>
            </a:r>
            <a:r>
              <a:rPr sz="1725" spc="-22" baseline="4830" dirty="0">
                <a:latin typeface="Times New Roman"/>
                <a:cs typeface="Times New Roman"/>
              </a:rPr>
              <a:t>при-</a:t>
            </a:r>
            <a:r>
              <a:rPr sz="1725" spc="-15" baseline="4830" dirty="0">
                <a:latin typeface="Times New Roman"/>
                <a:cs typeface="Times New Roman"/>
              </a:rPr>
              <a:t> </a:t>
            </a:r>
            <a:r>
              <a:rPr sz="1725" spc="22" baseline="7246" dirty="0">
                <a:latin typeface="Times New Roman"/>
                <a:cs typeface="Times New Roman"/>
              </a:rPr>
              <a:t>были,</a:t>
            </a:r>
            <a:r>
              <a:rPr sz="1725" spc="300" baseline="7246" dirty="0">
                <a:latin typeface="Times New Roman"/>
                <a:cs typeface="Times New Roman"/>
              </a:rPr>
              <a:t> </a:t>
            </a:r>
            <a:r>
              <a:rPr sz="1725" spc="-30" baseline="2415" dirty="0">
                <a:latin typeface="Times New Roman"/>
                <a:cs typeface="Times New Roman"/>
              </a:rPr>
              <a:t>н</a:t>
            </a:r>
            <a:r>
              <a:rPr sz="1150" spc="-20" dirty="0">
                <a:latin typeface="Times New Roman"/>
                <a:cs typeface="Times New Roman"/>
              </a:rPr>
              <a:t>еобходимо</a:t>
            </a:r>
            <a:r>
              <a:rPr sz="1150" spc="475" dirty="0">
                <a:latin typeface="Times New Roman"/>
                <a:cs typeface="Times New Roman"/>
              </a:rPr>
              <a:t> </a:t>
            </a:r>
            <a:r>
              <a:rPr sz="1150" spc="-10" dirty="0">
                <a:latin typeface="Times New Roman"/>
                <a:cs typeface="Times New Roman"/>
              </a:rPr>
              <a:t>исследовать</a:t>
            </a:r>
            <a:r>
              <a:rPr sz="1150" spc="254" dirty="0">
                <a:latin typeface="Times New Roman"/>
                <a:cs typeface="Times New Roman"/>
              </a:rPr>
              <a:t> </a:t>
            </a:r>
            <a:r>
              <a:rPr sz="1150" spc="-20" dirty="0">
                <a:latin typeface="Times New Roman"/>
                <a:cs typeface="Times New Roman"/>
              </a:rPr>
              <a:t>правила</a:t>
            </a:r>
            <a:r>
              <a:rPr sz="1150" spc="235" dirty="0">
                <a:latin typeface="Times New Roman"/>
                <a:cs typeface="Times New Roman"/>
              </a:rPr>
              <a:t> </a:t>
            </a:r>
            <a:r>
              <a:rPr sz="1150" spc="-15" dirty="0">
                <a:latin typeface="Times New Roman"/>
                <a:cs typeface="Times New Roman"/>
              </a:rPr>
              <a:t>его</a:t>
            </a:r>
            <a:r>
              <a:rPr sz="1150" spc="150" dirty="0">
                <a:latin typeface="Times New Roman"/>
                <a:cs typeface="Times New Roman"/>
              </a:rPr>
              <a:t> </a:t>
            </a:r>
            <a:r>
              <a:rPr sz="1150" spc="-10" dirty="0">
                <a:latin typeface="Times New Roman"/>
                <a:cs typeface="Times New Roman"/>
              </a:rPr>
              <a:t>формирования,</a:t>
            </a:r>
            <a:r>
              <a:rPr sz="1150" spc="335" dirty="0">
                <a:latin typeface="Times New Roman"/>
                <a:cs typeface="Times New Roman"/>
              </a:rPr>
              <a:t> </a:t>
            </a:r>
            <a:r>
              <a:rPr sz="1150" spc="-20" dirty="0">
                <a:latin typeface="Times New Roman"/>
                <a:cs typeface="Times New Roman"/>
              </a:rPr>
              <a:t>которые</a:t>
            </a:r>
            <a:r>
              <a:rPr sz="1150" spc="250" dirty="0">
                <a:latin typeface="Times New Roman"/>
                <a:cs typeface="Times New Roman"/>
              </a:rPr>
              <a:t> </a:t>
            </a:r>
            <a:r>
              <a:rPr sz="1150" dirty="0">
                <a:latin typeface="Times New Roman"/>
                <a:cs typeface="Times New Roman"/>
              </a:rPr>
              <a:t>зависят </a:t>
            </a:r>
            <a:r>
              <a:rPr sz="1725" spc="7" baseline="7246" dirty="0">
                <a:latin typeface="Times New Roman"/>
                <a:cs typeface="Times New Roman"/>
              </a:rPr>
              <a:t>от</a:t>
            </a:r>
            <a:r>
              <a:rPr sz="1725" spc="225" baseline="7246" dirty="0">
                <a:latin typeface="Times New Roman"/>
                <a:cs typeface="Times New Roman"/>
              </a:rPr>
              <a:t> </a:t>
            </a:r>
            <a:r>
              <a:rPr sz="1725" spc="-7" baseline="2415" dirty="0">
                <a:latin typeface="Times New Roman"/>
                <a:cs typeface="Times New Roman"/>
              </a:rPr>
              <a:t>решени</a:t>
            </a:r>
            <a:r>
              <a:rPr sz="1725" baseline="2415" dirty="0">
                <a:latin typeface="Times New Roman"/>
                <a:cs typeface="Times New Roman"/>
              </a:rPr>
              <a:t>й</a:t>
            </a:r>
            <a:r>
              <a:rPr sz="1725" spc="345" baseline="2415" dirty="0">
                <a:latin typeface="Times New Roman"/>
                <a:cs typeface="Times New Roman"/>
              </a:rPr>
              <a:t> </a:t>
            </a:r>
            <a:r>
              <a:rPr sz="1725" spc="-22" baseline="2415" dirty="0">
                <a:latin typeface="Times New Roman"/>
                <a:cs typeface="Times New Roman"/>
              </a:rPr>
              <a:t>пользователей</a:t>
            </a:r>
            <a:r>
              <a:rPr sz="1725" spc="367" baseline="2415" dirty="0">
                <a:latin typeface="Times New Roman"/>
                <a:cs typeface="Times New Roman"/>
              </a:rPr>
              <a:t> </a:t>
            </a:r>
            <a:r>
              <a:rPr sz="1725" spc="-30" baseline="2415" dirty="0">
                <a:latin typeface="Times New Roman"/>
                <a:cs typeface="Times New Roman"/>
              </a:rPr>
              <a:t>бухгалтерской</a:t>
            </a:r>
            <a:r>
              <a:rPr sz="1725" baseline="2415" dirty="0">
                <a:latin typeface="Times New Roman"/>
                <a:cs typeface="Times New Roman"/>
              </a:rPr>
              <a:t>  </a:t>
            </a:r>
            <a:r>
              <a:rPr sz="1725" spc="-15" baseline="2415" dirty="0">
                <a:latin typeface="Times New Roman"/>
                <a:cs typeface="Times New Roman"/>
              </a:rPr>
              <a:t>отчётности.</a:t>
            </a:r>
            <a:r>
              <a:rPr sz="1725" spc="270" baseline="2415" dirty="0">
                <a:latin typeface="Times New Roman"/>
                <a:cs typeface="Times New Roman"/>
              </a:rPr>
              <a:t> </a:t>
            </a:r>
            <a:r>
              <a:rPr sz="1150" spc="-20" dirty="0">
                <a:latin typeface="Times New Roman"/>
                <a:cs typeface="Times New Roman"/>
              </a:rPr>
              <a:t>С</a:t>
            </a:r>
            <a:r>
              <a:rPr sz="1725" spc="-30" baseline="2415" dirty="0">
                <a:latin typeface="Times New Roman"/>
                <a:cs typeface="Times New Roman"/>
              </a:rPr>
              <a:t>ледовательно,</a:t>
            </a:r>
            <a:r>
              <a:rPr sz="1725" spc="615" baseline="2415" dirty="0">
                <a:latin typeface="Times New Roman"/>
                <a:cs typeface="Times New Roman"/>
              </a:rPr>
              <a:t> </a:t>
            </a:r>
            <a:r>
              <a:rPr sz="1150" spc="-25" dirty="0">
                <a:latin typeface="Times New Roman"/>
                <a:cs typeface="Times New Roman"/>
              </a:rPr>
              <a:t>д</a:t>
            </a:r>
            <a:r>
              <a:rPr sz="1725" spc="-37" baseline="2415" dirty="0">
                <a:latin typeface="Times New Roman"/>
                <a:cs typeface="Times New Roman"/>
              </a:rPr>
              <a:t>ля</a:t>
            </a:r>
            <a:r>
              <a:rPr sz="1725" spc="262" baseline="2415" dirty="0">
                <a:latin typeface="Times New Roman"/>
                <a:cs typeface="Times New Roman"/>
              </a:rPr>
              <a:t> </a:t>
            </a:r>
            <a:r>
              <a:rPr sz="1725" spc="-30" baseline="2415" dirty="0">
                <a:latin typeface="Times New Roman"/>
                <a:cs typeface="Times New Roman"/>
              </a:rPr>
              <a:t>её</a:t>
            </a:r>
            <a:r>
              <a:rPr sz="1725" spc="-22" baseline="2415" dirty="0">
                <a:latin typeface="Times New Roman"/>
                <a:cs typeface="Times New Roman"/>
              </a:rPr>
              <a:t> </a:t>
            </a:r>
            <a:r>
              <a:rPr sz="1725" baseline="4830" dirty="0">
                <a:latin typeface="Times New Roman"/>
                <a:cs typeface="Times New Roman"/>
              </a:rPr>
              <a:t>макс</a:t>
            </a:r>
            <a:r>
              <a:rPr sz="1725" baseline="2415" dirty="0">
                <a:latin typeface="Times New Roman"/>
                <a:cs typeface="Times New Roman"/>
              </a:rPr>
              <a:t>ими</a:t>
            </a:r>
            <a:r>
              <a:rPr sz="1150" dirty="0">
                <a:latin typeface="Times New Roman"/>
                <a:cs typeface="Times New Roman"/>
              </a:rPr>
              <a:t>зации</a:t>
            </a:r>
            <a:r>
              <a:rPr sz="1150" spc="240" dirty="0">
                <a:latin typeface="Times New Roman"/>
                <a:cs typeface="Times New Roman"/>
              </a:rPr>
              <a:t> </a:t>
            </a:r>
            <a:r>
              <a:rPr sz="1725" baseline="2415" dirty="0">
                <a:latin typeface="Times New Roman"/>
                <a:cs typeface="Times New Roman"/>
              </a:rPr>
              <a:t>необходимо</a:t>
            </a:r>
            <a:r>
              <a:rPr sz="1725" spc="322" baseline="2415" dirty="0">
                <a:latin typeface="Times New Roman"/>
                <a:cs typeface="Times New Roman"/>
              </a:rPr>
              <a:t> </a:t>
            </a:r>
            <a:r>
              <a:rPr sz="1725" spc="-30" baseline="2415" dirty="0">
                <a:latin typeface="Times New Roman"/>
                <a:cs typeface="Times New Roman"/>
              </a:rPr>
              <a:t>изучить</a:t>
            </a:r>
            <a:r>
              <a:rPr sz="1725" spc="315" baseline="2415" dirty="0">
                <a:latin typeface="Times New Roman"/>
                <a:cs typeface="Times New Roman"/>
              </a:rPr>
              <a:t> </a:t>
            </a:r>
            <a:r>
              <a:rPr sz="1725" spc="-37" baseline="2415" dirty="0">
                <a:latin typeface="Times New Roman"/>
                <a:cs typeface="Times New Roman"/>
              </a:rPr>
              <a:t>источники</a:t>
            </a:r>
            <a:r>
              <a:rPr sz="1725" spc="359" baseline="2415" dirty="0">
                <a:latin typeface="Times New Roman"/>
                <a:cs typeface="Times New Roman"/>
              </a:rPr>
              <a:t> </a:t>
            </a:r>
            <a:r>
              <a:rPr sz="1725" spc="-22" baseline="2415" dirty="0">
                <a:latin typeface="Times New Roman"/>
                <a:cs typeface="Times New Roman"/>
              </a:rPr>
              <a:t>её</a:t>
            </a:r>
            <a:r>
              <a:rPr sz="1725" spc="254" baseline="2415" dirty="0">
                <a:latin typeface="Times New Roman"/>
                <a:cs typeface="Times New Roman"/>
              </a:rPr>
              <a:t> </a:t>
            </a:r>
            <a:r>
              <a:rPr sz="1725" spc="-30" baseline="2415" dirty="0">
                <a:latin typeface="Times New Roman"/>
                <a:cs typeface="Times New Roman"/>
              </a:rPr>
              <a:t>возникновения</a:t>
            </a:r>
            <a:r>
              <a:rPr sz="1725" spc="487" baseline="2415" dirty="0">
                <a:latin typeface="Times New Roman"/>
                <a:cs typeface="Times New Roman"/>
              </a:rPr>
              <a:t> </a:t>
            </a:r>
            <a:r>
              <a:rPr sz="1725" spc="-120" baseline="2415" dirty="0">
                <a:latin typeface="Times New Roman"/>
                <a:cs typeface="Times New Roman"/>
              </a:rPr>
              <a:t>и</a:t>
            </a:r>
            <a:r>
              <a:rPr sz="1725" spc="240" baseline="2415" dirty="0">
                <a:latin typeface="Times New Roman"/>
                <a:cs typeface="Times New Roman"/>
              </a:rPr>
              <a:t> </a:t>
            </a:r>
            <a:r>
              <a:rPr sz="1725" baseline="2415" dirty="0">
                <a:latin typeface="Times New Roman"/>
                <a:cs typeface="Times New Roman"/>
              </a:rPr>
              <a:t>факторы, </a:t>
            </a:r>
            <a:r>
              <a:rPr sz="1725" spc="-37" baseline="2415" dirty="0">
                <a:latin typeface="Times New Roman"/>
                <a:cs typeface="Times New Roman"/>
              </a:rPr>
              <a:t>в</a:t>
            </a:r>
            <a:r>
              <a:rPr sz="1150" spc="-25" dirty="0">
                <a:latin typeface="Times New Roman"/>
                <a:cs typeface="Times New Roman"/>
              </a:rPr>
              <a:t>оздействующие</a:t>
            </a:r>
            <a:r>
              <a:rPr sz="1150" spc="509" dirty="0">
                <a:latin typeface="Times New Roman"/>
                <a:cs typeface="Times New Roman"/>
              </a:rPr>
              <a:t> </a:t>
            </a:r>
            <a:r>
              <a:rPr sz="1150" spc="-5" dirty="0">
                <a:latin typeface="Times New Roman"/>
                <a:cs typeface="Times New Roman"/>
              </a:rPr>
              <a:t>н</a:t>
            </a:r>
            <a:r>
              <a:rPr sz="1150" dirty="0">
                <a:latin typeface="Times New Roman"/>
                <a:cs typeface="Times New Roman"/>
              </a:rPr>
              <a:t>а</a:t>
            </a:r>
            <a:r>
              <a:rPr sz="1150" spc="45" dirty="0">
                <a:latin typeface="Times New Roman"/>
                <a:cs typeface="Times New Roman"/>
              </a:rPr>
              <a:t> </a:t>
            </a:r>
            <a:r>
              <a:rPr sz="1150" dirty="0">
                <a:latin typeface="Times New Roman"/>
                <a:cs typeface="Times New Roman"/>
              </a:rPr>
              <a:t>неё.</a:t>
            </a:r>
            <a:r>
              <a:rPr sz="1150" spc="75" dirty="0">
                <a:latin typeface="Times New Roman"/>
                <a:cs typeface="Times New Roman"/>
              </a:rPr>
              <a:t> </a:t>
            </a:r>
            <a:r>
              <a:rPr sz="1150" spc="-45" dirty="0">
                <a:latin typeface="Times New Roman"/>
                <a:cs typeface="Times New Roman"/>
              </a:rPr>
              <a:t>А</a:t>
            </a:r>
            <a:r>
              <a:rPr sz="1150" spc="75" dirty="0">
                <a:latin typeface="Times New Roman"/>
                <a:cs typeface="Times New Roman"/>
              </a:rPr>
              <a:t> </a:t>
            </a:r>
            <a:r>
              <a:rPr sz="1150" spc="-20" dirty="0">
                <a:latin typeface="Times New Roman"/>
                <a:cs typeface="Times New Roman"/>
              </a:rPr>
              <a:t>также</a:t>
            </a:r>
            <a:r>
              <a:rPr sz="1150" spc="80" dirty="0">
                <a:latin typeface="Times New Roman"/>
                <a:cs typeface="Times New Roman"/>
              </a:rPr>
              <a:t> </a:t>
            </a:r>
            <a:r>
              <a:rPr sz="1150" spc="-20" dirty="0">
                <a:latin typeface="Times New Roman"/>
                <a:cs typeface="Times New Roman"/>
              </a:rPr>
              <a:t>данные</a:t>
            </a:r>
            <a:r>
              <a:rPr sz="1150" spc="105" dirty="0">
                <a:latin typeface="Times New Roman"/>
                <a:cs typeface="Times New Roman"/>
              </a:rPr>
              <a:t> </a:t>
            </a:r>
            <a:r>
              <a:rPr sz="1150" spc="25" dirty="0">
                <a:latin typeface="Times New Roman"/>
                <a:cs typeface="Times New Roman"/>
              </a:rPr>
              <a:t>о</a:t>
            </a:r>
            <a:r>
              <a:rPr sz="1150" spc="20" dirty="0">
                <a:latin typeface="Times New Roman"/>
                <a:cs typeface="Times New Roman"/>
              </a:rPr>
              <a:t> </a:t>
            </a:r>
            <a:r>
              <a:rPr sz="1150" spc="-20" dirty="0">
                <a:latin typeface="Times New Roman"/>
                <a:cs typeface="Times New Roman"/>
              </a:rPr>
              <a:t>финансовом</a:t>
            </a:r>
            <a:r>
              <a:rPr sz="1150" spc="215" dirty="0">
                <a:latin typeface="Times New Roman"/>
                <a:cs typeface="Times New Roman"/>
              </a:rPr>
              <a:t> </a:t>
            </a:r>
            <a:r>
              <a:rPr sz="1150" spc="-25" dirty="0">
                <a:latin typeface="Times New Roman"/>
                <a:cs typeface="Times New Roman"/>
              </a:rPr>
              <a:t>положении</a:t>
            </a:r>
            <a:r>
              <a:rPr sz="1150" spc="200" dirty="0">
                <a:latin typeface="Times New Roman"/>
                <a:cs typeface="Times New Roman"/>
              </a:rPr>
              <a:t> </a:t>
            </a:r>
            <a:r>
              <a:rPr sz="1150" spc="-10" dirty="0">
                <a:latin typeface="Times New Roman"/>
                <a:cs typeface="Times New Roman"/>
              </a:rPr>
              <a:t>организа-</a:t>
            </a:r>
            <a:r>
              <a:rPr sz="1150" spc="-5" dirty="0">
                <a:latin typeface="Times New Roman"/>
                <a:cs typeface="Times New Roman"/>
              </a:rPr>
              <a:t> ци</a:t>
            </a:r>
            <a:r>
              <a:rPr sz="1150" dirty="0">
                <a:latin typeface="Times New Roman"/>
                <a:cs typeface="Times New Roman"/>
              </a:rPr>
              <a:t>и</a:t>
            </a:r>
            <a:r>
              <a:rPr sz="1150" spc="835" dirty="0">
                <a:latin typeface="Times New Roman"/>
                <a:cs typeface="Times New Roman"/>
              </a:rPr>
              <a:t> </a:t>
            </a:r>
            <a:r>
              <a:rPr sz="1150" spc="-5" dirty="0">
                <a:latin typeface="Times New Roman"/>
                <a:cs typeface="Times New Roman"/>
              </a:rPr>
              <a:t>являютс</a:t>
            </a:r>
            <a:r>
              <a:rPr sz="1150" dirty="0">
                <a:latin typeface="Times New Roman"/>
                <a:cs typeface="Times New Roman"/>
              </a:rPr>
              <a:t>я</a:t>
            </a:r>
            <a:r>
              <a:rPr sz="1150" spc="869" dirty="0">
                <a:latin typeface="Times New Roman"/>
                <a:cs typeface="Times New Roman"/>
              </a:rPr>
              <a:t> </a:t>
            </a:r>
            <a:r>
              <a:rPr sz="1150" spc="-20" dirty="0">
                <a:latin typeface="Times New Roman"/>
                <a:cs typeface="Times New Roman"/>
              </a:rPr>
              <a:t>главной</a:t>
            </a:r>
            <a:r>
              <a:rPr sz="1150" spc="850" dirty="0">
                <a:latin typeface="Times New Roman"/>
                <a:cs typeface="Times New Roman"/>
              </a:rPr>
              <a:t> </a:t>
            </a:r>
            <a:r>
              <a:rPr sz="1150" spc="-20" dirty="0">
                <a:latin typeface="Times New Roman"/>
                <a:cs typeface="Times New Roman"/>
              </a:rPr>
              <a:t>составной</a:t>
            </a:r>
            <a:r>
              <a:rPr sz="1150" spc="875" dirty="0">
                <a:latin typeface="Times New Roman"/>
                <a:cs typeface="Times New Roman"/>
              </a:rPr>
              <a:t> </a:t>
            </a:r>
            <a:r>
              <a:rPr sz="1150" spc="-25" dirty="0">
                <a:latin typeface="Times New Roman"/>
                <a:cs typeface="Times New Roman"/>
              </a:rPr>
              <a:t>частью</a:t>
            </a:r>
            <a:r>
              <a:rPr sz="1150" spc="825" dirty="0">
                <a:latin typeface="Times New Roman"/>
                <a:cs typeface="Times New Roman"/>
              </a:rPr>
              <a:t> </a:t>
            </a:r>
            <a:r>
              <a:rPr sz="1150" spc="-20" dirty="0">
                <a:latin typeface="Times New Roman"/>
                <a:cs typeface="Times New Roman"/>
              </a:rPr>
              <a:t>управления</a:t>
            </a:r>
            <a:r>
              <a:rPr sz="1150" dirty="0">
                <a:latin typeface="Times New Roman"/>
                <a:cs typeface="Times New Roman"/>
              </a:rPr>
              <a:t>    </a:t>
            </a:r>
            <a:r>
              <a:rPr sz="1150" spc="-15" dirty="0">
                <a:latin typeface="Times New Roman"/>
                <a:cs typeface="Times New Roman"/>
              </a:rPr>
              <a:t>её</a:t>
            </a:r>
            <a:r>
              <a:rPr sz="1150" spc="770" dirty="0">
                <a:latin typeface="Times New Roman"/>
                <a:cs typeface="Times New Roman"/>
              </a:rPr>
              <a:t> </a:t>
            </a:r>
            <a:r>
              <a:rPr sz="1150" dirty="0">
                <a:latin typeface="Times New Roman"/>
                <a:cs typeface="Times New Roman"/>
              </a:rPr>
              <a:t>финансово- </a:t>
            </a:r>
            <a:r>
              <a:rPr sz="1725" spc="-30" baseline="2415" dirty="0">
                <a:latin typeface="Times New Roman"/>
                <a:cs typeface="Times New Roman"/>
              </a:rPr>
              <a:t>х</a:t>
            </a:r>
            <a:r>
              <a:rPr sz="1150" spc="-20" dirty="0">
                <a:latin typeface="Times New Roman"/>
                <a:cs typeface="Times New Roman"/>
              </a:rPr>
              <a:t>озяйственной</a:t>
            </a:r>
            <a:r>
              <a:rPr sz="1150" spc="325" dirty="0">
                <a:latin typeface="Times New Roman"/>
                <a:cs typeface="Times New Roman"/>
              </a:rPr>
              <a:t> </a:t>
            </a:r>
            <a:r>
              <a:rPr sz="1150" dirty="0">
                <a:latin typeface="Times New Roman"/>
                <a:cs typeface="Times New Roman"/>
              </a:rPr>
              <a:t>деятельностью,</a:t>
            </a:r>
            <a:endParaRPr sz="1150">
              <a:latin typeface="Times New Roman"/>
              <a:cs typeface="Times New Roman"/>
            </a:endParaRPr>
          </a:p>
          <a:p>
            <a:pPr marL="134620" marR="103505" indent="372110" algn="just">
              <a:lnSpc>
                <a:spcPct val="151900"/>
              </a:lnSpc>
            </a:pPr>
            <a:r>
              <a:rPr sz="1150" dirty="0">
                <a:latin typeface="Times New Roman"/>
                <a:cs typeface="Times New Roman"/>
              </a:rPr>
              <a:t>Такая</a:t>
            </a:r>
            <a:r>
              <a:rPr sz="1150" spc="140" dirty="0">
                <a:latin typeface="Times New Roman"/>
                <a:cs typeface="Times New Roman"/>
              </a:rPr>
              <a:t> </a:t>
            </a:r>
            <a:r>
              <a:rPr sz="1150" dirty="0">
                <a:latin typeface="Times New Roman"/>
                <a:cs typeface="Times New Roman"/>
              </a:rPr>
              <a:t>информация</a:t>
            </a:r>
            <a:r>
              <a:rPr sz="1150" spc="180" dirty="0">
                <a:latin typeface="Times New Roman"/>
                <a:cs typeface="Times New Roman"/>
              </a:rPr>
              <a:t> </a:t>
            </a:r>
            <a:r>
              <a:rPr sz="1150" dirty="0">
                <a:latin typeface="Times New Roman"/>
                <a:cs typeface="Times New Roman"/>
              </a:rPr>
              <a:t>пользуется</a:t>
            </a:r>
            <a:r>
              <a:rPr sz="1150" spc="175" dirty="0">
                <a:latin typeface="Times New Roman"/>
                <a:cs typeface="Times New Roman"/>
              </a:rPr>
              <a:t> </a:t>
            </a:r>
            <a:r>
              <a:rPr sz="1150" dirty="0">
                <a:latin typeface="Times New Roman"/>
                <a:cs typeface="Times New Roman"/>
              </a:rPr>
              <a:t>наибольшим</a:t>
            </a:r>
            <a:r>
              <a:rPr sz="1150" spc="210" dirty="0">
                <a:latin typeface="Times New Roman"/>
                <a:cs typeface="Times New Roman"/>
              </a:rPr>
              <a:t> </a:t>
            </a:r>
            <a:r>
              <a:rPr sz="1150" dirty="0">
                <a:latin typeface="Times New Roman"/>
                <a:cs typeface="Times New Roman"/>
              </a:rPr>
              <a:t>спросом</a:t>
            </a:r>
            <a:r>
              <a:rPr sz="1150" spc="140" dirty="0">
                <a:latin typeface="Times New Roman"/>
                <a:cs typeface="Times New Roman"/>
              </a:rPr>
              <a:t> </a:t>
            </a:r>
            <a:r>
              <a:rPr sz="1150" dirty="0">
                <a:latin typeface="Times New Roman"/>
                <a:cs typeface="Times New Roman"/>
              </a:rPr>
              <a:t>среди</a:t>
            </a:r>
            <a:r>
              <a:rPr sz="1150" spc="155" dirty="0">
                <a:latin typeface="Times New Roman"/>
                <a:cs typeface="Times New Roman"/>
              </a:rPr>
              <a:t> </a:t>
            </a:r>
            <a:r>
              <a:rPr sz="1150" spc="-10" dirty="0">
                <a:latin typeface="Times New Roman"/>
                <a:cs typeface="Times New Roman"/>
              </a:rPr>
              <a:t>различных </a:t>
            </a:r>
            <a:r>
              <a:rPr sz="1150" dirty="0">
                <a:latin typeface="Times New Roman"/>
                <a:cs typeface="Times New Roman"/>
              </a:rPr>
              <a:t>её</a:t>
            </a:r>
            <a:r>
              <a:rPr sz="1150" spc="-10" dirty="0">
                <a:latin typeface="Times New Roman"/>
                <a:cs typeface="Times New Roman"/>
              </a:rPr>
              <a:t> </a:t>
            </a:r>
            <a:r>
              <a:rPr sz="1150" dirty="0">
                <a:latin typeface="Times New Roman"/>
                <a:cs typeface="Times New Roman"/>
              </a:rPr>
              <a:t>пользователей</a:t>
            </a:r>
            <a:r>
              <a:rPr sz="1150" spc="70" dirty="0">
                <a:latin typeface="Times New Roman"/>
                <a:cs typeface="Times New Roman"/>
              </a:rPr>
              <a:t> </a:t>
            </a:r>
            <a:r>
              <a:rPr sz="1150" dirty="0">
                <a:latin typeface="Times New Roman"/>
                <a:cs typeface="Times New Roman"/>
              </a:rPr>
              <a:t>и</a:t>
            </a:r>
            <a:r>
              <a:rPr sz="1150" spc="-15" dirty="0">
                <a:latin typeface="Times New Roman"/>
                <a:cs typeface="Times New Roman"/>
              </a:rPr>
              <a:t> </a:t>
            </a:r>
            <a:r>
              <a:rPr sz="1150" dirty="0">
                <a:latin typeface="Times New Roman"/>
                <a:cs typeface="Times New Roman"/>
              </a:rPr>
              <a:t>обязательно</a:t>
            </a:r>
            <a:r>
              <a:rPr sz="1150" spc="85" dirty="0">
                <a:latin typeface="Times New Roman"/>
                <a:cs typeface="Times New Roman"/>
              </a:rPr>
              <a:t> </a:t>
            </a:r>
            <a:r>
              <a:rPr sz="1150" dirty="0">
                <a:latin typeface="Times New Roman"/>
                <a:cs typeface="Times New Roman"/>
              </a:rPr>
              <a:t>учитывается</a:t>
            </a:r>
            <a:r>
              <a:rPr sz="1150" spc="60" dirty="0">
                <a:latin typeface="Times New Roman"/>
                <a:cs typeface="Times New Roman"/>
              </a:rPr>
              <a:t> </a:t>
            </a:r>
            <a:r>
              <a:rPr sz="1150" dirty="0">
                <a:latin typeface="Times New Roman"/>
                <a:cs typeface="Times New Roman"/>
              </a:rPr>
              <a:t>при</a:t>
            </a:r>
            <a:r>
              <a:rPr sz="1150" spc="15" dirty="0">
                <a:latin typeface="Times New Roman"/>
                <a:cs typeface="Times New Roman"/>
              </a:rPr>
              <a:t> </a:t>
            </a:r>
            <a:r>
              <a:rPr sz="1150" dirty="0">
                <a:latin typeface="Times New Roman"/>
                <a:cs typeface="Times New Roman"/>
              </a:rPr>
              <a:t>принятии</a:t>
            </a:r>
            <a:r>
              <a:rPr sz="1150" spc="55" dirty="0">
                <a:latin typeface="Times New Roman"/>
                <a:cs typeface="Times New Roman"/>
              </a:rPr>
              <a:t> </a:t>
            </a:r>
            <a:r>
              <a:rPr sz="1150" dirty="0">
                <a:latin typeface="Times New Roman"/>
                <a:cs typeface="Times New Roman"/>
              </a:rPr>
              <a:t>люfiых</a:t>
            </a:r>
            <a:r>
              <a:rPr sz="1150" spc="65" dirty="0">
                <a:latin typeface="Times New Roman"/>
                <a:cs typeface="Times New Roman"/>
              </a:rPr>
              <a:t> </a:t>
            </a:r>
            <a:r>
              <a:rPr sz="1150" spc="-10" dirty="0">
                <a:latin typeface="Times New Roman"/>
                <a:cs typeface="Times New Roman"/>
              </a:rPr>
              <a:t>управ.зен- </a:t>
            </a:r>
            <a:r>
              <a:rPr sz="1100" dirty="0">
                <a:latin typeface="Times New Roman"/>
                <a:cs typeface="Times New Roman"/>
              </a:rPr>
              <a:t>ческих</a:t>
            </a:r>
            <a:r>
              <a:rPr sz="1100" spc="33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решений.</a:t>
            </a:r>
            <a:r>
              <a:rPr sz="1100" spc="39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Важнейшей</a:t>
            </a:r>
            <a:r>
              <a:rPr sz="1100" spc="39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составной</a:t>
            </a:r>
            <a:r>
              <a:rPr sz="1100" spc="39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частью</a:t>
            </a:r>
            <a:r>
              <a:rPr sz="1100" spc="35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информации</a:t>
            </a:r>
            <a:r>
              <a:rPr sz="1100" spc="49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о</a:t>
            </a:r>
            <a:r>
              <a:rPr sz="1100" spc="285" dirty="0">
                <a:latin typeface="Times New Roman"/>
                <a:cs typeface="Times New Roman"/>
              </a:rPr>
              <a:t> </a:t>
            </a:r>
            <a:r>
              <a:rPr sz="1100" spc="-10" dirty="0">
                <a:latin typeface="Times New Roman"/>
                <a:cs typeface="Times New Roman"/>
              </a:rPr>
              <a:t>финансовоьт </a:t>
            </a:r>
            <a:r>
              <a:rPr sz="1100" dirty="0">
                <a:latin typeface="Times New Roman"/>
                <a:cs typeface="Times New Roman"/>
              </a:rPr>
              <a:t>положении</a:t>
            </a:r>
            <a:r>
              <a:rPr sz="1100" spc="36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организации</a:t>
            </a:r>
            <a:r>
              <a:rPr sz="1100" spc="39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являются</a:t>
            </a:r>
            <a:r>
              <a:rPr sz="1100" spc="35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данные</a:t>
            </a:r>
            <a:r>
              <a:rPr sz="1100" spc="30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о</a:t>
            </a:r>
            <a:r>
              <a:rPr sz="1100" spc="19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формировании</a:t>
            </a:r>
            <a:r>
              <a:rPr sz="1100" spc="39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финансовьгх</a:t>
            </a:r>
            <a:r>
              <a:rPr sz="1100" spc="415" dirty="0">
                <a:latin typeface="Times New Roman"/>
                <a:cs typeface="Times New Roman"/>
              </a:rPr>
              <a:t> </a:t>
            </a:r>
            <a:r>
              <a:rPr sz="1100" spc="-25" dirty="0">
                <a:latin typeface="Times New Roman"/>
                <a:cs typeface="Times New Roman"/>
              </a:rPr>
              <a:t>ре-</a:t>
            </a:r>
            <a:endParaRPr sz="1100">
              <a:latin typeface="Times New Roman"/>
              <a:cs typeface="Times New Roman"/>
            </a:endParaRPr>
          </a:p>
          <a:p>
            <a:pPr marL="149225" marR="120650" indent="-635" algn="just">
              <a:lnSpc>
                <a:spcPts val="2100"/>
              </a:lnSpc>
              <a:spcBef>
                <a:spcPts val="155"/>
              </a:spcBef>
            </a:pPr>
            <a:r>
              <a:rPr sz="1100" dirty="0">
                <a:latin typeface="Times New Roman"/>
                <a:cs typeface="Times New Roman"/>
              </a:rPr>
              <a:t>зультатов,</a:t>
            </a:r>
            <a:r>
              <a:rPr sz="1100" spc="254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возникающих</a:t>
            </a:r>
            <a:r>
              <a:rPr sz="1100" spc="32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в</a:t>
            </a:r>
            <a:r>
              <a:rPr sz="1100" spc="17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процессе</a:t>
            </a:r>
            <a:r>
              <a:rPr sz="1100" spc="26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хозяйственной</a:t>
            </a:r>
            <a:r>
              <a:rPr sz="1100" spc="32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деятельносТИ</a:t>
            </a:r>
            <a:r>
              <a:rPr sz="1100" spc="450" dirty="0">
                <a:latin typeface="Times New Roman"/>
                <a:cs typeface="Times New Roman"/>
              </a:rPr>
              <a:t> </a:t>
            </a:r>
            <a:r>
              <a:rPr sz="1100" spc="-25" dirty="0">
                <a:latin typeface="Times New Roman"/>
                <a:cs typeface="Times New Roman"/>
              </a:rPr>
              <a:t>хОЅtыерче- </a:t>
            </a:r>
            <a:r>
              <a:rPr sz="1100" dirty="0">
                <a:latin typeface="Times New Roman"/>
                <a:cs typeface="Times New Roman"/>
              </a:rPr>
              <a:t>ских</a:t>
            </a:r>
            <a:r>
              <a:rPr sz="1100" spc="170" dirty="0">
                <a:latin typeface="Times New Roman"/>
                <a:cs typeface="Times New Roman"/>
              </a:rPr>
              <a:t> </a:t>
            </a:r>
            <a:r>
              <a:rPr sz="1100" spc="-10" dirty="0">
                <a:latin typeface="Times New Roman"/>
                <a:cs typeface="Times New Roman"/>
              </a:rPr>
              <a:t>организаций.</a:t>
            </a:r>
            <a:endParaRPr sz="1100">
              <a:latin typeface="Times New Roman"/>
              <a:cs typeface="Times New Roman"/>
            </a:endParaRPr>
          </a:p>
          <a:p>
            <a:pPr marL="534035" algn="just">
              <a:lnSpc>
                <a:spcPct val="100000"/>
              </a:lnSpc>
              <a:spcBef>
                <a:spcPts val="475"/>
              </a:spcBef>
            </a:pPr>
            <a:r>
              <a:rPr sz="1100" dirty="0">
                <a:latin typeface="Times New Roman"/>
                <a:cs typeface="Times New Roman"/>
              </a:rPr>
              <a:t>Целью</a:t>
            </a:r>
            <a:r>
              <a:rPr sz="1100" spc="229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курсовой</a:t>
            </a:r>
            <a:r>
              <a:rPr sz="1100" spc="31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работы</a:t>
            </a:r>
            <a:r>
              <a:rPr sz="1100" spc="27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является</a:t>
            </a:r>
            <a:r>
              <a:rPr sz="1100" spc="24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анализ</a:t>
            </a:r>
            <a:r>
              <a:rPr sz="1100" spc="19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финансовых</a:t>
            </a:r>
            <a:r>
              <a:rPr sz="1100" spc="37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результатов</a:t>
            </a:r>
            <a:r>
              <a:rPr sz="1100" spc="240" dirty="0">
                <a:latin typeface="Times New Roman"/>
                <a:cs typeface="Times New Roman"/>
              </a:rPr>
              <a:t> </a:t>
            </a:r>
            <a:r>
              <a:rPr sz="1100" spc="-20" dirty="0">
                <a:latin typeface="Times New Roman"/>
                <a:cs typeface="Times New Roman"/>
              </a:rPr>
              <a:t>дея-</a:t>
            </a:r>
            <a:endParaRPr sz="1100">
              <a:latin typeface="Times New Roman"/>
              <a:cs typeface="Times New Roman"/>
            </a:endParaRPr>
          </a:p>
          <a:p>
            <a:pPr marL="156845">
              <a:lnSpc>
                <a:spcPct val="100000"/>
              </a:lnSpc>
              <a:spcBef>
                <a:spcPts val="800"/>
              </a:spcBef>
            </a:pPr>
            <a:r>
              <a:rPr sz="1100" dirty="0">
                <a:latin typeface="Times New Roman"/>
                <a:cs typeface="Times New Roman"/>
              </a:rPr>
              <a:t>тельности</a:t>
            </a:r>
            <a:r>
              <a:rPr sz="1100" spc="114" dirty="0">
                <a:latin typeface="Times New Roman"/>
                <a:cs typeface="Times New Roman"/>
              </a:rPr>
              <a:t>  </a:t>
            </a:r>
            <a:r>
              <a:rPr sz="1650" baseline="5050" dirty="0">
                <a:latin typeface="Times New Roman"/>
                <a:cs typeface="Times New Roman"/>
              </a:rPr>
              <a:t>AO</a:t>
            </a:r>
            <a:r>
              <a:rPr sz="1650" spc="547" baseline="5050" dirty="0">
                <a:latin typeface="Times New Roman"/>
                <a:cs typeface="Times New Roman"/>
              </a:rPr>
              <a:t> </a:t>
            </a:r>
            <a:r>
              <a:rPr sz="1650" baseline="5050" dirty="0">
                <a:latin typeface="Times New Roman"/>
                <a:cs typeface="Times New Roman"/>
              </a:rPr>
              <a:t>им.</a:t>
            </a:r>
            <a:r>
              <a:rPr sz="1650" spc="577" baseline="5050" dirty="0">
                <a:latin typeface="Times New Roman"/>
                <a:cs typeface="Times New Roman"/>
              </a:rPr>
              <a:t> </a:t>
            </a:r>
            <a:r>
              <a:rPr sz="1650" baseline="5050" dirty="0">
                <a:latin typeface="Times New Roman"/>
                <a:cs typeface="Times New Roman"/>
              </a:rPr>
              <a:t>Н.Е.</a:t>
            </a:r>
            <a:r>
              <a:rPr sz="1650" spc="480" baseline="5050" dirty="0">
                <a:latin typeface="Times New Roman"/>
                <a:cs typeface="Times New Roman"/>
              </a:rPr>
              <a:t> </a:t>
            </a:r>
            <a:r>
              <a:rPr sz="1650" baseline="5050" dirty="0">
                <a:latin typeface="Times New Roman"/>
                <a:cs typeface="Times New Roman"/>
              </a:rPr>
              <a:t>Токарликова.</a:t>
            </a:r>
            <a:r>
              <a:rPr sz="1650" spc="675" baseline="5050" dirty="0">
                <a:latin typeface="Times New Roman"/>
                <a:cs typeface="Times New Roman"/>
              </a:rPr>
              <a:t> </a:t>
            </a:r>
            <a:r>
              <a:rPr sz="1650" baseline="5050" dirty="0">
                <a:latin typeface="Times New Roman"/>
                <a:cs typeface="Times New Roman"/>
              </a:rPr>
              <a:t>Для</a:t>
            </a:r>
            <a:r>
              <a:rPr sz="1650" spc="502" baseline="5050" dirty="0">
                <a:latin typeface="Times New Roman"/>
                <a:cs typeface="Times New Roman"/>
              </a:rPr>
              <a:t> </a:t>
            </a:r>
            <a:r>
              <a:rPr sz="1650" baseline="5050" dirty="0">
                <a:latin typeface="Times New Roman"/>
                <a:cs typeface="Times New Roman"/>
              </a:rPr>
              <a:t>достижения</a:t>
            </a:r>
            <a:r>
              <a:rPr sz="1650" spc="705" baseline="5050" dirty="0">
                <a:latin typeface="Times New Roman"/>
                <a:cs typeface="Times New Roman"/>
              </a:rPr>
              <a:t> </a:t>
            </a:r>
            <a:r>
              <a:rPr sz="1650" baseline="5050" dirty="0">
                <a:latin typeface="Times New Roman"/>
                <a:cs typeface="Times New Roman"/>
              </a:rPr>
              <a:t>поставленнойі</a:t>
            </a:r>
            <a:r>
              <a:rPr sz="1650" spc="742" baseline="5050" dirty="0">
                <a:latin typeface="Times New Roman"/>
                <a:cs typeface="Times New Roman"/>
              </a:rPr>
              <a:t> </a:t>
            </a:r>
            <a:r>
              <a:rPr sz="1650" spc="-30" baseline="5050" dirty="0">
                <a:latin typeface="Times New Roman"/>
                <a:cs typeface="Times New Roman"/>
              </a:rPr>
              <a:t>цели</a:t>
            </a:r>
            <a:endParaRPr sz="1650" baseline="5050">
              <a:latin typeface="Times New Roman"/>
              <a:cs typeface="Times New Roman"/>
            </a:endParaRPr>
          </a:p>
          <a:p>
            <a:pPr marL="165100">
              <a:lnSpc>
                <a:spcPct val="100000"/>
              </a:lnSpc>
              <a:spcBef>
                <a:spcPts val="615"/>
              </a:spcBef>
            </a:pPr>
            <a:r>
              <a:rPr sz="1150" dirty="0">
                <a:latin typeface="Times New Roman"/>
                <a:cs typeface="Times New Roman"/>
              </a:rPr>
              <a:t>необходимо</a:t>
            </a:r>
            <a:r>
              <a:rPr sz="1150" spc="60" dirty="0">
                <a:latin typeface="Times New Roman"/>
                <a:cs typeface="Times New Roman"/>
              </a:rPr>
              <a:t> </a:t>
            </a:r>
            <a:r>
              <a:rPr sz="1150" dirty="0">
                <a:latin typeface="Times New Roman"/>
                <a:cs typeface="Times New Roman"/>
              </a:rPr>
              <a:t>решить</a:t>
            </a:r>
            <a:r>
              <a:rPr sz="1150" spc="-15" dirty="0">
                <a:latin typeface="Times New Roman"/>
                <a:cs typeface="Times New Roman"/>
              </a:rPr>
              <a:t> </a:t>
            </a:r>
            <a:r>
              <a:rPr sz="1150" spc="-25" dirty="0">
                <a:latin typeface="Times New Roman"/>
                <a:cs typeface="Times New Roman"/>
              </a:rPr>
              <a:t>следу›ощий</a:t>
            </a:r>
            <a:r>
              <a:rPr sz="1150" spc="114" dirty="0">
                <a:latin typeface="Times New Roman"/>
                <a:cs typeface="Times New Roman"/>
              </a:rPr>
              <a:t> </a:t>
            </a:r>
            <a:r>
              <a:rPr sz="1150" spc="-10" dirty="0">
                <a:latin typeface="Times New Roman"/>
                <a:cs typeface="Times New Roman"/>
              </a:rPr>
              <a:t>ряд</a:t>
            </a:r>
            <a:r>
              <a:rPr sz="1150" spc="-50" dirty="0">
                <a:latin typeface="Times New Roman"/>
                <a:cs typeface="Times New Roman"/>
              </a:rPr>
              <a:t> </a:t>
            </a:r>
            <a:r>
              <a:rPr sz="1150" spc="-10" dirty="0">
                <a:latin typeface="Times New Roman"/>
                <a:cs typeface="Times New Roman"/>
              </a:rPr>
              <a:t>'задач:</a:t>
            </a:r>
            <a:endParaRPr sz="1150">
              <a:latin typeface="Times New Roman"/>
              <a:cs typeface="Times New Roman"/>
            </a:endParaRPr>
          </a:p>
          <a:p>
            <a:pPr marL="167640" marR="106680" indent="747395">
              <a:lnSpc>
                <a:spcPts val="2050"/>
              </a:lnSpc>
              <a:spcBef>
                <a:spcPts val="155"/>
              </a:spcBef>
              <a:buAutoNum type="arabicPeriod"/>
              <a:tabLst>
                <a:tab pos="915035" algn="l"/>
              </a:tabLst>
            </a:pPr>
            <a:r>
              <a:rPr sz="1100" dirty="0">
                <a:latin typeface="Times New Roman"/>
                <a:cs typeface="Times New Roman"/>
              </a:rPr>
              <a:t>рассмотреть</a:t>
            </a:r>
            <a:r>
              <a:rPr sz="1100" spc="35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понятие</a:t>
            </a:r>
            <a:r>
              <a:rPr sz="1100" spc="26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‹|)итіанссвы</a:t>
            </a:r>
            <a:r>
              <a:rPr sz="1650" baseline="2525" dirty="0">
                <a:latin typeface="Times New Roman"/>
                <a:cs typeface="Times New Roman"/>
              </a:rPr>
              <a:t>х</a:t>
            </a:r>
            <a:r>
              <a:rPr sz="1650" spc="352" baseline="252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результатов</a:t>
            </a:r>
            <a:r>
              <a:rPr sz="1100" spc="36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и</a:t>
            </a:r>
            <a:r>
              <a:rPr sz="1100" spc="31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их</a:t>
            </a:r>
            <a:r>
              <a:rPr sz="1100" spc="28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роль</a:t>
            </a:r>
            <a:r>
              <a:rPr sz="1100" spc="27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в</a:t>
            </a:r>
            <a:r>
              <a:rPr sz="1100" spc="220" dirty="0">
                <a:latin typeface="Times New Roman"/>
                <a:cs typeface="Times New Roman"/>
              </a:rPr>
              <a:t> </a:t>
            </a:r>
            <a:r>
              <a:rPr sz="1100" spc="-20" dirty="0">
                <a:latin typeface="Times New Roman"/>
                <a:cs typeface="Times New Roman"/>
              </a:rPr>
              <a:t>дея- </a:t>
            </a:r>
            <a:r>
              <a:rPr sz="1650" baseline="-5050" dirty="0">
                <a:latin typeface="Times New Roman"/>
                <a:cs typeface="Times New Roman"/>
              </a:rPr>
              <a:t>тельности</a:t>
            </a:r>
            <a:r>
              <a:rPr sz="1650" spc="247" baseline="-5050" dirty="0">
                <a:latin typeface="Times New Roman"/>
                <a:cs typeface="Times New Roman"/>
              </a:rPr>
              <a:t> </a:t>
            </a:r>
            <a:r>
              <a:rPr sz="1650" baseline="-2525" dirty="0">
                <a:latin typeface="Times New Roman"/>
                <a:cs typeface="Times New Roman"/>
              </a:rPr>
              <a:t>п</a:t>
            </a:r>
            <a:r>
              <a:rPr sz="1100" dirty="0">
                <a:latin typeface="Times New Roman"/>
                <a:cs typeface="Times New Roman"/>
              </a:rPr>
              <a:t>редприятия,</a:t>
            </a:r>
            <a:r>
              <a:rPr sz="1100" spc="36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а</a:t>
            </a:r>
            <a:r>
              <a:rPr sz="1100" spc="220" dirty="0">
                <a:latin typeface="Times New Roman"/>
                <a:cs typeface="Times New Roman"/>
              </a:rPr>
              <a:t> </a:t>
            </a:r>
            <a:r>
              <a:rPr sz="1100" spc="-25" dirty="0">
                <a:latin typeface="Times New Roman"/>
                <a:cs typeface="Times New Roman"/>
              </a:rPr>
              <a:t>гак›ке</a:t>
            </a:r>
            <a:r>
              <a:rPr sz="1100" spc="145" dirty="0">
                <a:latin typeface="Times New Roman"/>
                <a:cs typeface="Times New Roman"/>
              </a:rPr>
              <a:t> </a:t>
            </a:r>
            <a:r>
              <a:rPr sz="1100" spc="-30" dirty="0">
                <a:latin typeface="Times New Roman"/>
                <a:cs typeface="Times New Roman"/>
              </a:rPr>
              <a:t>ме</a:t>
            </a:r>
            <a:r>
              <a:rPr sz="1100" spc="-7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roдsi</a:t>
            </a:r>
            <a:r>
              <a:rPr sz="1100" spc="110" dirty="0">
                <a:latin typeface="Times New Roman"/>
                <a:cs typeface="Times New Roman"/>
              </a:rPr>
              <a:t> </a:t>
            </a:r>
            <a:r>
              <a:rPr sz="1100" spc="-10" dirty="0">
                <a:latin typeface="Times New Roman"/>
                <a:cs typeface="Times New Roman"/>
              </a:rPr>
              <a:t>анали'за</a:t>
            </a:r>
            <a:r>
              <a:rPr sz="1100" spc="14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і§инансовых</a:t>
            </a:r>
            <a:r>
              <a:rPr sz="1100" spc="204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результатов</a:t>
            </a:r>
            <a:r>
              <a:rPr sz="1100" spc="125" dirty="0">
                <a:latin typeface="Times New Roman"/>
                <a:cs typeface="Times New Roman"/>
              </a:rPr>
              <a:t> </a:t>
            </a:r>
            <a:r>
              <a:rPr sz="1100" spc="-25" dirty="0">
                <a:latin typeface="Times New Roman"/>
                <a:cs typeface="Times New Roman"/>
              </a:rPr>
              <a:t>де-</a:t>
            </a:r>
            <a:endParaRPr sz="1100">
              <a:latin typeface="Times New Roman"/>
              <a:cs typeface="Times New Roman"/>
            </a:endParaRPr>
          </a:p>
          <a:p>
            <a:pPr marL="175895">
              <a:lnSpc>
                <a:spcPct val="100000"/>
              </a:lnSpc>
              <a:spcBef>
                <a:spcPts val="660"/>
              </a:spcBef>
            </a:pPr>
            <a:r>
              <a:rPr sz="1650" baseline="2525" dirty="0">
                <a:latin typeface="Times New Roman"/>
                <a:cs typeface="Times New Roman"/>
              </a:rPr>
              <a:t>ятельности</a:t>
            </a:r>
            <a:r>
              <a:rPr sz="1650" spc="359" baseline="2525" dirty="0">
                <a:latin typeface="Times New Roman"/>
                <a:cs typeface="Times New Roman"/>
              </a:rPr>
              <a:t> </a:t>
            </a:r>
            <a:r>
              <a:rPr sz="1100" spc="-10" dirty="0">
                <a:latin typeface="Times New Roman"/>
                <a:cs typeface="Times New Roman"/>
              </a:rPr>
              <a:t>п</a:t>
            </a:r>
            <a:r>
              <a:rPr sz="1650" spc="-15" baseline="2525" dirty="0">
                <a:latin typeface="Times New Roman"/>
                <a:cs typeface="Times New Roman"/>
              </a:rPr>
              <a:t>редприятия;</a:t>
            </a:r>
            <a:endParaRPr sz="1650" baseline="2525">
              <a:latin typeface="Times New Roman"/>
              <a:cs typeface="Times New Roman"/>
            </a:endParaRPr>
          </a:p>
          <a:p>
            <a:pPr marL="920115" indent="-368935">
              <a:lnSpc>
                <a:spcPct val="100000"/>
              </a:lnSpc>
              <a:spcBef>
                <a:spcPts val="690"/>
              </a:spcBef>
              <a:buAutoNum type="arabicPeriod" startAt="2"/>
              <a:tabLst>
                <a:tab pos="920115" algn="l"/>
              </a:tabLst>
            </a:pPr>
            <a:r>
              <a:rPr sz="1650" baseline="5050" dirty="0">
                <a:latin typeface="Times New Roman"/>
                <a:cs typeface="Times New Roman"/>
              </a:rPr>
              <a:t>дать</a:t>
            </a:r>
            <a:r>
              <a:rPr sz="1650" spc="397" baseline="5050" dirty="0">
                <a:latin typeface="Times New Roman"/>
                <a:cs typeface="Times New Roman"/>
              </a:rPr>
              <a:t> </a:t>
            </a:r>
            <a:r>
              <a:rPr sz="1650" baseline="5050" dirty="0">
                <a:latin typeface="Times New Roman"/>
                <a:cs typeface="Times New Roman"/>
              </a:rPr>
              <a:t>краткую</a:t>
            </a:r>
            <a:r>
              <a:rPr sz="1650" spc="405" baseline="5050" dirty="0">
                <a:latin typeface="Times New Roman"/>
                <a:cs typeface="Times New Roman"/>
              </a:rPr>
              <a:t> </a:t>
            </a:r>
            <a:r>
              <a:rPr sz="1650" baseline="5050" dirty="0">
                <a:latin typeface="Times New Roman"/>
                <a:cs typeface="Times New Roman"/>
              </a:rPr>
              <a:t>характеристику</a:t>
            </a:r>
            <a:r>
              <a:rPr sz="1650" spc="375" baseline="5050" dirty="0">
                <a:latin typeface="Times New Roman"/>
                <a:cs typeface="Times New Roman"/>
              </a:rPr>
              <a:t> </a:t>
            </a:r>
            <a:r>
              <a:rPr sz="1650" baseline="5050" dirty="0">
                <a:latin typeface="Times New Roman"/>
                <a:cs typeface="Times New Roman"/>
              </a:rPr>
              <a:t>деятельности</a:t>
            </a:r>
            <a:r>
              <a:rPr sz="1650" spc="577" baseline="5050" dirty="0">
                <a:latin typeface="Times New Roman"/>
                <a:cs typeface="Times New Roman"/>
              </a:rPr>
              <a:t> </a:t>
            </a:r>
            <a:r>
              <a:rPr sz="1650" baseline="5050" dirty="0">
                <a:latin typeface="Times New Roman"/>
                <a:cs typeface="Times New Roman"/>
              </a:rPr>
              <a:t>предприятия</a:t>
            </a:r>
            <a:r>
              <a:rPr sz="1650" spc="585" baseline="5050" dirty="0">
                <a:latin typeface="Times New Roman"/>
                <a:cs typeface="Times New Roman"/>
              </a:rPr>
              <a:t> </a:t>
            </a:r>
            <a:r>
              <a:rPr sz="1650" baseline="5050" dirty="0">
                <a:latin typeface="Times New Roman"/>
                <a:cs typeface="Times New Roman"/>
              </a:rPr>
              <a:t>AO</a:t>
            </a:r>
            <a:r>
              <a:rPr sz="1650" spc="405" baseline="5050" dirty="0">
                <a:latin typeface="Times New Roman"/>
                <a:cs typeface="Times New Roman"/>
              </a:rPr>
              <a:t> </a:t>
            </a:r>
            <a:r>
              <a:rPr sz="1650" spc="-30" baseline="5050" dirty="0">
                <a:latin typeface="Times New Roman"/>
                <a:cs typeface="Times New Roman"/>
              </a:rPr>
              <a:t>ust.</a:t>
            </a:r>
            <a:endParaRPr sz="1650" baseline="5050">
              <a:latin typeface="Times New Roman"/>
              <a:cs typeface="Times New Roman"/>
            </a:endParaRPr>
          </a:p>
          <a:p>
            <a:pPr marL="184150">
              <a:lnSpc>
                <a:spcPct val="100000"/>
              </a:lnSpc>
              <a:spcBef>
                <a:spcPts val="685"/>
              </a:spcBef>
            </a:pPr>
            <a:r>
              <a:rPr sz="1150" dirty="0">
                <a:latin typeface="Times New Roman"/>
                <a:cs typeface="Times New Roman"/>
              </a:rPr>
              <a:t>Н.Е.</a:t>
            </a:r>
            <a:r>
              <a:rPr sz="1150" spc="-65" dirty="0">
                <a:latin typeface="Times New Roman"/>
                <a:cs typeface="Times New Roman"/>
              </a:rPr>
              <a:t> </a:t>
            </a:r>
            <a:r>
              <a:rPr sz="1725" baseline="4830" dirty="0">
                <a:latin typeface="Times New Roman"/>
                <a:cs typeface="Times New Roman"/>
              </a:rPr>
              <a:t>То</a:t>
            </a:r>
            <a:r>
              <a:rPr sz="1725" baseline="2415" dirty="0">
                <a:latin typeface="Times New Roman"/>
                <a:cs typeface="Times New Roman"/>
              </a:rPr>
              <a:t>к</a:t>
            </a:r>
            <a:r>
              <a:rPr sz="1725" baseline="4830" dirty="0">
                <a:latin typeface="Times New Roman"/>
                <a:cs typeface="Times New Roman"/>
              </a:rPr>
              <a:t>арликова</a:t>
            </a:r>
            <a:r>
              <a:rPr sz="1725" spc="22" baseline="4830" dirty="0">
                <a:latin typeface="Times New Roman"/>
                <a:cs typeface="Times New Roman"/>
              </a:rPr>
              <a:t> </a:t>
            </a:r>
            <a:r>
              <a:rPr sz="1725" baseline="4830" dirty="0">
                <a:latin typeface="Times New Roman"/>
                <a:cs typeface="Times New Roman"/>
              </a:rPr>
              <a:t>Альметьевского</a:t>
            </a:r>
            <a:r>
              <a:rPr sz="1725" spc="-82" baseline="4830" dirty="0">
                <a:latin typeface="Times New Roman"/>
                <a:cs typeface="Times New Roman"/>
              </a:rPr>
              <a:t> </a:t>
            </a:r>
            <a:r>
              <a:rPr sz="1725" spc="-15" baseline="4830" dirty="0">
                <a:latin typeface="Times New Roman"/>
                <a:cs typeface="Times New Roman"/>
              </a:rPr>
              <a:t>раиона</a:t>
            </a:r>
            <a:r>
              <a:rPr sz="1725" spc="44" baseline="4830" dirty="0">
                <a:latin typeface="Times New Roman"/>
                <a:cs typeface="Times New Roman"/>
              </a:rPr>
              <a:t> </a:t>
            </a:r>
            <a:r>
              <a:rPr sz="1725" spc="-37" baseline="4830" dirty="0">
                <a:latin typeface="Times New Roman"/>
                <a:cs typeface="Times New Roman"/>
              </a:rPr>
              <a:t>PT;</a:t>
            </a:r>
            <a:endParaRPr sz="1725" baseline="4830">
              <a:latin typeface="Times New Roman"/>
              <a:cs typeface="Times New Roman"/>
            </a:endParaRPr>
          </a:p>
          <a:p>
            <a:pPr marL="191135" marR="102870" indent="777875">
              <a:lnSpc>
                <a:spcPct val="148100"/>
              </a:lnSpc>
              <a:spcBef>
                <a:spcPts val="60"/>
              </a:spcBef>
              <a:buAutoNum type="arabicPeriod" startAt="3"/>
              <a:tabLst>
                <a:tab pos="969010" algn="l"/>
              </a:tabLst>
            </a:pPr>
            <a:r>
              <a:rPr sz="1650" baseline="5050" dirty="0">
                <a:latin typeface="Times New Roman"/>
                <a:cs typeface="Times New Roman"/>
              </a:rPr>
              <a:t>провести</a:t>
            </a:r>
            <a:r>
              <a:rPr sz="1650" spc="405" baseline="5050" dirty="0">
                <a:latin typeface="Times New Roman"/>
                <a:cs typeface="Times New Roman"/>
              </a:rPr>
              <a:t> </a:t>
            </a:r>
            <a:r>
              <a:rPr sz="1650" baseline="5050" dirty="0">
                <a:latin typeface="Times New Roman"/>
                <a:cs typeface="Times New Roman"/>
              </a:rPr>
              <a:t>анализ</a:t>
            </a:r>
            <a:r>
              <a:rPr sz="1650" spc="284" baseline="5050" dirty="0">
                <a:latin typeface="Times New Roman"/>
                <a:cs typeface="Times New Roman"/>
              </a:rPr>
              <a:t> </a:t>
            </a:r>
            <a:r>
              <a:rPr sz="1650" spc="-15" baseline="5050" dirty="0">
                <a:latin typeface="Times New Roman"/>
                <a:cs typeface="Times New Roman"/>
              </a:rPr>
              <a:t>‹финансовых</a:t>
            </a:r>
            <a:r>
              <a:rPr sz="1650" spc="540" baseline="5050" dirty="0">
                <a:latin typeface="Times New Roman"/>
                <a:cs typeface="Times New Roman"/>
              </a:rPr>
              <a:t> </a:t>
            </a:r>
            <a:r>
              <a:rPr sz="1650" baseline="5050" dirty="0">
                <a:latin typeface="Times New Roman"/>
                <a:cs typeface="Times New Roman"/>
              </a:rPr>
              <a:t>результатов</a:t>
            </a:r>
            <a:r>
              <a:rPr sz="1650" spc="419" baseline="5050" dirty="0">
                <a:latin typeface="Times New Roman"/>
                <a:cs typeface="Times New Roman"/>
              </a:rPr>
              <a:t> </a:t>
            </a:r>
            <a:r>
              <a:rPr sz="1650" baseline="5050" dirty="0">
                <a:latin typeface="Times New Roman"/>
                <a:cs typeface="Times New Roman"/>
              </a:rPr>
              <a:t>деятельности</a:t>
            </a:r>
            <a:r>
              <a:rPr sz="1650" spc="600" baseline="5050" dirty="0">
                <a:latin typeface="Times New Roman"/>
                <a:cs typeface="Times New Roman"/>
              </a:rPr>
              <a:t> </a:t>
            </a:r>
            <a:r>
              <a:rPr sz="1650" baseline="5050" dirty="0">
                <a:latin typeface="Times New Roman"/>
                <a:cs typeface="Times New Roman"/>
              </a:rPr>
              <a:t>AO</a:t>
            </a:r>
            <a:r>
              <a:rPr sz="1650" spc="412" baseline="5050" dirty="0">
                <a:latin typeface="Times New Roman"/>
                <a:cs typeface="Times New Roman"/>
              </a:rPr>
              <a:t> </a:t>
            </a:r>
            <a:r>
              <a:rPr sz="1650" spc="-30" baseline="5050" dirty="0">
                <a:latin typeface="Times New Roman"/>
                <a:cs typeface="Times New Roman"/>
              </a:rPr>
              <a:t>и›і. </a:t>
            </a:r>
            <a:r>
              <a:rPr sz="1100" dirty="0">
                <a:latin typeface="Times New Roman"/>
                <a:cs typeface="Times New Roman"/>
              </a:rPr>
              <a:t>Н.Е.</a:t>
            </a:r>
            <a:r>
              <a:rPr sz="1100" spc="8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Токарликова</a:t>
            </a:r>
            <a:r>
              <a:rPr sz="1100" spc="26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Альметьевского</a:t>
            </a:r>
            <a:r>
              <a:rPr sz="1100" spc="10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района</a:t>
            </a:r>
            <a:r>
              <a:rPr sz="1100" spc="240" dirty="0">
                <a:latin typeface="Times New Roman"/>
                <a:cs typeface="Times New Roman"/>
              </a:rPr>
              <a:t> </a:t>
            </a:r>
            <a:r>
              <a:rPr sz="1100" spc="-25" dirty="0">
                <a:latin typeface="Times New Roman"/>
                <a:cs typeface="Times New Roman"/>
              </a:rPr>
              <a:t>PT.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746775" y="8955713"/>
            <a:ext cx="80645" cy="149225"/>
          </a:xfrm>
          <a:prstGeom prst="rect">
            <a:avLst/>
          </a:prstGeom>
        </p:spPr>
        <p:txBody>
          <a:bodyPr vert="horz" wrap="square" lIns="0" tIns="38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0"/>
              </a:spcBef>
            </a:pPr>
            <a:r>
              <a:rPr sz="850" spc="-50" dirty="0">
                <a:latin typeface="Times New Roman"/>
                <a:cs typeface="Times New Roman"/>
              </a:rPr>
              <a:t>4</a:t>
            </a:r>
            <a:endParaRPr sz="8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586113" y="3127415"/>
            <a:ext cx="153708" cy="6524584"/>
          </a:xfrm>
          <a:prstGeom prst="rect">
            <a:avLst/>
          </a:prstGeom>
        </p:spPr>
      </p:pic>
      <p:pic>
        <p:nvPicPr>
          <p:cNvPr id="3" name="object 3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264861" y="4817078"/>
            <a:ext cx="65875" cy="69488"/>
          </a:xfrm>
          <a:prstGeom prst="rect">
            <a:avLst/>
          </a:prstGeom>
        </p:spPr>
      </p:pic>
      <p:sp>
        <p:nvSpPr>
          <p:cNvPr id="4" name="object 4"/>
          <p:cNvSpPr txBox="1"/>
          <p:nvPr/>
        </p:nvSpPr>
        <p:spPr>
          <a:xfrm>
            <a:off x="1120826" y="935435"/>
            <a:ext cx="5210175" cy="426085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90805" marR="30480" indent="391795" algn="just">
              <a:lnSpc>
                <a:spcPct val="147100"/>
              </a:lnSpc>
              <a:spcBef>
                <a:spcPts val="95"/>
              </a:spcBef>
            </a:pPr>
            <a:r>
              <a:rPr sz="1150" dirty="0">
                <a:latin typeface="Times New Roman"/>
                <a:cs typeface="Times New Roman"/>
              </a:rPr>
              <a:t>Объектом</a:t>
            </a:r>
            <a:r>
              <a:rPr sz="1150" spc="180" dirty="0">
                <a:latin typeface="Times New Roman"/>
                <a:cs typeface="Times New Roman"/>
              </a:rPr>
              <a:t> </a:t>
            </a:r>
            <a:r>
              <a:rPr sz="1150" dirty="0">
                <a:latin typeface="Times New Roman"/>
                <a:cs typeface="Times New Roman"/>
              </a:rPr>
              <a:t>исслсдоваііия</a:t>
            </a:r>
            <a:r>
              <a:rPr sz="1150" spc="285" dirty="0">
                <a:latin typeface="Times New Roman"/>
                <a:cs typeface="Times New Roman"/>
              </a:rPr>
              <a:t> </a:t>
            </a:r>
            <a:r>
              <a:rPr sz="1150" spc="-10" dirty="0">
                <a:latin typeface="Times New Roman"/>
                <a:cs typeface="Times New Roman"/>
              </a:rPr>
              <a:t>лпляет'ся</a:t>
            </a:r>
            <a:r>
              <a:rPr sz="1150" spc="254" dirty="0">
                <a:latin typeface="Times New Roman"/>
                <a:cs typeface="Times New Roman"/>
              </a:rPr>
              <a:t> </a:t>
            </a:r>
            <a:r>
              <a:rPr sz="1150" dirty="0">
                <a:latin typeface="Times New Roman"/>
                <a:cs typeface="Times New Roman"/>
              </a:rPr>
              <a:t>AO</a:t>
            </a:r>
            <a:r>
              <a:rPr sz="1150" spc="145" dirty="0">
                <a:latin typeface="Times New Roman"/>
                <a:cs typeface="Times New Roman"/>
              </a:rPr>
              <a:t> </a:t>
            </a:r>
            <a:r>
              <a:rPr sz="1150" dirty="0">
                <a:latin typeface="Times New Roman"/>
                <a:cs typeface="Times New Roman"/>
              </a:rPr>
              <a:t>им.</a:t>
            </a:r>
            <a:r>
              <a:rPr sz="1150" spc="55" dirty="0">
                <a:latin typeface="Times New Roman"/>
                <a:cs typeface="Times New Roman"/>
              </a:rPr>
              <a:t> </a:t>
            </a:r>
            <a:r>
              <a:rPr sz="1150" dirty="0">
                <a:latin typeface="Times New Roman"/>
                <a:cs typeface="Times New Roman"/>
              </a:rPr>
              <a:t>11.li.</a:t>
            </a:r>
            <a:r>
              <a:rPr sz="1150" spc="385" dirty="0">
                <a:latin typeface="Times New Roman"/>
                <a:cs typeface="Times New Roman"/>
              </a:rPr>
              <a:t> </a:t>
            </a:r>
            <a:r>
              <a:rPr sz="1150" spc="-30" dirty="0">
                <a:latin typeface="Times New Roman"/>
                <a:cs typeface="Times New Roman"/>
              </a:rPr>
              <a:t>Гокар›тиковаАіlsмс</a:t>
            </a:r>
            <a:r>
              <a:rPr sz="1150" spc="-45" dirty="0">
                <a:latin typeface="Times New Roman"/>
                <a:cs typeface="Times New Roman"/>
              </a:rPr>
              <a:t> </a:t>
            </a:r>
            <a:r>
              <a:rPr sz="1150" spc="-10" dirty="0">
                <a:latin typeface="Times New Roman"/>
                <a:cs typeface="Times New Roman"/>
              </a:rPr>
              <a:t>тасп- </a:t>
            </a:r>
            <a:r>
              <a:rPr sz="1150" dirty="0">
                <a:latin typeface="Times New Roman"/>
                <a:cs typeface="Times New Roman"/>
              </a:rPr>
              <a:t>екого</a:t>
            </a:r>
            <a:r>
              <a:rPr sz="1150" spc="185" dirty="0">
                <a:latin typeface="Times New Roman"/>
                <a:cs typeface="Times New Roman"/>
              </a:rPr>
              <a:t> </a:t>
            </a:r>
            <a:r>
              <a:rPr sz="1150" spc="-10" dirty="0">
                <a:latin typeface="Times New Roman"/>
                <a:cs typeface="Times New Roman"/>
              </a:rPr>
              <a:t>района.</a:t>
            </a:r>
            <a:endParaRPr sz="1150">
              <a:latin typeface="Times New Roman"/>
              <a:cs typeface="Times New Roman"/>
            </a:endParaRPr>
          </a:p>
          <a:p>
            <a:pPr marL="481330">
              <a:lnSpc>
                <a:spcPct val="100000"/>
              </a:lnSpc>
              <a:spcBef>
                <a:spcPts val="860"/>
              </a:spcBef>
            </a:pPr>
            <a:r>
              <a:rPr sz="1650" baseline="5050" dirty="0">
                <a:latin typeface="Times New Roman"/>
                <a:cs typeface="Times New Roman"/>
              </a:rPr>
              <a:t>Предмето</a:t>
            </a:r>
            <a:r>
              <a:rPr sz="1650" baseline="2525" dirty="0">
                <a:latin typeface="Times New Roman"/>
                <a:cs typeface="Times New Roman"/>
              </a:rPr>
              <a:t>м</a:t>
            </a:r>
            <a:r>
              <a:rPr sz="1650" spc="225" baseline="2525" dirty="0">
                <a:latin typeface="Times New Roman"/>
                <a:cs typeface="Times New Roman"/>
              </a:rPr>
              <a:t>  </a:t>
            </a:r>
            <a:r>
              <a:rPr sz="1100" dirty="0">
                <a:latin typeface="Times New Roman"/>
                <a:cs typeface="Times New Roman"/>
              </a:rPr>
              <a:t>исследования</a:t>
            </a:r>
            <a:r>
              <a:rPr sz="1100" spc="280" dirty="0">
                <a:latin typeface="Times New Roman"/>
                <a:cs typeface="Times New Roman"/>
              </a:rPr>
              <a:t>  </a:t>
            </a:r>
            <a:r>
              <a:rPr sz="1100" dirty="0">
                <a:latin typeface="Times New Roman"/>
                <a:cs typeface="Times New Roman"/>
              </a:rPr>
              <a:t>работы</a:t>
            </a:r>
            <a:r>
              <a:rPr sz="1100" spc="229" dirty="0">
                <a:latin typeface="Times New Roman"/>
                <a:cs typeface="Times New Roman"/>
              </a:rPr>
              <a:t>  </a:t>
            </a:r>
            <a:r>
              <a:rPr sz="1100" dirty="0">
                <a:latin typeface="Times New Roman"/>
                <a:cs typeface="Times New Roman"/>
              </a:rPr>
              <a:t>выступает</a:t>
            </a:r>
            <a:r>
              <a:rPr sz="1100" spc="204" dirty="0">
                <a:latin typeface="Times New Roman"/>
                <a:cs typeface="Times New Roman"/>
              </a:rPr>
              <a:t>  </a:t>
            </a:r>
            <a:r>
              <a:rPr sz="1100" dirty="0">
                <a:latin typeface="Times New Roman"/>
                <a:cs typeface="Times New Roman"/>
              </a:rPr>
              <a:t>іјіи›‹а›‹совые</a:t>
            </a:r>
            <a:r>
              <a:rPr sz="1100" spc="180" dirty="0">
                <a:latin typeface="Times New Roman"/>
                <a:cs typeface="Times New Roman"/>
              </a:rPr>
              <a:t>  </a:t>
            </a:r>
            <a:r>
              <a:rPr sz="1100" dirty="0">
                <a:latin typeface="Times New Roman"/>
                <a:cs typeface="Times New Roman"/>
              </a:rPr>
              <a:t>резу/іь</a:t>
            </a:r>
            <a:r>
              <a:rPr sz="1100" spc="25" dirty="0">
                <a:latin typeface="Times New Roman"/>
                <a:cs typeface="Times New Roman"/>
              </a:rPr>
              <a:t> </a:t>
            </a:r>
            <a:r>
              <a:rPr sz="1100" spc="-10" dirty="0">
                <a:latin typeface="Times New Roman"/>
                <a:cs typeface="Times New Roman"/>
              </a:rPr>
              <a:t>гатаі</a:t>
            </a:r>
            <a:endParaRPr sz="1100">
              <a:latin typeface="Times New Roman"/>
              <a:cs typeface="Times New Roman"/>
            </a:endParaRPr>
          </a:p>
          <a:p>
            <a:pPr marL="87630" algn="just">
              <a:lnSpc>
                <a:spcPct val="100000"/>
              </a:lnSpc>
              <a:spcBef>
                <a:spcPts val="775"/>
              </a:spcBef>
            </a:pPr>
            <a:r>
              <a:rPr sz="1725" baseline="7246" dirty="0">
                <a:latin typeface="Times New Roman"/>
                <a:cs typeface="Times New Roman"/>
              </a:rPr>
              <a:t>AO</a:t>
            </a:r>
            <a:r>
              <a:rPr sz="1725" spc="240" baseline="7246" dirty="0">
                <a:latin typeface="Times New Roman"/>
                <a:cs typeface="Times New Roman"/>
              </a:rPr>
              <a:t> </a:t>
            </a:r>
            <a:r>
              <a:rPr sz="1725" baseline="2415" dirty="0">
                <a:latin typeface="Times New Roman"/>
                <a:cs typeface="Times New Roman"/>
              </a:rPr>
              <a:t>им.</a:t>
            </a:r>
            <a:r>
              <a:rPr sz="1725" spc="195" baseline="2415" dirty="0">
                <a:latin typeface="Times New Roman"/>
                <a:cs typeface="Times New Roman"/>
              </a:rPr>
              <a:t> </a:t>
            </a:r>
            <a:r>
              <a:rPr sz="1725" baseline="2415" dirty="0">
                <a:latin typeface="Times New Roman"/>
                <a:cs typeface="Times New Roman"/>
              </a:rPr>
              <a:t>Н.Е.</a:t>
            </a:r>
            <a:r>
              <a:rPr sz="1725" spc="172" baseline="2415" dirty="0">
                <a:latin typeface="Times New Roman"/>
                <a:cs typeface="Times New Roman"/>
              </a:rPr>
              <a:t> </a:t>
            </a:r>
            <a:r>
              <a:rPr sz="1725" baseline="4830" dirty="0">
                <a:latin typeface="Times New Roman"/>
                <a:cs typeface="Times New Roman"/>
              </a:rPr>
              <a:t>Ток</a:t>
            </a:r>
            <a:r>
              <a:rPr sz="1725" baseline="2415" dirty="0">
                <a:latin typeface="Times New Roman"/>
                <a:cs typeface="Times New Roman"/>
              </a:rPr>
              <a:t>арликоваАльметьев</a:t>
            </a:r>
            <a:r>
              <a:rPr sz="1150" dirty="0">
                <a:latin typeface="Times New Roman"/>
                <a:cs typeface="Times New Roman"/>
              </a:rPr>
              <a:t>с</a:t>
            </a:r>
            <a:r>
              <a:rPr sz="1725" baseline="2415" dirty="0">
                <a:latin typeface="Times New Roman"/>
                <a:cs typeface="Times New Roman"/>
              </a:rPr>
              <a:t>кого</a:t>
            </a:r>
            <a:r>
              <a:rPr sz="1725" spc="254" baseline="2415" dirty="0">
                <a:latin typeface="Times New Roman"/>
                <a:cs typeface="Times New Roman"/>
              </a:rPr>
              <a:t> </a:t>
            </a:r>
            <a:r>
              <a:rPr sz="1725" baseline="2415" dirty="0">
                <a:latin typeface="Times New Roman"/>
                <a:cs typeface="Times New Roman"/>
              </a:rPr>
              <a:t>района</a:t>
            </a:r>
            <a:r>
              <a:rPr sz="1725" spc="345" baseline="2415" dirty="0">
                <a:latin typeface="Times New Roman"/>
                <a:cs typeface="Times New Roman"/>
              </a:rPr>
              <a:t> </a:t>
            </a:r>
            <a:r>
              <a:rPr sz="1725" spc="-37" baseline="2415" dirty="0">
                <a:latin typeface="Times New Roman"/>
                <a:cs typeface="Times New Roman"/>
              </a:rPr>
              <a:t>PT.</a:t>
            </a:r>
            <a:endParaRPr sz="1725" baseline="2415">
              <a:latin typeface="Times New Roman"/>
              <a:cs typeface="Times New Roman"/>
            </a:endParaRPr>
          </a:p>
          <a:p>
            <a:pPr marL="76835" marR="59055" indent="400685" algn="just">
              <a:lnSpc>
                <a:spcPct val="148200"/>
              </a:lnSpc>
              <a:spcBef>
                <a:spcPts val="55"/>
              </a:spcBef>
            </a:pPr>
            <a:r>
              <a:rPr sz="1725" baseline="7246" dirty="0">
                <a:latin typeface="Times New Roman"/>
                <a:cs typeface="Times New Roman"/>
              </a:rPr>
              <a:t>В</a:t>
            </a:r>
            <a:r>
              <a:rPr sz="1725" spc="270" baseline="7246" dirty="0">
                <a:latin typeface="Times New Roman"/>
                <a:cs typeface="Times New Roman"/>
              </a:rPr>
              <a:t> </a:t>
            </a:r>
            <a:r>
              <a:rPr sz="1725" baseline="2415" dirty="0">
                <a:latin typeface="Times New Roman"/>
                <a:cs typeface="Times New Roman"/>
              </a:rPr>
              <a:t>процессе</a:t>
            </a:r>
            <a:r>
              <a:rPr sz="1725" spc="315" baseline="2415" dirty="0">
                <a:latin typeface="Times New Roman"/>
                <a:cs typeface="Times New Roman"/>
              </a:rPr>
              <a:t> </a:t>
            </a:r>
            <a:r>
              <a:rPr sz="1725" baseline="2415" dirty="0">
                <a:latin typeface="Times New Roman"/>
                <a:cs typeface="Times New Roman"/>
              </a:rPr>
              <a:t>работ</a:t>
            </a:r>
            <a:r>
              <a:rPr sz="1150" dirty="0">
                <a:latin typeface="Times New Roman"/>
                <a:cs typeface="Times New Roman"/>
              </a:rPr>
              <a:t>ы</a:t>
            </a:r>
            <a:r>
              <a:rPr sz="1150" spc="80" dirty="0">
                <a:latin typeface="Times New Roman"/>
                <a:cs typeface="Times New Roman"/>
              </a:rPr>
              <a:t> </a:t>
            </a:r>
            <a:r>
              <a:rPr sz="1725" baseline="2415" dirty="0">
                <a:latin typeface="Times New Roman"/>
                <a:cs typeface="Times New Roman"/>
              </a:rPr>
              <a:t>были</a:t>
            </a:r>
            <a:r>
              <a:rPr sz="1725" spc="277" baseline="2415" dirty="0">
                <a:latin typeface="Times New Roman"/>
                <a:cs typeface="Times New Roman"/>
              </a:rPr>
              <a:t> </a:t>
            </a:r>
            <a:r>
              <a:rPr sz="1725" baseline="2415" dirty="0">
                <a:latin typeface="Times New Roman"/>
                <a:cs typeface="Times New Roman"/>
              </a:rPr>
              <a:t>использованы</a:t>
            </a:r>
            <a:r>
              <a:rPr sz="1725" spc="434" baseline="2415" dirty="0">
                <a:latin typeface="Times New Roman"/>
                <a:cs typeface="Times New Roman"/>
              </a:rPr>
              <a:t> </a:t>
            </a:r>
            <a:r>
              <a:rPr sz="1725" baseline="2415" dirty="0">
                <a:latin typeface="Times New Roman"/>
                <a:cs typeface="Times New Roman"/>
              </a:rPr>
              <a:t>следующие</a:t>
            </a:r>
            <a:r>
              <a:rPr sz="1725" spc="427" baseline="2415" dirty="0">
                <a:latin typeface="Times New Roman"/>
                <a:cs typeface="Times New Roman"/>
              </a:rPr>
              <a:t> </a:t>
            </a:r>
            <a:r>
              <a:rPr sz="1725" baseline="2415" dirty="0">
                <a:latin typeface="Times New Roman"/>
                <a:cs typeface="Times New Roman"/>
              </a:rPr>
              <a:t>методы</a:t>
            </a:r>
            <a:r>
              <a:rPr sz="1725" spc="427" baseline="2415" dirty="0">
                <a:latin typeface="Times New Roman"/>
                <a:cs typeface="Times New Roman"/>
              </a:rPr>
              <a:t> </a:t>
            </a:r>
            <a:r>
              <a:rPr sz="1725" spc="-15" baseline="2415" dirty="0">
                <a:latin typeface="Times New Roman"/>
                <a:cs typeface="Times New Roman"/>
              </a:rPr>
              <a:t>и</a:t>
            </a:r>
            <a:r>
              <a:rPr sz="1150" spc="-10" dirty="0">
                <a:latin typeface="Times New Roman"/>
                <a:cs typeface="Times New Roman"/>
              </a:rPr>
              <a:t>с</a:t>
            </a:r>
            <a:r>
              <a:rPr sz="1725" spc="-15" baseline="2415" dirty="0">
                <a:latin typeface="Times New Roman"/>
                <a:cs typeface="Times New Roman"/>
              </a:rPr>
              <a:t>следова- </a:t>
            </a:r>
            <a:r>
              <a:rPr sz="1725" baseline="7246" dirty="0">
                <a:latin typeface="Times New Roman"/>
                <a:cs typeface="Times New Roman"/>
              </a:rPr>
              <a:t>ния:</a:t>
            </a:r>
            <a:r>
              <a:rPr sz="1725" spc="359" baseline="7246" dirty="0">
                <a:latin typeface="Times New Roman"/>
                <a:cs typeface="Times New Roman"/>
              </a:rPr>
              <a:t> </a:t>
            </a:r>
            <a:r>
              <a:rPr sz="1725" baseline="2415" dirty="0">
                <a:latin typeface="Times New Roman"/>
                <a:cs typeface="Times New Roman"/>
              </a:rPr>
              <a:t>дедукция,</a:t>
            </a:r>
            <a:r>
              <a:rPr sz="1725" spc="412" baseline="2415" dirty="0">
                <a:latin typeface="Times New Roman"/>
                <a:cs typeface="Times New Roman"/>
              </a:rPr>
              <a:t> </a:t>
            </a:r>
            <a:r>
              <a:rPr sz="1725" baseline="2415" dirty="0">
                <a:latin typeface="Times New Roman"/>
                <a:cs typeface="Times New Roman"/>
              </a:rPr>
              <a:t>индукция</a:t>
            </a:r>
            <a:r>
              <a:rPr sz="1150" dirty="0">
                <a:latin typeface="Times New Roman"/>
                <a:cs typeface="Times New Roman"/>
              </a:rPr>
              <a:t>,</a:t>
            </a:r>
            <a:r>
              <a:rPr sz="1150" spc="155" dirty="0">
                <a:latin typeface="Times New Roman"/>
                <a:cs typeface="Times New Roman"/>
              </a:rPr>
              <a:t> </a:t>
            </a:r>
            <a:r>
              <a:rPr sz="1725" baseline="2415" dirty="0">
                <a:latin typeface="Times New Roman"/>
                <a:cs typeface="Times New Roman"/>
              </a:rPr>
              <a:t>эко›іомическии</a:t>
            </a:r>
            <a:r>
              <a:rPr sz="1725" spc="359" baseline="2415" dirty="0">
                <a:latin typeface="Times New Roman"/>
                <a:cs typeface="Times New Roman"/>
              </a:rPr>
              <a:t> </a:t>
            </a:r>
            <a:r>
              <a:rPr sz="1725" baseline="2415" dirty="0">
                <a:latin typeface="Times New Roman"/>
                <a:cs typeface="Times New Roman"/>
              </a:rPr>
              <a:t>анализ,</a:t>
            </a:r>
            <a:r>
              <a:rPr sz="1725" spc="442" baseline="2415" dirty="0">
                <a:latin typeface="Times New Roman"/>
                <a:cs typeface="Times New Roman"/>
              </a:rPr>
              <a:t> </a:t>
            </a:r>
            <a:r>
              <a:rPr sz="1725" baseline="2415" dirty="0">
                <a:latin typeface="Times New Roman"/>
                <a:cs typeface="Times New Roman"/>
              </a:rPr>
              <a:t>сиг›тез,</a:t>
            </a:r>
            <a:r>
              <a:rPr sz="1725" spc="480" baseline="2415" dirty="0">
                <a:latin typeface="Times New Roman"/>
                <a:cs typeface="Times New Roman"/>
              </a:rPr>
              <a:t> </a:t>
            </a:r>
            <a:r>
              <a:rPr sz="1725" baseline="2415" dirty="0">
                <a:latin typeface="Times New Roman"/>
                <a:cs typeface="Times New Roman"/>
              </a:rPr>
              <a:t>группировка,</a:t>
            </a:r>
            <a:r>
              <a:rPr sz="1725" spc="525" baseline="2415" dirty="0">
                <a:latin typeface="Times New Roman"/>
                <a:cs typeface="Times New Roman"/>
              </a:rPr>
              <a:t> </a:t>
            </a:r>
            <a:r>
              <a:rPr sz="1725" spc="-30" baseline="2415" dirty="0">
                <a:latin typeface="Times New Roman"/>
                <a:cs typeface="Times New Roman"/>
              </a:rPr>
              <a:t>фак- </a:t>
            </a:r>
            <a:r>
              <a:rPr sz="1150" dirty="0">
                <a:latin typeface="Times New Roman"/>
                <a:cs typeface="Times New Roman"/>
              </a:rPr>
              <a:t>торный</a:t>
            </a:r>
            <a:r>
              <a:rPr sz="1150" spc="170" dirty="0">
                <a:latin typeface="Times New Roman"/>
                <a:cs typeface="Times New Roman"/>
              </a:rPr>
              <a:t> </a:t>
            </a:r>
            <a:r>
              <a:rPr sz="1150" spc="-10" dirty="0">
                <a:latin typeface="Times New Roman"/>
                <a:cs typeface="Times New Roman"/>
              </a:rPr>
              <a:t>анализ.</a:t>
            </a:r>
            <a:endParaRPr sz="1150">
              <a:latin typeface="Times New Roman"/>
              <a:cs typeface="Times New Roman"/>
            </a:endParaRPr>
          </a:p>
          <a:p>
            <a:pPr marL="61594" marR="70485" indent="403225">
              <a:lnSpc>
                <a:spcPct val="154700"/>
              </a:lnSpc>
              <a:spcBef>
                <a:spcPts val="180"/>
              </a:spcBef>
            </a:pPr>
            <a:r>
              <a:rPr sz="1650" spc="15" baseline="2525" dirty="0">
                <a:latin typeface="Times New Roman"/>
                <a:cs typeface="Times New Roman"/>
              </a:rPr>
              <a:t>Теоретическо</a:t>
            </a:r>
            <a:r>
              <a:rPr sz="1100" spc="10" dirty="0">
                <a:latin typeface="Times New Roman"/>
                <a:cs typeface="Times New Roman"/>
              </a:rPr>
              <a:t>й</a:t>
            </a:r>
            <a:r>
              <a:rPr sz="1100" spc="350" dirty="0">
                <a:latin typeface="Times New Roman"/>
                <a:cs typeface="Times New Roman"/>
              </a:rPr>
              <a:t> </a:t>
            </a:r>
            <a:r>
              <a:rPr sz="1650" spc="15" baseline="2525" dirty="0">
                <a:latin typeface="Times New Roman"/>
                <a:cs typeface="Times New Roman"/>
              </a:rPr>
              <a:t>базой</a:t>
            </a:r>
            <a:r>
              <a:rPr sz="1650" spc="690" baseline="2525" dirty="0">
                <a:latin typeface="Times New Roman"/>
                <a:cs typeface="Times New Roman"/>
              </a:rPr>
              <a:t> </a:t>
            </a:r>
            <a:r>
              <a:rPr sz="1650" spc="15" baseline="2525" dirty="0">
                <a:latin typeface="Times New Roman"/>
                <a:cs typeface="Times New Roman"/>
              </a:rPr>
              <a:t>исследования</a:t>
            </a:r>
            <a:r>
              <a:rPr sz="1650" spc="172" baseline="2525" dirty="0">
                <a:latin typeface="Times New Roman"/>
                <a:cs typeface="Times New Roman"/>
              </a:rPr>
              <a:t>  </a:t>
            </a:r>
            <a:r>
              <a:rPr sz="1650" spc="15" baseline="2525" dirty="0">
                <a:latin typeface="Times New Roman"/>
                <a:cs typeface="Times New Roman"/>
              </a:rPr>
              <a:t>составил</a:t>
            </a:r>
            <a:r>
              <a:rPr sz="1650" spc="15" baseline="5050" dirty="0">
                <a:latin typeface="Times New Roman"/>
                <a:cs typeface="Times New Roman"/>
              </a:rPr>
              <a:t>и</a:t>
            </a:r>
            <a:r>
              <a:rPr sz="1650" spc="562" baseline="5050" dirty="0">
                <a:latin typeface="Times New Roman"/>
                <a:cs typeface="Times New Roman"/>
              </a:rPr>
              <a:t> </a:t>
            </a:r>
            <a:r>
              <a:rPr sz="1650" spc="15" baseline="2525" dirty="0">
                <a:latin typeface="Times New Roman"/>
                <a:cs typeface="Times New Roman"/>
              </a:rPr>
              <a:t>трудь</a:t>
            </a:r>
            <a:r>
              <a:rPr sz="1650" spc="367" baseline="2525" dirty="0">
                <a:latin typeface="Times New Roman"/>
                <a:cs typeface="Times New Roman"/>
              </a:rPr>
              <a:t>  </a:t>
            </a:r>
            <a:r>
              <a:rPr sz="1650" spc="15" baseline="2525" dirty="0">
                <a:latin typeface="Times New Roman"/>
                <a:cs typeface="Times New Roman"/>
              </a:rPr>
              <a:t>от</a:t>
            </a:r>
            <a:r>
              <a:rPr sz="1100" spc="10" dirty="0">
                <a:latin typeface="Times New Roman"/>
                <a:cs typeface="Times New Roman"/>
              </a:rPr>
              <a:t>е</a:t>
            </a:r>
            <a:r>
              <a:rPr sz="1650" spc="15" baseline="2525" dirty="0">
                <a:latin typeface="Times New Roman"/>
                <a:cs typeface="Times New Roman"/>
              </a:rPr>
              <a:t>чественньЈ</a:t>
            </a:r>
            <a:r>
              <a:rPr sz="1650" spc="15" baseline="7575" dirty="0">
                <a:latin typeface="Times New Roman"/>
                <a:cs typeface="Times New Roman"/>
              </a:rPr>
              <a:t>х</a:t>
            </a:r>
            <a:r>
              <a:rPr sz="1650" spc="179" baseline="7575" dirty="0">
                <a:latin typeface="Times New Roman"/>
                <a:cs typeface="Times New Roman"/>
              </a:rPr>
              <a:t>  </a:t>
            </a:r>
            <a:r>
              <a:rPr sz="1650" spc="-494" baseline="2525" dirty="0">
                <a:latin typeface="Times New Roman"/>
                <a:cs typeface="Times New Roman"/>
              </a:rPr>
              <a:t>И</a:t>
            </a:r>
            <a:r>
              <a:rPr sz="1650" baseline="252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зарубежных</a:t>
            </a:r>
            <a:r>
              <a:rPr sz="1100" spc="32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авторов</a:t>
            </a:r>
            <a:r>
              <a:rPr sz="1100" spc="30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в</a:t>
            </a:r>
            <a:r>
              <a:rPr sz="1100" spc="22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области</a:t>
            </a:r>
            <a:r>
              <a:rPr sz="1100" spc="34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экономики,</a:t>
            </a:r>
            <a:r>
              <a:rPr sz="1100" spc="310" dirty="0">
                <a:latin typeface="Times New Roman"/>
                <a:cs typeface="Times New Roman"/>
              </a:rPr>
              <a:t> </a:t>
            </a:r>
            <a:r>
              <a:rPr sz="1100" spc="-10" dirty="0">
                <a:latin typeface="Times New Roman"/>
                <a:cs typeface="Times New Roman"/>
              </a:rPr>
              <a:t>‹јзина›ісов,</a:t>
            </a:r>
            <a:r>
              <a:rPr sz="1100" spc="38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анализа</a:t>
            </a:r>
            <a:r>
              <a:rPr sz="1100" spc="42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и</a:t>
            </a:r>
            <a:r>
              <a:rPr sz="1100" spc="240" dirty="0">
                <a:latin typeface="Times New Roman"/>
                <a:cs typeface="Times New Roman"/>
              </a:rPr>
              <a:t> </a:t>
            </a:r>
            <a:r>
              <a:rPr sz="1100" spc="-10" dirty="0">
                <a:latin typeface="Times New Roman"/>
                <a:cs typeface="Times New Roman"/>
              </a:rPr>
              <a:t>диагностик</a:t>
            </a:r>
            <a:r>
              <a:rPr sz="1650" spc="-15" baseline="2525" dirty="0">
                <a:latin typeface="Times New Roman"/>
                <a:cs typeface="Times New Roman"/>
              </a:rPr>
              <a:t>и </a:t>
            </a:r>
            <a:r>
              <a:rPr sz="1650" baseline="5050" dirty="0">
                <a:latin typeface="Times New Roman"/>
                <a:cs typeface="Times New Roman"/>
              </a:rPr>
              <a:t>фина</a:t>
            </a:r>
            <a:r>
              <a:rPr sz="1650" baseline="2525" dirty="0">
                <a:latin typeface="Times New Roman"/>
                <a:cs typeface="Times New Roman"/>
              </a:rPr>
              <a:t>нсо</a:t>
            </a:r>
            <a:r>
              <a:rPr sz="1650" baseline="5050" dirty="0">
                <a:latin typeface="Times New Roman"/>
                <a:cs typeface="Times New Roman"/>
              </a:rPr>
              <a:t>в</a:t>
            </a:r>
            <a:r>
              <a:rPr sz="1650" baseline="2525" dirty="0">
                <a:latin typeface="Times New Roman"/>
                <a:cs typeface="Times New Roman"/>
              </a:rPr>
              <a:t>о-хозяйств</a:t>
            </a:r>
            <a:r>
              <a:rPr sz="1100" dirty="0">
                <a:latin typeface="Times New Roman"/>
                <a:cs typeface="Times New Roman"/>
              </a:rPr>
              <a:t>енной</a:t>
            </a:r>
            <a:r>
              <a:rPr sz="1100" spc="250" dirty="0">
                <a:latin typeface="Times New Roman"/>
                <a:cs typeface="Times New Roman"/>
              </a:rPr>
              <a:t>  </a:t>
            </a:r>
            <a:r>
              <a:rPr sz="1650" baseline="2525" dirty="0">
                <a:latin typeface="Times New Roman"/>
                <a:cs typeface="Times New Roman"/>
              </a:rPr>
              <a:t>деятельности,</a:t>
            </a:r>
            <a:r>
              <a:rPr sz="1650" spc="315" baseline="2525" dirty="0">
                <a:latin typeface="Times New Roman"/>
                <a:cs typeface="Times New Roman"/>
              </a:rPr>
              <a:t>  </a:t>
            </a:r>
            <a:r>
              <a:rPr sz="1650" baseline="2525" dirty="0">
                <a:latin typeface="Times New Roman"/>
                <a:cs typeface="Times New Roman"/>
              </a:rPr>
              <a:t>материалы</a:t>
            </a:r>
            <a:r>
              <a:rPr sz="1650" spc="359" baseline="2525" dirty="0">
                <a:latin typeface="Times New Roman"/>
                <a:cs typeface="Times New Roman"/>
              </a:rPr>
              <a:t>  </a:t>
            </a:r>
            <a:r>
              <a:rPr sz="1650" baseline="2525" dirty="0">
                <a:latin typeface="Times New Roman"/>
                <a:cs typeface="Times New Roman"/>
              </a:rPr>
              <a:t>экономических</a:t>
            </a:r>
            <a:r>
              <a:rPr sz="1650" spc="427" baseline="2525" dirty="0">
                <a:latin typeface="Times New Roman"/>
                <a:cs typeface="Times New Roman"/>
              </a:rPr>
              <a:t>  </a:t>
            </a:r>
            <a:r>
              <a:rPr sz="1650" spc="-15" baseline="2525" dirty="0">
                <a:latin typeface="Times New Roman"/>
                <a:cs typeface="Times New Roman"/>
              </a:rPr>
              <a:t>изданий</a:t>
            </a:r>
            <a:r>
              <a:rPr sz="1650" spc="750" baseline="2525" dirty="0">
                <a:latin typeface="Times New Roman"/>
                <a:cs typeface="Times New Roman"/>
              </a:rPr>
              <a:t> </a:t>
            </a:r>
            <a:r>
              <a:rPr sz="1150" dirty="0">
                <a:latin typeface="Times New Roman"/>
                <a:cs typeface="Times New Roman"/>
              </a:rPr>
              <a:t>и</a:t>
            </a:r>
            <a:r>
              <a:rPr sz="1150" spc="315" dirty="0">
                <a:latin typeface="Times New Roman"/>
                <a:cs typeface="Times New Roman"/>
              </a:rPr>
              <a:t> </a:t>
            </a:r>
            <a:r>
              <a:rPr sz="1150" dirty="0">
                <a:latin typeface="Times New Roman"/>
                <a:cs typeface="Times New Roman"/>
              </a:rPr>
              <a:t>периодичеекой</a:t>
            </a:r>
            <a:r>
              <a:rPr sz="1150" spc="440" dirty="0">
                <a:latin typeface="Times New Roman"/>
                <a:cs typeface="Times New Roman"/>
              </a:rPr>
              <a:t> </a:t>
            </a:r>
            <a:r>
              <a:rPr sz="1150" dirty="0">
                <a:latin typeface="Times New Roman"/>
                <a:cs typeface="Times New Roman"/>
              </a:rPr>
              <a:t>печати.</a:t>
            </a:r>
            <a:r>
              <a:rPr sz="1150" spc="335" dirty="0">
                <a:latin typeface="Times New Roman"/>
                <a:cs typeface="Times New Roman"/>
              </a:rPr>
              <a:t> </a:t>
            </a:r>
            <a:r>
              <a:rPr sz="1150" dirty="0">
                <a:latin typeface="Times New Roman"/>
                <a:cs typeface="Times New Roman"/>
              </a:rPr>
              <a:t>Информационную</a:t>
            </a:r>
            <a:r>
              <a:rPr sz="1150" spc="285" dirty="0">
                <a:latin typeface="Times New Roman"/>
                <a:cs typeface="Times New Roman"/>
              </a:rPr>
              <a:t> </a:t>
            </a:r>
            <a:r>
              <a:rPr sz="1150" dirty="0">
                <a:latin typeface="Times New Roman"/>
                <a:cs typeface="Times New Roman"/>
              </a:rPr>
              <a:t>базу</a:t>
            </a:r>
            <a:r>
              <a:rPr sz="1150" spc="405" dirty="0">
                <a:latin typeface="Times New Roman"/>
                <a:cs typeface="Times New Roman"/>
              </a:rPr>
              <a:t> </a:t>
            </a:r>
            <a:r>
              <a:rPr sz="1150" dirty="0">
                <a:latin typeface="Times New Roman"/>
                <a:cs typeface="Times New Roman"/>
              </a:rPr>
              <a:t>исследования</a:t>
            </a:r>
            <a:r>
              <a:rPr sz="1150" spc="490" dirty="0">
                <a:latin typeface="Times New Roman"/>
                <a:cs typeface="Times New Roman"/>
              </a:rPr>
              <a:t> </a:t>
            </a:r>
            <a:r>
              <a:rPr sz="1150" spc="-10" dirty="0">
                <a:latin typeface="Times New Roman"/>
                <a:cs typeface="Times New Roman"/>
              </a:rPr>
              <a:t>составляю</a:t>
            </a:r>
            <a:r>
              <a:rPr sz="1725" spc="-15" baseline="2415" dirty="0">
                <a:latin typeface="Times New Roman"/>
                <a:cs typeface="Times New Roman"/>
              </a:rPr>
              <a:t>т </a:t>
            </a:r>
            <a:r>
              <a:rPr sz="1100" dirty="0">
                <a:latin typeface="Times New Roman"/>
                <a:cs typeface="Times New Roman"/>
              </a:rPr>
              <a:t>законы</a:t>
            </a:r>
            <a:r>
              <a:rPr sz="1100" spc="130" dirty="0">
                <a:latin typeface="Times New Roman"/>
                <a:cs typeface="Times New Roman"/>
              </a:rPr>
              <a:t>  </a:t>
            </a:r>
            <a:r>
              <a:rPr sz="1100" dirty="0">
                <a:latin typeface="Times New Roman"/>
                <a:cs typeface="Times New Roman"/>
              </a:rPr>
              <a:t>РФ,</a:t>
            </a:r>
            <a:r>
              <a:rPr sz="1100" spc="45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подзаконные</a:t>
            </a:r>
            <a:r>
              <a:rPr sz="1100" spc="170" dirty="0">
                <a:latin typeface="Times New Roman"/>
                <a:cs typeface="Times New Roman"/>
              </a:rPr>
              <a:t>  </a:t>
            </a:r>
            <a:r>
              <a:rPr sz="1100" dirty="0">
                <a:latin typeface="Times New Roman"/>
                <a:cs typeface="Times New Roman"/>
              </a:rPr>
              <a:t>нормативно-правовые</a:t>
            </a:r>
            <a:r>
              <a:rPr sz="1100" spc="38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акты,</a:t>
            </a:r>
            <a:r>
              <a:rPr sz="1100" spc="49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постанов</a:t>
            </a:r>
            <a:r>
              <a:rPr sz="1100" spc="8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зение</a:t>
            </a:r>
            <a:r>
              <a:rPr sz="1100" spc="120" dirty="0">
                <a:latin typeface="Times New Roman"/>
                <a:cs typeface="Times New Roman"/>
              </a:rPr>
              <a:t>  </a:t>
            </a:r>
            <a:r>
              <a:rPr sz="1100" spc="-10" dirty="0">
                <a:latin typeface="Times New Roman"/>
                <a:cs typeface="Times New Roman"/>
              </a:rPr>
              <a:t>прави- </a:t>
            </a:r>
            <a:r>
              <a:rPr sz="1150" dirty="0">
                <a:latin typeface="Times New Roman"/>
                <a:cs typeface="Times New Roman"/>
              </a:rPr>
              <a:t>тельства</a:t>
            </a:r>
            <a:r>
              <a:rPr sz="1150" spc="320" dirty="0">
                <a:latin typeface="Times New Roman"/>
                <a:cs typeface="Times New Roman"/>
              </a:rPr>
              <a:t> </a:t>
            </a:r>
            <a:r>
              <a:rPr sz="1150" dirty="0">
                <a:latin typeface="Times New Roman"/>
                <a:cs typeface="Times New Roman"/>
              </a:rPr>
              <a:t>РФ</a:t>
            </a:r>
            <a:r>
              <a:rPr sz="1150" spc="240" dirty="0">
                <a:latin typeface="Times New Roman"/>
                <a:cs typeface="Times New Roman"/>
              </a:rPr>
              <a:t> </a:t>
            </a:r>
            <a:r>
              <a:rPr sz="1150" dirty="0">
                <a:latin typeface="Times New Roman"/>
                <a:cs typeface="Times New Roman"/>
              </a:rPr>
              <a:t>и</a:t>
            </a:r>
            <a:r>
              <a:rPr sz="1150" spc="254" dirty="0">
                <a:latin typeface="Times New Roman"/>
                <a:cs typeface="Times New Roman"/>
              </a:rPr>
              <a:t> </a:t>
            </a:r>
            <a:r>
              <a:rPr sz="1150" dirty="0">
                <a:latin typeface="Times New Roman"/>
                <a:cs typeface="Times New Roman"/>
              </a:rPr>
              <a:t>Республики</a:t>
            </a:r>
            <a:r>
              <a:rPr sz="1150" spc="300" dirty="0">
                <a:latin typeface="Times New Roman"/>
                <a:cs typeface="Times New Roman"/>
              </a:rPr>
              <a:t> </a:t>
            </a:r>
            <a:r>
              <a:rPr sz="1150" dirty="0">
                <a:latin typeface="Times New Roman"/>
                <a:cs typeface="Times New Roman"/>
              </a:rPr>
              <a:t>Татарстан,</a:t>
            </a:r>
            <a:r>
              <a:rPr sz="1150" spc="310" dirty="0">
                <a:latin typeface="Times New Roman"/>
                <a:cs typeface="Times New Roman"/>
              </a:rPr>
              <a:t> </a:t>
            </a:r>
            <a:r>
              <a:rPr sz="1150" dirty="0">
                <a:latin typeface="Times New Roman"/>
                <a:cs typeface="Times New Roman"/>
              </a:rPr>
              <a:t>Грамданский</a:t>
            </a:r>
            <a:r>
              <a:rPr sz="1150" spc="360" dirty="0">
                <a:latin typeface="Times New Roman"/>
                <a:cs typeface="Times New Roman"/>
              </a:rPr>
              <a:t> </a:t>
            </a:r>
            <a:r>
              <a:rPr sz="1150" dirty="0">
                <a:latin typeface="Times New Roman"/>
                <a:cs typeface="Times New Roman"/>
              </a:rPr>
              <a:t>кодекс</a:t>
            </a:r>
            <a:r>
              <a:rPr sz="1150" spc="295" dirty="0">
                <a:latin typeface="Times New Roman"/>
                <a:cs typeface="Times New Roman"/>
              </a:rPr>
              <a:t> </a:t>
            </a:r>
            <a:r>
              <a:rPr sz="1150" dirty="0">
                <a:latin typeface="Times New Roman"/>
                <a:cs typeface="Times New Roman"/>
              </a:rPr>
              <a:t>РФ,</a:t>
            </a:r>
            <a:r>
              <a:rPr sz="1150" spc="270" dirty="0">
                <a:latin typeface="Times New Roman"/>
                <a:cs typeface="Times New Roman"/>
              </a:rPr>
              <a:t> </a:t>
            </a:r>
            <a:r>
              <a:rPr sz="1150" spc="-10" dirty="0">
                <a:latin typeface="Times New Roman"/>
                <a:cs typeface="Times New Roman"/>
              </a:rPr>
              <a:t>Налоговый </a:t>
            </a:r>
            <a:r>
              <a:rPr sz="1650" spc="44" baseline="2525" dirty="0">
                <a:latin typeface="Times New Roman"/>
                <a:cs typeface="Times New Roman"/>
              </a:rPr>
              <a:t>кодекс</a:t>
            </a:r>
            <a:r>
              <a:rPr sz="1650" spc="202" baseline="2525" dirty="0">
                <a:latin typeface="Times New Roman"/>
                <a:cs typeface="Times New Roman"/>
              </a:rPr>
              <a:t> </a:t>
            </a:r>
            <a:r>
              <a:rPr sz="1650" spc="44" baseline="2525" dirty="0">
                <a:latin typeface="Times New Roman"/>
                <a:cs typeface="Times New Roman"/>
              </a:rPr>
              <a:t>РФ,</a:t>
            </a:r>
            <a:r>
              <a:rPr sz="1650" spc="179" baseline="2525" dirty="0">
                <a:latin typeface="Times New Roman"/>
                <a:cs typeface="Times New Roman"/>
              </a:rPr>
              <a:t> </a:t>
            </a:r>
            <a:r>
              <a:rPr sz="1650" spc="44" baseline="2525" dirty="0">
                <a:latin typeface="Times New Roman"/>
                <a:cs typeface="Times New Roman"/>
              </a:rPr>
              <a:t>статистические</a:t>
            </a:r>
            <a:r>
              <a:rPr sz="1650" spc="37" baseline="2525" dirty="0">
                <a:latin typeface="Times New Roman"/>
                <a:cs typeface="Times New Roman"/>
              </a:rPr>
              <a:t> </a:t>
            </a:r>
            <a:r>
              <a:rPr sz="1650" spc="44" baseline="2525" dirty="0">
                <a:latin typeface="Times New Roman"/>
                <a:cs typeface="Times New Roman"/>
              </a:rPr>
              <a:t>данные,</a:t>
            </a:r>
            <a:r>
              <a:rPr sz="1650" spc="232" baseline="2525" dirty="0">
                <a:latin typeface="Times New Roman"/>
                <a:cs typeface="Times New Roman"/>
              </a:rPr>
              <a:t> </a:t>
            </a:r>
            <a:r>
              <a:rPr sz="1650" spc="44" baseline="2525" dirty="0">
                <a:latin typeface="Times New Roman"/>
                <a:cs typeface="Times New Roman"/>
              </a:rPr>
              <a:t>материалы</a:t>
            </a:r>
            <a:r>
              <a:rPr sz="1650" spc="225" baseline="2525" dirty="0">
                <a:latin typeface="Times New Roman"/>
                <a:cs typeface="Times New Roman"/>
              </a:rPr>
              <a:t> </a:t>
            </a:r>
            <a:r>
              <a:rPr sz="1650" spc="44" baseline="2525" dirty="0">
                <a:latin typeface="Times New Roman"/>
                <a:cs typeface="Times New Roman"/>
              </a:rPr>
              <a:t>общероссийской</a:t>
            </a:r>
            <a:r>
              <a:rPr sz="1650" spc="202" baseline="2525" dirty="0">
                <a:latin typeface="Times New Roman"/>
                <a:cs typeface="Times New Roman"/>
              </a:rPr>
              <a:t> </a:t>
            </a:r>
            <a:r>
              <a:rPr sz="1650" spc="44" baseline="2525" dirty="0">
                <a:latin typeface="Times New Roman"/>
                <a:cs typeface="Times New Roman"/>
              </a:rPr>
              <a:t>и</a:t>
            </a:r>
            <a:r>
              <a:rPr sz="1650" spc="225" baseline="2525" dirty="0">
                <a:latin typeface="Times New Roman"/>
                <a:cs typeface="Times New Roman"/>
              </a:rPr>
              <a:t> </a:t>
            </a:r>
            <a:r>
              <a:rPr sz="1650" spc="52" baseline="2525" dirty="0">
                <a:latin typeface="Times New Roman"/>
                <a:cs typeface="Times New Roman"/>
              </a:rPr>
              <a:t>ре</a:t>
            </a:r>
            <a:r>
              <a:rPr sz="1100" spc="35" dirty="0">
                <a:latin typeface="Times New Roman"/>
                <a:cs typeface="Times New Roman"/>
              </a:rPr>
              <a:t>г</a:t>
            </a:r>
            <a:r>
              <a:rPr sz="1650" spc="52" baseline="2525" dirty="0">
                <a:latin typeface="Times New Roman"/>
                <a:cs typeface="Times New Roman"/>
              </a:rPr>
              <a:t>ионазь-</a:t>
            </a:r>
            <a:endParaRPr sz="1650" baseline="2525">
              <a:latin typeface="Times New Roman"/>
              <a:cs typeface="Times New Roman"/>
            </a:endParaRPr>
          </a:p>
          <a:p>
            <a:pPr marL="352425">
              <a:lnSpc>
                <a:spcPct val="100000"/>
              </a:lnSpc>
              <a:spcBef>
                <a:spcPts val="680"/>
              </a:spcBef>
            </a:pPr>
            <a:r>
              <a:rPr sz="1100" dirty="0">
                <a:latin typeface="Times New Roman"/>
                <a:cs typeface="Times New Roman"/>
              </a:rPr>
              <a:t>печати,</a:t>
            </a:r>
            <a:r>
              <a:rPr sz="1100" spc="36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бухгалтерская</a:t>
            </a:r>
            <a:r>
              <a:rPr sz="1100" spc="42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финансовая</a:t>
            </a:r>
            <a:r>
              <a:rPr sz="1100" spc="409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отчетность</a:t>
            </a:r>
            <a:r>
              <a:rPr sz="1100" spc="42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AO</a:t>
            </a:r>
            <a:r>
              <a:rPr sz="1100" spc="31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им.</a:t>
            </a:r>
            <a:r>
              <a:rPr sz="1100" spc="35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Н.Е.</a:t>
            </a:r>
            <a:r>
              <a:rPr sz="1100" spc="345" dirty="0">
                <a:latin typeface="Times New Roman"/>
                <a:cs typeface="Times New Roman"/>
              </a:rPr>
              <a:t> </a:t>
            </a:r>
            <a:r>
              <a:rPr sz="1100" spc="-10" dirty="0">
                <a:latin typeface="Times New Roman"/>
                <a:cs typeface="Times New Roman"/>
              </a:rPr>
              <a:t>Тохар:зикова</a:t>
            </a:r>
            <a:endParaRPr sz="1100">
              <a:latin typeface="Times New Roman"/>
              <a:cs typeface="Times New Roman"/>
            </a:endParaRPr>
          </a:p>
          <a:p>
            <a:pPr marL="50800" algn="just">
              <a:lnSpc>
                <a:spcPct val="100000"/>
              </a:lnSpc>
              <a:spcBef>
                <a:spcPts val="720"/>
              </a:spcBef>
            </a:pPr>
            <a:r>
              <a:rPr sz="1150" dirty="0">
                <a:latin typeface="Times New Roman"/>
                <a:cs typeface="Times New Roman"/>
              </a:rPr>
              <a:t>за</a:t>
            </a:r>
            <a:r>
              <a:rPr sz="1150" spc="125" dirty="0">
                <a:latin typeface="Times New Roman"/>
                <a:cs typeface="Times New Roman"/>
              </a:rPr>
              <a:t> </a:t>
            </a:r>
            <a:r>
              <a:rPr sz="1150" dirty="0">
                <a:latin typeface="Times New Roman"/>
                <a:cs typeface="Times New Roman"/>
              </a:rPr>
              <a:t>2019-2021</a:t>
            </a:r>
            <a:r>
              <a:rPr sz="1150" spc="180" dirty="0">
                <a:latin typeface="Times New Roman"/>
                <a:cs typeface="Times New Roman"/>
              </a:rPr>
              <a:t> </a:t>
            </a:r>
            <a:r>
              <a:rPr sz="1150" spc="-10" dirty="0">
                <a:latin typeface="Times New Roman"/>
                <a:cs typeface="Times New Roman"/>
              </a:rPr>
              <a:t>года.</a:t>
            </a:r>
            <a:endParaRPr sz="115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594766" y="8972739"/>
            <a:ext cx="86995" cy="1473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005"/>
              </a:lnSpc>
            </a:pPr>
            <a:r>
              <a:rPr sz="950" spc="-50" dirty="0">
                <a:latin typeface="Consolas"/>
                <a:cs typeface="Consolas"/>
              </a:rPr>
              <a:t>5</a:t>
            </a:r>
            <a:endParaRPr sz="950">
              <a:latin typeface="Consolas"/>
              <a:cs typeface="Consolas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277732" y="9541636"/>
            <a:ext cx="1337415" cy="110363"/>
          </a:xfrm>
          <a:prstGeom prst="rect">
            <a:avLst/>
          </a:prstGeom>
        </p:spPr>
      </p:pic>
      <p:pic>
        <p:nvPicPr>
          <p:cNvPr id="3" name="object 3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6604477" y="4333199"/>
            <a:ext cx="67582" cy="4969910"/>
          </a:xfrm>
          <a:prstGeom prst="rect">
            <a:avLst/>
          </a:prstGeom>
        </p:spPr>
      </p:pic>
      <p:sp>
        <p:nvSpPr>
          <p:cNvPr id="4" name="object 4"/>
          <p:cNvSpPr txBox="1"/>
          <p:nvPr/>
        </p:nvSpPr>
        <p:spPr>
          <a:xfrm>
            <a:off x="1789068" y="965986"/>
            <a:ext cx="3955415" cy="588010"/>
          </a:xfrm>
          <a:prstGeom prst="rect">
            <a:avLst/>
          </a:prstGeom>
        </p:spPr>
        <p:txBody>
          <a:bodyPr vert="horz" wrap="square" lIns="0" tIns="11049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870"/>
              </a:spcBef>
            </a:pPr>
            <a:r>
              <a:rPr sz="1800" spc="-15" baseline="6944" dirty="0">
                <a:latin typeface="Times New Roman"/>
                <a:cs typeface="Times New Roman"/>
              </a:rPr>
              <a:t>I.ТЕ</a:t>
            </a:r>
            <a:r>
              <a:rPr sz="1800" spc="-15" baseline="4629" dirty="0">
                <a:latin typeface="Times New Roman"/>
                <a:cs typeface="Times New Roman"/>
              </a:rPr>
              <a:t>ОРЕТИЧ</a:t>
            </a:r>
            <a:r>
              <a:rPr sz="1800" spc="-15" baseline="2314" dirty="0">
                <a:latin typeface="Times New Roman"/>
                <a:cs typeface="Times New Roman"/>
              </a:rPr>
              <a:t>ЕСКИЕ</a:t>
            </a:r>
            <a:r>
              <a:rPr sz="1800" spc="-187" baseline="2314" dirty="0">
                <a:latin typeface="Times New Roman"/>
                <a:cs typeface="Times New Roman"/>
              </a:rPr>
              <a:t> </a:t>
            </a:r>
            <a:r>
              <a:rPr sz="1200" spc="-30" dirty="0">
                <a:latin typeface="Times New Roman"/>
                <a:cs typeface="Times New Roman"/>
              </a:rPr>
              <a:t>ОСНОВЫ</a:t>
            </a:r>
            <a:r>
              <a:rPr sz="1200" spc="70" dirty="0">
                <a:latin typeface="Times New Roman"/>
                <a:cs typeface="Times New Roman"/>
              </a:rPr>
              <a:t> </a:t>
            </a:r>
            <a:r>
              <a:rPr sz="1200" spc="-40" dirty="0">
                <a:latin typeface="Times New Roman"/>
                <a:cs typeface="Times New Roman"/>
              </a:rPr>
              <a:t>АНАЛИЗА</a:t>
            </a:r>
            <a:r>
              <a:rPr sz="1200" spc="95" dirty="0">
                <a:latin typeface="Times New Roman"/>
                <a:cs typeface="Times New Roman"/>
              </a:rPr>
              <a:t> </a:t>
            </a:r>
            <a:r>
              <a:rPr sz="1200" i="1" spc="-10" dirty="0">
                <a:latin typeface="Times New Roman"/>
                <a:cs typeface="Times New Roman"/>
              </a:rPr>
              <a:t>ФИHAL!CGBb!Z</a:t>
            </a:r>
            <a:endParaRPr sz="12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  <a:spcBef>
                <a:spcPts val="770"/>
              </a:spcBef>
            </a:pPr>
            <a:r>
              <a:rPr sz="1800" spc="-37" baseline="9259" dirty="0">
                <a:latin typeface="Times New Roman"/>
                <a:cs typeface="Times New Roman"/>
              </a:rPr>
              <a:t>Р</a:t>
            </a:r>
            <a:r>
              <a:rPr sz="1800" spc="-37" baseline="6944" dirty="0">
                <a:latin typeface="Times New Roman"/>
                <a:cs typeface="Times New Roman"/>
              </a:rPr>
              <a:t>ЕЗУЛЬТАТ</a:t>
            </a:r>
            <a:r>
              <a:rPr sz="1800" spc="-37" baseline="2314" dirty="0">
                <a:latin typeface="Times New Roman"/>
                <a:cs typeface="Times New Roman"/>
              </a:rPr>
              <a:t>ОВ</a:t>
            </a:r>
            <a:r>
              <a:rPr sz="1800" spc="37" baseline="2314" dirty="0">
                <a:latin typeface="Times New Roman"/>
                <a:cs typeface="Times New Roman"/>
              </a:rPr>
              <a:t> </a:t>
            </a:r>
            <a:r>
              <a:rPr sz="1800" spc="-30" baseline="4629" dirty="0">
                <a:latin typeface="Times New Roman"/>
                <a:cs typeface="Times New Roman"/>
              </a:rPr>
              <a:t>ДЕ</a:t>
            </a:r>
            <a:r>
              <a:rPr sz="1800" spc="-30" baseline="2314" dirty="0">
                <a:latin typeface="Times New Roman"/>
                <a:cs typeface="Times New Roman"/>
              </a:rPr>
              <a:t>ЯТЕЛЬН</a:t>
            </a:r>
            <a:r>
              <a:rPr sz="1200" spc="-20" dirty="0">
                <a:latin typeface="Times New Roman"/>
                <a:cs typeface="Times New Roman"/>
              </a:rPr>
              <a:t>О</a:t>
            </a:r>
            <a:r>
              <a:rPr sz="1800" spc="-30" baseline="2314" dirty="0">
                <a:latin typeface="Times New Roman"/>
                <a:cs typeface="Times New Roman"/>
              </a:rPr>
              <a:t>СТИ</a:t>
            </a:r>
            <a:r>
              <a:rPr sz="1800" spc="-89" baseline="2314" dirty="0">
                <a:latin typeface="Times New Roman"/>
                <a:cs typeface="Times New Roman"/>
              </a:rPr>
              <a:t> </a:t>
            </a:r>
            <a:r>
              <a:rPr sz="1800" spc="-15" baseline="2314" dirty="0">
                <a:latin typeface="Times New Roman"/>
                <a:cs typeface="Times New Roman"/>
              </a:rPr>
              <a:t>ОРГАНИЗАЦИИ</a:t>
            </a:r>
            <a:endParaRPr sz="1800" baseline="2314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642110" y="1603543"/>
            <a:ext cx="842010" cy="203835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1725" spc="-15" baseline="2415" dirty="0">
                <a:latin typeface="Times New Roman"/>
                <a:cs typeface="Times New Roman"/>
              </a:rPr>
              <a:t>Финансовы</a:t>
            </a:r>
            <a:r>
              <a:rPr sz="1150" spc="-10" dirty="0">
                <a:latin typeface="Times New Roman"/>
                <a:cs typeface="Times New Roman"/>
              </a:rPr>
              <a:t>е</a:t>
            </a:r>
            <a:endParaRPr sz="115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569368" y="1617783"/>
            <a:ext cx="3698875" cy="203835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  <a:tabLst>
                <a:tab pos="835025" algn="l"/>
                <a:tab pos="2695575" algn="l"/>
              </a:tabLst>
            </a:pPr>
            <a:r>
              <a:rPr sz="1725" spc="-15" baseline="2415" dirty="0">
                <a:latin typeface="Times New Roman"/>
                <a:cs typeface="Times New Roman"/>
              </a:rPr>
              <a:t>результаты</a:t>
            </a:r>
            <a:r>
              <a:rPr sz="1725" baseline="2415" dirty="0">
                <a:latin typeface="Times New Roman"/>
                <a:cs typeface="Times New Roman"/>
              </a:rPr>
              <a:t>	деятельн</a:t>
            </a:r>
            <a:r>
              <a:rPr sz="1150" dirty="0">
                <a:latin typeface="Times New Roman"/>
                <a:cs typeface="Times New Roman"/>
              </a:rPr>
              <a:t>о</a:t>
            </a:r>
            <a:r>
              <a:rPr sz="1725" baseline="2415" dirty="0">
                <a:latin typeface="Times New Roman"/>
                <a:cs typeface="Times New Roman"/>
              </a:rPr>
              <a:t>сти</a:t>
            </a:r>
            <a:r>
              <a:rPr sz="1725" spc="217" baseline="2415" dirty="0">
                <a:latin typeface="Times New Roman"/>
                <a:cs typeface="Times New Roman"/>
              </a:rPr>
              <a:t>  </a:t>
            </a:r>
            <a:r>
              <a:rPr sz="1725" spc="-15" baseline="2415" dirty="0">
                <a:latin typeface="Times New Roman"/>
                <a:cs typeface="Times New Roman"/>
              </a:rPr>
              <a:t>организации</a:t>
            </a:r>
            <a:r>
              <a:rPr sz="1725" baseline="2415" dirty="0">
                <a:latin typeface="Times New Roman"/>
                <a:cs typeface="Times New Roman"/>
              </a:rPr>
              <a:t>	</a:t>
            </a:r>
            <a:r>
              <a:rPr sz="1725" spc="-15" baseline="2415" dirty="0">
                <a:latin typeface="Times New Roman"/>
                <a:cs typeface="Times New Roman"/>
              </a:rPr>
              <a:t>характеризую</a:t>
            </a:r>
            <a:r>
              <a:rPr sz="1725" spc="7" baseline="2415" dirty="0">
                <a:latin typeface="Times New Roman"/>
                <a:cs typeface="Times New Roman"/>
              </a:rPr>
              <a:t> </a:t>
            </a:r>
            <a:r>
              <a:rPr sz="1725" spc="-37" baseline="2415" dirty="0">
                <a:latin typeface="Times New Roman"/>
                <a:cs typeface="Times New Roman"/>
              </a:rPr>
              <a:t>г-</a:t>
            </a:r>
            <a:endParaRPr sz="1725" baseline="2415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205855" y="1793220"/>
            <a:ext cx="5196205" cy="451167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68580" marR="43180" indent="-3810">
              <a:lnSpc>
                <a:spcPct val="155200"/>
              </a:lnSpc>
              <a:spcBef>
                <a:spcPts val="120"/>
              </a:spcBef>
            </a:pPr>
            <a:r>
              <a:rPr sz="1725" baseline="12077" dirty="0">
                <a:latin typeface="Times New Roman"/>
                <a:cs typeface="Times New Roman"/>
              </a:rPr>
              <a:t>ся</a:t>
            </a:r>
            <a:r>
              <a:rPr sz="1725" baseline="9661" dirty="0">
                <a:latin typeface="Times New Roman"/>
                <a:cs typeface="Times New Roman"/>
              </a:rPr>
              <a:t>показател</a:t>
            </a:r>
            <a:r>
              <a:rPr sz="1725" baseline="7246" dirty="0">
                <a:latin typeface="Times New Roman"/>
                <a:cs typeface="Times New Roman"/>
              </a:rPr>
              <a:t>ями</a:t>
            </a:r>
            <a:r>
              <a:rPr sz="1725" spc="375" baseline="7246" dirty="0">
                <a:latin typeface="Times New Roman"/>
                <a:cs typeface="Times New Roman"/>
              </a:rPr>
              <a:t> </a:t>
            </a:r>
            <a:r>
              <a:rPr sz="1725" baseline="4830" dirty="0">
                <a:latin typeface="Times New Roman"/>
                <a:cs typeface="Times New Roman"/>
              </a:rPr>
              <a:t>п</a:t>
            </a:r>
            <a:r>
              <a:rPr sz="1725" baseline="2415" dirty="0">
                <a:latin typeface="Times New Roman"/>
                <a:cs typeface="Times New Roman"/>
              </a:rPr>
              <a:t>олученно</a:t>
            </a:r>
            <a:r>
              <a:rPr sz="1150" dirty="0">
                <a:latin typeface="Times New Roman"/>
                <a:cs typeface="Times New Roman"/>
              </a:rPr>
              <a:t>и</a:t>
            </a:r>
            <a:r>
              <a:rPr sz="1150" spc="150" dirty="0">
                <a:latin typeface="Times New Roman"/>
                <a:cs typeface="Times New Roman"/>
              </a:rPr>
              <a:t> </a:t>
            </a:r>
            <a:r>
              <a:rPr sz="1725" baseline="2415" dirty="0">
                <a:latin typeface="Times New Roman"/>
                <a:cs typeface="Times New Roman"/>
              </a:rPr>
              <a:t>прибыли</a:t>
            </a:r>
            <a:r>
              <a:rPr sz="1725" spc="450" baseline="2415" dirty="0">
                <a:latin typeface="Times New Roman"/>
                <a:cs typeface="Times New Roman"/>
              </a:rPr>
              <a:t> </a:t>
            </a:r>
            <a:r>
              <a:rPr sz="1725" baseline="2415" dirty="0">
                <a:latin typeface="Times New Roman"/>
                <a:cs typeface="Times New Roman"/>
              </a:rPr>
              <a:t>и</a:t>
            </a:r>
            <a:r>
              <a:rPr sz="1725" spc="359" baseline="2415" dirty="0">
                <a:latin typeface="Times New Roman"/>
                <a:cs typeface="Times New Roman"/>
              </a:rPr>
              <a:t> </a:t>
            </a:r>
            <a:r>
              <a:rPr sz="1725" baseline="2415" dirty="0">
                <a:latin typeface="Times New Roman"/>
                <a:cs typeface="Times New Roman"/>
              </a:rPr>
              <a:t>уров›tя</a:t>
            </a:r>
            <a:r>
              <a:rPr sz="1725" spc="525" baseline="2415" dirty="0">
                <a:latin typeface="Times New Roman"/>
                <a:cs typeface="Times New Roman"/>
              </a:rPr>
              <a:t> </a:t>
            </a:r>
            <a:r>
              <a:rPr sz="1725" baseline="2415" dirty="0">
                <a:latin typeface="Times New Roman"/>
                <a:cs typeface="Times New Roman"/>
              </a:rPr>
              <a:t>рентабельности.</a:t>
            </a:r>
            <a:r>
              <a:rPr sz="1725" spc="292" baseline="2415" dirty="0">
                <a:latin typeface="Times New Roman"/>
                <a:cs typeface="Times New Roman"/>
              </a:rPr>
              <a:t> </a:t>
            </a:r>
            <a:r>
              <a:rPr sz="1150" spc="-10" dirty="0">
                <a:latin typeface="Times New Roman"/>
                <a:cs typeface="Times New Roman"/>
              </a:rPr>
              <a:t>В</a:t>
            </a:r>
            <a:r>
              <a:rPr sz="1725" spc="-15" baseline="2415" dirty="0">
                <a:latin typeface="Times New Roman"/>
                <a:cs typeface="Times New Roman"/>
              </a:rPr>
              <a:t>ажнейши— </a:t>
            </a:r>
            <a:r>
              <a:rPr sz="1650" baseline="10101" dirty="0">
                <a:latin typeface="Times New Roman"/>
                <a:cs typeface="Times New Roman"/>
              </a:rPr>
              <a:t>мисреди</a:t>
            </a:r>
            <a:r>
              <a:rPr sz="1650" spc="637" baseline="10101" dirty="0">
                <a:latin typeface="Times New Roman"/>
                <a:cs typeface="Times New Roman"/>
              </a:rPr>
              <a:t> </a:t>
            </a:r>
            <a:r>
              <a:rPr sz="1650" baseline="7575" dirty="0">
                <a:latin typeface="Times New Roman"/>
                <a:cs typeface="Times New Roman"/>
              </a:rPr>
              <a:t>них</a:t>
            </a:r>
            <a:r>
              <a:rPr sz="1650" spc="547" baseline="7575" dirty="0">
                <a:latin typeface="Times New Roman"/>
                <a:cs typeface="Times New Roman"/>
              </a:rPr>
              <a:t> </a:t>
            </a:r>
            <a:r>
              <a:rPr sz="1650" baseline="5050" dirty="0">
                <a:latin typeface="Times New Roman"/>
                <a:cs typeface="Times New Roman"/>
              </a:rPr>
              <a:t>являются</a:t>
            </a:r>
            <a:r>
              <a:rPr sz="1650" spc="682" baseline="5050" dirty="0">
                <a:latin typeface="Times New Roman"/>
                <a:cs typeface="Times New Roman"/>
              </a:rPr>
              <a:t> </a:t>
            </a:r>
            <a:r>
              <a:rPr sz="1650" baseline="5050" dirty="0">
                <a:latin typeface="Times New Roman"/>
                <a:cs typeface="Times New Roman"/>
              </a:rPr>
              <a:t>показатели</a:t>
            </a:r>
            <a:r>
              <a:rPr sz="1650" spc="712" baseline="5050" dirty="0">
                <a:latin typeface="Times New Roman"/>
                <a:cs typeface="Times New Roman"/>
              </a:rPr>
              <a:t> </a:t>
            </a:r>
            <a:r>
              <a:rPr sz="1650" baseline="5050" dirty="0">
                <a:latin typeface="Times New Roman"/>
                <a:cs typeface="Times New Roman"/>
              </a:rPr>
              <a:t>прибьlли,</a:t>
            </a:r>
            <a:r>
              <a:rPr sz="1650" spc="607" baseline="505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создающие</a:t>
            </a:r>
            <a:r>
              <a:rPr sz="1100" spc="390" dirty="0">
                <a:latin typeface="Times New Roman"/>
                <a:cs typeface="Times New Roman"/>
              </a:rPr>
              <a:t> </a:t>
            </a:r>
            <a:r>
              <a:rPr sz="1650" baseline="5050" dirty="0">
                <a:latin typeface="Times New Roman"/>
                <a:cs typeface="Times New Roman"/>
              </a:rPr>
              <a:t>основу</a:t>
            </a:r>
            <a:r>
              <a:rPr sz="1650" spc="660" baseline="5050" dirty="0">
                <a:latin typeface="Times New Roman"/>
                <a:cs typeface="Times New Roman"/>
              </a:rPr>
              <a:t> </a:t>
            </a:r>
            <a:r>
              <a:rPr sz="1650" spc="-15" baseline="5050" dirty="0">
                <a:latin typeface="Times New Roman"/>
                <a:cs typeface="Times New Roman"/>
              </a:rPr>
              <a:t>экономиче- </a:t>
            </a:r>
            <a:r>
              <a:rPr sz="1650" baseline="7575" dirty="0">
                <a:latin typeface="Times New Roman"/>
                <a:cs typeface="Times New Roman"/>
              </a:rPr>
              <a:t>скогоразВИТия</a:t>
            </a:r>
            <a:r>
              <a:rPr sz="1100" dirty="0">
                <a:latin typeface="Times New Roman"/>
                <a:cs typeface="Times New Roman"/>
              </a:rPr>
              <a:t>фирмы.</a:t>
            </a:r>
            <a:r>
              <a:rPr sz="1100" spc="24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Последние</a:t>
            </a:r>
            <a:r>
              <a:rPr sz="1100" spc="36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получа›от</a:t>
            </a:r>
            <a:r>
              <a:rPr sz="1100" spc="30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прибыль</a:t>
            </a:r>
            <a:r>
              <a:rPr sz="1100" spc="30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глав›іым</a:t>
            </a:r>
            <a:r>
              <a:rPr sz="1100" spc="30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образом</a:t>
            </a:r>
            <a:r>
              <a:rPr sz="1100" spc="335" dirty="0">
                <a:latin typeface="Times New Roman"/>
                <a:cs typeface="Times New Roman"/>
              </a:rPr>
              <a:t> </a:t>
            </a:r>
            <a:r>
              <a:rPr sz="1100" spc="-10" dirty="0">
                <a:latin typeface="Times New Roman"/>
                <a:cs typeface="Times New Roman"/>
              </a:rPr>
              <a:t>отре- </a:t>
            </a:r>
            <a:r>
              <a:rPr sz="1650" baseline="7575" dirty="0">
                <a:latin typeface="Times New Roman"/>
                <a:cs typeface="Times New Roman"/>
              </a:rPr>
              <a:t>ализаци</a:t>
            </a:r>
            <a:r>
              <a:rPr sz="1650" baseline="5050" dirty="0">
                <a:latin typeface="Times New Roman"/>
                <a:cs typeface="Times New Roman"/>
              </a:rPr>
              <a:t>и</a:t>
            </a:r>
            <a:r>
              <a:rPr sz="1650" spc="195" baseline="5050" dirty="0">
                <a:latin typeface="Times New Roman"/>
                <a:cs typeface="Times New Roman"/>
              </a:rPr>
              <a:t>  </a:t>
            </a:r>
            <a:r>
              <a:rPr sz="1100" dirty="0">
                <a:latin typeface="Times New Roman"/>
                <a:cs typeface="Times New Roman"/>
              </a:rPr>
              <a:t>продукции,</a:t>
            </a:r>
            <a:r>
              <a:rPr sz="1100" spc="215" dirty="0">
                <a:latin typeface="Times New Roman"/>
                <a:cs typeface="Times New Roman"/>
              </a:rPr>
              <a:t>  </a:t>
            </a:r>
            <a:r>
              <a:rPr sz="1100" dirty="0">
                <a:latin typeface="Times New Roman"/>
                <a:cs typeface="Times New Roman"/>
              </a:rPr>
              <a:t>работ,</a:t>
            </a:r>
            <a:r>
              <a:rPr sz="1100" spc="160" dirty="0">
                <a:latin typeface="Times New Roman"/>
                <a:cs typeface="Times New Roman"/>
              </a:rPr>
              <a:t>  </a:t>
            </a:r>
            <a:r>
              <a:rPr sz="1100" dirty="0">
                <a:latin typeface="Times New Roman"/>
                <a:cs typeface="Times New Roman"/>
              </a:rPr>
              <a:t>услуг,</a:t>
            </a:r>
            <a:r>
              <a:rPr sz="1100" spc="135" dirty="0">
                <a:latin typeface="Times New Roman"/>
                <a:cs typeface="Times New Roman"/>
              </a:rPr>
              <a:t>  </a:t>
            </a:r>
            <a:r>
              <a:rPr sz="1100" dirty="0">
                <a:latin typeface="Times New Roman"/>
                <a:cs typeface="Times New Roman"/>
              </a:rPr>
              <a:t>а</a:t>
            </a:r>
            <a:r>
              <a:rPr sz="1100" spc="125" dirty="0">
                <a:latin typeface="Times New Roman"/>
                <a:cs typeface="Times New Roman"/>
              </a:rPr>
              <a:t>  </a:t>
            </a:r>
            <a:r>
              <a:rPr sz="1100" dirty="0">
                <a:latin typeface="Times New Roman"/>
                <a:cs typeface="Times New Roman"/>
              </a:rPr>
              <a:t>также</a:t>
            </a:r>
            <a:r>
              <a:rPr sz="1100" spc="140" dirty="0">
                <a:latin typeface="Times New Roman"/>
                <a:cs typeface="Times New Roman"/>
              </a:rPr>
              <a:t>  </a:t>
            </a:r>
            <a:r>
              <a:rPr sz="1100" dirty="0">
                <a:latin typeface="Times New Roman"/>
                <a:cs typeface="Times New Roman"/>
              </a:rPr>
              <a:t>от</a:t>
            </a:r>
            <a:r>
              <a:rPr sz="1100" spc="125" dirty="0">
                <a:latin typeface="Times New Roman"/>
                <a:cs typeface="Times New Roman"/>
              </a:rPr>
              <a:t>  </a:t>
            </a:r>
            <a:r>
              <a:rPr sz="1100" dirty="0">
                <a:latin typeface="Times New Roman"/>
                <a:cs typeface="Times New Roman"/>
              </a:rPr>
              <a:t>других</a:t>
            </a:r>
            <a:r>
              <a:rPr sz="1100" spc="195" dirty="0">
                <a:latin typeface="Times New Roman"/>
                <a:cs typeface="Times New Roman"/>
              </a:rPr>
              <a:t>  </a:t>
            </a:r>
            <a:r>
              <a:rPr sz="1100" dirty="0">
                <a:latin typeface="Times New Roman"/>
                <a:cs typeface="Times New Roman"/>
              </a:rPr>
              <a:t>видов</a:t>
            </a:r>
            <a:r>
              <a:rPr sz="1100" spc="145" dirty="0">
                <a:latin typeface="Times New Roman"/>
                <a:cs typeface="Times New Roman"/>
              </a:rPr>
              <a:t>  </a:t>
            </a:r>
            <a:r>
              <a:rPr sz="1100" spc="-10" dirty="0">
                <a:latin typeface="Times New Roman"/>
                <a:cs typeface="Times New Roman"/>
              </a:rPr>
              <a:t>деяте›зьно- </a:t>
            </a:r>
            <a:r>
              <a:rPr sz="1725" baseline="4830" dirty="0">
                <a:latin typeface="Times New Roman"/>
                <a:cs typeface="Times New Roman"/>
              </a:rPr>
              <a:t>с</a:t>
            </a:r>
            <a:r>
              <a:rPr sz="1725" baseline="7246" dirty="0">
                <a:latin typeface="Times New Roman"/>
                <a:cs typeface="Times New Roman"/>
              </a:rPr>
              <a:t>т</a:t>
            </a:r>
            <a:r>
              <a:rPr sz="1725" baseline="4830" dirty="0">
                <a:latin typeface="Times New Roman"/>
                <a:cs typeface="Times New Roman"/>
              </a:rPr>
              <a:t>и:сдачи</a:t>
            </a:r>
            <a:r>
              <a:rPr sz="1725" spc="172" baseline="4830" dirty="0">
                <a:latin typeface="Times New Roman"/>
                <a:cs typeface="Times New Roman"/>
              </a:rPr>
              <a:t> </a:t>
            </a:r>
            <a:r>
              <a:rPr sz="1150" dirty="0">
                <a:latin typeface="Times New Roman"/>
                <a:cs typeface="Times New Roman"/>
              </a:rPr>
              <a:t>в</a:t>
            </a:r>
            <a:r>
              <a:rPr sz="1150" spc="40" dirty="0">
                <a:latin typeface="Times New Roman"/>
                <a:cs typeface="Times New Roman"/>
              </a:rPr>
              <a:t> </a:t>
            </a:r>
            <a:r>
              <a:rPr sz="1150" dirty="0">
                <a:latin typeface="Times New Roman"/>
                <a:cs typeface="Times New Roman"/>
              </a:rPr>
              <a:t>аренду</a:t>
            </a:r>
            <a:r>
              <a:rPr sz="1150" spc="85" dirty="0">
                <a:latin typeface="Times New Roman"/>
                <a:cs typeface="Times New Roman"/>
              </a:rPr>
              <a:t> </a:t>
            </a:r>
            <a:r>
              <a:rPr sz="1150" spc="-20" dirty="0">
                <a:latin typeface="Times New Roman"/>
                <a:cs typeface="Times New Roman"/>
              </a:rPr>
              <a:t>ocнoвньJx</a:t>
            </a:r>
            <a:r>
              <a:rPr sz="1150" spc="100" dirty="0">
                <a:latin typeface="Times New Roman"/>
                <a:cs typeface="Times New Roman"/>
              </a:rPr>
              <a:t> </a:t>
            </a:r>
            <a:r>
              <a:rPr sz="1150" dirty="0">
                <a:latin typeface="Times New Roman"/>
                <a:cs typeface="Times New Roman"/>
              </a:rPr>
              <a:t>фондов,</a:t>
            </a:r>
            <a:r>
              <a:rPr sz="1150" spc="114" dirty="0">
                <a:latin typeface="Times New Roman"/>
                <a:cs typeface="Times New Roman"/>
              </a:rPr>
              <a:t> </a:t>
            </a:r>
            <a:r>
              <a:rPr sz="1150" spc="-10" dirty="0">
                <a:latin typeface="Times New Roman"/>
                <a:cs typeface="Times New Roman"/>
              </a:rPr>
              <a:t>коммерческой</a:t>
            </a:r>
            <a:r>
              <a:rPr sz="1150" spc="180" dirty="0">
                <a:latin typeface="Times New Roman"/>
                <a:cs typeface="Times New Roman"/>
              </a:rPr>
              <a:t> </a:t>
            </a:r>
            <a:r>
              <a:rPr sz="1150" dirty="0">
                <a:latin typeface="Times New Roman"/>
                <a:cs typeface="Times New Roman"/>
              </a:rPr>
              <a:t>деятельности</a:t>
            </a:r>
            <a:r>
              <a:rPr sz="1150" spc="185" dirty="0">
                <a:latin typeface="Times New Roman"/>
                <a:cs typeface="Times New Roman"/>
              </a:rPr>
              <a:t> </a:t>
            </a:r>
            <a:r>
              <a:rPr sz="1150" dirty="0">
                <a:latin typeface="Times New Roman"/>
                <a:cs typeface="Times New Roman"/>
              </a:rPr>
              <a:t>на</a:t>
            </a:r>
            <a:r>
              <a:rPr sz="1150" spc="75" dirty="0">
                <a:latin typeface="Times New Roman"/>
                <a:cs typeface="Times New Roman"/>
              </a:rPr>
              <a:t> </a:t>
            </a:r>
            <a:r>
              <a:rPr sz="1150" spc="-10" dirty="0">
                <a:latin typeface="Times New Roman"/>
                <a:cs typeface="Times New Roman"/>
              </a:rPr>
              <a:t>фондо— </a:t>
            </a:r>
            <a:r>
              <a:rPr sz="1150" dirty="0">
                <a:latin typeface="Times New Roman"/>
                <a:cs typeface="Times New Roman"/>
              </a:rPr>
              <a:t>вых</a:t>
            </a:r>
            <a:r>
              <a:rPr sz="1150" spc="55" dirty="0">
                <a:latin typeface="Times New Roman"/>
                <a:cs typeface="Times New Roman"/>
              </a:rPr>
              <a:t> </a:t>
            </a:r>
            <a:r>
              <a:rPr sz="1150" dirty="0">
                <a:latin typeface="Times New Roman"/>
                <a:cs typeface="Times New Roman"/>
              </a:rPr>
              <a:t>ивалютных</a:t>
            </a:r>
            <a:r>
              <a:rPr sz="1150" spc="120" dirty="0">
                <a:latin typeface="Times New Roman"/>
                <a:cs typeface="Times New Roman"/>
              </a:rPr>
              <a:t> </a:t>
            </a:r>
            <a:r>
              <a:rPr sz="1150" dirty="0">
                <a:latin typeface="Times New Roman"/>
                <a:cs typeface="Times New Roman"/>
              </a:rPr>
              <a:t>биржах</a:t>
            </a:r>
            <a:r>
              <a:rPr sz="1150" spc="85" dirty="0">
                <a:latin typeface="Times New Roman"/>
                <a:cs typeface="Times New Roman"/>
              </a:rPr>
              <a:t> </a:t>
            </a:r>
            <a:r>
              <a:rPr sz="1150" dirty="0">
                <a:latin typeface="Times New Roman"/>
                <a:cs typeface="Times New Roman"/>
              </a:rPr>
              <a:t>и</a:t>
            </a:r>
            <a:r>
              <a:rPr sz="1150" spc="30" dirty="0">
                <a:latin typeface="Times New Roman"/>
                <a:cs typeface="Times New Roman"/>
              </a:rPr>
              <a:t> </a:t>
            </a:r>
            <a:r>
              <a:rPr sz="1150" dirty="0">
                <a:latin typeface="Times New Roman"/>
                <a:cs typeface="Times New Roman"/>
              </a:rPr>
              <a:t>т.</a:t>
            </a:r>
            <a:r>
              <a:rPr sz="1150" spc="-40" dirty="0">
                <a:latin typeface="Times New Roman"/>
                <a:cs typeface="Times New Roman"/>
              </a:rPr>
              <a:t> </a:t>
            </a:r>
            <a:r>
              <a:rPr sz="1150" dirty="0">
                <a:latin typeface="Times New Roman"/>
                <a:cs typeface="Times New Roman"/>
              </a:rPr>
              <a:t>д.[15,</a:t>
            </a:r>
            <a:r>
              <a:rPr sz="1150" spc="30" dirty="0">
                <a:latin typeface="Times New Roman"/>
                <a:cs typeface="Times New Roman"/>
              </a:rPr>
              <a:t> </a:t>
            </a:r>
            <a:r>
              <a:rPr sz="1150" dirty="0">
                <a:latin typeface="Times New Roman"/>
                <a:cs typeface="Times New Roman"/>
              </a:rPr>
              <a:t>с.</a:t>
            </a:r>
            <a:r>
              <a:rPr sz="1150" spc="35" dirty="0">
                <a:latin typeface="Times New Roman"/>
                <a:cs typeface="Times New Roman"/>
              </a:rPr>
              <a:t> </a:t>
            </a:r>
            <a:r>
              <a:rPr sz="1150" spc="-10" dirty="0">
                <a:latin typeface="Times New Roman"/>
                <a:cs typeface="Times New Roman"/>
              </a:rPr>
              <a:t>105].</a:t>
            </a:r>
            <a:endParaRPr sz="1150">
              <a:latin typeface="Times New Roman"/>
              <a:cs typeface="Times New Roman"/>
            </a:endParaRPr>
          </a:p>
          <a:p>
            <a:pPr marL="68580" marR="179705" indent="386715" algn="just">
              <a:lnSpc>
                <a:spcPct val="156400"/>
              </a:lnSpc>
              <a:spcBef>
                <a:spcPts val="55"/>
              </a:spcBef>
            </a:pPr>
            <a:r>
              <a:rPr sz="1100" dirty="0">
                <a:latin typeface="Times New Roman"/>
                <a:cs typeface="Times New Roman"/>
              </a:rPr>
              <a:t>Формирование</a:t>
            </a:r>
            <a:r>
              <a:rPr sz="1100" spc="46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и</a:t>
            </a:r>
            <a:r>
              <a:rPr sz="1100" spc="36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расПределение</a:t>
            </a:r>
            <a:r>
              <a:rPr sz="1100" spc="48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финансовых</a:t>
            </a:r>
            <a:r>
              <a:rPr sz="1100" spc="47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результатов</a:t>
            </a:r>
            <a:r>
              <a:rPr sz="1100" spc="430" dirty="0">
                <a:latin typeface="Times New Roman"/>
                <a:cs typeface="Times New Roman"/>
              </a:rPr>
              <a:t> </a:t>
            </a:r>
            <a:r>
              <a:rPr sz="1100" spc="-25" dirty="0">
                <a:latin typeface="Times New Roman"/>
                <a:cs typeface="Times New Roman"/>
              </a:rPr>
              <a:t>хозяйствен— </a:t>
            </a:r>
            <a:r>
              <a:rPr sz="1100" spc="10" dirty="0">
                <a:latin typeface="Times New Roman"/>
                <a:cs typeface="Times New Roman"/>
              </a:rPr>
              <a:t>нойдеятельности</a:t>
            </a:r>
            <a:r>
              <a:rPr sz="1100" spc="245" dirty="0">
                <a:latin typeface="Times New Roman"/>
                <a:cs typeface="Times New Roman"/>
              </a:rPr>
              <a:t> </a:t>
            </a:r>
            <a:r>
              <a:rPr sz="1100" spc="10" dirty="0">
                <a:latin typeface="Times New Roman"/>
                <a:cs typeface="Times New Roman"/>
              </a:rPr>
              <a:t>предприятия</a:t>
            </a:r>
            <a:r>
              <a:rPr sz="1100" spc="345" dirty="0">
                <a:latin typeface="Times New Roman"/>
                <a:cs typeface="Times New Roman"/>
              </a:rPr>
              <a:t> </a:t>
            </a:r>
            <a:r>
              <a:rPr sz="1100" spc="10" dirty="0">
                <a:latin typeface="Times New Roman"/>
                <a:cs typeface="Times New Roman"/>
              </a:rPr>
              <a:t>в</a:t>
            </a:r>
            <a:r>
              <a:rPr sz="1100" spc="229" dirty="0">
                <a:latin typeface="Times New Roman"/>
                <a:cs typeface="Times New Roman"/>
              </a:rPr>
              <a:t> </a:t>
            </a:r>
            <a:r>
              <a:rPr sz="1100" spc="10" dirty="0">
                <a:latin typeface="Times New Roman"/>
                <a:cs typeface="Times New Roman"/>
              </a:rPr>
              <a:t>Российской</a:t>
            </a:r>
            <a:r>
              <a:rPr sz="1100" spc="315" dirty="0">
                <a:latin typeface="Times New Roman"/>
                <a:cs typeface="Times New Roman"/>
              </a:rPr>
              <a:t> </a:t>
            </a:r>
            <a:r>
              <a:rPr sz="1100" spc="10" dirty="0">
                <a:latin typeface="Times New Roman"/>
                <a:cs typeface="Times New Roman"/>
              </a:rPr>
              <a:t>Федерации</a:t>
            </a:r>
            <a:r>
              <a:rPr sz="1100" spc="355" dirty="0">
                <a:latin typeface="Times New Roman"/>
                <a:cs typeface="Times New Roman"/>
              </a:rPr>
              <a:t> </a:t>
            </a:r>
            <a:r>
              <a:rPr sz="1100" spc="-10" dirty="0">
                <a:latin typeface="Times New Roman"/>
                <a:cs typeface="Times New Roman"/>
              </a:rPr>
              <a:t>регулируетсянор</a:t>
            </a:r>
            <a:r>
              <a:rPr sz="1650" spc="-15" baseline="2525" dirty="0">
                <a:latin typeface="Times New Roman"/>
                <a:cs typeface="Times New Roman"/>
              </a:rPr>
              <a:t>›tа- </a:t>
            </a:r>
            <a:r>
              <a:rPr sz="1100" dirty="0">
                <a:latin typeface="Times New Roman"/>
                <a:cs typeface="Times New Roman"/>
              </a:rPr>
              <a:t>тивными</a:t>
            </a:r>
            <a:r>
              <a:rPr sz="1100" spc="27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актами,</a:t>
            </a:r>
            <a:r>
              <a:rPr sz="1100" spc="229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принимаемые</a:t>
            </a:r>
            <a:r>
              <a:rPr sz="1100" spc="30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Федеральным</a:t>
            </a:r>
            <a:r>
              <a:rPr sz="1100" spc="31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собранием</a:t>
            </a:r>
            <a:r>
              <a:rPr sz="1100" spc="38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РФ,</a:t>
            </a:r>
            <a:r>
              <a:rPr sz="1100" spc="225" dirty="0">
                <a:latin typeface="Times New Roman"/>
                <a:cs typeface="Times New Roman"/>
              </a:rPr>
              <a:t> </a:t>
            </a:r>
            <a:r>
              <a:rPr sz="1100" spc="-10" dirty="0">
                <a:latin typeface="Times New Roman"/>
                <a:cs typeface="Times New Roman"/>
              </a:rPr>
              <a:t>УказааіиПрези- </a:t>
            </a:r>
            <a:r>
              <a:rPr sz="1100" dirty="0">
                <a:latin typeface="Times New Roman"/>
                <a:cs typeface="Times New Roman"/>
              </a:rPr>
              <a:t>дента,</a:t>
            </a:r>
            <a:r>
              <a:rPr sz="1100" spc="120" dirty="0">
                <a:latin typeface="Times New Roman"/>
                <a:cs typeface="Times New Roman"/>
              </a:rPr>
              <a:t>  </a:t>
            </a:r>
            <a:r>
              <a:rPr sz="1100" dirty="0">
                <a:latin typeface="Times New Roman"/>
                <a:cs typeface="Times New Roman"/>
              </a:rPr>
              <a:t>постановлениями</a:t>
            </a:r>
            <a:r>
              <a:rPr sz="1100" spc="45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правительства</a:t>
            </a:r>
            <a:r>
              <a:rPr sz="1100" spc="145" dirty="0">
                <a:latin typeface="Times New Roman"/>
                <a:cs typeface="Times New Roman"/>
              </a:rPr>
              <a:t>  </a:t>
            </a:r>
            <a:r>
              <a:rPr sz="1100" dirty="0">
                <a:latin typeface="Times New Roman"/>
                <a:cs typeface="Times New Roman"/>
              </a:rPr>
              <a:t>РФ,</a:t>
            </a:r>
            <a:r>
              <a:rPr sz="1100" spc="459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нормативными</a:t>
            </a:r>
            <a:r>
              <a:rPr sz="1100" spc="160" dirty="0">
                <a:latin typeface="Times New Roman"/>
                <a:cs typeface="Times New Roman"/>
              </a:rPr>
              <a:t>  </a:t>
            </a:r>
            <a:r>
              <a:rPr sz="1100" spc="-10" dirty="0">
                <a:latin typeface="Times New Roman"/>
                <a:cs typeface="Times New Roman"/>
              </a:rPr>
              <a:t>актыМинистер- </a:t>
            </a:r>
            <a:r>
              <a:rPr sz="1100" dirty="0">
                <a:latin typeface="Times New Roman"/>
                <a:cs typeface="Times New Roman"/>
              </a:rPr>
              <a:t>ства</a:t>
            </a:r>
            <a:r>
              <a:rPr sz="1100" spc="13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финансов</a:t>
            </a:r>
            <a:r>
              <a:rPr sz="1100" spc="204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РФ,</a:t>
            </a:r>
            <a:r>
              <a:rPr sz="1100" spc="12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нормативные</a:t>
            </a:r>
            <a:r>
              <a:rPr sz="1100" spc="24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актьl</a:t>
            </a:r>
            <a:r>
              <a:rPr sz="1100" spc="8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других</a:t>
            </a:r>
            <a:r>
              <a:rPr sz="1100" spc="17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министерств</a:t>
            </a:r>
            <a:r>
              <a:rPr sz="1100" spc="260" dirty="0">
                <a:latin typeface="Times New Roman"/>
                <a:cs typeface="Times New Roman"/>
              </a:rPr>
              <a:t> </a:t>
            </a:r>
            <a:r>
              <a:rPr sz="1100" spc="-10" dirty="0">
                <a:latin typeface="Times New Roman"/>
                <a:cs typeface="Times New Roman"/>
              </a:rPr>
              <a:t>ивелО.тїств.</a:t>
            </a:r>
            <a:endParaRPr sz="1100">
              <a:latin typeface="Times New Roman"/>
              <a:cs typeface="Times New Roman"/>
            </a:endParaRPr>
          </a:p>
          <a:p>
            <a:pPr marL="73660" marR="210820" indent="377190" algn="just">
              <a:lnSpc>
                <a:spcPts val="2070"/>
              </a:lnSpc>
              <a:spcBef>
                <a:spcPts val="155"/>
              </a:spcBef>
            </a:pPr>
            <a:r>
              <a:rPr sz="1100" dirty="0">
                <a:latin typeface="Times New Roman"/>
                <a:cs typeface="Times New Roman"/>
              </a:rPr>
              <a:t>Прибыль</a:t>
            </a:r>
            <a:r>
              <a:rPr sz="1100" spc="31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-</a:t>
            </a:r>
            <a:r>
              <a:rPr sz="1100" spc="19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один</a:t>
            </a:r>
            <a:r>
              <a:rPr sz="1100" spc="28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из</a:t>
            </a:r>
            <a:r>
              <a:rPr sz="1100" spc="26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основньж</a:t>
            </a:r>
            <a:r>
              <a:rPr sz="1100" spc="36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показателей</a:t>
            </a:r>
            <a:r>
              <a:rPr sz="1100" spc="38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хозяйственной</a:t>
            </a:r>
            <a:r>
              <a:rPr sz="1100" spc="400" dirty="0">
                <a:latin typeface="Times New Roman"/>
                <a:cs typeface="Times New Roman"/>
              </a:rPr>
              <a:t> </a:t>
            </a:r>
            <a:r>
              <a:rPr sz="1100" spc="-10" dirty="0">
                <a:latin typeface="Times New Roman"/>
                <a:cs typeface="Times New Roman"/>
              </a:rPr>
              <a:t>раfiотыпред- </a:t>
            </a:r>
            <a:r>
              <a:rPr sz="1100" dirty="0">
                <a:latin typeface="Times New Roman"/>
                <a:cs typeface="Times New Roman"/>
              </a:rPr>
              <a:t>приятия.</a:t>
            </a:r>
            <a:r>
              <a:rPr sz="1100" spc="32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С</a:t>
            </a:r>
            <a:r>
              <a:rPr sz="1100" spc="26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его</a:t>
            </a:r>
            <a:r>
              <a:rPr sz="1100" spc="29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помощью</a:t>
            </a:r>
            <a:r>
              <a:rPr sz="1100" spc="32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определяется</a:t>
            </a:r>
            <a:r>
              <a:rPr sz="1100" spc="42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уровень</a:t>
            </a:r>
            <a:r>
              <a:rPr sz="1100" spc="32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рентабельности,</a:t>
            </a:r>
            <a:r>
              <a:rPr sz="1100" spc="229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то</a:t>
            </a:r>
            <a:r>
              <a:rPr sz="1100" spc="265" dirty="0">
                <a:latin typeface="Times New Roman"/>
                <a:cs typeface="Times New Roman"/>
              </a:rPr>
              <a:t> </a:t>
            </a:r>
            <a:r>
              <a:rPr sz="1100" spc="-10" dirty="0">
                <a:latin typeface="Times New Roman"/>
                <a:cs typeface="Times New Roman"/>
              </a:rPr>
              <a:t>естьпри-</a:t>
            </a:r>
            <a:endParaRPr sz="1100">
              <a:latin typeface="Times New Roman"/>
              <a:cs typeface="Times New Roman"/>
            </a:endParaRPr>
          </a:p>
          <a:p>
            <a:pPr marL="67945" algn="just">
              <a:lnSpc>
                <a:spcPct val="100000"/>
              </a:lnSpc>
              <a:spcBef>
                <a:spcPts val="595"/>
              </a:spcBef>
            </a:pPr>
            <a:r>
              <a:rPr sz="1650" baseline="2525" dirty="0">
                <a:latin typeface="Times New Roman"/>
                <a:cs typeface="Times New Roman"/>
              </a:rPr>
              <a:t>быльность,</a:t>
            </a:r>
            <a:r>
              <a:rPr sz="1650" spc="315" baseline="2525" dirty="0">
                <a:latin typeface="Times New Roman"/>
                <a:cs typeface="Times New Roman"/>
              </a:rPr>
              <a:t> </a:t>
            </a:r>
            <a:r>
              <a:rPr sz="1650" baseline="2525" dirty="0">
                <a:latin typeface="Times New Roman"/>
                <a:cs typeface="Times New Roman"/>
              </a:rPr>
              <a:t>а</a:t>
            </a:r>
            <a:r>
              <a:rPr sz="1650" spc="187" baseline="2525" dirty="0">
                <a:latin typeface="Times New Roman"/>
                <a:cs typeface="Times New Roman"/>
              </a:rPr>
              <a:t> </a:t>
            </a:r>
            <a:r>
              <a:rPr sz="1650" baseline="2525" dirty="0">
                <a:latin typeface="Times New Roman"/>
                <a:cs typeface="Times New Roman"/>
              </a:rPr>
              <a:t>также</a:t>
            </a:r>
            <a:r>
              <a:rPr sz="1650" spc="247" baseline="252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э</a:t>
            </a:r>
            <a:r>
              <a:rPr sz="1650" baseline="2525" dirty="0">
                <a:latin typeface="Times New Roman"/>
                <a:cs typeface="Times New Roman"/>
              </a:rPr>
              <a:t>ффективность</a:t>
            </a:r>
            <a:r>
              <a:rPr sz="1650" spc="202" baseline="2525" dirty="0">
                <a:latin typeface="Times New Roman"/>
                <a:cs typeface="Times New Roman"/>
              </a:rPr>
              <a:t>  </a:t>
            </a:r>
            <a:r>
              <a:rPr sz="1650" baseline="2525" dirty="0">
                <a:latin typeface="Times New Roman"/>
                <a:cs typeface="Times New Roman"/>
              </a:rPr>
              <a:t>функционирования</a:t>
            </a:r>
            <a:r>
              <a:rPr sz="1650" spc="330" baseline="2525" dirty="0">
                <a:latin typeface="Times New Roman"/>
                <a:cs typeface="Times New Roman"/>
              </a:rPr>
              <a:t> </a:t>
            </a:r>
            <a:r>
              <a:rPr sz="1650" spc="-15" baseline="2525" dirty="0">
                <a:latin typeface="Times New Roman"/>
                <a:cs typeface="Times New Roman"/>
              </a:rPr>
              <a:t>предприятия.Прибыль</a:t>
            </a:r>
            <a:endParaRPr sz="1650" baseline="2525">
              <a:latin typeface="Times New Roman"/>
              <a:cs typeface="Times New Roman"/>
            </a:endParaRPr>
          </a:p>
          <a:p>
            <a:pPr marL="63500" marR="211454" indent="3810" algn="just">
              <a:lnSpc>
                <a:spcPct val="152900"/>
              </a:lnSpc>
              <a:spcBef>
                <a:spcPts val="80"/>
              </a:spcBef>
            </a:pPr>
            <a:r>
              <a:rPr sz="1100" dirty="0">
                <a:latin typeface="Times New Roman"/>
                <a:cs typeface="Times New Roman"/>
              </a:rPr>
              <a:t>формируется</a:t>
            </a:r>
            <a:r>
              <a:rPr sz="1100" spc="409" dirty="0">
                <a:latin typeface="Times New Roman"/>
                <a:cs typeface="Times New Roman"/>
              </a:rPr>
              <a:t> </a:t>
            </a:r>
            <a:r>
              <a:rPr sz="1650" baseline="5050" dirty="0">
                <a:latin typeface="Times New Roman"/>
                <a:cs typeface="Times New Roman"/>
              </a:rPr>
              <a:t>как</a:t>
            </a:r>
            <a:r>
              <a:rPr sz="1650" spc="397" baseline="5050" dirty="0">
                <a:latin typeface="Times New Roman"/>
                <a:cs typeface="Times New Roman"/>
              </a:rPr>
              <a:t> </a:t>
            </a:r>
            <a:r>
              <a:rPr sz="1650" baseline="2525" dirty="0">
                <a:latin typeface="Times New Roman"/>
                <a:cs typeface="Times New Roman"/>
              </a:rPr>
              <a:t>р</a:t>
            </a:r>
            <a:r>
              <a:rPr sz="1650" baseline="5050" dirty="0">
                <a:latin typeface="Times New Roman"/>
                <a:cs typeface="Times New Roman"/>
              </a:rPr>
              <a:t>азность</a:t>
            </a:r>
            <a:r>
              <a:rPr sz="1650" spc="517" baseline="5050" dirty="0">
                <a:latin typeface="Times New Roman"/>
                <a:cs typeface="Times New Roman"/>
              </a:rPr>
              <a:t> </a:t>
            </a:r>
            <a:r>
              <a:rPr sz="1650" baseline="5050" dirty="0">
                <a:latin typeface="Times New Roman"/>
                <a:cs typeface="Times New Roman"/>
              </a:rPr>
              <a:t>между</a:t>
            </a:r>
            <a:r>
              <a:rPr sz="1650" spc="502" baseline="5050" dirty="0">
                <a:latin typeface="Times New Roman"/>
                <a:cs typeface="Times New Roman"/>
              </a:rPr>
              <a:t> </a:t>
            </a:r>
            <a:r>
              <a:rPr sz="1650" baseline="5050" dirty="0">
                <a:latin typeface="Times New Roman"/>
                <a:cs typeface="Times New Roman"/>
              </a:rPr>
              <a:t>выручкой</a:t>
            </a:r>
            <a:r>
              <a:rPr sz="1650" spc="487" baseline="5050" dirty="0">
                <a:latin typeface="Times New Roman"/>
                <a:cs typeface="Times New Roman"/>
              </a:rPr>
              <a:t> </a:t>
            </a:r>
            <a:r>
              <a:rPr sz="1650" baseline="5050" dirty="0">
                <a:latin typeface="Times New Roman"/>
                <a:cs typeface="Times New Roman"/>
              </a:rPr>
              <a:t>от</a:t>
            </a:r>
            <a:r>
              <a:rPr sz="1650" spc="367" baseline="5050" dirty="0">
                <a:latin typeface="Times New Roman"/>
                <a:cs typeface="Times New Roman"/>
              </a:rPr>
              <a:t> </a:t>
            </a:r>
            <a:r>
              <a:rPr sz="1650" baseline="5050" dirty="0">
                <a:latin typeface="Times New Roman"/>
                <a:cs typeface="Times New Roman"/>
              </a:rPr>
              <a:t>реал›tзац›l›і</a:t>
            </a:r>
            <a:r>
              <a:rPr sz="1650" spc="592" baseline="5050" dirty="0">
                <a:latin typeface="Times New Roman"/>
                <a:cs typeface="Times New Roman"/>
              </a:rPr>
              <a:t> </a:t>
            </a:r>
            <a:r>
              <a:rPr sz="1650" baseline="5050" dirty="0">
                <a:latin typeface="Times New Roman"/>
                <a:cs typeface="Times New Roman"/>
              </a:rPr>
              <a:t>ииздержка›lи</a:t>
            </a:r>
            <a:r>
              <a:rPr sz="1650" spc="585" baseline="5050" dirty="0">
                <a:latin typeface="Times New Roman"/>
                <a:cs typeface="Times New Roman"/>
              </a:rPr>
              <a:t> </a:t>
            </a:r>
            <a:r>
              <a:rPr sz="1650" spc="-37" baseline="5050" dirty="0">
                <a:latin typeface="Times New Roman"/>
                <a:cs typeface="Times New Roman"/>
              </a:rPr>
              <a:t>на </a:t>
            </a:r>
            <a:r>
              <a:rPr sz="1100" dirty="0">
                <a:latin typeface="Times New Roman"/>
                <a:cs typeface="Times New Roman"/>
              </a:rPr>
              <a:t>производст</a:t>
            </a:r>
            <a:r>
              <a:rPr sz="1650" baseline="2525" dirty="0">
                <a:latin typeface="Times New Roman"/>
                <a:cs typeface="Times New Roman"/>
              </a:rPr>
              <a:t>во</a:t>
            </a:r>
            <a:r>
              <a:rPr sz="1650" spc="412" baseline="2525" dirty="0">
                <a:latin typeface="Times New Roman"/>
                <a:cs typeface="Times New Roman"/>
              </a:rPr>
              <a:t> </a:t>
            </a:r>
            <a:r>
              <a:rPr sz="1650" baseline="5050" dirty="0">
                <a:latin typeface="Times New Roman"/>
                <a:cs typeface="Times New Roman"/>
              </a:rPr>
              <a:t>и</a:t>
            </a:r>
            <a:r>
              <a:rPr sz="1650" spc="405" baseline="5050" dirty="0">
                <a:latin typeface="Times New Roman"/>
                <a:cs typeface="Times New Roman"/>
              </a:rPr>
              <a:t> </a:t>
            </a:r>
            <a:r>
              <a:rPr sz="1650" baseline="2525" dirty="0">
                <a:latin typeface="Times New Roman"/>
                <a:cs typeface="Times New Roman"/>
              </a:rPr>
              <a:t>п</a:t>
            </a:r>
            <a:r>
              <a:rPr sz="1650" baseline="5050" dirty="0">
                <a:latin typeface="Times New Roman"/>
                <a:cs typeface="Times New Roman"/>
              </a:rPr>
              <a:t>родаж</a:t>
            </a:r>
            <a:r>
              <a:rPr sz="1650" baseline="7575" dirty="0">
                <a:latin typeface="Times New Roman"/>
                <a:cs typeface="Times New Roman"/>
              </a:rPr>
              <a:t>у.</a:t>
            </a:r>
            <a:r>
              <a:rPr sz="1650" spc="442" baseline="7575" dirty="0">
                <a:latin typeface="Times New Roman"/>
                <a:cs typeface="Times New Roman"/>
              </a:rPr>
              <a:t> </a:t>
            </a:r>
            <a:r>
              <a:rPr sz="1650" baseline="5050" dirty="0">
                <a:latin typeface="Times New Roman"/>
                <a:cs typeface="Times New Roman"/>
              </a:rPr>
              <a:t>Если</a:t>
            </a:r>
            <a:r>
              <a:rPr sz="1650" spc="442" baseline="5050" dirty="0">
                <a:latin typeface="Times New Roman"/>
                <a:cs typeface="Times New Roman"/>
              </a:rPr>
              <a:t> </a:t>
            </a:r>
            <a:r>
              <a:rPr sz="1650" baseline="5050" dirty="0">
                <a:latin typeface="Times New Roman"/>
                <a:cs typeface="Times New Roman"/>
              </a:rPr>
              <a:t>собственньlе</a:t>
            </a:r>
            <a:r>
              <a:rPr sz="1650" spc="622" baseline="5050" dirty="0">
                <a:latin typeface="Times New Roman"/>
                <a:cs typeface="Times New Roman"/>
              </a:rPr>
              <a:t> </a:t>
            </a:r>
            <a:r>
              <a:rPr sz="1650" baseline="5050" dirty="0">
                <a:latin typeface="Times New Roman"/>
                <a:cs typeface="Times New Roman"/>
              </a:rPr>
              <a:t>издер›хкипревыизают</a:t>
            </a:r>
            <a:r>
              <a:rPr sz="1650" spc="270" baseline="5050" dirty="0">
                <a:latin typeface="Times New Roman"/>
                <a:cs typeface="Times New Roman"/>
              </a:rPr>
              <a:t> </a:t>
            </a:r>
            <a:r>
              <a:rPr sz="1650" spc="-15" baseline="5050" dirty="0">
                <a:latin typeface="Times New Roman"/>
                <a:cs typeface="Times New Roman"/>
              </a:rPr>
              <a:t>денежные </a:t>
            </a:r>
            <a:r>
              <a:rPr sz="1650" baseline="-7575" dirty="0">
                <a:latin typeface="Times New Roman"/>
                <a:cs typeface="Times New Roman"/>
              </a:rPr>
              <a:t>поступле</a:t>
            </a:r>
            <a:r>
              <a:rPr sz="1650" baseline="-5050" dirty="0">
                <a:latin typeface="Times New Roman"/>
                <a:cs typeface="Times New Roman"/>
              </a:rPr>
              <a:t>ния</a:t>
            </a:r>
            <a:r>
              <a:rPr sz="1650" spc="322" baseline="-5050" dirty="0">
                <a:latin typeface="Times New Roman"/>
                <a:cs typeface="Times New Roman"/>
              </a:rPr>
              <a:t> </a:t>
            </a:r>
            <a:r>
              <a:rPr sz="1650" baseline="-5050" dirty="0">
                <a:latin typeface="Times New Roman"/>
                <a:cs typeface="Times New Roman"/>
              </a:rPr>
              <a:t>от</a:t>
            </a:r>
            <a:r>
              <a:rPr sz="1650" spc="352" baseline="-505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реализации</a:t>
            </a:r>
            <a:r>
              <a:rPr sz="1650" baseline="2525" dirty="0">
                <a:latin typeface="Times New Roman"/>
                <a:cs typeface="Times New Roman"/>
              </a:rPr>
              <a:t>,</a:t>
            </a:r>
            <a:r>
              <a:rPr sz="1650" spc="150" baseline="252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тогда</a:t>
            </a:r>
            <a:r>
              <a:rPr sz="1100" spc="27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имеіот</a:t>
            </a:r>
            <a:r>
              <a:rPr sz="1100" spc="30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местоубытк›тот</a:t>
            </a:r>
            <a:r>
              <a:rPr sz="1100" spc="22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реализаци›і.</a:t>
            </a:r>
            <a:r>
              <a:rPr sz="1100" spc="330" dirty="0">
                <a:latin typeface="Times New Roman"/>
                <a:cs typeface="Times New Roman"/>
              </a:rPr>
              <a:t> </a:t>
            </a:r>
            <a:r>
              <a:rPr sz="1100" spc="-10" dirty="0">
                <a:latin typeface="Times New Roman"/>
                <a:cs typeface="Times New Roman"/>
              </a:rPr>
              <a:t>Конеи-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253098" y="6388476"/>
            <a:ext cx="1209675" cy="199390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100" dirty="0">
                <a:latin typeface="Times New Roman"/>
                <a:cs typeface="Times New Roman"/>
              </a:rPr>
              <a:t>ньім</a:t>
            </a:r>
            <a:r>
              <a:rPr sz="1100" spc="140" dirty="0">
                <a:latin typeface="Times New Roman"/>
                <a:cs typeface="Times New Roman"/>
              </a:rPr>
              <a:t>  </a:t>
            </a:r>
            <a:r>
              <a:rPr sz="1650" spc="-15" baseline="2525" dirty="0">
                <a:latin typeface="Times New Roman"/>
                <a:cs typeface="Times New Roman"/>
              </a:rPr>
              <a:t>финансовь</a:t>
            </a:r>
            <a:r>
              <a:rPr sz="1650" spc="-15" baseline="5050" dirty="0">
                <a:latin typeface="Times New Roman"/>
                <a:cs typeface="Times New Roman"/>
              </a:rPr>
              <a:t>lм</a:t>
            </a:r>
            <a:endParaRPr sz="1650" baseline="505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540900" y="6368896"/>
            <a:ext cx="3638550" cy="199390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100" dirty="0">
                <a:latin typeface="Times New Roman"/>
                <a:cs typeface="Times New Roman"/>
              </a:rPr>
              <a:t>результатО</a:t>
            </a:r>
            <a:r>
              <a:rPr sz="1650" baseline="2525" dirty="0">
                <a:latin typeface="Times New Roman"/>
                <a:cs typeface="Times New Roman"/>
              </a:rPr>
              <a:t>м</a:t>
            </a:r>
            <a:r>
              <a:rPr sz="1650" spc="254" baseline="2525" dirty="0">
                <a:latin typeface="Times New Roman"/>
                <a:cs typeface="Times New Roman"/>
              </a:rPr>
              <a:t>  </a:t>
            </a:r>
            <a:r>
              <a:rPr sz="1100" dirty="0">
                <a:latin typeface="Times New Roman"/>
                <a:cs typeface="Times New Roman"/>
              </a:rPr>
              <a:t>работаіпредприятияявляется,</a:t>
            </a:r>
            <a:r>
              <a:rPr sz="1100" spc="195" dirty="0">
                <a:latin typeface="Times New Roman"/>
                <a:cs typeface="Times New Roman"/>
              </a:rPr>
              <a:t>  </a:t>
            </a:r>
            <a:r>
              <a:rPr sz="1650" baseline="5050" dirty="0">
                <a:latin typeface="Times New Roman"/>
                <a:cs typeface="Times New Roman"/>
              </a:rPr>
              <a:t>как</a:t>
            </a:r>
            <a:r>
              <a:rPr sz="1650" spc="315" baseline="5050" dirty="0">
                <a:latin typeface="Times New Roman"/>
                <a:cs typeface="Times New Roman"/>
              </a:rPr>
              <a:t>  </a:t>
            </a:r>
            <a:r>
              <a:rPr sz="1100" spc="-10" dirty="0">
                <a:latin typeface="Times New Roman"/>
                <a:cs typeface="Times New Roman"/>
              </a:rPr>
              <a:t>правило,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222984" y="6559880"/>
            <a:ext cx="4975860" cy="800100"/>
          </a:xfrm>
          <a:prstGeom prst="rect">
            <a:avLst/>
          </a:prstGeom>
        </p:spPr>
        <p:txBody>
          <a:bodyPr vert="horz" wrap="square" lIns="0" tIns="90170" rIns="0" bIns="0" rtlCol="0">
            <a:spAutoFit/>
          </a:bodyPr>
          <a:lstStyle/>
          <a:p>
            <a:pPr marL="42545">
              <a:lnSpc>
                <a:spcPct val="100000"/>
              </a:lnSpc>
              <a:spcBef>
                <a:spcPts val="710"/>
              </a:spcBef>
            </a:pPr>
            <a:r>
              <a:rPr sz="1650" spc="15" baseline="-7575" dirty="0">
                <a:latin typeface="Times New Roman"/>
                <a:cs typeface="Times New Roman"/>
              </a:rPr>
              <a:t>прибыль.</a:t>
            </a:r>
            <a:r>
              <a:rPr sz="1650" spc="225" baseline="-7575" dirty="0">
                <a:latin typeface="Times New Roman"/>
                <a:cs typeface="Times New Roman"/>
              </a:rPr>
              <a:t> </a:t>
            </a:r>
            <a:r>
              <a:rPr sz="1650" spc="15" baseline="-7575" dirty="0">
                <a:latin typeface="Times New Roman"/>
                <a:cs typeface="Times New Roman"/>
              </a:rPr>
              <a:t>О</a:t>
            </a:r>
            <a:r>
              <a:rPr sz="1650" spc="15" baseline="-5050" dirty="0">
                <a:latin typeface="Times New Roman"/>
                <a:cs typeface="Times New Roman"/>
              </a:rPr>
              <a:t>днако</a:t>
            </a:r>
            <a:r>
              <a:rPr sz="1650" spc="465" baseline="-5050" dirty="0">
                <a:latin typeface="Times New Roman"/>
                <a:cs typeface="Times New Roman"/>
              </a:rPr>
              <a:t> </a:t>
            </a:r>
            <a:r>
              <a:rPr sz="1100" spc="10" dirty="0">
                <a:latin typeface="Times New Roman"/>
                <a:cs typeface="Times New Roman"/>
              </a:rPr>
              <a:t>в</a:t>
            </a:r>
            <a:r>
              <a:rPr sz="1100" spc="55" dirty="0">
                <a:latin typeface="Times New Roman"/>
                <a:cs typeface="Times New Roman"/>
              </a:rPr>
              <a:t> </a:t>
            </a:r>
            <a:r>
              <a:rPr sz="1100" spc="10" dirty="0">
                <a:latin typeface="Times New Roman"/>
                <a:cs typeface="Times New Roman"/>
              </a:rPr>
              <a:t>процессе</a:t>
            </a:r>
            <a:r>
              <a:rPr sz="1100" spc="135" dirty="0">
                <a:latin typeface="Times New Roman"/>
                <a:cs typeface="Times New Roman"/>
              </a:rPr>
              <a:t> </a:t>
            </a:r>
            <a:r>
              <a:rPr sz="1650" spc="15" baseline="-2525" dirty="0">
                <a:latin typeface="Times New Roman"/>
                <a:cs typeface="Times New Roman"/>
              </a:rPr>
              <a:t>р</a:t>
            </a:r>
            <a:r>
              <a:rPr sz="1100" spc="10" dirty="0">
                <a:latin typeface="Times New Roman"/>
                <a:cs typeface="Times New Roman"/>
              </a:rPr>
              <a:t>аботы</a:t>
            </a:r>
            <a:r>
              <a:rPr sz="1100" spc="240" dirty="0">
                <a:latin typeface="Times New Roman"/>
                <a:cs typeface="Times New Roman"/>
              </a:rPr>
              <a:t> </a:t>
            </a:r>
            <a:r>
              <a:rPr sz="1100" spc="10" dirty="0">
                <a:latin typeface="Times New Roman"/>
                <a:cs typeface="Times New Roman"/>
              </a:rPr>
              <a:t>по</a:t>
            </a:r>
            <a:r>
              <a:rPr sz="1100" spc="100" dirty="0">
                <a:latin typeface="Times New Roman"/>
                <a:cs typeface="Times New Roman"/>
              </a:rPr>
              <a:t> </a:t>
            </a:r>
            <a:r>
              <a:rPr sz="1650" spc="15" baseline="5050" dirty="0">
                <a:latin typeface="Times New Roman"/>
                <a:cs typeface="Times New Roman"/>
              </a:rPr>
              <a:t>некоторымхозяйственньl›і</a:t>
            </a:r>
            <a:r>
              <a:rPr sz="1650" spc="89" baseline="5050" dirty="0">
                <a:latin typeface="Times New Roman"/>
                <a:cs typeface="Times New Roman"/>
              </a:rPr>
              <a:t> </a:t>
            </a:r>
            <a:r>
              <a:rPr sz="1650" spc="-15" baseline="5050" dirty="0">
                <a:latin typeface="Times New Roman"/>
                <a:cs typeface="Times New Roman"/>
              </a:rPr>
              <a:t>операц›tяsі</a:t>
            </a:r>
            <a:endParaRPr sz="1650" baseline="5050">
              <a:latin typeface="Times New Roman"/>
              <a:cs typeface="Times New Roman"/>
            </a:endParaRPr>
          </a:p>
          <a:p>
            <a:pPr marL="38735" marR="30480" indent="-1270">
              <a:lnSpc>
                <a:spcPts val="2190"/>
              </a:lnSpc>
            </a:pPr>
            <a:r>
              <a:rPr sz="1650" spc="15" baseline="-12626" dirty="0">
                <a:latin typeface="Times New Roman"/>
                <a:cs typeface="Times New Roman"/>
              </a:rPr>
              <a:t>у</a:t>
            </a:r>
            <a:r>
              <a:rPr sz="1650" spc="509" baseline="-12626" dirty="0">
                <a:latin typeface="Times New Roman"/>
                <a:cs typeface="Times New Roman"/>
              </a:rPr>
              <a:t> </a:t>
            </a:r>
            <a:r>
              <a:rPr sz="1650" spc="15" baseline="-10101" dirty="0">
                <a:latin typeface="Times New Roman"/>
                <a:cs typeface="Times New Roman"/>
              </a:rPr>
              <a:t>предприятия</a:t>
            </a:r>
            <a:r>
              <a:rPr sz="1650" spc="630" baseline="-10101" dirty="0">
                <a:latin typeface="Times New Roman"/>
                <a:cs typeface="Times New Roman"/>
              </a:rPr>
              <a:t> </a:t>
            </a:r>
            <a:r>
              <a:rPr sz="1650" spc="15" baseline="-7575" dirty="0">
                <a:latin typeface="Times New Roman"/>
                <a:cs typeface="Times New Roman"/>
              </a:rPr>
              <a:t>м</a:t>
            </a:r>
            <a:r>
              <a:rPr sz="1650" spc="15" baseline="-5050" dirty="0">
                <a:latin typeface="Times New Roman"/>
                <a:cs typeface="Times New Roman"/>
              </a:rPr>
              <a:t>огут</a:t>
            </a:r>
            <a:r>
              <a:rPr sz="1650" spc="592" baseline="-5050" dirty="0">
                <a:latin typeface="Times New Roman"/>
                <a:cs typeface="Times New Roman"/>
              </a:rPr>
              <a:t> </a:t>
            </a:r>
            <a:r>
              <a:rPr sz="1650" spc="15" baseline="-5050" dirty="0">
                <a:latin typeface="Times New Roman"/>
                <a:cs typeface="Times New Roman"/>
              </a:rPr>
              <a:t>возникать</a:t>
            </a:r>
            <a:r>
              <a:rPr sz="1650" spc="577" baseline="-5050" dirty="0">
                <a:latin typeface="Times New Roman"/>
                <a:cs typeface="Times New Roman"/>
              </a:rPr>
              <a:t> </a:t>
            </a:r>
            <a:r>
              <a:rPr sz="1650" spc="15" baseline="-5050" dirty="0">
                <a:latin typeface="Times New Roman"/>
                <a:cs typeface="Times New Roman"/>
              </a:rPr>
              <a:t>и</a:t>
            </a:r>
            <a:r>
              <a:rPr sz="1650" spc="525" baseline="-5050" dirty="0">
                <a:latin typeface="Times New Roman"/>
                <a:cs typeface="Times New Roman"/>
              </a:rPr>
              <a:t> </a:t>
            </a:r>
            <a:r>
              <a:rPr sz="1650" spc="15" baseline="-5050" dirty="0">
                <a:latin typeface="Times New Roman"/>
                <a:cs typeface="Times New Roman"/>
              </a:rPr>
              <a:t>убытки,</a:t>
            </a:r>
            <a:r>
              <a:rPr sz="1650" spc="509" baseline="-5050" dirty="0">
                <a:latin typeface="Times New Roman"/>
                <a:cs typeface="Times New Roman"/>
              </a:rPr>
              <a:t> </a:t>
            </a:r>
            <a:r>
              <a:rPr sz="1100" spc="10" dirty="0">
                <a:latin typeface="Times New Roman"/>
                <a:cs typeface="Times New Roman"/>
              </a:rPr>
              <a:t>котороеуменьшают</a:t>
            </a:r>
            <a:r>
              <a:rPr sz="1100" spc="280" dirty="0">
                <a:latin typeface="Times New Roman"/>
                <a:cs typeface="Times New Roman"/>
              </a:rPr>
              <a:t> </a:t>
            </a:r>
            <a:r>
              <a:rPr sz="1100" spc="-10" dirty="0">
                <a:latin typeface="Times New Roman"/>
                <a:cs typeface="Times New Roman"/>
              </a:rPr>
              <a:t>полученную </a:t>
            </a:r>
            <a:r>
              <a:rPr sz="1650" spc="30" baseline="-7575" dirty="0">
                <a:latin typeface="Times New Roman"/>
                <a:cs typeface="Times New Roman"/>
              </a:rPr>
              <a:t>прибыл</a:t>
            </a:r>
            <a:r>
              <a:rPr sz="1650" spc="30" baseline="-5050" dirty="0">
                <a:latin typeface="Times New Roman"/>
                <a:cs typeface="Times New Roman"/>
              </a:rPr>
              <a:t>ь</a:t>
            </a:r>
            <a:r>
              <a:rPr sz="1650" baseline="-5050" dirty="0">
                <a:latin typeface="Times New Roman"/>
                <a:cs typeface="Times New Roman"/>
              </a:rPr>
              <a:t> </a:t>
            </a:r>
            <a:r>
              <a:rPr sz="1650" spc="30" baseline="-5050" dirty="0">
                <a:latin typeface="Times New Roman"/>
                <a:cs typeface="Times New Roman"/>
              </a:rPr>
              <a:t>и</a:t>
            </a:r>
            <a:r>
              <a:rPr sz="1650" spc="150" baseline="-5050" dirty="0">
                <a:latin typeface="Times New Roman"/>
                <a:cs typeface="Times New Roman"/>
              </a:rPr>
              <a:t> </a:t>
            </a:r>
            <a:r>
              <a:rPr sz="1100" spc="10" dirty="0">
                <a:latin typeface="Times New Roman"/>
                <a:cs typeface="Times New Roman"/>
              </a:rPr>
              <a:t>снин‹ают</a:t>
            </a:r>
            <a:r>
              <a:rPr sz="1100" spc="145" dirty="0">
                <a:latin typeface="Times New Roman"/>
                <a:cs typeface="Times New Roman"/>
              </a:rPr>
              <a:t> </a:t>
            </a:r>
            <a:r>
              <a:rPr sz="1100" spc="20" dirty="0">
                <a:latin typeface="Times New Roman"/>
                <a:cs typeface="Times New Roman"/>
              </a:rPr>
              <a:t>ре</a:t>
            </a:r>
            <a:r>
              <a:rPr sz="1650" spc="30" baseline="-2525" dirty="0">
                <a:latin typeface="Times New Roman"/>
                <a:cs typeface="Times New Roman"/>
              </a:rPr>
              <a:t>н</a:t>
            </a:r>
            <a:r>
              <a:rPr sz="1100" spc="20" dirty="0">
                <a:latin typeface="Times New Roman"/>
                <a:cs typeface="Times New Roman"/>
              </a:rPr>
              <a:t>табельность</a:t>
            </a:r>
            <a:r>
              <a:rPr sz="1650" spc="30" baseline="2525" dirty="0">
                <a:latin typeface="Times New Roman"/>
                <a:cs typeface="Times New Roman"/>
              </a:rPr>
              <a:t>[l</a:t>
            </a:r>
            <a:r>
              <a:rPr sz="1650" spc="30" baseline="5050" dirty="0">
                <a:latin typeface="Times New Roman"/>
                <a:cs typeface="Times New Roman"/>
              </a:rPr>
              <a:t>б,</a:t>
            </a:r>
            <a:r>
              <a:rPr sz="1650" spc="97" baseline="5050" dirty="0">
                <a:latin typeface="Times New Roman"/>
                <a:cs typeface="Times New Roman"/>
              </a:rPr>
              <a:t> </a:t>
            </a:r>
            <a:r>
              <a:rPr sz="1650" spc="30" baseline="5050" dirty="0">
                <a:latin typeface="Times New Roman"/>
                <a:cs typeface="Times New Roman"/>
              </a:rPr>
              <a:t>с.</a:t>
            </a:r>
            <a:r>
              <a:rPr sz="1650" spc="52" baseline="5050" dirty="0">
                <a:latin typeface="Times New Roman"/>
                <a:cs typeface="Times New Roman"/>
              </a:rPr>
              <a:t> </a:t>
            </a:r>
            <a:r>
              <a:rPr sz="1650" spc="-30" baseline="5050" dirty="0">
                <a:latin typeface="Times New Roman"/>
                <a:cs typeface="Times New Roman"/>
              </a:rPr>
              <a:t>98].</a:t>
            </a:r>
            <a:endParaRPr sz="1650" baseline="505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627215" y="7435148"/>
            <a:ext cx="659765" cy="199390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100" spc="-10" dirty="0">
                <a:latin typeface="Times New Roman"/>
                <a:cs typeface="Times New Roman"/>
              </a:rPr>
              <a:t>Конечный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374204" y="7419127"/>
            <a:ext cx="3792220" cy="199390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100" dirty="0">
                <a:latin typeface="Times New Roman"/>
                <a:cs typeface="Times New Roman"/>
              </a:rPr>
              <a:t>фи</a:t>
            </a:r>
            <a:r>
              <a:rPr sz="1650" baseline="2525" dirty="0">
                <a:latin typeface="Times New Roman"/>
                <a:cs typeface="Times New Roman"/>
              </a:rPr>
              <a:t>нансовы</a:t>
            </a:r>
            <a:r>
              <a:rPr sz="1650" baseline="5050" dirty="0">
                <a:latin typeface="Times New Roman"/>
                <a:cs typeface="Times New Roman"/>
              </a:rPr>
              <a:t>й</a:t>
            </a:r>
            <a:r>
              <a:rPr sz="1650" spc="202" baseline="5050" dirty="0">
                <a:latin typeface="Times New Roman"/>
                <a:cs typeface="Times New Roman"/>
              </a:rPr>
              <a:t>  </a:t>
            </a:r>
            <a:r>
              <a:rPr sz="1650" baseline="2525" dirty="0">
                <a:latin typeface="Times New Roman"/>
                <a:cs typeface="Times New Roman"/>
              </a:rPr>
              <a:t>результат</a:t>
            </a:r>
            <a:r>
              <a:rPr sz="1650" spc="262" baseline="2525" dirty="0">
                <a:latin typeface="Times New Roman"/>
                <a:cs typeface="Times New Roman"/>
              </a:rPr>
              <a:t>  </a:t>
            </a:r>
            <a:r>
              <a:rPr sz="1650" baseline="2525" dirty="0">
                <a:latin typeface="Times New Roman"/>
                <a:cs typeface="Times New Roman"/>
              </a:rPr>
              <a:t>(прибыль</a:t>
            </a:r>
            <a:r>
              <a:rPr sz="1650" spc="270" baseline="2525" dirty="0">
                <a:latin typeface="Times New Roman"/>
                <a:cs typeface="Times New Roman"/>
              </a:rPr>
              <a:t>  </a:t>
            </a:r>
            <a:r>
              <a:rPr sz="1650" baseline="2525" dirty="0">
                <a:latin typeface="Times New Roman"/>
                <a:cs typeface="Times New Roman"/>
              </a:rPr>
              <a:t>или</a:t>
            </a:r>
            <a:r>
              <a:rPr sz="1650" spc="225" baseline="2525" dirty="0">
                <a:latin typeface="Times New Roman"/>
                <a:cs typeface="Times New Roman"/>
              </a:rPr>
              <a:t>  </a:t>
            </a:r>
            <a:r>
              <a:rPr sz="1650" baseline="2525" dirty="0">
                <a:latin typeface="Times New Roman"/>
                <a:cs typeface="Times New Roman"/>
              </a:rPr>
              <a:t>убьтток)</a:t>
            </a:r>
            <a:r>
              <a:rPr sz="1650" spc="254" baseline="2525" dirty="0">
                <a:latin typeface="Times New Roman"/>
                <a:cs typeface="Times New Roman"/>
              </a:rPr>
              <a:t>  </a:t>
            </a:r>
            <a:r>
              <a:rPr sz="1650" spc="-15" baseline="2525" dirty="0">
                <a:latin typeface="Times New Roman"/>
                <a:cs typeface="Times New Roman"/>
              </a:rPr>
              <a:t>слагается</a:t>
            </a:r>
            <a:endParaRPr sz="1650" baseline="2525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215870" y="7589122"/>
            <a:ext cx="4989830" cy="81788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38100" marR="30480" indent="8255">
              <a:lnSpc>
                <a:spcPct val="158200"/>
              </a:lnSpc>
              <a:spcBef>
                <a:spcPts val="90"/>
              </a:spcBef>
            </a:pPr>
            <a:r>
              <a:rPr sz="1650" baseline="-10101" dirty="0">
                <a:latin typeface="Times New Roman"/>
                <a:cs typeface="Times New Roman"/>
              </a:rPr>
              <a:t>из</a:t>
            </a:r>
            <a:r>
              <a:rPr sz="1650" baseline="-7575" dirty="0">
                <a:latin typeface="Times New Roman"/>
                <a:cs typeface="Times New Roman"/>
              </a:rPr>
              <a:t>финансовы</a:t>
            </a:r>
            <a:r>
              <a:rPr sz="1650" baseline="-5050" dirty="0">
                <a:latin typeface="Times New Roman"/>
                <a:cs typeface="Times New Roman"/>
              </a:rPr>
              <a:t>х</a:t>
            </a:r>
            <a:r>
              <a:rPr sz="1650" spc="465" baseline="-505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результат</a:t>
            </a:r>
            <a:r>
              <a:rPr sz="1650" baseline="2525" dirty="0">
                <a:latin typeface="Times New Roman"/>
                <a:cs typeface="Times New Roman"/>
              </a:rPr>
              <a:t>ов</a:t>
            </a:r>
            <a:r>
              <a:rPr sz="1650" spc="450" baseline="252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от</a:t>
            </a:r>
            <a:r>
              <a:rPr sz="1100" spc="29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основной,</a:t>
            </a:r>
            <a:r>
              <a:rPr sz="1100" spc="395" dirty="0">
                <a:latin typeface="Times New Roman"/>
                <a:cs typeface="Times New Roman"/>
              </a:rPr>
              <a:t> </a:t>
            </a:r>
            <a:r>
              <a:rPr sz="1650" baseline="-2525" dirty="0">
                <a:latin typeface="Times New Roman"/>
                <a:cs typeface="Times New Roman"/>
              </a:rPr>
              <a:t>и</a:t>
            </a:r>
            <a:r>
              <a:rPr sz="1100" dirty="0">
                <a:latin typeface="Times New Roman"/>
                <a:cs typeface="Times New Roman"/>
              </a:rPr>
              <a:t>нвестиционнои</a:t>
            </a:r>
            <a:r>
              <a:rPr sz="1100" spc="140" dirty="0">
                <a:latin typeface="Times New Roman"/>
                <a:cs typeface="Times New Roman"/>
              </a:rPr>
              <a:t>  </a:t>
            </a:r>
            <a:r>
              <a:rPr sz="1100" dirty="0">
                <a:latin typeface="Times New Roman"/>
                <a:cs typeface="Times New Roman"/>
              </a:rPr>
              <a:t>›і</a:t>
            </a:r>
            <a:r>
              <a:rPr sz="1100" spc="350" dirty="0">
                <a:latin typeface="Times New Roman"/>
                <a:cs typeface="Times New Roman"/>
              </a:rPr>
              <a:t> </a:t>
            </a:r>
            <a:r>
              <a:rPr sz="1650" spc="-15" baseline="5050" dirty="0">
                <a:latin typeface="Times New Roman"/>
                <a:cs typeface="Times New Roman"/>
              </a:rPr>
              <a:t>финансовоидея- </a:t>
            </a:r>
            <a:r>
              <a:rPr sz="1650" baseline="-7575" dirty="0">
                <a:latin typeface="Times New Roman"/>
                <a:cs typeface="Times New Roman"/>
              </a:rPr>
              <a:t>тельности,</a:t>
            </a:r>
            <a:r>
              <a:rPr sz="1650" spc="315" baseline="-757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уменьшенных</a:t>
            </a:r>
            <a:r>
              <a:rPr sz="1100" spc="26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на</a:t>
            </a:r>
            <a:r>
              <a:rPr sz="1100" spc="9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сумму</a:t>
            </a:r>
            <a:r>
              <a:rPr sz="1100" spc="165" dirty="0">
                <a:latin typeface="Times New Roman"/>
                <a:cs typeface="Times New Roman"/>
              </a:rPr>
              <a:t> </a:t>
            </a:r>
            <a:r>
              <a:rPr sz="1100" spc="-20" dirty="0">
                <a:latin typeface="Times New Roman"/>
                <a:cs typeface="Times New Roman"/>
              </a:rPr>
              <a:t>расхОдов</a:t>
            </a:r>
            <a:r>
              <a:rPr sz="1100" spc="229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по</a:t>
            </a:r>
            <a:r>
              <a:rPr sz="1100" spc="90" dirty="0">
                <a:latin typeface="Times New Roman"/>
                <a:cs typeface="Times New Roman"/>
              </a:rPr>
              <a:t> </a:t>
            </a:r>
            <a:r>
              <a:rPr sz="1650" spc="-30" baseline="5050" dirty="0">
                <a:latin typeface="Times New Roman"/>
                <a:cs typeface="Times New Roman"/>
              </a:rPr>
              <a:t>ним.</a:t>
            </a:r>
            <a:endParaRPr sz="1650" baseline="5050">
              <a:latin typeface="Times New Roman"/>
              <a:cs typeface="Times New Roman"/>
            </a:endParaRPr>
          </a:p>
          <a:p>
            <a:pPr marL="420370">
              <a:lnSpc>
                <a:spcPct val="100000"/>
              </a:lnSpc>
              <a:spcBef>
                <a:spcPts val="740"/>
              </a:spcBef>
            </a:pPr>
            <a:r>
              <a:rPr sz="1650" baseline="-7575" dirty="0">
                <a:latin typeface="Times New Roman"/>
                <a:cs typeface="Times New Roman"/>
              </a:rPr>
              <a:t>Р</a:t>
            </a:r>
            <a:r>
              <a:rPr sz="1650" baseline="-5050" dirty="0">
                <a:latin typeface="Times New Roman"/>
                <a:cs typeface="Times New Roman"/>
              </a:rPr>
              <a:t>езультаты</a:t>
            </a:r>
            <a:r>
              <a:rPr sz="1650" spc="547" baseline="-5050" dirty="0">
                <a:latin typeface="Times New Roman"/>
                <a:cs typeface="Times New Roman"/>
              </a:rPr>
              <a:t> </a:t>
            </a:r>
            <a:r>
              <a:rPr sz="1650" baseline="2525" dirty="0">
                <a:latin typeface="Times New Roman"/>
                <a:cs typeface="Times New Roman"/>
              </a:rPr>
              <a:t>деятельности</a:t>
            </a:r>
            <a:r>
              <a:rPr sz="1650" spc="450" baseline="2525" dirty="0">
                <a:latin typeface="Times New Roman"/>
                <a:cs typeface="Times New Roman"/>
              </a:rPr>
              <a:t> </a:t>
            </a:r>
            <a:r>
              <a:rPr sz="1650" baseline="2525" dirty="0">
                <a:latin typeface="Times New Roman"/>
                <a:cs typeface="Times New Roman"/>
              </a:rPr>
              <a:t>зависят</a:t>
            </a:r>
            <a:r>
              <a:rPr sz="1650" spc="277" baseline="2525" dirty="0">
                <a:latin typeface="Times New Roman"/>
                <a:cs typeface="Times New Roman"/>
              </a:rPr>
              <a:t> </a:t>
            </a:r>
            <a:r>
              <a:rPr sz="1650" baseline="2525" dirty="0">
                <a:latin typeface="Times New Roman"/>
                <a:cs typeface="Times New Roman"/>
              </a:rPr>
              <a:t>от</a:t>
            </a:r>
            <a:r>
              <a:rPr sz="1650" spc="240" baseline="2525" dirty="0">
                <a:latin typeface="Times New Roman"/>
                <a:cs typeface="Times New Roman"/>
              </a:rPr>
              <a:t> </a:t>
            </a:r>
            <a:r>
              <a:rPr sz="1650" baseline="2525" dirty="0">
                <a:latin typeface="Times New Roman"/>
                <a:cs typeface="Times New Roman"/>
              </a:rPr>
              <a:t>того,</a:t>
            </a:r>
            <a:r>
              <a:rPr sz="1650" spc="382" baseline="2525" dirty="0">
                <a:latin typeface="Times New Roman"/>
                <a:cs typeface="Times New Roman"/>
              </a:rPr>
              <a:t> </a:t>
            </a:r>
            <a:r>
              <a:rPr sz="1650" baseline="2525" dirty="0">
                <a:latin typeface="Times New Roman"/>
                <a:cs typeface="Times New Roman"/>
              </a:rPr>
              <a:t>насколько</a:t>
            </a:r>
            <a:r>
              <a:rPr sz="1650" spc="405" baseline="252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о</a:t>
            </a:r>
            <a:r>
              <a:rPr sz="1650" baseline="2525" dirty="0">
                <a:latin typeface="Times New Roman"/>
                <a:cs typeface="Times New Roman"/>
              </a:rPr>
              <a:t>перативно</a:t>
            </a:r>
            <a:r>
              <a:rPr sz="1650" spc="390" baseline="2525" dirty="0">
                <a:latin typeface="Times New Roman"/>
                <a:cs typeface="Times New Roman"/>
              </a:rPr>
              <a:t> </a:t>
            </a:r>
            <a:r>
              <a:rPr sz="1650" baseline="7575" dirty="0">
                <a:latin typeface="Times New Roman"/>
                <a:cs typeface="Times New Roman"/>
              </a:rPr>
              <a:t>и</a:t>
            </a:r>
            <a:r>
              <a:rPr sz="1650" spc="270" baseline="7575" dirty="0">
                <a:latin typeface="Times New Roman"/>
                <a:cs typeface="Times New Roman"/>
              </a:rPr>
              <a:t> </a:t>
            </a:r>
            <a:r>
              <a:rPr sz="1650" spc="-37" baseline="7575" dirty="0">
                <a:latin typeface="Times New Roman"/>
                <a:cs typeface="Times New Roman"/>
              </a:rPr>
              <a:t>точ—</a:t>
            </a:r>
            <a:endParaRPr sz="1650" baseline="7575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243964" y="8503625"/>
            <a:ext cx="737235" cy="1860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750" spc="-10" dirty="0">
                <a:latin typeface="Times New Roman"/>
                <a:cs typeface="Times New Roman"/>
              </a:rPr>
              <a:t>НС</a:t>
            </a:r>
            <a:r>
              <a:rPr sz="650" spc="-10" dirty="0">
                <a:latin typeface="Times New Roman"/>
                <a:cs typeface="Times New Roman"/>
              </a:rPr>
              <a:t>І</a:t>
            </a:r>
            <a:r>
              <a:rPr sz="1125" spc="-15" baseline="3703" dirty="0">
                <a:latin typeface="Times New Roman"/>
                <a:cs typeface="Times New Roman"/>
              </a:rPr>
              <a:t>і</a:t>
            </a:r>
            <a:r>
              <a:rPr sz="975" spc="-15" baseline="4273" dirty="0">
                <a:latin typeface="Times New Roman"/>
                <a:cs typeface="Times New Roman"/>
              </a:rPr>
              <a:t>(</a:t>
            </a:r>
            <a:r>
              <a:rPr sz="1050" spc="-10" dirty="0">
                <a:latin typeface="Times New Roman"/>
                <a:cs typeface="Times New Roman"/>
              </a:rPr>
              <a:t>о</a:t>
            </a:r>
            <a:r>
              <a:rPr sz="1575" spc="-15" baseline="2645" dirty="0">
                <a:latin typeface="Times New Roman"/>
                <a:cs typeface="Times New Roman"/>
              </a:rPr>
              <a:t>мпания</a:t>
            </a:r>
            <a:endParaRPr sz="1575" baseline="2645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2065360" y="8489385"/>
            <a:ext cx="4138929" cy="1860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0800">
              <a:lnSpc>
                <a:spcPct val="100000"/>
              </a:lnSpc>
              <a:spcBef>
                <a:spcPts val="100"/>
              </a:spcBef>
            </a:pPr>
            <a:r>
              <a:rPr sz="1050" dirty="0">
                <a:latin typeface="Times New Roman"/>
                <a:cs typeface="Times New Roman"/>
              </a:rPr>
              <a:t>может</a:t>
            </a:r>
            <a:r>
              <a:rPr sz="1050" spc="225" dirty="0">
                <a:latin typeface="Times New Roman"/>
                <a:cs typeface="Times New Roman"/>
              </a:rPr>
              <a:t>  </a:t>
            </a:r>
            <a:r>
              <a:rPr sz="1200" baseline="3472" dirty="0">
                <a:latin typeface="Times New Roman"/>
                <a:cs typeface="Times New Roman"/>
              </a:rPr>
              <a:t>В</a:t>
            </a:r>
            <a:r>
              <a:rPr sz="1575" baseline="2645" dirty="0">
                <a:latin typeface="Times New Roman"/>
                <a:cs typeface="Times New Roman"/>
              </a:rPr>
              <a:t>ь</a:t>
            </a:r>
            <a:r>
              <a:rPr sz="1575" baseline="5291" dirty="0">
                <a:latin typeface="Times New Roman"/>
                <a:cs typeface="Times New Roman"/>
              </a:rPr>
              <a:t>тя</a:t>
            </a:r>
            <a:r>
              <a:rPr sz="1125" baseline="3703" dirty="0">
                <a:latin typeface="Times New Roman"/>
                <a:cs typeface="Times New Roman"/>
              </a:rPr>
              <a:t>і</a:t>
            </a:r>
            <a:r>
              <a:rPr sz="1200" baseline="3472" dirty="0">
                <a:latin typeface="Times New Roman"/>
                <a:cs typeface="Times New Roman"/>
              </a:rPr>
              <a:t>З</a:t>
            </a:r>
            <a:r>
              <a:rPr sz="975" baseline="4273" dirty="0">
                <a:latin typeface="Times New Roman"/>
                <a:cs typeface="Times New Roman"/>
              </a:rPr>
              <a:t>F(</a:t>
            </a:r>
            <a:r>
              <a:rPr sz="1575" baseline="5291" dirty="0">
                <a:latin typeface="Times New Roman"/>
                <a:cs typeface="Times New Roman"/>
              </a:rPr>
              <a:t>ть,</a:t>
            </a:r>
            <a:r>
              <a:rPr sz="1575" spc="434" baseline="5291" dirty="0">
                <a:latin typeface="Times New Roman"/>
                <a:cs typeface="Times New Roman"/>
              </a:rPr>
              <a:t>  </a:t>
            </a:r>
            <a:r>
              <a:rPr sz="1575" baseline="5291" dirty="0">
                <a:latin typeface="Times New Roman"/>
                <a:cs typeface="Times New Roman"/>
              </a:rPr>
              <a:t>количественно</a:t>
            </a:r>
            <a:r>
              <a:rPr sz="1575" spc="405" baseline="5291" dirty="0">
                <a:latin typeface="Times New Roman"/>
                <a:cs typeface="Times New Roman"/>
              </a:rPr>
              <a:t>  </a:t>
            </a:r>
            <a:r>
              <a:rPr sz="1575" baseline="5291" dirty="0">
                <a:latin typeface="Times New Roman"/>
                <a:cs typeface="Times New Roman"/>
              </a:rPr>
              <a:t>измерять</a:t>
            </a:r>
            <a:r>
              <a:rPr sz="1575" spc="337" baseline="5291" dirty="0">
                <a:latin typeface="Times New Roman"/>
                <a:cs typeface="Times New Roman"/>
              </a:rPr>
              <a:t>  </a:t>
            </a:r>
            <a:r>
              <a:rPr sz="1575" baseline="5291" dirty="0">
                <a:latin typeface="Times New Roman"/>
                <a:cs typeface="Times New Roman"/>
              </a:rPr>
              <a:t>влияние</a:t>
            </a:r>
            <a:r>
              <a:rPr sz="1575" spc="352" baseline="5291" dirty="0">
                <a:latin typeface="Times New Roman"/>
                <a:cs typeface="Times New Roman"/>
              </a:rPr>
              <a:t>  </a:t>
            </a:r>
            <a:r>
              <a:rPr sz="1575" spc="-15" baseline="10582" dirty="0">
                <a:latin typeface="Times New Roman"/>
                <a:cs typeface="Times New Roman"/>
              </a:rPr>
              <a:t>р</a:t>
            </a:r>
            <a:r>
              <a:rPr sz="1575" spc="-15" baseline="13227" dirty="0">
                <a:latin typeface="Times New Roman"/>
                <a:cs typeface="Times New Roman"/>
              </a:rPr>
              <a:t>азличны-</a:t>
            </a:r>
            <a:endParaRPr sz="1575" baseline="13227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282384" y="9636952"/>
            <a:ext cx="629920" cy="0"/>
          </a:xfrm>
          <a:custGeom>
            <a:avLst/>
            <a:gdLst/>
            <a:ahLst/>
            <a:cxnLst/>
            <a:rect l="l" t="t" r="r" b="b"/>
            <a:pathLst>
              <a:path w="629919">
                <a:moveTo>
                  <a:pt x="0" y="0"/>
                </a:moveTo>
                <a:lnTo>
                  <a:pt x="629572" y="0"/>
                </a:lnTo>
              </a:path>
            </a:pathLst>
          </a:custGeom>
          <a:ln w="12038">
            <a:solidFill>
              <a:srgbClr val="484B5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1074535" y="3726027"/>
          <a:ext cx="5041900" cy="241744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698750"/>
                <a:gridCol w="2343150"/>
              </a:tblGrid>
              <a:tr h="273685">
                <a:tc>
                  <a:txBody>
                    <a:bodyPr/>
                    <a:lstStyle/>
                    <a:p>
                      <a:pPr marL="76835">
                        <a:lnSpc>
                          <a:spcPct val="100000"/>
                        </a:lnSpc>
                        <a:spcBef>
                          <a:spcPts val="90"/>
                        </a:spcBef>
                      </a:pPr>
                      <a:r>
                        <a:rPr sz="1000" dirty="0">
                          <a:latin typeface="Times New Roman"/>
                          <a:cs typeface="Times New Roman"/>
                        </a:rPr>
                        <a:t>ПУ'1</a:t>
                      </a:r>
                      <a:r>
                        <a:rPr sz="1000" spc="4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-50" dirty="0">
                          <a:latin typeface="Times New Roman"/>
                          <a:cs typeface="Times New Roman"/>
                        </a:rPr>
                        <a:t>Ы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11430" marB="0">
                    <a:lnL w="9525">
                      <a:solidFill>
                        <a:srgbClr val="3B3B3B"/>
                      </a:solidFill>
                      <a:prstDash val="solid"/>
                    </a:lnL>
                    <a:lnR w="9525">
                      <a:solidFill>
                        <a:srgbClr val="3B3B3B"/>
                      </a:solidFill>
                      <a:prstDash val="solid"/>
                    </a:lnR>
                    <a:lnT w="9525">
                      <a:solidFill>
                        <a:srgbClr val="3B3B3B"/>
                      </a:solidFill>
                      <a:prstDash val="solid"/>
                    </a:lnT>
                    <a:lnB w="9525">
                      <a:solidFill>
                        <a:srgbClr val="3B3B3B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1755">
                        <a:lnSpc>
                          <a:spcPct val="100000"/>
                        </a:lnSpc>
                        <a:spcBef>
                          <a:spcPts val="90"/>
                        </a:spcBef>
                      </a:pPr>
                      <a:r>
                        <a:rPr sz="1000" spc="-10" dirty="0">
                          <a:latin typeface="Times New Roman"/>
                          <a:cs typeface="Times New Roman"/>
                        </a:rPr>
                        <a:t>Удаленность</a:t>
                      </a:r>
                      <a:r>
                        <a:rPr sz="1000" spc="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от</a:t>
                      </a:r>
                      <a:r>
                        <a:rPr sz="10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предприятия.</a:t>
                      </a:r>
                      <a:r>
                        <a:rPr sz="1000" spc="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-25" dirty="0">
                          <a:latin typeface="Times New Roman"/>
                          <a:cs typeface="Times New Roman"/>
                        </a:rPr>
                        <a:t>км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11430" marB="0">
                    <a:lnL w="9525">
                      <a:solidFill>
                        <a:srgbClr val="3B3B3B"/>
                      </a:solidFill>
                      <a:prstDash val="solid"/>
                    </a:lnL>
                    <a:lnR w="9525">
                      <a:solidFill>
                        <a:srgbClr val="3B3B3B"/>
                      </a:solidFill>
                      <a:prstDash val="solid"/>
                    </a:lnR>
                    <a:lnT w="9525">
                      <a:solidFill>
                        <a:srgbClr val="3B3B3B"/>
                      </a:solidFill>
                      <a:prstDash val="solid"/>
                    </a:lnT>
                    <a:lnB w="9525">
                      <a:solidFill>
                        <a:srgbClr val="3B3B3B"/>
                      </a:solidFill>
                      <a:prstDash val="solid"/>
                    </a:lnB>
                  </a:tcPr>
                </a:tc>
              </a:tr>
              <a:tr h="261620">
                <a:tc>
                  <a:txBody>
                    <a:bodyPr/>
                    <a:lstStyle/>
                    <a:p>
                      <a:pPr marL="74930">
                        <a:lnSpc>
                          <a:spcPts val="1055"/>
                        </a:lnSpc>
                      </a:pPr>
                      <a:r>
                        <a:rPr sz="1000" dirty="0">
                          <a:latin typeface="Times New Roman"/>
                          <a:cs typeface="Times New Roman"/>
                        </a:rPr>
                        <a:t>Областной</a:t>
                      </a:r>
                      <a:r>
                        <a:rPr sz="1000" spc="1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центр</a:t>
                      </a:r>
                      <a:r>
                        <a:rPr sz="1000" spc="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г.</a:t>
                      </a:r>
                      <a:r>
                        <a:rPr sz="10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-10" dirty="0">
                          <a:latin typeface="Times New Roman"/>
                          <a:cs typeface="Times New Roman"/>
                        </a:rPr>
                        <a:t>Казань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3B3B3B"/>
                      </a:solidFill>
                      <a:prstDash val="solid"/>
                    </a:lnL>
                    <a:lnR w="9525">
                      <a:solidFill>
                        <a:srgbClr val="3B3B3B"/>
                      </a:solidFill>
                      <a:prstDash val="solid"/>
                    </a:lnR>
                    <a:lnT w="9525">
                      <a:solidFill>
                        <a:srgbClr val="3B3B3B"/>
                      </a:solidFill>
                      <a:prstDash val="solid"/>
                    </a:lnT>
                    <a:lnB w="9525">
                      <a:solidFill>
                        <a:srgbClr val="3B3B3B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" algn="ctr">
                        <a:lnSpc>
                          <a:spcPts val="1055"/>
                        </a:lnSpc>
                      </a:pPr>
                      <a:r>
                        <a:rPr sz="1000" spc="-25" dirty="0">
                          <a:latin typeface="Times New Roman"/>
                          <a:cs typeface="Times New Roman"/>
                        </a:rPr>
                        <a:t>249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3B3B3B"/>
                      </a:solidFill>
                      <a:prstDash val="solid"/>
                    </a:lnL>
                    <a:lnR w="9525">
                      <a:solidFill>
                        <a:srgbClr val="3B3B3B"/>
                      </a:solidFill>
                      <a:prstDash val="solid"/>
                    </a:lnR>
                    <a:lnT w="9525">
                      <a:solidFill>
                        <a:srgbClr val="3B3B3B"/>
                      </a:solidFill>
                      <a:prstDash val="solid"/>
                    </a:lnT>
                    <a:lnB w="9525">
                      <a:solidFill>
                        <a:srgbClr val="3B3B3B"/>
                      </a:solidFill>
                      <a:prstDash val="solid"/>
                    </a:lnB>
                  </a:tcPr>
                </a:tc>
              </a:tr>
              <a:tr h="258445">
                <a:tc>
                  <a:txBody>
                    <a:bodyPr/>
                    <a:lstStyle/>
                    <a:p>
                      <a:pPr marL="86360">
                        <a:lnSpc>
                          <a:spcPts val="1055"/>
                        </a:lnSpc>
                      </a:pPr>
                      <a:r>
                        <a:rPr sz="1000" spc="-10" dirty="0">
                          <a:latin typeface="Times New Roman"/>
                          <a:cs typeface="Times New Roman"/>
                        </a:rPr>
                        <a:t>Районньгй</a:t>
                      </a:r>
                      <a:r>
                        <a:rPr sz="1000" spc="10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центр</a:t>
                      </a:r>
                      <a:r>
                        <a:rPr sz="1000" spc="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г. </a:t>
                      </a:r>
                      <a:r>
                        <a:rPr sz="1000" spc="-10" dirty="0">
                          <a:latin typeface="Times New Roman"/>
                          <a:cs typeface="Times New Roman"/>
                        </a:rPr>
                        <a:t>Альметьевск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3B3B3B"/>
                      </a:solidFill>
                      <a:prstDash val="solid"/>
                    </a:lnL>
                    <a:lnR w="9525">
                      <a:solidFill>
                        <a:srgbClr val="3B3B3B"/>
                      </a:solidFill>
                      <a:prstDash val="solid"/>
                    </a:lnR>
                    <a:lnT w="9525">
                      <a:solidFill>
                        <a:srgbClr val="3B3B3B"/>
                      </a:solidFill>
                      <a:prstDash val="solid"/>
                    </a:lnT>
                    <a:lnB w="9525">
                      <a:solidFill>
                        <a:srgbClr val="3B3B3B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ts val="1055"/>
                        </a:lnSpc>
                      </a:pPr>
                      <a:r>
                        <a:rPr sz="1000" spc="-25" dirty="0">
                          <a:latin typeface="Times New Roman"/>
                          <a:cs typeface="Times New Roman"/>
                        </a:rPr>
                        <a:t>10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3B3B3B"/>
                      </a:solidFill>
                      <a:prstDash val="solid"/>
                    </a:lnL>
                    <a:lnR w="9525">
                      <a:solidFill>
                        <a:srgbClr val="3B3B3B"/>
                      </a:solidFill>
                      <a:prstDash val="solid"/>
                    </a:lnR>
                    <a:lnT w="9525">
                      <a:solidFill>
                        <a:srgbClr val="3B3B3B"/>
                      </a:solidFill>
                      <a:prstDash val="solid"/>
                    </a:lnT>
                    <a:lnB w="9525">
                      <a:solidFill>
                        <a:srgbClr val="3B3B3B"/>
                      </a:solidFill>
                      <a:prstDash val="solid"/>
                    </a:lnB>
                  </a:tcPr>
                </a:tc>
              </a:tr>
              <a:tr h="255270">
                <a:tc>
                  <a:txBody>
                    <a:bodyPr/>
                    <a:lstStyle/>
                    <a:p>
                      <a:pPr marL="86360">
                        <a:lnSpc>
                          <a:spcPts val="1040"/>
                        </a:lnSpc>
                      </a:pPr>
                      <a:r>
                        <a:rPr sz="1000" dirty="0">
                          <a:latin typeface="Times New Roman"/>
                          <a:cs typeface="Times New Roman"/>
                        </a:rPr>
                        <a:t>Ближайшая</a:t>
                      </a:r>
                      <a:r>
                        <a:rPr sz="1000" spc="19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железнодорожная</a:t>
                      </a:r>
                      <a:r>
                        <a:rPr sz="1000" spc="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-10" dirty="0">
                          <a:latin typeface="Times New Roman"/>
                          <a:cs typeface="Times New Roman"/>
                        </a:rPr>
                        <a:t>станция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3B3B3B"/>
                      </a:solidFill>
                      <a:prstDash val="solid"/>
                    </a:lnL>
                    <a:lnR w="9525">
                      <a:solidFill>
                        <a:srgbClr val="3B3B3B"/>
                      </a:solidFill>
                      <a:prstDash val="solid"/>
                    </a:lnR>
                    <a:lnT w="9525">
                      <a:solidFill>
                        <a:srgbClr val="3B3B3B"/>
                      </a:solidFill>
                      <a:prstDash val="solid"/>
                    </a:lnT>
                    <a:lnB w="9525">
                      <a:solidFill>
                        <a:srgbClr val="3B3B3B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40"/>
                        </a:lnSpc>
                      </a:pPr>
                      <a:r>
                        <a:rPr sz="1000" spc="-50" dirty="0">
                          <a:latin typeface="Times New Roman"/>
                          <a:cs typeface="Times New Roman"/>
                        </a:rPr>
                        <a:t>6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3B3B3B"/>
                      </a:solidFill>
                      <a:prstDash val="solid"/>
                    </a:lnL>
                    <a:lnR w="9525">
                      <a:solidFill>
                        <a:srgbClr val="3B3B3B"/>
                      </a:solidFill>
                      <a:prstDash val="solid"/>
                    </a:lnR>
                    <a:lnT w="9525">
                      <a:solidFill>
                        <a:srgbClr val="3B3B3B"/>
                      </a:solidFill>
                      <a:prstDash val="solid"/>
                    </a:lnT>
                    <a:lnB w="9525">
                      <a:solidFill>
                        <a:srgbClr val="3B3B3B"/>
                      </a:solidFill>
                      <a:prstDash val="solid"/>
                    </a:lnB>
                  </a:tcPr>
                </a:tc>
              </a:tr>
              <a:tr h="112204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3B3B3B"/>
                      </a:solidFill>
                      <a:prstDash val="solid"/>
                    </a:lnL>
                    <a:lnR w="9525">
                      <a:solidFill>
                        <a:srgbClr val="3B3B3B"/>
                      </a:solidFill>
                      <a:prstDash val="solid"/>
                    </a:lnR>
                    <a:lnT w="9525">
                      <a:solidFill>
                        <a:srgbClr val="3B3B3B"/>
                      </a:solidFill>
                      <a:prstDash val="solid"/>
                    </a:lnT>
                    <a:lnB w="9525">
                      <a:solidFill>
                        <a:srgbClr val="3B3B3B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215">
                        <a:lnSpc>
                          <a:spcPts val="1055"/>
                        </a:lnSpc>
                      </a:pPr>
                      <a:r>
                        <a:rPr sz="1000" dirty="0">
                          <a:latin typeface="Times New Roman"/>
                          <a:cs typeface="Times New Roman"/>
                        </a:rPr>
                        <a:t>с/х машины</a:t>
                      </a:r>
                      <a:r>
                        <a:rPr sz="1000" spc="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и</a:t>
                      </a:r>
                      <a:r>
                        <a:rPr sz="1000" spc="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-10" dirty="0">
                          <a:latin typeface="Times New Roman"/>
                          <a:cs typeface="Times New Roman"/>
                        </a:rPr>
                        <a:t>запчасти</a:t>
                      </a:r>
                      <a:r>
                        <a:rPr sz="1000" spc="1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-520" dirty="0">
                          <a:solidFill>
                            <a:srgbClr val="1A1A1A"/>
                          </a:solidFill>
                          <a:latin typeface="Times New Roman"/>
                          <a:cs typeface="Times New Roman"/>
                        </a:rPr>
                        <a:t>—</a:t>
                      </a:r>
                      <a:r>
                        <a:rPr sz="1000" spc="125" dirty="0">
                          <a:solidFill>
                            <a:srgbClr val="1A1A1A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110</a:t>
                      </a:r>
                      <a:r>
                        <a:rPr sz="1000" spc="8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-55" dirty="0">
                          <a:latin typeface="Times New Roman"/>
                          <a:cs typeface="Times New Roman"/>
                        </a:rPr>
                        <a:t>юu</a:t>
                      </a:r>
                      <a:r>
                        <a:rPr sz="1000" spc="8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-10" dirty="0">
                          <a:latin typeface="Times New Roman"/>
                          <a:cs typeface="Times New Roman"/>
                        </a:rPr>
                        <a:t>(Hafie-</a:t>
                      </a:r>
                      <a:r>
                        <a:rPr sz="1000" spc="10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-50" dirty="0">
                          <a:solidFill>
                            <a:srgbClr val="7B7B7B"/>
                          </a:solidFill>
                          <a:latin typeface="Times New Roman"/>
                          <a:cs typeface="Times New Roman"/>
                        </a:rPr>
                        <a:t>'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73025" indent="635">
                        <a:lnSpc>
                          <a:spcPct val="100000"/>
                        </a:lnSpc>
                        <a:spcBef>
                          <a:spcPts val="540"/>
                        </a:spcBef>
                      </a:pPr>
                      <a:r>
                        <a:rPr sz="1000" dirty="0">
                          <a:latin typeface="Times New Roman"/>
                          <a:cs typeface="Times New Roman"/>
                        </a:rPr>
                        <a:t>режные</a:t>
                      </a:r>
                      <a:r>
                        <a:rPr sz="1000" spc="1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Челны).</a:t>
                      </a:r>
                      <a:r>
                        <a:rPr sz="1000" spc="1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-10" dirty="0">
                          <a:latin typeface="Times New Roman"/>
                          <a:cs typeface="Times New Roman"/>
                        </a:rPr>
                        <a:t>горюче-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смазочные</a:t>
                      </a:r>
                      <a:r>
                        <a:rPr sz="1000" spc="10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-25" dirty="0">
                          <a:latin typeface="Times New Roman"/>
                          <a:cs typeface="Times New Roman"/>
                        </a:rPr>
                        <a:t>ма-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73025">
                        <a:lnSpc>
                          <a:spcPct val="100000"/>
                        </a:lnSpc>
                        <a:spcBef>
                          <a:spcPts val="580"/>
                        </a:spcBef>
                      </a:pPr>
                      <a:r>
                        <a:rPr sz="1000" dirty="0">
                          <a:latin typeface="Times New Roman"/>
                          <a:cs typeface="Times New Roman"/>
                        </a:rPr>
                        <a:t>териалы</a:t>
                      </a:r>
                      <a:r>
                        <a:rPr sz="10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-500" dirty="0">
                          <a:solidFill>
                            <a:srgbClr val="111111"/>
                          </a:solidFill>
                          <a:latin typeface="Times New Roman"/>
                          <a:cs typeface="Times New Roman"/>
                        </a:rPr>
                        <a:t>—</a:t>
                      </a:r>
                      <a:r>
                        <a:rPr sz="1000" spc="105" dirty="0">
                          <a:solidFill>
                            <a:srgbClr val="111111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110</a:t>
                      </a:r>
                      <a:r>
                        <a:rPr sz="1000" spc="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-75" dirty="0">
                          <a:latin typeface="Times New Roman"/>
                          <a:cs typeface="Times New Roman"/>
                        </a:rPr>
                        <a:t>icм</a:t>
                      </a:r>
                      <a:r>
                        <a:rPr sz="1000" spc="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(Бавзы),</a:t>
                      </a:r>
                      <a:r>
                        <a:rPr sz="1000" spc="7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›</a:t>
                      </a:r>
                      <a:r>
                        <a:rPr sz="1000" spc="-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-10" dirty="0">
                          <a:latin typeface="Times New Roman"/>
                          <a:cs typeface="Times New Roman"/>
                        </a:rPr>
                        <a:t>доfiрения</a:t>
                      </a:r>
                      <a:r>
                        <a:rPr sz="1000" spc="10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-550" dirty="0">
                          <a:solidFill>
                            <a:srgbClr val="151515"/>
                          </a:solidFill>
                          <a:latin typeface="Times New Roman"/>
                          <a:cs typeface="Times New Roman"/>
                        </a:rPr>
                        <a:t>—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73660" marR="64135" indent="-5715">
                        <a:lnSpc>
                          <a:spcPts val="1780"/>
                        </a:lnSpc>
                        <a:spcBef>
                          <a:spcPts val="114"/>
                        </a:spcBef>
                      </a:pPr>
                      <a:r>
                        <a:rPr sz="1000" dirty="0">
                          <a:latin typeface="Times New Roman"/>
                          <a:cs typeface="Times New Roman"/>
                        </a:rPr>
                        <a:t>6</a:t>
                      </a:r>
                      <a:r>
                        <a:rPr sz="1000" spc="28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км</a:t>
                      </a:r>
                      <a:r>
                        <a:rPr sz="1000" spc="3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(станция</a:t>
                      </a:r>
                      <a:r>
                        <a:rPr sz="1000" spc="3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Калейкино</a:t>
                      </a:r>
                      <a:r>
                        <a:rPr sz="1000" spc="4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-10" dirty="0">
                          <a:latin typeface="Times New Roman"/>
                          <a:cs typeface="Times New Roman"/>
                        </a:rPr>
                        <a:t>Альметьев- 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ского</a:t>
                      </a:r>
                      <a:r>
                        <a:rPr sz="1000" spc="-10" dirty="0">
                          <a:latin typeface="Times New Roman"/>
                          <a:cs typeface="Times New Roman"/>
                        </a:rPr>
                        <a:t> района)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3B3B3B"/>
                      </a:solidFill>
                      <a:prstDash val="solid"/>
                    </a:lnL>
                    <a:lnT w="9525">
                      <a:solidFill>
                        <a:srgbClr val="3B3B3B"/>
                      </a:solidFill>
                      <a:prstDash val="solid"/>
                    </a:lnT>
                    <a:lnB w="9525">
                      <a:solidFill>
                        <a:srgbClr val="3B3B3B"/>
                      </a:solidFill>
                      <a:prstDash val="solid"/>
                    </a:lnB>
                  </a:tcPr>
                </a:tc>
              </a:tr>
              <a:tr h="246379">
                <a:tc>
                  <a:txBody>
                    <a:bodyPr/>
                    <a:lstStyle/>
                    <a:p>
                      <a:pPr marL="94615">
                        <a:lnSpc>
                          <a:spcPts val="1065"/>
                        </a:lnSpc>
                      </a:pPr>
                      <a:r>
                        <a:rPr sz="1000" spc="-25" dirty="0">
                          <a:latin typeface="Cambria"/>
                          <a:cs typeface="Cambria"/>
                        </a:rPr>
                        <a:t>Покупатели</a:t>
                      </a:r>
                      <a:r>
                        <a:rPr sz="1000" spc="7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1000" spc="-10" dirty="0">
                          <a:latin typeface="Cambria"/>
                          <a:cs typeface="Cambria"/>
                        </a:rPr>
                        <a:t>продукции:</a:t>
                      </a:r>
                      <a:endParaRPr sz="100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9525">
                      <a:solidFill>
                        <a:srgbClr val="3B3B3B"/>
                      </a:solidFill>
                      <a:prstDash val="solid"/>
                    </a:lnL>
                    <a:lnR w="9525">
                      <a:solidFill>
                        <a:srgbClr val="3B3B3B"/>
                      </a:solidFill>
                      <a:prstDash val="solid"/>
                    </a:lnR>
                    <a:lnT w="9525">
                      <a:solidFill>
                        <a:srgbClr val="3B3B3B"/>
                      </a:solidFill>
                      <a:prstDash val="solid"/>
                    </a:lnT>
                    <a:lnB w="9525">
                      <a:solidFill>
                        <a:srgbClr val="3B3B3B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6835">
                        <a:lnSpc>
                          <a:spcPts val="1065"/>
                        </a:lnSpc>
                      </a:pPr>
                      <a:r>
                        <a:rPr sz="1000" dirty="0">
                          <a:latin typeface="Cambria"/>
                          <a:cs typeface="Cambria"/>
                        </a:rPr>
                        <a:t>YO</a:t>
                      </a:r>
                      <a:r>
                        <a:rPr sz="1000" spc="35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1000" dirty="0">
                          <a:latin typeface="Cambria"/>
                          <a:cs typeface="Cambria"/>
                        </a:rPr>
                        <a:t>AMP</a:t>
                      </a:r>
                      <a:r>
                        <a:rPr sz="1000" spc="5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1000" dirty="0">
                          <a:latin typeface="Cambria"/>
                          <a:cs typeface="Cambria"/>
                        </a:rPr>
                        <a:t>PT.</a:t>
                      </a:r>
                      <a:r>
                        <a:rPr sz="1000" spc="7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1000" spc="70" dirty="0">
                          <a:latin typeface="Cambria"/>
                          <a:cs typeface="Cambria"/>
                        </a:rPr>
                        <a:t>AO</a:t>
                      </a:r>
                      <a:r>
                        <a:rPr sz="1000" spc="4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1000" spc="-10" dirty="0">
                          <a:latin typeface="Cambria"/>
                          <a:cs typeface="Cambria"/>
                        </a:rPr>
                        <a:t>ТАТАГРОЈІИЗИНГ</a:t>
                      </a:r>
                      <a:endParaRPr sz="100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9525">
                      <a:solidFill>
                        <a:srgbClr val="3B3B3B"/>
                      </a:solidFill>
                      <a:prstDash val="solid"/>
                    </a:lnL>
                    <a:lnT w="9525">
                      <a:solidFill>
                        <a:srgbClr val="3B3B3B"/>
                      </a:solidFill>
                      <a:prstDash val="solid"/>
                    </a:lnT>
                    <a:lnB w="9525">
                      <a:solidFill>
                        <a:srgbClr val="3B3B3B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167916" y="4803477"/>
            <a:ext cx="731990" cy="103832"/>
          </a:xfrm>
          <a:prstGeom prst="rect">
            <a:avLst/>
          </a:prstGeom>
        </p:spPr>
      </p:pic>
      <p:sp>
        <p:nvSpPr>
          <p:cNvPr id="5" name="object 5"/>
          <p:cNvSpPr txBox="1"/>
          <p:nvPr/>
        </p:nvSpPr>
        <p:spPr>
          <a:xfrm>
            <a:off x="1122705" y="933930"/>
            <a:ext cx="5103495" cy="272542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397510" marR="123825" indent="285115">
              <a:lnSpc>
                <a:spcPct val="157100"/>
              </a:lnSpc>
              <a:spcBef>
                <a:spcPts val="90"/>
              </a:spcBef>
              <a:buAutoNum type="arabicPeriod" startAt="2"/>
              <a:tabLst>
                <a:tab pos="682625" algn="l"/>
              </a:tabLst>
            </a:pPr>
            <a:r>
              <a:rPr sz="1150" dirty="0">
                <a:latin typeface="Times New Roman"/>
                <a:cs typeface="Times New Roman"/>
              </a:rPr>
              <a:t>КРАЗ'КАЛ</a:t>
            </a:r>
            <a:r>
              <a:rPr sz="1150" spc="165" dirty="0">
                <a:latin typeface="Times New Roman"/>
                <a:cs typeface="Times New Roman"/>
              </a:rPr>
              <a:t> </a:t>
            </a:r>
            <a:r>
              <a:rPr sz="1150" dirty="0">
                <a:latin typeface="Times New Roman"/>
                <a:cs typeface="Times New Roman"/>
              </a:rPr>
              <a:t>ХАРАКТLРИС'ГИКА</a:t>
            </a:r>
            <a:r>
              <a:rPr sz="1150" spc="60" dirty="0">
                <a:latin typeface="Times New Roman"/>
                <a:cs typeface="Times New Roman"/>
              </a:rPr>
              <a:t> </a:t>
            </a:r>
            <a:r>
              <a:rPr sz="1150" spc="-20" dirty="0">
                <a:latin typeface="Times New Roman"/>
                <a:cs typeface="Times New Roman"/>
              </a:rPr>
              <a:t>J{EiI</a:t>
            </a:r>
            <a:r>
              <a:rPr sz="1150" spc="65" dirty="0">
                <a:latin typeface="Times New Roman"/>
                <a:cs typeface="Times New Roman"/>
              </a:rPr>
              <a:t> </a:t>
            </a:r>
            <a:r>
              <a:rPr sz="1150" spc="-45" dirty="0">
                <a:latin typeface="Times New Roman"/>
                <a:cs typeface="Times New Roman"/>
              </a:rPr>
              <a:t>ГІзЈІLFІОСТИ</a:t>
            </a:r>
            <a:r>
              <a:rPr sz="1150" spc="215" dirty="0">
                <a:latin typeface="Times New Roman"/>
                <a:cs typeface="Times New Roman"/>
              </a:rPr>
              <a:t> </a:t>
            </a:r>
            <a:r>
              <a:rPr sz="1150" dirty="0">
                <a:latin typeface="Times New Roman"/>
                <a:cs typeface="Times New Roman"/>
              </a:rPr>
              <a:t>AO</a:t>
            </a:r>
            <a:r>
              <a:rPr sz="1150" spc="75" dirty="0">
                <a:latin typeface="Times New Roman"/>
                <a:cs typeface="Times New Roman"/>
              </a:rPr>
              <a:t> </a:t>
            </a:r>
            <a:r>
              <a:rPr sz="1150" dirty="0">
                <a:latin typeface="Times New Roman"/>
                <a:cs typeface="Times New Roman"/>
              </a:rPr>
              <a:t>ИМ.</a:t>
            </a:r>
            <a:r>
              <a:rPr sz="1150" spc="135" dirty="0">
                <a:latin typeface="Times New Roman"/>
                <a:cs typeface="Times New Roman"/>
              </a:rPr>
              <a:t> </a:t>
            </a:r>
            <a:r>
              <a:rPr sz="1150" spc="-10" dirty="0">
                <a:latin typeface="Times New Roman"/>
                <a:cs typeface="Times New Roman"/>
              </a:rPr>
              <a:t>rI.E. </a:t>
            </a:r>
            <a:r>
              <a:rPr sz="1150" spc="10" dirty="0">
                <a:latin typeface="Times New Roman"/>
                <a:cs typeface="Times New Roman"/>
              </a:rPr>
              <a:t>ТОКАРЛИКОВА</a:t>
            </a:r>
            <a:r>
              <a:rPr sz="1150" spc="355" dirty="0">
                <a:latin typeface="Times New Roman"/>
                <a:cs typeface="Times New Roman"/>
              </a:rPr>
              <a:t> </a:t>
            </a:r>
            <a:r>
              <a:rPr sz="1150" spc="10" dirty="0">
                <a:latin typeface="Times New Roman"/>
                <a:cs typeface="Times New Roman"/>
              </a:rPr>
              <a:t>АЛЬМЕТЬЕВСІtОГО</a:t>
            </a:r>
            <a:r>
              <a:rPr sz="1150" spc="120" dirty="0">
                <a:latin typeface="Times New Roman"/>
                <a:cs typeface="Times New Roman"/>
              </a:rPr>
              <a:t> </a:t>
            </a:r>
            <a:r>
              <a:rPr sz="1150" spc="10" dirty="0">
                <a:latin typeface="Times New Roman"/>
                <a:cs typeface="Times New Roman"/>
              </a:rPr>
              <a:t>РАЙОНА</a:t>
            </a:r>
            <a:r>
              <a:rPr sz="1150" spc="330" dirty="0">
                <a:latin typeface="Times New Roman"/>
                <a:cs typeface="Times New Roman"/>
              </a:rPr>
              <a:t> </a:t>
            </a:r>
            <a:r>
              <a:rPr sz="1150" spc="-10" dirty="0">
                <a:latin typeface="Times New Roman"/>
                <a:cs typeface="Times New Roman"/>
              </a:rPr>
              <a:t>РЕСІЈУЬЈІИКИ</a:t>
            </a:r>
            <a:endParaRPr sz="1150">
              <a:latin typeface="Times New Roman"/>
              <a:cs typeface="Times New Roman"/>
            </a:endParaRPr>
          </a:p>
          <a:p>
            <a:pPr marL="2114550">
              <a:lnSpc>
                <a:spcPct val="100000"/>
              </a:lnSpc>
              <a:spcBef>
                <a:spcPts val="755"/>
              </a:spcBef>
            </a:pPr>
            <a:r>
              <a:rPr sz="1150" spc="-10" dirty="0">
                <a:latin typeface="Times New Roman"/>
                <a:cs typeface="Times New Roman"/>
              </a:rPr>
              <a:t>TATAPCTAH</a:t>
            </a:r>
            <a:endParaRPr sz="1150">
              <a:latin typeface="Times New Roman"/>
              <a:cs typeface="Times New Roman"/>
            </a:endParaRPr>
          </a:p>
          <a:p>
            <a:pPr marL="1416050" lvl="1" indent="-267335">
              <a:lnSpc>
                <a:spcPct val="100000"/>
              </a:lnSpc>
              <a:spcBef>
                <a:spcPts val="755"/>
              </a:spcBef>
              <a:buAutoNum type="arabicPeriod"/>
              <a:tabLst>
                <a:tab pos="1416050" algn="l"/>
              </a:tabLst>
            </a:pPr>
            <a:r>
              <a:rPr sz="1150" spc="-80" dirty="0">
                <a:latin typeface="Times New Roman"/>
                <a:cs typeface="Times New Roman"/>
              </a:rPr>
              <a:t>А</a:t>
            </a:r>
            <a:r>
              <a:rPr sz="1150" spc="-130" dirty="0">
                <a:latin typeface="Times New Roman"/>
                <a:cs typeface="Times New Roman"/>
              </a:rPr>
              <a:t> </a:t>
            </a:r>
            <a:r>
              <a:rPr sz="1150" dirty="0">
                <a:latin typeface="Times New Roman"/>
                <a:cs typeface="Times New Roman"/>
              </a:rPr>
              <a:t>нализ</a:t>
            </a:r>
            <a:r>
              <a:rPr sz="1150" spc="125" dirty="0">
                <a:latin typeface="Times New Roman"/>
                <a:cs typeface="Times New Roman"/>
              </a:rPr>
              <a:t> </a:t>
            </a:r>
            <a:r>
              <a:rPr sz="1150" dirty="0">
                <a:latin typeface="Times New Roman"/>
                <a:cs typeface="Times New Roman"/>
              </a:rPr>
              <a:t>природных</a:t>
            </a:r>
            <a:r>
              <a:rPr sz="1150" spc="185" dirty="0">
                <a:latin typeface="Times New Roman"/>
                <a:cs typeface="Times New Roman"/>
              </a:rPr>
              <a:t> </a:t>
            </a:r>
            <a:r>
              <a:rPr sz="1150" dirty="0">
                <a:latin typeface="Times New Roman"/>
                <a:cs typeface="Times New Roman"/>
              </a:rPr>
              <a:t>и</a:t>
            </a:r>
            <a:r>
              <a:rPr sz="1150" spc="90" dirty="0">
                <a:latin typeface="Times New Roman"/>
                <a:cs typeface="Times New Roman"/>
              </a:rPr>
              <a:t> </a:t>
            </a:r>
            <a:r>
              <a:rPr sz="1150" dirty="0">
                <a:latin typeface="Times New Roman"/>
                <a:cs typeface="Times New Roman"/>
              </a:rPr>
              <a:t>экономических</a:t>
            </a:r>
            <a:r>
              <a:rPr sz="1150" spc="195" dirty="0">
                <a:latin typeface="Times New Roman"/>
                <a:cs typeface="Times New Roman"/>
              </a:rPr>
              <a:t> </a:t>
            </a:r>
            <a:r>
              <a:rPr sz="1150" spc="-10" dirty="0">
                <a:latin typeface="Times New Roman"/>
                <a:cs typeface="Times New Roman"/>
              </a:rPr>
              <a:t>усЈіовий</a:t>
            </a:r>
            <a:endParaRPr sz="1150">
              <a:latin typeface="Times New Roman"/>
              <a:cs typeface="Times New Roman"/>
            </a:endParaRPr>
          </a:p>
          <a:p>
            <a:pPr marL="12700" indent="396875" algn="just">
              <a:lnSpc>
                <a:spcPct val="100000"/>
              </a:lnSpc>
              <a:spcBef>
                <a:spcPts val="715"/>
              </a:spcBef>
            </a:pPr>
            <a:r>
              <a:rPr sz="1150" dirty="0">
                <a:latin typeface="Times New Roman"/>
                <a:cs typeface="Times New Roman"/>
              </a:rPr>
              <a:t>AO</a:t>
            </a:r>
            <a:r>
              <a:rPr sz="1150" spc="160" dirty="0">
                <a:latin typeface="Times New Roman"/>
                <a:cs typeface="Times New Roman"/>
              </a:rPr>
              <a:t> </a:t>
            </a:r>
            <a:r>
              <a:rPr sz="1150" spc="-150" dirty="0">
                <a:latin typeface="Times New Roman"/>
                <a:cs typeface="Times New Roman"/>
              </a:rPr>
              <a:t>ИМ.</a:t>
            </a:r>
            <a:r>
              <a:rPr sz="1150" spc="220" dirty="0">
                <a:latin typeface="Times New Roman"/>
                <a:cs typeface="Times New Roman"/>
              </a:rPr>
              <a:t> </a:t>
            </a:r>
            <a:r>
              <a:rPr sz="1150" dirty="0">
                <a:latin typeface="Times New Roman"/>
                <a:cs typeface="Times New Roman"/>
              </a:rPr>
              <a:t>Н.Е.Токарликова</a:t>
            </a:r>
            <a:r>
              <a:rPr sz="1150" spc="200" dirty="0">
                <a:latin typeface="Times New Roman"/>
                <a:cs typeface="Times New Roman"/>
              </a:rPr>
              <a:t> </a:t>
            </a:r>
            <a:r>
              <a:rPr sz="1150" dirty="0">
                <a:latin typeface="Times New Roman"/>
                <a:cs typeface="Times New Roman"/>
              </a:rPr>
              <a:t>расположено</a:t>
            </a:r>
            <a:r>
              <a:rPr sz="1150" spc="254" dirty="0">
                <a:latin typeface="Times New Roman"/>
                <a:cs typeface="Times New Roman"/>
              </a:rPr>
              <a:t> </a:t>
            </a:r>
            <a:r>
              <a:rPr sz="1150" dirty="0">
                <a:latin typeface="Times New Roman"/>
                <a:cs typeface="Times New Roman"/>
              </a:rPr>
              <a:t>в</a:t>
            </a:r>
            <a:r>
              <a:rPr sz="1150" spc="145" dirty="0">
                <a:latin typeface="Times New Roman"/>
                <a:cs typeface="Times New Roman"/>
              </a:rPr>
              <a:t> </a:t>
            </a:r>
            <a:r>
              <a:rPr sz="1150" dirty="0">
                <a:latin typeface="Times New Roman"/>
                <a:cs typeface="Times New Roman"/>
              </a:rPr>
              <a:t>республике</a:t>
            </a:r>
            <a:r>
              <a:rPr sz="1150" spc="204" dirty="0">
                <a:latin typeface="Times New Roman"/>
                <a:cs typeface="Times New Roman"/>
              </a:rPr>
              <a:t> </a:t>
            </a:r>
            <a:r>
              <a:rPr sz="1150" dirty="0">
                <a:latin typeface="Times New Roman"/>
                <a:cs typeface="Times New Roman"/>
              </a:rPr>
              <a:t>Татарстан,</a:t>
            </a:r>
            <a:r>
              <a:rPr sz="1150" spc="195" dirty="0">
                <a:latin typeface="Times New Roman"/>
                <a:cs typeface="Times New Roman"/>
              </a:rPr>
              <a:t> </a:t>
            </a:r>
            <a:r>
              <a:rPr sz="1150" spc="-10" dirty="0">
                <a:latin typeface="Times New Roman"/>
                <a:cs typeface="Times New Roman"/>
              </a:rPr>
              <a:t>Альме-</a:t>
            </a:r>
            <a:endParaRPr sz="1150">
              <a:latin typeface="Times New Roman"/>
              <a:cs typeface="Times New Roman"/>
            </a:endParaRPr>
          </a:p>
          <a:p>
            <a:pPr marL="19050" marR="8255" indent="-6985" algn="just">
              <a:lnSpc>
                <a:spcPct val="152800"/>
              </a:lnSpc>
              <a:spcBef>
                <a:spcPts val="25"/>
              </a:spcBef>
            </a:pPr>
            <a:r>
              <a:rPr sz="1150" dirty="0">
                <a:latin typeface="Times New Roman"/>
                <a:cs typeface="Times New Roman"/>
              </a:rPr>
              <a:t>тьевский</a:t>
            </a:r>
            <a:r>
              <a:rPr sz="1150" spc="385" dirty="0">
                <a:latin typeface="Times New Roman"/>
                <a:cs typeface="Times New Roman"/>
              </a:rPr>
              <a:t> </a:t>
            </a:r>
            <a:r>
              <a:rPr sz="1150" dirty="0">
                <a:latin typeface="Times New Roman"/>
                <a:cs typeface="Times New Roman"/>
              </a:rPr>
              <a:t>район,</a:t>
            </a:r>
            <a:r>
              <a:rPr sz="1150" spc="195" dirty="0">
                <a:latin typeface="Times New Roman"/>
                <a:cs typeface="Times New Roman"/>
              </a:rPr>
              <a:t> </a:t>
            </a:r>
            <a:r>
              <a:rPr sz="1150" dirty="0">
                <a:latin typeface="Times New Roman"/>
                <a:cs typeface="Times New Roman"/>
              </a:rPr>
              <a:t>село</a:t>
            </a:r>
            <a:r>
              <a:rPr sz="1150" spc="204" dirty="0">
                <a:latin typeface="Times New Roman"/>
                <a:cs typeface="Times New Roman"/>
              </a:rPr>
              <a:t> </a:t>
            </a:r>
            <a:r>
              <a:rPr sz="1150" dirty="0">
                <a:latin typeface="Times New Roman"/>
                <a:cs typeface="Times New Roman"/>
              </a:rPr>
              <a:t>Калейкино,</a:t>
            </a:r>
            <a:r>
              <a:rPr sz="1150" spc="285" dirty="0">
                <a:latin typeface="Times New Roman"/>
                <a:cs typeface="Times New Roman"/>
              </a:rPr>
              <a:t> </a:t>
            </a:r>
            <a:r>
              <a:rPr sz="1150" dirty="0">
                <a:latin typeface="Times New Roman"/>
                <a:cs typeface="Times New Roman"/>
              </a:rPr>
              <a:t>улица</a:t>
            </a:r>
            <a:r>
              <a:rPr sz="1150" spc="204" dirty="0">
                <a:latin typeface="Times New Roman"/>
                <a:cs typeface="Times New Roman"/>
              </a:rPr>
              <a:t> </a:t>
            </a:r>
            <a:r>
              <a:rPr sz="1150" dirty="0">
                <a:latin typeface="Times New Roman"/>
                <a:cs typeface="Times New Roman"/>
              </a:rPr>
              <a:t>З.Г.</a:t>
            </a:r>
            <a:r>
              <a:rPr sz="1150" spc="204" dirty="0">
                <a:latin typeface="Times New Roman"/>
                <a:cs typeface="Times New Roman"/>
              </a:rPr>
              <a:t> </a:t>
            </a:r>
            <a:r>
              <a:rPr sz="1150" dirty="0">
                <a:latin typeface="Times New Roman"/>
                <a:cs typeface="Times New Roman"/>
              </a:rPr>
              <a:t>Шайдуллина</a:t>
            </a:r>
            <a:r>
              <a:rPr sz="1150" spc="285" dirty="0">
                <a:latin typeface="Times New Roman"/>
                <a:cs typeface="Times New Roman"/>
              </a:rPr>
              <a:t> </a:t>
            </a:r>
            <a:r>
              <a:rPr sz="1150" dirty="0">
                <a:latin typeface="Times New Roman"/>
                <a:cs typeface="Times New Roman"/>
              </a:rPr>
              <a:t>дом</a:t>
            </a:r>
            <a:r>
              <a:rPr sz="1150" spc="240" dirty="0">
                <a:latin typeface="Times New Roman"/>
                <a:cs typeface="Times New Roman"/>
              </a:rPr>
              <a:t> </a:t>
            </a:r>
            <a:r>
              <a:rPr sz="1150" dirty="0">
                <a:latin typeface="Times New Roman"/>
                <a:cs typeface="Times New Roman"/>
              </a:rPr>
              <a:t>2a.</a:t>
            </a:r>
            <a:r>
              <a:rPr sz="1150" spc="185" dirty="0">
                <a:latin typeface="Times New Roman"/>
                <a:cs typeface="Times New Roman"/>
              </a:rPr>
              <a:t> </a:t>
            </a:r>
            <a:r>
              <a:rPr sz="1150" spc="-10" dirty="0">
                <a:latin typeface="Times New Roman"/>
                <a:cs typeface="Times New Roman"/>
              </a:rPr>
              <a:t>Основным </a:t>
            </a:r>
            <a:r>
              <a:rPr sz="1150" dirty="0">
                <a:latin typeface="Times New Roman"/>
                <a:cs typeface="Times New Roman"/>
              </a:rPr>
              <a:t>видом</a:t>
            </a:r>
            <a:r>
              <a:rPr sz="1150" spc="409" dirty="0">
                <a:latin typeface="Times New Roman"/>
                <a:cs typeface="Times New Roman"/>
              </a:rPr>
              <a:t> </a:t>
            </a:r>
            <a:r>
              <a:rPr sz="1150" dirty="0">
                <a:latin typeface="Times New Roman"/>
                <a:cs typeface="Times New Roman"/>
              </a:rPr>
              <a:t>деятельности</a:t>
            </a:r>
            <a:r>
              <a:rPr sz="1150" spc="440" dirty="0">
                <a:latin typeface="Times New Roman"/>
                <a:cs typeface="Times New Roman"/>
              </a:rPr>
              <a:t> </a:t>
            </a:r>
            <a:r>
              <a:rPr sz="1150" dirty="0">
                <a:latin typeface="Times New Roman"/>
                <a:cs typeface="Times New Roman"/>
              </a:rPr>
              <a:t>компании</a:t>
            </a:r>
            <a:r>
              <a:rPr sz="1150" spc="430" dirty="0">
                <a:latin typeface="Times New Roman"/>
                <a:cs typeface="Times New Roman"/>
              </a:rPr>
              <a:t> </a:t>
            </a:r>
            <a:r>
              <a:rPr sz="1150" dirty="0">
                <a:latin typeface="Times New Roman"/>
                <a:cs typeface="Times New Roman"/>
              </a:rPr>
              <a:t>является</a:t>
            </a:r>
            <a:r>
              <a:rPr sz="1150" spc="434" dirty="0">
                <a:latin typeface="Times New Roman"/>
                <a:cs typeface="Times New Roman"/>
              </a:rPr>
              <a:t> </a:t>
            </a:r>
            <a:r>
              <a:rPr sz="1150" dirty="0">
                <a:latin typeface="Times New Roman"/>
                <a:cs typeface="Times New Roman"/>
              </a:rPr>
              <a:t>выращивание</a:t>
            </a:r>
            <a:r>
              <a:rPr sz="1150" spc="400" dirty="0">
                <a:latin typeface="Times New Roman"/>
                <a:cs typeface="Times New Roman"/>
              </a:rPr>
              <a:t> </a:t>
            </a:r>
            <a:r>
              <a:rPr sz="1150" dirty="0">
                <a:latin typeface="Times New Roman"/>
                <a:cs typeface="Times New Roman"/>
              </a:rPr>
              <a:t>однолетних</a:t>
            </a:r>
            <a:r>
              <a:rPr sz="1150" spc="114" dirty="0">
                <a:latin typeface="Times New Roman"/>
                <a:cs typeface="Times New Roman"/>
              </a:rPr>
              <a:t>  </a:t>
            </a:r>
            <a:r>
              <a:rPr sz="1150" spc="-10" dirty="0">
                <a:latin typeface="Times New Roman"/>
                <a:cs typeface="Times New Roman"/>
              </a:rPr>
              <a:t>культур, </a:t>
            </a:r>
            <a:r>
              <a:rPr sz="1150" dirty="0">
                <a:latin typeface="Times New Roman"/>
                <a:cs typeface="Times New Roman"/>
              </a:rPr>
              <a:t>также</a:t>
            </a:r>
            <a:r>
              <a:rPr sz="1150" spc="240" dirty="0">
                <a:latin typeface="Times New Roman"/>
                <a:cs typeface="Times New Roman"/>
              </a:rPr>
              <a:t> </a:t>
            </a:r>
            <a:r>
              <a:rPr sz="1150" dirty="0">
                <a:latin typeface="Times New Roman"/>
                <a:cs typeface="Times New Roman"/>
              </a:rPr>
              <a:t>указано</a:t>
            </a:r>
            <a:r>
              <a:rPr sz="1150" spc="295" dirty="0">
                <a:latin typeface="Times New Roman"/>
                <a:cs typeface="Times New Roman"/>
              </a:rPr>
              <a:t> </a:t>
            </a:r>
            <a:r>
              <a:rPr sz="1150" dirty="0">
                <a:latin typeface="Times New Roman"/>
                <a:cs typeface="Times New Roman"/>
              </a:rPr>
              <a:t>14</a:t>
            </a:r>
            <a:r>
              <a:rPr sz="1150" spc="180" dirty="0">
                <a:latin typeface="Times New Roman"/>
                <a:cs typeface="Times New Roman"/>
              </a:rPr>
              <a:t> </a:t>
            </a:r>
            <a:r>
              <a:rPr sz="1150" dirty="0">
                <a:latin typeface="Times New Roman"/>
                <a:cs typeface="Times New Roman"/>
              </a:rPr>
              <a:t>дополнктельных</a:t>
            </a:r>
            <a:r>
              <a:rPr sz="1150" spc="270" dirty="0">
                <a:latin typeface="Times New Roman"/>
                <a:cs typeface="Times New Roman"/>
              </a:rPr>
              <a:t> </a:t>
            </a:r>
            <a:r>
              <a:rPr sz="1150" dirty="0">
                <a:latin typeface="Times New Roman"/>
                <a:cs typeface="Times New Roman"/>
              </a:rPr>
              <a:t>видов,</a:t>
            </a:r>
            <a:r>
              <a:rPr sz="1150" spc="250" dirty="0">
                <a:latin typeface="Times New Roman"/>
                <a:cs typeface="Times New Roman"/>
              </a:rPr>
              <a:t> </a:t>
            </a:r>
            <a:r>
              <a:rPr sz="1150" dirty="0">
                <a:latin typeface="Times New Roman"/>
                <a:cs typeface="Times New Roman"/>
              </a:rPr>
              <a:t>таких</a:t>
            </a:r>
            <a:r>
              <a:rPr sz="1150" spc="310" dirty="0">
                <a:latin typeface="Times New Roman"/>
                <a:cs typeface="Times New Roman"/>
              </a:rPr>
              <a:t> </a:t>
            </a:r>
            <a:r>
              <a:rPr sz="1150" dirty="0">
                <a:latin typeface="Times New Roman"/>
                <a:cs typeface="Times New Roman"/>
              </a:rPr>
              <a:t>как</a:t>
            </a:r>
            <a:r>
              <a:rPr sz="1150" spc="265" dirty="0">
                <a:latin typeface="Times New Roman"/>
                <a:cs typeface="Times New Roman"/>
              </a:rPr>
              <a:t> </a:t>
            </a:r>
            <a:r>
              <a:rPr sz="1150" dirty="0">
                <a:latin typeface="Times New Roman"/>
                <a:cs typeface="Times New Roman"/>
              </a:rPr>
              <a:t>выращивание</a:t>
            </a:r>
            <a:r>
              <a:rPr sz="1150" spc="350" dirty="0">
                <a:latin typeface="Times New Roman"/>
                <a:cs typeface="Times New Roman"/>
              </a:rPr>
              <a:t> </a:t>
            </a:r>
            <a:r>
              <a:rPr sz="1150" spc="-10" dirty="0">
                <a:latin typeface="Times New Roman"/>
                <a:cs typeface="Times New Roman"/>
              </a:rPr>
              <a:t>зерновых, </a:t>
            </a:r>
            <a:r>
              <a:rPr sz="1150" dirty="0">
                <a:latin typeface="Times New Roman"/>
                <a:cs typeface="Times New Roman"/>
              </a:rPr>
              <a:t>зернобобовых,</a:t>
            </a:r>
            <a:r>
              <a:rPr sz="1150" spc="275" dirty="0">
                <a:latin typeface="Times New Roman"/>
                <a:cs typeface="Times New Roman"/>
              </a:rPr>
              <a:t> </a:t>
            </a:r>
            <a:r>
              <a:rPr sz="1150" dirty="0">
                <a:latin typeface="Times New Roman"/>
                <a:cs typeface="Times New Roman"/>
              </a:rPr>
              <a:t>многолетних</a:t>
            </a:r>
            <a:r>
              <a:rPr sz="1150" spc="300" dirty="0">
                <a:latin typeface="Times New Roman"/>
                <a:cs typeface="Times New Roman"/>
              </a:rPr>
              <a:t> </a:t>
            </a:r>
            <a:r>
              <a:rPr sz="1150" dirty="0">
                <a:latin typeface="Times New Roman"/>
                <a:cs typeface="Times New Roman"/>
              </a:rPr>
              <a:t>культур,</a:t>
            </a:r>
            <a:r>
              <a:rPr sz="1150" spc="220" dirty="0">
                <a:latin typeface="Times New Roman"/>
                <a:cs typeface="Times New Roman"/>
              </a:rPr>
              <a:t> </a:t>
            </a:r>
            <a:r>
              <a:rPr sz="1150" dirty="0">
                <a:latin typeface="Times New Roman"/>
                <a:cs typeface="Times New Roman"/>
              </a:rPr>
              <a:t>животноводство</a:t>
            </a:r>
            <a:r>
              <a:rPr sz="1150" spc="95" dirty="0">
                <a:latin typeface="Times New Roman"/>
                <a:cs typeface="Times New Roman"/>
              </a:rPr>
              <a:t> </a:t>
            </a:r>
            <a:r>
              <a:rPr sz="1150" dirty="0">
                <a:latin typeface="Times New Roman"/>
                <a:cs typeface="Times New Roman"/>
              </a:rPr>
              <a:t>и</a:t>
            </a:r>
            <a:r>
              <a:rPr sz="1150" spc="160" dirty="0">
                <a:latin typeface="Times New Roman"/>
                <a:cs typeface="Times New Roman"/>
              </a:rPr>
              <a:t> </a:t>
            </a:r>
            <a:r>
              <a:rPr sz="1150" spc="-20" dirty="0">
                <a:latin typeface="Times New Roman"/>
                <a:cs typeface="Times New Roman"/>
              </a:rPr>
              <a:t>т.д.</a:t>
            </a:r>
            <a:endParaRPr sz="1150">
              <a:latin typeface="Times New Roman"/>
              <a:cs typeface="Times New Roman"/>
            </a:endParaRPr>
          </a:p>
          <a:p>
            <a:pPr marL="415290" algn="just">
              <a:lnSpc>
                <a:spcPct val="100000"/>
              </a:lnSpc>
              <a:spcBef>
                <a:spcPts val="715"/>
              </a:spcBef>
            </a:pPr>
            <a:r>
              <a:rPr sz="1150" dirty="0">
                <a:latin typeface="Times New Roman"/>
                <a:cs typeface="Times New Roman"/>
              </a:rPr>
              <a:t>Таблица</a:t>
            </a:r>
            <a:r>
              <a:rPr sz="1150" spc="160" dirty="0">
                <a:latin typeface="Times New Roman"/>
                <a:cs typeface="Times New Roman"/>
              </a:rPr>
              <a:t> </a:t>
            </a:r>
            <a:r>
              <a:rPr sz="1150" dirty="0">
                <a:latin typeface="Times New Roman"/>
                <a:cs typeface="Times New Roman"/>
              </a:rPr>
              <a:t>1</a:t>
            </a:r>
            <a:r>
              <a:rPr sz="1150" spc="135" dirty="0">
                <a:latin typeface="Times New Roman"/>
                <a:cs typeface="Times New Roman"/>
              </a:rPr>
              <a:t> </a:t>
            </a:r>
            <a:r>
              <a:rPr sz="1150" spc="-555" dirty="0">
                <a:solidFill>
                  <a:srgbClr val="111111"/>
                </a:solidFill>
                <a:latin typeface="Times New Roman"/>
                <a:cs typeface="Times New Roman"/>
              </a:rPr>
              <a:t>—</a:t>
            </a:r>
            <a:r>
              <a:rPr sz="1150" spc="60" dirty="0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sz="1150" dirty="0">
                <a:latin typeface="Times New Roman"/>
                <a:cs typeface="Times New Roman"/>
              </a:rPr>
              <a:t>Местоположение</a:t>
            </a:r>
            <a:r>
              <a:rPr sz="1150" spc="100" dirty="0">
                <a:latin typeface="Times New Roman"/>
                <a:cs typeface="Times New Roman"/>
              </a:rPr>
              <a:t> </a:t>
            </a:r>
            <a:r>
              <a:rPr sz="1150" dirty="0">
                <a:latin typeface="Times New Roman"/>
                <a:cs typeface="Times New Roman"/>
              </a:rPr>
              <a:t>AO</a:t>
            </a:r>
            <a:r>
              <a:rPr sz="1150" spc="50" dirty="0">
                <a:latin typeface="Times New Roman"/>
                <a:cs typeface="Times New Roman"/>
              </a:rPr>
              <a:t> </a:t>
            </a:r>
            <a:r>
              <a:rPr sz="1150" dirty="0">
                <a:latin typeface="Times New Roman"/>
                <a:cs typeface="Times New Roman"/>
              </a:rPr>
              <a:t>им.</a:t>
            </a:r>
            <a:r>
              <a:rPr sz="1150" spc="100" dirty="0">
                <a:latin typeface="Times New Roman"/>
                <a:cs typeface="Times New Roman"/>
              </a:rPr>
              <a:t> </a:t>
            </a:r>
            <a:r>
              <a:rPr sz="1150" dirty="0">
                <a:latin typeface="Times New Roman"/>
                <a:cs typeface="Times New Roman"/>
              </a:rPr>
              <a:t>Н.Е.</a:t>
            </a:r>
            <a:r>
              <a:rPr sz="1150" spc="50" dirty="0">
                <a:latin typeface="Times New Roman"/>
                <a:cs typeface="Times New Roman"/>
              </a:rPr>
              <a:t> </a:t>
            </a:r>
            <a:r>
              <a:rPr sz="1150" spc="-10" dirty="0">
                <a:latin typeface="Times New Roman"/>
                <a:cs typeface="Times New Roman"/>
              </a:rPr>
              <a:t>Токарликова</a:t>
            </a:r>
            <a:endParaRPr sz="115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122875" y="6021332"/>
            <a:ext cx="5126990" cy="3088640"/>
          </a:xfrm>
          <a:prstGeom prst="rect">
            <a:avLst/>
          </a:prstGeom>
        </p:spPr>
        <p:txBody>
          <a:bodyPr vert="horz" wrap="square" lIns="0" tIns="10795" rIns="0" bIns="0" rtlCol="0">
            <a:spAutoFit/>
          </a:bodyPr>
          <a:lstStyle/>
          <a:p>
            <a:pPr marL="50800" marR="47625" indent="387350" algn="just">
              <a:lnSpc>
                <a:spcPct val="153400"/>
              </a:lnSpc>
              <a:spcBef>
                <a:spcPts val="85"/>
              </a:spcBef>
            </a:pPr>
            <a:r>
              <a:rPr sz="1100" spc="60" dirty="0">
                <a:latin typeface="Cambria"/>
                <a:cs typeface="Cambria"/>
              </a:rPr>
              <a:t>На</a:t>
            </a:r>
            <a:r>
              <a:rPr sz="1100" spc="95" dirty="0">
                <a:latin typeface="Cambria"/>
                <a:cs typeface="Cambria"/>
              </a:rPr>
              <a:t> </a:t>
            </a:r>
            <a:r>
              <a:rPr sz="1100" dirty="0">
                <a:latin typeface="Cambria"/>
                <a:cs typeface="Cambria"/>
              </a:rPr>
              <a:t>основе</a:t>
            </a:r>
            <a:r>
              <a:rPr sz="1100" spc="125" dirty="0">
                <a:latin typeface="Cambria"/>
                <a:cs typeface="Cambria"/>
              </a:rPr>
              <a:t> </a:t>
            </a:r>
            <a:r>
              <a:rPr sz="1100" dirty="0">
                <a:latin typeface="Cambria"/>
                <a:cs typeface="Cambria"/>
              </a:rPr>
              <a:t>данных</a:t>
            </a:r>
            <a:r>
              <a:rPr sz="1100" spc="150" dirty="0">
                <a:latin typeface="Cambria"/>
                <a:cs typeface="Cambria"/>
              </a:rPr>
              <a:t> </a:t>
            </a:r>
            <a:r>
              <a:rPr sz="1100" dirty="0">
                <a:latin typeface="Cambria"/>
                <a:cs typeface="Cambria"/>
              </a:rPr>
              <a:t>таблицы</a:t>
            </a:r>
            <a:r>
              <a:rPr sz="1100" spc="185" dirty="0">
                <a:latin typeface="Cambria"/>
                <a:cs typeface="Cambria"/>
              </a:rPr>
              <a:t> </a:t>
            </a:r>
            <a:r>
              <a:rPr sz="1100" spc="-280" dirty="0">
                <a:latin typeface="Cambria"/>
                <a:cs typeface="Cambria"/>
              </a:rPr>
              <a:t>1</a:t>
            </a:r>
            <a:r>
              <a:rPr sz="1100" spc="265" dirty="0">
                <a:latin typeface="Cambria"/>
                <a:cs typeface="Cambria"/>
              </a:rPr>
              <a:t> </a:t>
            </a:r>
            <a:r>
              <a:rPr sz="1100" spc="-10" dirty="0">
                <a:latin typeface="Cambria"/>
                <a:cs typeface="Cambria"/>
              </a:rPr>
              <a:t>местоположение</a:t>
            </a:r>
            <a:r>
              <a:rPr sz="1100" spc="85" dirty="0">
                <a:latin typeface="Cambria"/>
                <a:cs typeface="Cambria"/>
              </a:rPr>
              <a:t> </a:t>
            </a:r>
            <a:r>
              <a:rPr sz="1100" dirty="0">
                <a:latin typeface="Cambria"/>
                <a:cs typeface="Cambria"/>
              </a:rPr>
              <a:t>AO</a:t>
            </a:r>
            <a:r>
              <a:rPr sz="1100" spc="315" dirty="0">
                <a:latin typeface="Cambria"/>
                <a:cs typeface="Cambria"/>
              </a:rPr>
              <a:t> </a:t>
            </a:r>
            <a:r>
              <a:rPr sz="1100" dirty="0">
                <a:latin typeface="Cambria"/>
                <a:cs typeface="Cambria"/>
              </a:rPr>
              <a:t>им</a:t>
            </a:r>
            <a:r>
              <a:rPr sz="1100" spc="105" dirty="0">
                <a:latin typeface="Cambria"/>
                <a:cs typeface="Cambria"/>
              </a:rPr>
              <a:t> </a:t>
            </a:r>
            <a:r>
              <a:rPr sz="1100" spc="65" dirty="0">
                <a:latin typeface="Cambria"/>
                <a:cs typeface="Cambria"/>
              </a:rPr>
              <a:t>Н.Е.</a:t>
            </a:r>
            <a:r>
              <a:rPr sz="1100" spc="90" dirty="0">
                <a:latin typeface="Cambria"/>
                <a:cs typeface="Cambria"/>
              </a:rPr>
              <a:t> </a:t>
            </a:r>
            <a:r>
              <a:rPr sz="1100" spc="-10" dirty="0">
                <a:latin typeface="Cambria"/>
                <a:cs typeface="Cambria"/>
              </a:rPr>
              <a:t>Токарлико- </a:t>
            </a:r>
            <a:r>
              <a:rPr sz="1150" spc="-20" dirty="0">
                <a:latin typeface="Cambria"/>
                <a:cs typeface="Cambria"/>
              </a:rPr>
              <a:t>ванаходится</a:t>
            </a:r>
            <a:r>
              <a:rPr sz="1150" spc="15" dirty="0">
                <a:latin typeface="Cambria"/>
                <a:cs typeface="Cambria"/>
              </a:rPr>
              <a:t> </a:t>
            </a:r>
            <a:r>
              <a:rPr sz="1150" dirty="0">
                <a:latin typeface="Cambria"/>
                <a:cs typeface="Cambria"/>
              </a:rPr>
              <a:t>в</a:t>
            </a:r>
            <a:r>
              <a:rPr sz="1150" spc="-60" dirty="0">
                <a:latin typeface="Cambria"/>
                <a:cs typeface="Cambria"/>
              </a:rPr>
              <a:t> </a:t>
            </a:r>
            <a:r>
              <a:rPr sz="1150" dirty="0">
                <a:latin typeface="Cambria"/>
                <a:cs typeface="Cambria"/>
              </a:rPr>
              <a:t>селе</a:t>
            </a:r>
            <a:r>
              <a:rPr sz="1150" spc="35" dirty="0">
                <a:latin typeface="Cambria"/>
                <a:cs typeface="Cambria"/>
              </a:rPr>
              <a:t> </a:t>
            </a:r>
            <a:r>
              <a:rPr sz="1150" i="1" dirty="0">
                <a:latin typeface="Cambria"/>
                <a:cs typeface="Cambria"/>
              </a:rPr>
              <a:t>Калейкино</a:t>
            </a:r>
            <a:r>
              <a:rPr sz="1150" i="1" spc="50" dirty="0">
                <a:latin typeface="Cambria"/>
                <a:cs typeface="Cambria"/>
              </a:rPr>
              <a:t> </a:t>
            </a:r>
            <a:r>
              <a:rPr sz="1150" spc="-35" dirty="0">
                <a:latin typeface="Cambria"/>
                <a:cs typeface="Cambria"/>
              </a:rPr>
              <a:t>Альметьевского</a:t>
            </a:r>
            <a:r>
              <a:rPr sz="1150" spc="-30" dirty="0">
                <a:latin typeface="Cambria"/>
                <a:cs typeface="Cambria"/>
              </a:rPr>
              <a:t> </a:t>
            </a:r>
            <a:r>
              <a:rPr sz="1150" spc="-40" dirty="0">
                <a:latin typeface="Cambria"/>
                <a:cs typeface="Cambria"/>
              </a:rPr>
              <a:t>района</a:t>
            </a:r>
            <a:r>
              <a:rPr sz="1150" spc="5" dirty="0">
                <a:latin typeface="Cambria"/>
                <a:cs typeface="Cambria"/>
              </a:rPr>
              <a:t> </a:t>
            </a:r>
            <a:r>
              <a:rPr sz="1150" spc="-25" dirty="0">
                <a:latin typeface="Cambria"/>
                <a:cs typeface="Cambria"/>
              </a:rPr>
              <a:t>Республики</a:t>
            </a:r>
            <a:r>
              <a:rPr sz="1150" spc="70" dirty="0">
                <a:latin typeface="Cambria"/>
                <a:cs typeface="Cambria"/>
              </a:rPr>
              <a:t> </a:t>
            </a:r>
            <a:r>
              <a:rPr sz="1150" spc="-10" dirty="0">
                <a:latin typeface="Cambria"/>
                <a:cs typeface="Cambria"/>
              </a:rPr>
              <a:t>Татарстан </a:t>
            </a:r>
            <a:r>
              <a:rPr sz="1150" dirty="0">
                <a:latin typeface="Cambria"/>
                <a:cs typeface="Cambria"/>
              </a:rPr>
              <a:t>в </a:t>
            </a:r>
            <a:r>
              <a:rPr sz="1150" spc="-10" dirty="0">
                <a:latin typeface="Cambria"/>
                <a:cs typeface="Cambria"/>
              </a:rPr>
              <a:t>10</a:t>
            </a:r>
            <a:r>
              <a:rPr sz="1150" spc="-50" dirty="0">
                <a:latin typeface="Cambria"/>
                <a:cs typeface="Cambria"/>
              </a:rPr>
              <a:t> </a:t>
            </a:r>
            <a:r>
              <a:rPr sz="1150" i="1" dirty="0">
                <a:latin typeface="Cambria"/>
                <a:cs typeface="Cambria"/>
              </a:rPr>
              <a:t>ко</a:t>
            </a:r>
            <a:r>
              <a:rPr sz="1150" i="1" spc="155" dirty="0">
                <a:latin typeface="Cambria"/>
                <a:cs typeface="Cambria"/>
              </a:rPr>
              <a:t> </a:t>
            </a:r>
            <a:r>
              <a:rPr sz="1150" dirty="0">
                <a:latin typeface="Cambria"/>
                <a:cs typeface="Cambria"/>
              </a:rPr>
              <a:t>от</a:t>
            </a:r>
            <a:r>
              <a:rPr sz="1150" spc="-45" dirty="0">
                <a:latin typeface="Cambria"/>
                <a:cs typeface="Cambria"/>
              </a:rPr>
              <a:t> </a:t>
            </a:r>
            <a:r>
              <a:rPr sz="1150" spc="-30" dirty="0">
                <a:latin typeface="Cambria"/>
                <a:cs typeface="Cambria"/>
              </a:rPr>
              <a:t>районного</a:t>
            </a:r>
            <a:r>
              <a:rPr sz="1150" spc="45" dirty="0">
                <a:latin typeface="Cambria"/>
                <a:cs typeface="Cambria"/>
              </a:rPr>
              <a:t> </a:t>
            </a:r>
            <a:r>
              <a:rPr sz="1150" spc="-40" dirty="0">
                <a:latin typeface="Cambria"/>
                <a:cs typeface="Cambria"/>
              </a:rPr>
              <a:t>центра</a:t>
            </a:r>
            <a:r>
              <a:rPr sz="1150" spc="10" dirty="0">
                <a:latin typeface="Cambria"/>
                <a:cs typeface="Cambria"/>
              </a:rPr>
              <a:t> </a:t>
            </a:r>
            <a:r>
              <a:rPr sz="1150" spc="-30" dirty="0">
                <a:latin typeface="Cambria"/>
                <a:cs typeface="Cambria"/>
              </a:rPr>
              <a:t>города</a:t>
            </a:r>
            <a:r>
              <a:rPr sz="1150" spc="15" dirty="0">
                <a:latin typeface="Cambria"/>
                <a:cs typeface="Cambria"/>
              </a:rPr>
              <a:t> </a:t>
            </a:r>
            <a:r>
              <a:rPr sz="1150" spc="-30" dirty="0">
                <a:latin typeface="Cambria"/>
                <a:cs typeface="Cambria"/>
              </a:rPr>
              <a:t>Альметьевск</a:t>
            </a:r>
            <a:r>
              <a:rPr sz="1150" spc="65" dirty="0">
                <a:latin typeface="Cambria"/>
                <a:cs typeface="Cambria"/>
              </a:rPr>
              <a:t> </a:t>
            </a:r>
            <a:r>
              <a:rPr sz="1150" dirty="0">
                <a:latin typeface="Cambria"/>
                <a:cs typeface="Cambria"/>
              </a:rPr>
              <a:t>и</a:t>
            </a:r>
            <a:r>
              <a:rPr sz="1150" spc="-65" dirty="0">
                <a:latin typeface="Cambria"/>
                <a:cs typeface="Cambria"/>
              </a:rPr>
              <a:t> </a:t>
            </a:r>
            <a:r>
              <a:rPr sz="1150" spc="-10" dirty="0">
                <a:latin typeface="Cambria"/>
                <a:cs typeface="Cambria"/>
              </a:rPr>
              <a:t>249</a:t>
            </a:r>
            <a:r>
              <a:rPr sz="1150" spc="-20" dirty="0">
                <a:latin typeface="Cambria"/>
                <a:cs typeface="Cambria"/>
              </a:rPr>
              <a:t> </a:t>
            </a:r>
            <a:r>
              <a:rPr sz="1150" spc="-10" dirty="0">
                <a:latin typeface="Cambria"/>
                <a:cs typeface="Cambria"/>
              </a:rPr>
              <a:t>км</a:t>
            </a:r>
            <a:r>
              <a:rPr sz="1150" spc="-45" dirty="0">
                <a:latin typeface="Cambria"/>
                <a:cs typeface="Cambria"/>
              </a:rPr>
              <a:t> </a:t>
            </a:r>
            <a:r>
              <a:rPr sz="1150" dirty="0">
                <a:latin typeface="Cambria"/>
                <a:cs typeface="Cambria"/>
              </a:rPr>
              <a:t>от</a:t>
            </a:r>
            <a:r>
              <a:rPr sz="1150" spc="-60" dirty="0">
                <a:latin typeface="Cambria"/>
                <a:cs typeface="Cambria"/>
              </a:rPr>
              <a:t> </a:t>
            </a:r>
            <a:r>
              <a:rPr sz="1150" spc="-30" dirty="0">
                <a:latin typeface="Cambria"/>
                <a:cs typeface="Cambria"/>
              </a:rPr>
              <a:t>областного</a:t>
            </a:r>
            <a:r>
              <a:rPr sz="1150" spc="60" dirty="0">
                <a:latin typeface="Cambria"/>
                <a:cs typeface="Cambria"/>
              </a:rPr>
              <a:t> </a:t>
            </a:r>
            <a:r>
              <a:rPr sz="1150" spc="-20" dirty="0">
                <a:latin typeface="Cambria"/>
                <a:cs typeface="Cambria"/>
              </a:rPr>
              <a:t>цен- </a:t>
            </a:r>
            <a:r>
              <a:rPr sz="1150" spc="-10" dirty="0">
                <a:latin typeface="Cambria"/>
                <a:cs typeface="Cambria"/>
              </a:rPr>
              <a:t>тра</a:t>
            </a:r>
            <a:r>
              <a:rPr sz="1150" spc="-50" dirty="0">
                <a:latin typeface="Cambria"/>
                <a:cs typeface="Cambria"/>
              </a:rPr>
              <a:t> </a:t>
            </a:r>
            <a:r>
              <a:rPr sz="1150" spc="-20" dirty="0">
                <a:latin typeface="Cambria"/>
                <a:cs typeface="Cambria"/>
              </a:rPr>
              <a:t>города</a:t>
            </a:r>
            <a:r>
              <a:rPr sz="1150" spc="5" dirty="0">
                <a:latin typeface="Cambria"/>
                <a:cs typeface="Cambria"/>
              </a:rPr>
              <a:t> </a:t>
            </a:r>
            <a:r>
              <a:rPr sz="1150" spc="-20" dirty="0">
                <a:latin typeface="Cambria"/>
                <a:cs typeface="Cambria"/>
              </a:rPr>
              <a:t>Казань.</a:t>
            </a:r>
            <a:r>
              <a:rPr sz="1150" spc="55" dirty="0">
                <a:latin typeface="Cambria"/>
                <a:cs typeface="Cambria"/>
              </a:rPr>
              <a:t> </a:t>
            </a:r>
            <a:r>
              <a:rPr sz="1150" dirty="0">
                <a:latin typeface="Cambria"/>
                <a:cs typeface="Cambria"/>
              </a:rPr>
              <a:t>Село</a:t>
            </a:r>
            <a:r>
              <a:rPr sz="1150" spc="20" dirty="0">
                <a:latin typeface="Cambria"/>
                <a:cs typeface="Cambria"/>
              </a:rPr>
              <a:t> </a:t>
            </a:r>
            <a:r>
              <a:rPr sz="1150" spc="-55" dirty="0">
                <a:latin typeface="Cambria"/>
                <a:cs typeface="Cambria"/>
              </a:rPr>
              <a:t>Калейкиіао</a:t>
            </a:r>
            <a:r>
              <a:rPr sz="1150" spc="80" dirty="0">
                <a:latin typeface="Cambria"/>
                <a:cs typeface="Cambria"/>
              </a:rPr>
              <a:t> </a:t>
            </a:r>
            <a:r>
              <a:rPr sz="1150" spc="-55" dirty="0">
                <a:latin typeface="Cambria"/>
                <a:cs typeface="Cambria"/>
              </a:rPr>
              <a:t>является</a:t>
            </a:r>
            <a:r>
              <a:rPr sz="1150" spc="80" dirty="0">
                <a:latin typeface="Cambria"/>
                <a:cs typeface="Cambria"/>
              </a:rPr>
              <a:t> </a:t>
            </a:r>
            <a:r>
              <a:rPr sz="1150" spc="-45" dirty="0">
                <a:latin typeface="Cambria"/>
                <a:cs typeface="Cambria"/>
              </a:rPr>
              <a:t>центромКалейкинского</a:t>
            </a:r>
            <a:r>
              <a:rPr sz="1150" spc="-20" dirty="0">
                <a:latin typeface="Cambria"/>
                <a:cs typeface="Cambria"/>
              </a:rPr>
              <a:t> </a:t>
            </a:r>
            <a:r>
              <a:rPr sz="1150" spc="-10" dirty="0">
                <a:latin typeface="Cambria"/>
                <a:cs typeface="Cambria"/>
              </a:rPr>
              <a:t>сельско- </a:t>
            </a:r>
            <a:r>
              <a:rPr sz="1150" i="1" dirty="0">
                <a:latin typeface="Cambria"/>
                <a:cs typeface="Cambria"/>
              </a:rPr>
              <a:t>го</a:t>
            </a:r>
            <a:r>
              <a:rPr sz="1150" i="1" spc="30" dirty="0">
                <a:latin typeface="Cambria"/>
                <a:cs typeface="Cambria"/>
              </a:rPr>
              <a:t> </a:t>
            </a:r>
            <a:r>
              <a:rPr sz="1150" spc="-10" dirty="0">
                <a:latin typeface="Cambria"/>
                <a:cs typeface="Cambria"/>
              </a:rPr>
              <a:t>поселения.</a:t>
            </a:r>
            <a:endParaRPr sz="1150">
              <a:latin typeface="Cambria"/>
              <a:cs typeface="Cambria"/>
            </a:endParaRPr>
          </a:p>
          <a:p>
            <a:pPr marL="438150" algn="just">
              <a:lnSpc>
                <a:spcPct val="100000"/>
              </a:lnSpc>
              <a:spcBef>
                <a:spcPts val="505"/>
              </a:spcBef>
            </a:pPr>
            <a:r>
              <a:rPr sz="1150" spc="-10" dirty="0">
                <a:latin typeface="Cambria"/>
                <a:cs typeface="Cambria"/>
              </a:rPr>
              <a:t>Местоположения</a:t>
            </a:r>
            <a:r>
              <a:rPr sz="1150" spc="200" dirty="0">
                <a:latin typeface="Cambria"/>
                <a:cs typeface="Cambria"/>
              </a:rPr>
              <a:t> </a:t>
            </a:r>
            <a:r>
              <a:rPr sz="1150" spc="-40" dirty="0">
                <a:latin typeface="Cambria"/>
                <a:cs typeface="Cambria"/>
              </a:rPr>
              <a:t>хозяйства</a:t>
            </a:r>
            <a:r>
              <a:rPr sz="1150" spc="225" dirty="0">
                <a:latin typeface="Cambria"/>
                <a:cs typeface="Cambria"/>
              </a:rPr>
              <a:t> </a:t>
            </a:r>
            <a:r>
              <a:rPr sz="1150" spc="-35" dirty="0">
                <a:latin typeface="Cambria"/>
                <a:cs typeface="Cambria"/>
              </a:rPr>
              <a:t>расположено</a:t>
            </a:r>
            <a:r>
              <a:rPr sz="1150" spc="295" dirty="0">
                <a:latin typeface="Cambria"/>
                <a:cs typeface="Cambria"/>
              </a:rPr>
              <a:t> </a:t>
            </a:r>
            <a:r>
              <a:rPr sz="1150" i="1" spc="-10" dirty="0">
                <a:latin typeface="Cambria"/>
                <a:cs typeface="Cambria"/>
              </a:rPr>
              <a:t>экономически</a:t>
            </a:r>
            <a:r>
              <a:rPr sz="1150" i="1" spc="260" dirty="0">
                <a:latin typeface="Cambria"/>
                <a:cs typeface="Cambria"/>
              </a:rPr>
              <a:t> </a:t>
            </a:r>
            <a:r>
              <a:rPr sz="1150" spc="-30" dirty="0">
                <a:latin typeface="Cambria"/>
                <a:cs typeface="Cambria"/>
              </a:rPr>
              <a:t>выгодно,</a:t>
            </a:r>
            <a:r>
              <a:rPr sz="1150" spc="285" dirty="0">
                <a:latin typeface="Cambria"/>
                <a:cs typeface="Cambria"/>
              </a:rPr>
              <a:t> </a:t>
            </a:r>
            <a:r>
              <a:rPr sz="1150" spc="-25" dirty="0">
                <a:latin typeface="Cambria"/>
                <a:cs typeface="Cambria"/>
              </a:rPr>
              <a:t>что</a:t>
            </a:r>
            <a:endParaRPr sz="1150">
              <a:latin typeface="Cambria"/>
              <a:cs typeface="Cambria"/>
            </a:endParaRPr>
          </a:p>
          <a:p>
            <a:pPr marL="59690" marR="43815" indent="-4445" algn="just">
              <a:lnSpc>
                <a:spcPct val="151400"/>
              </a:lnSpc>
              <a:spcBef>
                <a:spcPts val="10"/>
              </a:spcBef>
            </a:pPr>
            <a:r>
              <a:rPr sz="1150" spc="-40" dirty="0">
                <a:latin typeface="Cambria"/>
                <a:cs typeface="Cambria"/>
              </a:rPr>
              <a:t>довольно</a:t>
            </a:r>
            <a:r>
              <a:rPr sz="1150" spc="185" dirty="0">
                <a:latin typeface="Cambria"/>
                <a:cs typeface="Cambria"/>
              </a:rPr>
              <a:t> </a:t>
            </a:r>
            <a:r>
              <a:rPr sz="1150" spc="-25" dirty="0">
                <a:latin typeface="Cambria"/>
                <a:cs typeface="Cambria"/>
              </a:rPr>
              <a:t>удобно</a:t>
            </a:r>
            <a:r>
              <a:rPr sz="1150" spc="130" dirty="0">
                <a:latin typeface="Cambria"/>
                <a:cs typeface="Cambria"/>
              </a:rPr>
              <a:t> </a:t>
            </a:r>
            <a:r>
              <a:rPr sz="1150" spc="-55" dirty="0">
                <a:latin typeface="Cambria"/>
                <a:cs typeface="Cambria"/>
              </a:rPr>
              <a:t>для</a:t>
            </a:r>
            <a:r>
              <a:rPr sz="1150" spc="135" dirty="0">
                <a:latin typeface="Cambria"/>
                <a:cs typeface="Cambria"/>
              </a:rPr>
              <a:t> </a:t>
            </a:r>
            <a:r>
              <a:rPr sz="1150" spc="-60" dirty="0">
                <a:latin typeface="Cambria"/>
                <a:cs typeface="Cambria"/>
              </a:rPr>
              <a:t>ввоза</a:t>
            </a:r>
            <a:r>
              <a:rPr sz="1150" spc="175" dirty="0">
                <a:latin typeface="Cambria"/>
                <a:cs typeface="Cambria"/>
              </a:rPr>
              <a:t> </a:t>
            </a:r>
            <a:r>
              <a:rPr sz="1150" spc="-70" dirty="0">
                <a:latin typeface="Cambria"/>
                <a:cs typeface="Cambria"/>
              </a:rPr>
              <a:t>материально</a:t>
            </a:r>
            <a:r>
              <a:rPr sz="1150" spc="235" dirty="0">
                <a:latin typeface="Cambria"/>
                <a:cs typeface="Cambria"/>
              </a:rPr>
              <a:t> </a:t>
            </a:r>
            <a:r>
              <a:rPr sz="1150" spc="-520" dirty="0">
                <a:solidFill>
                  <a:srgbClr val="575757"/>
                </a:solidFill>
                <a:latin typeface="Cambria"/>
                <a:cs typeface="Cambria"/>
              </a:rPr>
              <a:t>—</a:t>
            </a:r>
            <a:r>
              <a:rPr sz="1150" spc="85" dirty="0">
                <a:solidFill>
                  <a:srgbClr val="575757"/>
                </a:solidFill>
                <a:latin typeface="Cambria"/>
                <a:cs typeface="Cambria"/>
              </a:rPr>
              <a:t> </a:t>
            </a:r>
            <a:r>
              <a:rPr sz="1150" spc="-50" dirty="0">
                <a:latin typeface="Cambria"/>
                <a:cs typeface="Cambria"/>
              </a:rPr>
              <a:t>технических</a:t>
            </a:r>
            <a:r>
              <a:rPr sz="1150" spc="220" dirty="0">
                <a:latin typeface="Cambria"/>
                <a:cs typeface="Cambria"/>
              </a:rPr>
              <a:t> </a:t>
            </a:r>
            <a:r>
              <a:rPr sz="1150" spc="-40" dirty="0">
                <a:latin typeface="Cambria"/>
                <a:cs typeface="Cambria"/>
              </a:rPr>
              <a:t>средств.</a:t>
            </a:r>
            <a:r>
              <a:rPr sz="1150" spc="155" dirty="0">
                <a:latin typeface="Cambria"/>
                <a:cs typeface="Cambria"/>
              </a:rPr>
              <a:t> </a:t>
            </a:r>
            <a:r>
              <a:rPr sz="1150" spc="-45" dirty="0">
                <a:latin typeface="Cambria"/>
                <a:cs typeface="Cambria"/>
              </a:rPr>
              <a:t>Недалеко</a:t>
            </a:r>
            <a:r>
              <a:rPr sz="1150" spc="180" dirty="0">
                <a:latin typeface="Cambria"/>
                <a:cs typeface="Cambria"/>
              </a:rPr>
              <a:t> </a:t>
            </a:r>
            <a:r>
              <a:rPr sz="1150" spc="-60" dirty="0">
                <a:latin typeface="Cambria"/>
                <a:cs typeface="Cambria"/>
              </a:rPr>
              <a:t>от</a:t>
            </a:r>
            <a:r>
              <a:rPr sz="1150" spc="-30" dirty="0">
                <a:latin typeface="Cambria"/>
                <a:cs typeface="Cambria"/>
              </a:rPr>
              <a:t> </a:t>
            </a:r>
            <a:r>
              <a:rPr sz="1650" spc="-37" baseline="-10101" dirty="0">
                <a:latin typeface="Cambria"/>
                <a:cs typeface="Cambria"/>
              </a:rPr>
              <a:t>организации</a:t>
            </a:r>
            <a:r>
              <a:rPr sz="1650" spc="592" baseline="-10101" dirty="0">
                <a:latin typeface="Cambria"/>
                <a:cs typeface="Cambria"/>
              </a:rPr>
              <a:t> </a:t>
            </a:r>
            <a:r>
              <a:rPr sz="1100" spc="-30" dirty="0">
                <a:latin typeface="Cambria"/>
                <a:cs typeface="Cambria"/>
              </a:rPr>
              <a:t>находятся</a:t>
            </a:r>
            <a:r>
              <a:rPr sz="1100" spc="355" dirty="0">
                <a:latin typeface="Cambria"/>
                <a:cs typeface="Cambria"/>
              </a:rPr>
              <a:t> </a:t>
            </a:r>
            <a:r>
              <a:rPr sz="1100" spc="-30" dirty="0">
                <a:latin typeface="Cambria"/>
                <a:cs typeface="Cambria"/>
              </a:rPr>
              <a:t>поставщикн</a:t>
            </a:r>
            <a:r>
              <a:rPr sz="1100" spc="340" dirty="0">
                <a:latin typeface="Cambria"/>
                <a:cs typeface="Cambria"/>
              </a:rPr>
              <a:t> </a:t>
            </a:r>
            <a:r>
              <a:rPr sz="1100" spc="-20" dirty="0">
                <a:latin typeface="Cambria"/>
                <a:cs typeface="Cambria"/>
              </a:rPr>
              <a:t>сельскохозяйственных</a:t>
            </a:r>
            <a:r>
              <a:rPr sz="1100" spc="204" dirty="0">
                <a:latin typeface="Cambria"/>
                <a:cs typeface="Cambria"/>
              </a:rPr>
              <a:t> </a:t>
            </a:r>
            <a:r>
              <a:rPr sz="1100" spc="-20" dirty="0">
                <a:latin typeface="Cambria"/>
                <a:cs typeface="Cambria"/>
              </a:rPr>
              <a:t>машин</a:t>
            </a:r>
            <a:r>
              <a:rPr sz="1100" spc="210" dirty="0">
                <a:latin typeface="Cambria"/>
                <a:cs typeface="Cambria"/>
              </a:rPr>
              <a:t> </a:t>
            </a:r>
            <a:r>
              <a:rPr sz="1100" spc="-430" dirty="0">
                <a:solidFill>
                  <a:srgbClr val="1F1F1F"/>
                </a:solidFill>
                <a:latin typeface="Cambria"/>
                <a:cs typeface="Cambria"/>
              </a:rPr>
              <a:t>—</a:t>
            </a:r>
            <a:r>
              <a:rPr sz="1100" spc="300" dirty="0">
                <a:solidFill>
                  <a:srgbClr val="1F1F1F"/>
                </a:solidFill>
                <a:latin typeface="Cambria"/>
                <a:cs typeface="Cambria"/>
              </a:rPr>
              <a:t> </a:t>
            </a:r>
            <a:r>
              <a:rPr sz="1100" spc="-75" dirty="0">
                <a:latin typeface="Cambria"/>
                <a:cs typeface="Cambria"/>
              </a:rPr>
              <a:t>110</a:t>
            </a:r>
            <a:r>
              <a:rPr sz="1100" spc="245" dirty="0">
                <a:latin typeface="Cambria"/>
                <a:cs typeface="Cambria"/>
              </a:rPr>
              <a:t> </a:t>
            </a:r>
            <a:r>
              <a:rPr sz="1100" spc="-35" dirty="0">
                <a:latin typeface="Cambria"/>
                <a:cs typeface="Cambria"/>
              </a:rPr>
              <a:t>км</a:t>
            </a:r>
            <a:r>
              <a:rPr sz="1100" spc="-15" dirty="0">
                <a:latin typeface="Cambria"/>
                <a:cs typeface="Cambria"/>
              </a:rPr>
              <a:t> </a:t>
            </a:r>
            <a:r>
              <a:rPr sz="1725" spc="-44" baseline="-12077" dirty="0">
                <a:latin typeface="Cambria"/>
                <a:cs typeface="Cambria"/>
              </a:rPr>
              <a:t>город</a:t>
            </a:r>
            <a:r>
              <a:rPr sz="1725" spc="547" baseline="-12077" dirty="0">
                <a:latin typeface="Cambria"/>
                <a:cs typeface="Cambria"/>
              </a:rPr>
              <a:t> </a:t>
            </a:r>
            <a:r>
              <a:rPr sz="1150" spc="-40" dirty="0">
                <a:latin typeface="Cambria"/>
                <a:cs typeface="Cambria"/>
              </a:rPr>
              <a:t>Набережные</a:t>
            </a:r>
            <a:r>
              <a:rPr sz="1150" spc="415" dirty="0">
                <a:latin typeface="Cambria"/>
                <a:cs typeface="Cambria"/>
              </a:rPr>
              <a:t> </a:t>
            </a:r>
            <a:r>
              <a:rPr sz="1150" spc="-35" dirty="0">
                <a:latin typeface="Cambria"/>
                <a:cs typeface="Cambria"/>
              </a:rPr>
              <a:t>Челны,</a:t>
            </a:r>
            <a:r>
              <a:rPr sz="1150" spc="390" dirty="0">
                <a:latin typeface="Cambria"/>
                <a:cs typeface="Cambria"/>
              </a:rPr>
              <a:t> </a:t>
            </a:r>
            <a:r>
              <a:rPr sz="1150" spc="-35" dirty="0">
                <a:latin typeface="Cambria"/>
                <a:cs typeface="Cambria"/>
              </a:rPr>
              <a:t>горіоче-</a:t>
            </a:r>
            <a:r>
              <a:rPr sz="1150" spc="-40" dirty="0">
                <a:latin typeface="Cambria"/>
                <a:cs typeface="Cambria"/>
              </a:rPr>
              <a:t>смазочных</a:t>
            </a:r>
            <a:r>
              <a:rPr sz="1150" spc="330" dirty="0">
                <a:latin typeface="Cambria"/>
                <a:cs typeface="Cambria"/>
              </a:rPr>
              <a:t> </a:t>
            </a:r>
            <a:r>
              <a:rPr sz="1150" spc="-70" dirty="0">
                <a:latin typeface="Cambria"/>
                <a:cs typeface="Cambria"/>
              </a:rPr>
              <a:t>материалов</a:t>
            </a:r>
            <a:r>
              <a:rPr sz="1150" spc="375" dirty="0">
                <a:latin typeface="Cambria"/>
                <a:cs typeface="Cambria"/>
              </a:rPr>
              <a:t> </a:t>
            </a:r>
            <a:r>
              <a:rPr sz="1150" spc="-484" dirty="0">
                <a:solidFill>
                  <a:srgbClr val="0F0F0F"/>
                </a:solidFill>
                <a:latin typeface="Cambria"/>
                <a:cs typeface="Cambria"/>
              </a:rPr>
              <a:t>—</a:t>
            </a:r>
            <a:r>
              <a:rPr sz="1150" spc="400" dirty="0">
                <a:solidFill>
                  <a:srgbClr val="0F0F0F"/>
                </a:solidFill>
                <a:latin typeface="Cambria"/>
                <a:cs typeface="Cambria"/>
              </a:rPr>
              <a:t> </a:t>
            </a:r>
            <a:r>
              <a:rPr sz="1150" spc="-90" dirty="0">
                <a:latin typeface="Cambria"/>
                <a:cs typeface="Cambria"/>
              </a:rPr>
              <a:t>110</a:t>
            </a:r>
            <a:r>
              <a:rPr sz="1150" spc="350" dirty="0">
                <a:latin typeface="Cambria"/>
                <a:cs typeface="Cambria"/>
              </a:rPr>
              <a:t> </a:t>
            </a:r>
            <a:r>
              <a:rPr sz="1150" spc="-60" dirty="0">
                <a:latin typeface="Cambria"/>
                <a:cs typeface="Cambria"/>
              </a:rPr>
              <a:t>км</a:t>
            </a:r>
            <a:r>
              <a:rPr sz="1150" spc="370" dirty="0">
                <a:latin typeface="Cambria"/>
                <a:cs typeface="Cambria"/>
              </a:rPr>
              <a:t> </a:t>
            </a:r>
            <a:r>
              <a:rPr sz="1150" spc="-60" dirty="0">
                <a:latin typeface="Cambria"/>
                <a:cs typeface="Cambria"/>
              </a:rPr>
              <a:t>город</a:t>
            </a:r>
            <a:endParaRPr sz="1150">
              <a:latin typeface="Cambria"/>
              <a:cs typeface="Cambria"/>
            </a:endParaRPr>
          </a:p>
          <a:p>
            <a:pPr marL="53975" algn="just">
              <a:lnSpc>
                <a:spcPct val="100000"/>
              </a:lnSpc>
              <a:spcBef>
                <a:spcPts val="750"/>
              </a:spcBef>
            </a:pPr>
            <a:r>
              <a:rPr sz="1150" spc="-10" dirty="0">
                <a:latin typeface="Cambria"/>
                <a:cs typeface="Cambria"/>
              </a:rPr>
              <a:t>Бавлы,</a:t>
            </a:r>
            <a:r>
              <a:rPr sz="1150" spc="60" dirty="0">
                <a:latin typeface="Cambria"/>
                <a:cs typeface="Cambria"/>
              </a:rPr>
              <a:t> </a:t>
            </a:r>
            <a:r>
              <a:rPr sz="1150" spc="-50" dirty="0">
                <a:latin typeface="Cambria"/>
                <a:cs typeface="Cambria"/>
              </a:rPr>
              <a:t>удобрения</a:t>
            </a:r>
            <a:r>
              <a:rPr sz="1150" spc="75" dirty="0">
                <a:latin typeface="Cambria"/>
                <a:cs typeface="Cambria"/>
              </a:rPr>
              <a:t> </a:t>
            </a:r>
            <a:r>
              <a:rPr sz="1150" spc="-520" dirty="0">
                <a:latin typeface="Cambria"/>
                <a:cs typeface="Cambria"/>
              </a:rPr>
              <a:t>—</a:t>
            </a:r>
            <a:r>
              <a:rPr sz="1150" spc="5" dirty="0">
                <a:latin typeface="Cambria"/>
                <a:cs typeface="Cambria"/>
              </a:rPr>
              <a:t> </a:t>
            </a:r>
            <a:r>
              <a:rPr sz="1150" dirty="0">
                <a:latin typeface="Cambria"/>
                <a:cs typeface="Cambria"/>
              </a:rPr>
              <a:t>6 </a:t>
            </a:r>
            <a:r>
              <a:rPr sz="1150" spc="-10" dirty="0">
                <a:latin typeface="Cambria"/>
                <a:cs typeface="Cambria"/>
              </a:rPr>
              <a:t>км</a:t>
            </a:r>
            <a:r>
              <a:rPr sz="1150" spc="15" dirty="0">
                <a:latin typeface="Cambria"/>
                <a:cs typeface="Cambria"/>
              </a:rPr>
              <a:t> </a:t>
            </a:r>
            <a:r>
              <a:rPr sz="1150" spc="-50" dirty="0">
                <a:latin typeface="Cambria"/>
                <a:cs typeface="Cambria"/>
              </a:rPr>
              <a:t>станция</a:t>
            </a:r>
            <a:r>
              <a:rPr sz="1150" spc="85" dirty="0">
                <a:latin typeface="Cambria"/>
                <a:cs typeface="Cambria"/>
              </a:rPr>
              <a:t> </a:t>
            </a:r>
            <a:r>
              <a:rPr sz="1150" spc="-40" dirty="0">
                <a:latin typeface="Cambria"/>
                <a:cs typeface="Cambria"/>
              </a:rPr>
              <a:t>Калейкино</a:t>
            </a:r>
            <a:r>
              <a:rPr sz="1150" spc="114" dirty="0">
                <a:latin typeface="Cambria"/>
                <a:cs typeface="Cambria"/>
              </a:rPr>
              <a:t> </a:t>
            </a:r>
            <a:r>
              <a:rPr sz="1150" spc="-40" dirty="0">
                <a:latin typeface="Cambria"/>
                <a:cs typeface="Cambria"/>
              </a:rPr>
              <a:t>Альметьевского</a:t>
            </a:r>
            <a:r>
              <a:rPr sz="1150" spc="-25" dirty="0">
                <a:latin typeface="Cambria"/>
                <a:cs typeface="Cambria"/>
              </a:rPr>
              <a:t> </a:t>
            </a:r>
            <a:r>
              <a:rPr sz="1150" spc="-10" dirty="0">
                <a:latin typeface="Cambria"/>
                <a:cs typeface="Cambria"/>
              </a:rPr>
              <a:t>района.</a:t>
            </a:r>
            <a:endParaRPr sz="1150">
              <a:latin typeface="Cambria"/>
              <a:cs typeface="Cambria"/>
            </a:endParaRPr>
          </a:p>
          <a:p>
            <a:pPr>
              <a:lnSpc>
                <a:spcPct val="100000"/>
              </a:lnSpc>
              <a:spcBef>
                <a:spcPts val="1090"/>
              </a:spcBef>
            </a:pPr>
            <a:endParaRPr sz="1150">
              <a:latin typeface="Cambria"/>
              <a:cs typeface="Cambria"/>
            </a:endParaRPr>
          </a:p>
          <a:p>
            <a:pPr marL="43180" algn="ctr">
              <a:lnSpc>
                <a:spcPct val="100000"/>
              </a:lnSpc>
            </a:pPr>
            <a:r>
              <a:rPr sz="850" spc="-25" dirty="0">
                <a:latin typeface="Consolas"/>
                <a:cs typeface="Consolas"/>
              </a:rPr>
              <a:t>14</a:t>
            </a:r>
            <a:endParaRPr sz="850">
              <a:latin typeface="Consolas"/>
              <a:cs typeface="Consolas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465870" y="3295650"/>
            <a:ext cx="90183" cy="5697239"/>
          </a:xfrm>
          <a:prstGeom prst="rect">
            <a:avLst/>
          </a:prstGeom>
        </p:spPr>
      </p:pic>
      <p:sp>
        <p:nvSpPr>
          <p:cNvPr id="3" name="object 3"/>
          <p:cNvSpPr txBox="1"/>
          <p:nvPr/>
        </p:nvSpPr>
        <p:spPr>
          <a:xfrm>
            <a:off x="1164077" y="1111497"/>
            <a:ext cx="5024755" cy="8020684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433705" algn="just">
              <a:lnSpc>
                <a:spcPct val="100000"/>
              </a:lnSpc>
              <a:spcBef>
                <a:spcPts val="135"/>
              </a:spcBef>
            </a:pPr>
            <a:r>
              <a:rPr sz="1275" baseline="16339" dirty="0">
                <a:latin typeface="Cambria"/>
                <a:cs typeface="Cambria"/>
              </a:rPr>
              <a:t>OH</a:t>
            </a:r>
            <a:r>
              <a:rPr sz="1275" spc="322" baseline="16339" dirty="0">
                <a:latin typeface="Cambria"/>
                <a:cs typeface="Cambria"/>
              </a:rPr>
              <a:t> </a:t>
            </a:r>
            <a:r>
              <a:rPr sz="850" dirty="0">
                <a:latin typeface="Cambria"/>
                <a:cs typeface="Cambria"/>
              </a:rPr>
              <a:t>bMeTbeBC</a:t>
            </a:r>
            <a:r>
              <a:rPr sz="850" spc="-105" dirty="0">
                <a:latin typeface="Cambria"/>
                <a:cs typeface="Cambria"/>
              </a:rPr>
              <a:t> </a:t>
            </a:r>
            <a:r>
              <a:rPr sz="850" dirty="0">
                <a:latin typeface="Cambria"/>
                <a:cs typeface="Cambria"/>
              </a:rPr>
              <a:t>КТИ</a:t>
            </a:r>
            <a:r>
              <a:rPr sz="850" spc="484" dirty="0">
                <a:latin typeface="Cambria"/>
                <a:cs typeface="Cambria"/>
              </a:rPr>
              <a:t>  </a:t>
            </a:r>
            <a:r>
              <a:rPr sz="850" dirty="0">
                <a:latin typeface="Cambria"/>
                <a:cs typeface="Cambria"/>
              </a:rPr>
              <a:t>QOЙОН</a:t>
            </a:r>
            <a:r>
              <a:rPr sz="850" spc="160" dirty="0">
                <a:latin typeface="Cambria"/>
                <a:cs typeface="Cambria"/>
              </a:rPr>
              <a:t>  </a:t>
            </a:r>
            <a:r>
              <a:rPr sz="850" dirty="0">
                <a:latin typeface="Cambria"/>
                <a:cs typeface="Cambria"/>
              </a:rPr>
              <a:t>l4tlXO,ЦИTCfl</a:t>
            </a:r>
            <a:r>
              <a:rPr sz="850" spc="195" dirty="0">
                <a:latin typeface="Cambria"/>
                <a:cs typeface="Cambria"/>
              </a:rPr>
              <a:t>  </a:t>
            </a:r>
            <a:r>
              <a:rPr sz="850" dirty="0">
                <a:latin typeface="Cambria"/>
                <a:cs typeface="Cambria"/>
              </a:rPr>
              <a:t>В</a:t>
            </a:r>
            <a:r>
              <a:rPr sz="850" spc="440" dirty="0">
                <a:latin typeface="Cambria"/>
                <a:cs typeface="Cambria"/>
              </a:rPr>
              <a:t> </a:t>
            </a:r>
            <a:r>
              <a:rPr sz="850" spc="-70" dirty="0">
                <a:latin typeface="Cambria"/>
                <a:cs typeface="Cambria"/>
              </a:rPr>
              <a:t>ЦИ1ІТД£tЛ</a:t>
            </a:r>
            <a:r>
              <a:rPr sz="850" spc="-10" dirty="0">
                <a:latin typeface="Cambria"/>
                <a:cs typeface="Cambria"/>
              </a:rPr>
              <a:t> </a:t>
            </a:r>
            <a:r>
              <a:rPr sz="850" dirty="0">
                <a:latin typeface="Cambria"/>
                <a:cs typeface="Cambria"/>
              </a:rPr>
              <a:t>blIОМ</a:t>
            </a:r>
            <a:r>
              <a:rPr sz="850" spc="155" dirty="0">
                <a:latin typeface="Cambria"/>
                <a:cs typeface="Cambria"/>
              </a:rPr>
              <a:t>  </a:t>
            </a:r>
            <a:r>
              <a:rPr sz="850" dirty="0">
                <a:latin typeface="Cambria"/>
                <a:cs typeface="Cambria"/>
              </a:rPr>
              <a:t>dа</a:t>
            </a:r>
            <a:r>
              <a:rPr sz="850" dirty="0">
                <a:solidFill>
                  <a:srgbClr val="0A0A0A"/>
                </a:solidFill>
                <a:latin typeface="Cambria"/>
                <a:cs typeface="Cambria"/>
              </a:rPr>
              <a:t>К</a:t>
            </a:r>
            <a:r>
              <a:rPr sz="850" dirty="0">
                <a:latin typeface="Cambria"/>
                <a:cs typeface="Cambria"/>
              </a:rPr>
              <a:t>бМ</a:t>
            </a:r>
            <a:r>
              <a:rPr sz="850" spc="-90" dirty="0">
                <a:latin typeface="Cambria"/>
                <a:cs typeface="Cambria"/>
              </a:rPr>
              <a:t> </a:t>
            </a:r>
            <a:r>
              <a:rPr sz="850" dirty="0">
                <a:latin typeface="Cambria"/>
                <a:cs typeface="Cambria"/>
              </a:rPr>
              <a:t>l•C,</a:t>
            </a:r>
            <a:r>
              <a:rPr sz="850" spc="470" dirty="0">
                <a:latin typeface="Cambria"/>
                <a:cs typeface="Cambria"/>
              </a:rPr>
              <a:t> </a:t>
            </a:r>
            <a:r>
              <a:rPr sz="850" dirty="0">
                <a:latin typeface="Cambria"/>
                <a:cs typeface="Cambria"/>
              </a:rPr>
              <a:t>ОХ</a:t>
            </a:r>
            <a:r>
              <a:rPr sz="850" spc="-40" dirty="0">
                <a:latin typeface="Cambria"/>
                <a:cs typeface="Cambria"/>
              </a:rPr>
              <a:t> HuTЫ</a:t>
            </a:r>
            <a:r>
              <a:rPr sz="850" spc="-100" dirty="0">
                <a:latin typeface="Cambria"/>
                <a:cs typeface="Cambria"/>
              </a:rPr>
              <a:t> </a:t>
            </a:r>
            <a:r>
              <a:rPr sz="850" spc="-25" dirty="0">
                <a:latin typeface="Cambria"/>
                <a:cs typeface="Cambria"/>
              </a:rPr>
              <a:t>ПdЯ</a:t>
            </a:r>
            <a:endParaRPr sz="850">
              <a:latin typeface="Cambria"/>
              <a:cs typeface="Cambria"/>
            </a:endParaRPr>
          </a:p>
          <a:p>
            <a:pPr marL="63500" marR="55880" algn="just">
              <a:lnSpc>
                <a:spcPct val="156600"/>
              </a:lnSpc>
              <a:spcBef>
                <a:spcPts val="140"/>
              </a:spcBef>
            </a:pPr>
            <a:r>
              <a:rPr sz="1725" spc="-44" baseline="14492" dirty="0">
                <a:latin typeface="Cambria"/>
                <a:cs typeface="Cambria"/>
              </a:rPr>
              <a:t>часть</a:t>
            </a:r>
            <a:r>
              <a:rPr sz="1725" spc="52" baseline="14492" dirty="0">
                <a:latin typeface="Cambria"/>
                <a:cs typeface="Cambria"/>
              </a:rPr>
              <a:t> </a:t>
            </a:r>
            <a:r>
              <a:rPr sz="1725" spc="-44" baseline="7246" dirty="0">
                <a:latin typeface="Cambria"/>
                <a:cs typeface="Cambria"/>
              </a:rPr>
              <a:t>Б</a:t>
            </a:r>
            <a:r>
              <a:rPr sz="1725" spc="-44" baseline="4830" dirty="0">
                <a:latin typeface="Cambria"/>
                <a:cs typeface="Cambria"/>
              </a:rPr>
              <a:t>угуль</a:t>
            </a:r>
            <a:r>
              <a:rPr sz="1150" spc="-30" dirty="0">
                <a:latin typeface="Cambria"/>
                <a:cs typeface="Cambria"/>
              </a:rPr>
              <a:t>минско-</a:t>
            </a:r>
            <a:r>
              <a:rPr sz="1150" spc="-50" dirty="0">
                <a:latin typeface="Cambria"/>
                <a:cs typeface="Cambria"/>
              </a:rPr>
              <a:t>Белебеевской</a:t>
            </a:r>
            <a:r>
              <a:rPr sz="1725" spc="-75" baseline="2415" dirty="0">
                <a:latin typeface="Cambria"/>
                <a:cs typeface="Cambria"/>
              </a:rPr>
              <a:t>возвьtшенности,</a:t>
            </a:r>
            <a:r>
              <a:rPr sz="1725" spc="60" baseline="2415" dirty="0">
                <a:latin typeface="Cambria"/>
                <a:cs typeface="Cambria"/>
              </a:rPr>
              <a:t> </a:t>
            </a:r>
            <a:r>
              <a:rPr sz="1725" spc="-89" baseline="2415" dirty="0">
                <a:latin typeface="Cambria"/>
                <a:cs typeface="Cambria"/>
              </a:rPr>
              <a:t>которал</a:t>
            </a:r>
            <a:r>
              <a:rPr sz="1725" spc="135" baseline="2415" dirty="0">
                <a:latin typeface="Cambria"/>
                <a:cs typeface="Cambria"/>
              </a:rPr>
              <a:t> </a:t>
            </a:r>
            <a:r>
              <a:rPr sz="1725" i="1" baseline="2415" dirty="0">
                <a:latin typeface="Cambria"/>
                <a:cs typeface="Cambria"/>
              </a:rPr>
              <a:t>к</a:t>
            </a:r>
            <a:r>
              <a:rPr sz="1725" i="1" spc="30" baseline="2415" dirty="0">
                <a:latin typeface="Cambria"/>
                <a:cs typeface="Cambria"/>
              </a:rPr>
              <a:t> </a:t>
            </a:r>
            <a:r>
              <a:rPr sz="1725" i="1" baseline="2415" dirty="0">
                <a:latin typeface="Cambria"/>
                <a:cs typeface="Cambria"/>
              </a:rPr>
              <a:t>северу</a:t>
            </a:r>
            <a:r>
              <a:rPr sz="1725" i="1" spc="202" baseline="2415" dirty="0">
                <a:latin typeface="Cambria"/>
                <a:cs typeface="Cambria"/>
              </a:rPr>
              <a:t> </a:t>
            </a:r>
            <a:r>
              <a:rPr sz="1725" i="1" spc="-15" baseline="2415" dirty="0">
                <a:latin typeface="Cambria"/>
                <a:cs typeface="Cambria"/>
              </a:rPr>
              <a:t>понн</a:t>
            </a:r>
            <a:r>
              <a:rPr sz="1725" spc="-15" baseline="2415" dirty="0">
                <a:latin typeface="Cambria"/>
                <a:cs typeface="Cambria"/>
              </a:rPr>
              <a:t>ж</a:t>
            </a:r>
            <a:r>
              <a:rPr sz="1725" i="1" spc="-15" baseline="2415" dirty="0">
                <a:latin typeface="Cambria"/>
                <a:cs typeface="Cambria"/>
              </a:rPr>
              <a:t>е- </a:t>
            </a:r>
            <a:r>
              <a:rPr sz="1725" spc="-15" baseline="9661" dirty="0">
                <a:latin typeface="Cambria"/>
                <a:cs typeface="Cambria"/>
              </a:rPr>
              <a:t>ется</a:t>
            </a:r>
            <a:r>
              <a:rPr sz="1725" spc="-7" baseline="9661" dirty="0">
                <a:latin typeface="Cambria"/>
                <a:cs typeface="Cambria"/>
              </a:rPr>
              <a:t> </a:t>
            </a:r>
            <a:r>
              <a:rPr sz="1150" dirty="0">
                <a:latin typeface="Cambria"/>
                <a:cs typeface="Cambria"/>
              </a:rPr>
              <a:t>и </a:t>
            </a:r>
            <a:r>
              <a:rPr sz="1150" spc="-40" dirty="0">
                <a:latin typeface="Cambria"/>
                <a:cs typeface="Cambria"/>
              </a:rPr>
              <a:t>«выравнивается»</a:t>
            </a:r>
            <a:r>
              <a:rPr sz="1725" spc="-60" baseline="-4830" dirty="0">
                <a:latin typeface="Cambria"/>
                <a:cs typeface="Cambria"/>
              </a:rPr>
              <a:t>.</a:t>
            </a:r>
            <a:r>
              <a:rPr sz="1725" spc="-37" baseline="-4830" dirty="0">
                <a:latin typeface="Cambria"/>
                <a:cs typeface="Cambria"/>
              </a:rPr>
              <a:t> </a:t>
            </a:r>
            <a:r>
              <a:rPr sz="1150" dirty="0">
                <a:latin typeface="Cambria"/>
                <a:cs typeface="Cambria"/>
              </a:rPr>
              <a:t>В</a:t>
            </a:r>
            <a:r>
              <a:rPr sz="1150" spc="100" dirty="0">
                <a:latin typeface="Cambria"/>
                <a:cs typeface="Cambria"/>
              </a:rPr>
              <a:t> </a:t>
            </a:r>
            <a:r>
              <a:rPr sz="1150" spc="-40" dirty="0">
                <a:latin typeface="Cambria"/>
                <a:cs typeface="Cambria"/>
              </a:rPr>
              <a:t>регионе</a:t>
            </a:r>
            <a:r>
              <a:rPr sz="1150" spc="50" dirty="0">
                <a:latin typeface="Cambria"/>
                <a:cs typeface="Cambria"/>
              </a:rPr>
              <a:t> </a:t>
            </a:r>
            <a:r>
              <a:rPr sz="1150" spc="-45" dirty="0">
                <a:latin typeface="Cambria"/>
                <a:cs typeface="Cambria"/>
              </a:rPr>
              <a:t>господствуют</a:t>
            </a:r>
            <a:r>
              <a:rPr sz="1150" spc="80" dirty="0">
                <a:latin typeface="Cambria"/>
                <a:cs typeface="Cambria"/>
              </a:rPr>
              <a:t> </a:t>
            </a:r>
            <a:r>
              <a:rPr sz="1150" spc="-45" dirty="0">
                <a:latin typeface="Cambria"/>
                <a:cs typeface="Cambria"/>
              </a:rPr>
              <a:t>лесостспные</a:t>
            </a:r>
            <a:r>
              <a:rPr sz="1150" spc="120" dirty="0">
                <a:latin typeface="Cambria"/>
                <a:cs typeface="Cambria"/>
              </a:rPr>
              <a:t> </a:t>
            </a:r>
            <a:r>
              <a:rPr sz="1150" spc="-40" dirty="0">
                <a:latin typeface="Cambria"/>
                <a:cs typeface="Cambria"/>
              </a:rPr>
              <a:t>пейзажи,</a:t>
            </a:r>
            <a:r>
              <a:rPr sz="1150" spc="100" dirty="0">
                <a:latin typeface="Cambria"/>
                <a:cs typeface="Cambria"/>
              </a:rPr>
              <a:t> </a:t>
            </a:r>
            <a:r>
              <a:rPr sz="1150" spc="-55" dirty="0">
                <a:latin typeface="Cambria"/>
                <a:cs typeface="Cambria"/>
              </a:rPr>
              <a:t>]ЭаС-</a:t>
            </a:r>
            <a:r>
              <a:rPr sz="1150" spc="-40" dirty="0">
                <a:latin typeface="Cambria"/>
                <a:cs typeface="Cambria"/>
              </a:rPr>
              <a:t> </a:t>
            </a:r>
            <a:r>
              <a:rPr sz="1725" spc="-60" baseline="12077" dirty="0">
                <a:latin typeface="Cambria"/>
                <a:cs typeface="Cambria"/>
              </a:rPr>
              <a:t>кИнувшиеся</a:t>
            </a:r>
            <a:r>
              <a:rPr sz="1725" spc="15" baseline="12077" dirty="0">
                <a:latin typeface="Cambria"/>
                <a:cs typeface="Cambria"/>
              </a:rPr>
              <a:t> </a:t>
            </a:r>
            <a:r>
              <a:rPr sz="1150" dirty="0">
                <a:latin typeface="Cambria"/>
                <a:cs typeface="Cambria"/>
              </a:rPr>
              <a:t>на</a:t>
            </a:r>
            <a:r>
              <a:rPr sz="1150" spc="-40" dirty="0">
                <a:latin typeface="Cambria"/>
                <a:cs typeface="Cambria"/>
              </a:rPr>
              <a:t> волнистой</a:t>
            </a:r>
            <a:r>
              <a:rPr sz="1150" spc="15" dirty="0">
                <a:latin typeface="Cambria"/>
                <a:cs typeface="Cambria"/>
              </a:rPr>
              <a:t> </a:t>
            </a:r>
            <a:r>
              <a:rPr sz="1150" spc="-35" dirty="0">
                <a:latin typeface="Cambria"/>
                <a:cs typeface="Cambria"/>
              </a:rPr>
              <a:t>равнине.</a:t>
            </a:r>
            <a:r>
              <a:rPr sz="1150" spc="-5" dirty="0">
                <a:latin typeface="Cambria"/>
                <a:cs typeface="Cambria"/>
              </a:rPr>
              <a:t> </a:t>
            </a:r>
            <a:r>
              <a:rPr sz="1150" spc="-25" dirty="0">
                <a:latin typeface="Cambria"/>
                <a:cs typeface="Cambria"/>
              </a:rPr>
              <a:t>Местность</a:t>
            </a:r>
            <a:r>
              <a:rPr sz="1150" spc="20" dirty="0">
                <a:latin typeface="Cambria"/>
                <a:cs typeface="Cambria"/>
              </a:rPr>
              <a:t> </a:t>
            </a:r>
            <a:r>
              <a:rPr sz="1150" spc="-65" dirty="0">
                <a:latin typeface="Cambria"/>
                <a:cs typeface="Cambria"/>
              </a:rPr>
              <a:t>разбавляют</a:t>
            </a:r>
            <a:r>
              <a:rPr sz="1150" spc="5" dirty="0">
                <a:latin typeface="Cambria"/>
                <a:cs typeface="Cambria"/>
              </a:rPr>
              <a:t> </a:t>
            </a:r>
            <a:r>
              <a:rPr sz="1150" spc="-45" dirty="0">
                <a:latin typeface="Cambria"/>
                <a:cs typeface="Cambria"/>
              </a:rPr>
              <a:t>низины,</a:t>
            </a:r>
            <a:r>
              <a:rPr sz="1150" spc="-15" dirty="0">
                <a:latin typeface="Cambria"/>
                <a:cs typeface="Cambria"/>
              </a:rPr>
              <a:t> </a:t>
            </a:r>
            <a:r>
              <a:rPr sz="1150" spc="-30" dirty="0">
                <a:latin typeface="Cambria"/>
                <a:cs typeface="Cambria"/>
              </a:rPr>
              <a:t>овраги</a:t>
            </a:r>
            <a:r>
              <a:rPr sz="1150" spc="30" dirty="0">
                <a:latin typeface="Cambria"/>
                <a:cs typeface="Cambria"/>
              </a:rPr>
              <a:t> </a:t>
            </a:r>
            <a:r>
              <a:rPr sz="1150" spc="-50" dirty="0">
                <a:latin typeface="Cambria"/>
                <a:cs typeface="Cambria"/>
              </a:rPr>
              <a:t>и</a:t>
            </a:r>
            <a:r>
              <a:rPr sz="1150" spc="500" dirty="0">
                <a:latin typeface="Cambria"/>
                <a:cs typeface="Cambria"/>
              </a:rPr>
              <a:t> </a:t>
            </a:r>
            <a:r>
              <a:rPr sz="1650" spc="-232" baseline="12626" dirty="0">
                <a:latin typeface="Cambria"/>
                <a:cs typeface="Cambria"/>
              </a:rPr>
              <a:t>ДОЛИНЫ</a:t>
            </a:r>
            <a:r>
              <a:rPr sz="1650" spc="142" baseline="12626" dirty="0">
                <a:latin typeface="Cambria"/>
                <a:cs typeface="Cambria"/>
              </a:rPr>
              <a:t> </a:t>
            </a:r>
            <a:r>
              <a:rPr sz="1100" spc="-20" dirty="0">
                <a:latin typeface="Cambria"/>
                <a:cs typeface="Cambria"/>
              </a:rPr>
              <a:t>малых</a:t>
            </a:r>
            <a:r>
              <a:rPr sz="1100" spc="5" dirty="0">
                <a:latin typeface="Cambria"/>
                <a:cs typeface="Cambria"/>
              </a:rPr>
              <a:t> </a:t>
            </a:r>
            <a:r>
              <a:rPr sz="1100" dirty="0">
                <a:latin typeface="Cambria"/>
                <a:cs typeface="Cambria"/>
              </a:rPr>
              <a:t>рек.</a:t>
            </a:r>
            <a:r>
              <a:rPr sz="1100" spc="-15" dirty="0">
                <a:latin typeface="Cambria"/>
                <a:cs typeface="Cambria"/>
              </a:rPr>
              <a:t> </a:t>
            </a:r>
            <a:r>
              <a:rPr sz="1100" spc="-20" dirty="0">
                <a:latin typeface="Cambria"/>
                <a:cs typeface="Cambria"/>
              </a:rPr>
              <a:t>Крупнейшая</a:t>
            </a:r>
            <a:r>
              <a:rPr sz="1100" spc="50" dirty="0">
                <a:latin typeface="Cambria"/>
                <a:cs typeface="Cambria"/>
              </a:rPr>
              <a:t> </a:t>
            </a:r>
            <a:r>
              <a:rPr sz="1100" i="1" spc="-20" dirty="0">
                <a:latin typeface="Cambria"/>
                <a:cs typeface="Cambria"/>
              </a:rPr>
              <a:t>река</a:t>
            </a:r>
            <a:r>
              <a:rPr sz="1100" i="1" spc="20" dirty="0">
                <a:latin typeface="Cambria"/>
                <a:cs typeface="Cambria"/>
              </a:rPr>
              <a:t> </a:t>
            </a:r>
            <a:r>
              <a:rPr sz="1100" spc="-40" dirty="0">
                <a:latin typeface="Cambria"/>
                <a:cs typeface="Cambria"/>
              </a:rPr>
              <a:t>района</a:t>
            </a:r>
            <a:r>
              <a:rPr sz="1100" spc="-20" dirty="0">
                <a:latin typeface="Cambria"/>
                <a:cs typeface="Cambria"/>
              </a:rPr>
              <a:t> </a:t>
            </a:r>
            <a:r>
              <a:rPr sz="1100" spc="-475" dirty="0">
                <a:solidFill>
                  <a:srgbClr val="363636"/>
                </a:solidFill>
                <a:latin typeface="Cambria"/>
                <a:cs typeface="Cambria"/>
              </a:rPr>
              <a:t>—</a:t>
            </a:r>
            <a:r>
              <a:rPr sz="1100" spc="25" dirty="0">
                <a:solidFill>
                  <a:srgbClr val="363636"/>
                </a:solidFill>
                <a:latin typeface="Cambria"/>
                <a:cs typeface="Cambria"/>
              </a:rPr>
              <a:t> </a:t>
            </a:r>
            <a:r>
              <a:rPr sz="1100" dirty="0">
                <a:latin typeface="Cambria"/>
                <a:cs typeface="Cambria"/>
              </a:rPr>
              <a:t>Сгепной</a:t>
            </a:r>
            <a:r>
              <a:rPr sz="1100" spc="35" dirty="0">
                <a:latin typeface="Cambria"/>
                <a:cs typeface="Cambria"/>
              </a:rPr>
              <a:t> </a:t>
            </a:r>
            <a:r>
              <a:rPr sz="1100" spc="-30" dirty="0">
                <a:latin typeface="Cambria"/>
                <a:cs typeface="Cambria"/>
              </a:rPr>
              <a:t>Зай</a:t>
            </a:r>
            <a:r>
              <a:rPr sz="1100" spc="-15" dirty="0">
                <a:latin typeface="Cambria"/>
                <a:cs typeface="Cambria"/>
              </a:rPr>
              <a:t> </a:t>
            </a:r>
            <a:r>
              <a:rPr sz="1100" i="1" spc="-65" dirty="0">
                <a:latin typeface="Cambria"/>
                <a:cs typeface="Cambria"/>
              </a:rPr>
              <a:t>(прнток</a:t>
            </a:r>
            <a:r>
              <a:rPr sz="1100" i="1" spc="80" dirty="0">
                <a:latin typeface="Cambria"/>
                <a:cs typeface="Cambria"/>
              </a:rPr>
              <a:t> </a:t>
            </a:r>
            <a:r>
              <a:rPr sz="1100" spc="-10" dirty="0">
                <a:latin typeface="Cambria"/>
                <a:cs typeface="Cambria"/>
              </a:rPr>
              <a:t>Камы).</a:t>
            </a:r>
            <a:endParaRPr sz="1100">
              <a:latin typeface="Cambria"/>
              <a:cs typeface="Cambria"/>
            </a:endParaRPr>
          </a:p>
          <a:p>
            <a:pPr marL="81280" marR="85090" indent="368300" algn="just">
              <a:lnSpc>
                <a:spcPct val="149400"/>
              </a:lnSpc>
              <a:spcBef>
                <a:spcPts val="114"/>
              </a:spcBef>
            </a:pPr>
            <a:r>
              <a:rPr sz="1150" dirty="0">
                <a:latin typeface="Cambria"/>
                <a:cs typeface="Cambria"/>
              </a:rPr>
              <a:t>В</a:t>
            </a:r>
            <a:r>
              <a:rPr sz="1150" spc="110" dirty="0">
                <a:latin typeface="Cambria"/>
                <a:cs typeface="Cambria"/>
              </a:rPr>
              <a:t> </a:t>
            </a:r>
            <a:r>
              <a:rPr sz="1150" spc="-35" dirty="0">
                <a:latin typeface="Cambria"/>
                <a:cs typeface="Cambria"/>
              </a:rPr>
              <a:t>районе</a:t>
            </a:r>
            <a:r>
              <a:rPr sz="1150" spc="30" dirty="0">
                <a:latin typeface="Cambria"/>
                <a:cs typeface="Cambria"/>
              </a:rPr>
              <a:t> </a:t>
            </a:r>
            <a:r>
              <a:rPr sz="1725" spc="-89" baseline="4830" dirty="0">
                <a:latin typeface="Cambria"/>
                <a:cs typeface="Cambria"/>
              </a:rPr>
              <a:t>з</a:t>
            </a:r>
            <a:r>
              <a:rPr sz="1150" spc="-60" dirty="0">
                <a:latin typeface="Cambria"/>
                <a:cs typeface="Cambria"/>
              </a:rPr>
              <a:t>начительныетерритории</a:t>
            </a:r>
            <a:r>
              <a:rPr sz="1150" spc="80" dirty="0">
                <a:latin typeface="Cambria"/>
                <a:cs typeface="Cambria"/>
              </a:rPr>
              <a:t> </a:t>
            </a:r>
            <a:r>
              <a:rPr sz="1150" spc="-70" dirty="0">
                <a:latin typeface="Cambria"/>
                <a:cs typeface="Cambria"/>
              </a:rPr>
              <a:t>занимают</a:t>
            </a:r>
            <a:r>
              <a:rPr sz="1150" spc="65" dirty="0">
                <a:latin typeface="Cambria"/>
                <a:cs typeface="Cambria"/>
              </a:rPr>
              <a:t> </a:t>
            </a:r>
            <a:r>
              <a:rPr sz="1150" spc="-10" dirty="0">
                <a:latin typeface="Cambria"/>
                <a:cs typeface="Cambria"/>
              </a:rPr>
              <a:t>леса,</a:t>
            </a:r>
            <a:r>
              <a:rPr sz="1150" spc="30" dirty="0">
                <a:latin typeface="Cambria"/>
                <a:cs typeface="Cambria"/>
              </a:rPr>
              <a:t> </a:t>
            </a:r>
            <a:r>
              <a:rPr sz="1150" dirty="0">
                <a:latin typeface="Cambria"/>
                <a:cs typeface="Cambria"/>
              </a:rPr>
              <a:t>а</a:t>
            </a:r>
            <a:r>
              <a:rPr sz="1150" spc="-15" dirty="0">
                <a:latin typeface="Cambria"/>
                <a:cs typeface="Cambria"/>
              </a:rPr>
              <a:t> </a:t>
            </a:r>
            <a:r>
              <a:rPr sz="1150" spc="-60" dirty="0">
                <a:latin typeface="Cambria"/>
                <a:cs typeface="Cambria"/>
              </a:rPr>
              <a:t>почти</a:t>
            </a:r>
            <a:r>
              <a:rPr sz="1150" spc="30" dirty="0">
                <a:latin typeface="Cambria"/>
                <a:cs typeface="Cambria"/>
              </a:rPr>
              <a:t> </a:t>
            </a:r>
            <a:r>
              <a:rPr sz="1150" spc="-20" dirty="0">
                <a:latin typeface="Cambria"/>
                <a:cs typeface="Cambria"/>
              </a:rPr>
              <a:t>все</a:t>
            </a:r>
            <a:r>
              <a:rPr sz="1150" spc="-10" dirty="0">
                <a:latin typeface="Cambria"/>
                <a:cs typeface="Cambria"/>
              </a:rPr>
              <a:t> свобод- </a:t>
            </a:r>
            <a:r>
              <a:rPr sz="1150" spc="-45" dirty="0">
                <a:latin typeface="Cambria"/>
                <a:cs typeface="Cambria"/>
              </a:rPr>
              <a:t>ные</a:t>
            </a:r>
            <a:r>
              <a:rPr sz="1150" spc="-20" dirty="0">
                <a:latin typeface="Cambria"/>
                <a:cs typeface="Cambria"/>
              </a:rPr>
              <a:t> </a:t>
            </a:r>
            <a:r>
              <a:rPr sz="1150" dirty="0">
                <a:latin typeface="Cambria"/>
                <a:cs typeface="Cambria"/>
              </a:rPr>
              <a:t>от</a:t>
            </a:r>
            <a:r>
              <a:rPr sz="1150" spc="-25" dirty="0">
                <a:latin typeface="Cambria"/>
                <a:cs typeface="Cambria"/>
              </a:rPr>
              <a:t> </a:t>
            </a:r>
            <a:r>
              <a:rPr sz="1150" spc="-40" dirty="0">
                <a:latin typeface="Cambria"/>
                <a:cs typeface="Cambria"/>
              </a:rPr>
              <a:t>лесов</a:t>
            </a:r>
            <a:r>
              <a:rPr sz="1150" spc="-5" dirty="0">
                <a:latin typeface="Cambria"/>
                <a:cs typeface="Cambria"/>
              </a:rPr>
              <a:t> </a:t>
            </a:r>
            <a:r>
              <a:rPr sz="1150" spc="-65" dirty="0">
                <a:latin typeface="Cambria"/>
                <a:cs typeface="Cambria"/>
              </a:rPr>
              <a:t>земли</a:t>
            </a:r>
            <a:r>
              <a:rPr sz="1150" dirty="0">
                <a:latin typeface="Cambria"/>
                <a:cs typeface="Cambria"/>
              </a:rPr>
              <a:t> </a:t>
            </a:r>
            <a:r>
              <a:rPr sz="1150" spc="-55" dirty="0">
                <a:latin typeface="Cambria"/>
                <a:cs typeface="Cambria"/>
              </a:rPr>
              <a:t>используются</a:t>
            </a:r>
            <a:r>
              <a:rPr sz="1150" spc="75" dirty="0">
                <a:latin typeface="Cambria"/>
                <a:cs typeface="Cambria"/>
              </a:rPr>
              <a:t> </a:t>
            </a:r>
            <a:r>
              <a:rPr sz="1150" spc="-40" dirty="0">
                <a:latin typeface="Cambria"/>
                <a:cs typeface="Cambria"/>
              </a:rPr>
              <a:t>в</a:t>
            </a:r>
            <a:r>
              <a:rPr sz="1150" spc="-45" dirty="0">
                <a:latin typeface="Cambria"/>
                <a:cs typeface="Cambria"/>
              </a:rPr>
              <a:t> </a:t>
            </a:r>
            <a:r>
              <a:rPr sz="1150" spc="-55" dirty="0">
                <a:latin typeface="Cambria"/>
                <a:cs typeface="Cambria"/>
              </a:rPr>
              <a:t>сельском</a:t>
            </a:r>
            <a:r>
              <a:rPr sz="1150" spc="95" dirty="0">
                <a:latin typeface="Cambria"/>
                <a:cs typeface="Cambria"/>
              </a:rPr>
              <a:t> </a:t>
            </a:r>
            <a:r>
              <a:rPr sz="1150" spc="-10" dirty="0">
                <a:latin typeface="Cambria"/>
                <a:cs typeface="Cambria"/>
              </a:rPr>
              <a:t>хозяйстве.</a:t>
            </a:r>
            <a:endParaRPr sz="1150">
              <a:latin typeface="Cambria"/>
              <a:cs typeface="Cambria"/>
            </a:endParaRPr>
          </a:p>
          <a:p>
            <a:pPr marL="90170" marR="87630" indent="367665" algn="just">
              <a:lnSpc>
                <a:spcPct val="154300"/>
              </a:lnSpc>
              <a:spcBef>
                <a:spcPts val="75"/>
              </a:spcBef>
            </a:pPr>
            <a:r>
              <a:rPr sz="1150" spc="-35" dirty="0">
                <a:latin typeface="Cambria"/>
                <a:cs typeface="Cambria"/>
              </a:rPr>
              <a:t>Климаг</a:t>
            </a:r>
            <a:r>
              <a:rPr sz="1150" spc="80" dirty="0">
                <a:latin typeface="Cambria"/>
                <a:cs typeface="Cambria"/>
              </a:rPr>
              <a:t> </a:t>
            </a:r>
            <a:r>
              <a:rPr sz="1150" spc="-80" dirty="0">
                <a:latin typeface="Cambria"/>
                <a:cs typeface="Cambria"/>
              </a:rPr>
              <a:t>такой</a:t>
            </a:r>
            <a:r>
              <a:rPr sz="1150" spc="110" dirty="0">
                <a:latin typeface="Cambria"/>
                <a:cs typeface="Cambria"/>
              </a:rPr>
              <a:t> </a:t>
            </a:r>
            <a:r>
              <a:rPr sz="1150" i="1" spc="-35" dirty="0">
                <a:latin typeface="Cambria"/>
                <a:cs typeface="Cambria"/>
              </a:rPr>
              <a:t>me,</a:t>
            </a:r>
            <a:r>
              <a:rPr sz="1150" i="1" spc="65" dirty="0">
                <a:latin typeface="Cambria"/>
                <a:cs typeface="Cambria"/>
              </a:rPr>
              <a:t> </a:t>
            </a:r>
            <a:r>
              <a:rPr sz="1150" spc="-75" dirty="0">
                <a:latin typeface="Cambria"/>
                <a:cs typeface="Cambria"/>
              </a:rPr>
              <a:t>какой</a:t>
            </a:r>
            <a:r>
              <a:rPr sz="1150" spc="114" dirty="0">
                <a:latin typeface="Cambria"/>
                <a:cs typeface="Cambria"/>
              </a:rPr>
              <a:t> </a:t>
            </a:r>
            <a:r>
              <a:rPr sz="1150" spc="-85" dirty="0">
                <a:latin typeface="Cambria"/>
                <a:cs typeface="Cambria"/>
              </a:rPr>
              <a:t>характерен</a:t>
            </a:r>
            <a:r>
              <a:rPr sz="1150" spc="130" dirty="0">
                <a:latin typeface="Cambria"/>
                <a:cs typeface="Cambria"/>
              </a:rPr>
              <a:t> </a:t>
            </a:r>
            <a:r>
              <a:rPr sz="1150" spc="-80" dirty="0">
                <a:latin typeface="Cambria"/>
                <a:cs typeface="Cambria"/>
              </a:rPr>
              <a:t>для</a:t>
            </a:r>
            <a:r>
              <a:rPr sz="1150" spc="120" dirty="0">
                <a:latin typeface="Cambria"/>
                <a:cs typeface="Cambria"/>
              </a:rPr>
              <a:t> </a:t>
            </a:r>
            <a:r>
              <a:rPr sz="1150" i="1" spc="-25" dirty="0">
                <a:latin typeface="Cambria"/>
                <a:cs typeface="Cambria"/>
              </a:rPr>
              <a:t>Повоп</a:t>
            </a:r>
            <a:r>
              <a:rPr sz="1150" spc="-25" dirty="0">
                <a:latin typeface="Cambria"/>
                <a:cs typeface="Cambria"/>
              </a:rPr>
              <a:t>ж</a:t>
            </a:r>
            <a:r>
              <a:rPr sz="1150" i="1" spc="-25" dirty="0">
                <a:latin typeface="Cambria"/>
                <a:cs typeface="Cambria"/>
              </a:rPr>
              <a:t>ъя</a:t>
            </a:r>
            <a:r>
              <a:rPr sz="1150" spc="-25" dirty="0">
                <a:latin typeface="Cambria"/>
                <a:cs typeface="Cambria"/>
              </a:rPr>
              <a:t>и</a:t>
            </a:r>
            <a:r>
              <a:rPr sz="1150" spc="90" dirty="0">
                <a:latin typeface="Cambria"/>
                <a:cs typeface="Cambria"/>
              </a:rPr>
              <a:t> </a:t>
            </a:r>
            <a:r>
              <a:rPr sz="1150" i="1" spc="-40" dirty="0">
                <a:latin typeface="Cambria"/>
                <a:cs typeface="Cambria"/>
              </a:rPr>
              <a:t>есей</a:t>
            </a:r>
            <a:r>
              <a:rPr sz="1150" i="1" spc="105" dirty="0">
                <a:latin typeface="Cambria"/>
                <a:cs typeface="Cambria"/>
              </a:rPr>
              <a:t> </a:t>
            </a:r>
            <a:r>
              <a:rPr sz="1150" i="1" spc="-40" dirty="0">
                <a:latin typeface="Cambria"/>
                <a:cs typeface="Cambria"/>
              </a:rPr>
              <a:t>средней</a:t>
            </a:r>
            <a:r>
              <a:rPr sz="1150" i="1" spc="155" dirty="0">
                <a:latin typeface="Cambria"/>
                <a:cs typeface="Cambria"/>
              </a:rPr>
              <a:t> </a:t>
            </a:r>
            <a:r>
              <a:rPr sz="1150" i="1" spc="-30" dirty="0">
                <a:latin typeface="Cambria"/>
                <a:cs typeface="Cambria"/>
              </a:rPr>
              <a:t>пояо-</a:t>
            </a:r>
            <a:r>
              <a:rPr sz="1150" i="1" spc="-15" dirty="0">
                <a:latin typeface="Cambria"/>
                <a:cs typeface="Cambria"/>
              </a:rPr>
              <a:t> </a:t>
            </a:r>
            <a:r>
              <a:rPr sz="1100" spc="-50" dirty="0">
                <a:latin typeface="Cambria"/>
                <a:cs typeface="Cambria"/>
              </a:rPr>
              <a:t>cbI</a:t>
            </a:r>
            <a:r>
              <a:rPr sz="1100" spc="155" dirty="0">
                <a:latin typeface="Cambria"/>
                <a:cs typeface="Cambria"/>
              </a:rPr>
              <a:t> </a:t>
            </a:r>
            <a:r>
              <a:rPr sz="1100" spc="-20" dirty="0">
                <a:latin typeface="Cambria"/>
                <a:cs typeface="Cambria"/>
              </a:rPr>
              <a:t>РоСсии.</a:t>
            </a:r>
            <a:r>
              <a:rPr sz="1100" spc="295" dirty="0">
                <a:latin typeface="Cambria"/>
                <a:cs typeface="Cambria"/>
              </a:rPr>
              <a:t> </a:t>
            </a:r>
            <a:r>
              <a:rPr sz="1100" spc="-30" dirty="0">
                <a:latin typeface="Cambria"/>
                <a:cs typeface="Cambria"/>
              </a:rPr>
              <a:t>Достаточно</a:t>
            </a:r>
            <a:r>
              <a:rPr sz="1100" spc="215" dirty="0">
                <a:latin typeface="Cambria"/>
                <a:cs typeface="Cambria"/>
              </a:rPr>
              <a:t> </a:t>
            </a:r>
            <a:r>
              <a:rPr sz="1100" spc="-40" dirty="0">
                <a:latin typeface="Cambria"/>
                <a:cs typeface="Cambria"/>
              </a:rPr>
              <a:t>теплое,</a:t>
            </a:r>
            <a:r>
              <a:rPr sz="1100" spc="204" dirty="0">
                <a:latin typeface="Cambria"/>
                <a:cs typeface="Cambria"/>
              </a:rPr>
              <a:t> </a:t>
            </a:r>
            <a:r>
              <a:rPr sz="1100" spc="-55" dirty="0">
                <a:latin typeface="Cambria"/>
                <a:cs typeface="Cambria"/>
              </a:rPr>
              <a:t>временами</a:t>
            </a:r>
            <a:r>
              <a:rPr sz="1100" spc="265" dirty="0">
                <a:latin typeface="Cambria"/>
                <a:cs typeface="Cambria"/>
              </a:rPr>
              <a:t> </a:t>
            </a:r>
            <a:r>
              <a:rPr sz="1100" spc="-55" dirty="0">
                <a:latin typeface="Cambria"/>
                <a:cs typeface="Cambria"/>
              </a:rPr>
              <a:t>довольно</a:t>
            </a:r>
            <a:r>
              <a:rPr sz="1100" spc="275" dirty="0">
                <a:latin typeface="Cambria"/>
                <a:cs typeface="Cambria"/>
              </a:rPr>
              <a:t> </a:t>
            </a:r>
            <a:r>
              <a:rPr sz="1100" spc="-60" dirty="0">
                <a:latin typeface="Cambria"/>
                <a:cs typeface="Cambria"/>
              </a:rPr>
              <a:t>жаркое</a:t>
            </a:r>
            <a:r>
              <a:rPr sz="1100" spc="265" dirty="0">
                <a:latin typeface="Cambria"/>
                <a:cs typeface="Cambria"/>
              </a:rPr>
              <a:t> </a:t>
            </a:r>
            <a:r>
              <a:rPr sz="1100" spc="-40" dirty="0">
                <a:latin typeface="Cambria"/>
                <a:cs typeface="Cambria"/>
              </a:rPr>
              <a:t>лето,</a:t>
            </a:r>
            <a:r>
              <a:rPr sz="1100" spc="229" dirty="0">
                <a:latin typeface="Cambria"/>
                <a:cs typeface="Cambria"/>
              </a:rPr>
              <a:t> </a:t>
            </a:r>
            <a:r>
              <a:rPr sz="1100" spc="-35" dirty="0">
                <a:latin typeface="Cambria"/>
                <a:cs typeface="Cambria"/>
              </a:rPr>
              <a:t>уверенно</a:t>
            </a:r>
            <a:r>
              <a:rPr sz="1100" spc="-20" dirty="0">
                <a:latin typeface="Cambria"/>
                <a:cs typeface="Cambria"/>
              </a:rPr>
              <a:t> </a:t>
            </a:r>
            <a:r>
              <a:rPr sz="1150" spc="-70" dirty="0">
                <a:latin typeface="Cambria"/>
                <a:cs typeface="Cambria"/>
              </a:rPr>
              <a:t>Холодная</a:t>
            </a:r>
            <a:r>
              <a:rPr sz="1150" spc="145" dirty="0">
                <a:latin typeface="Cambria"/>
                <a:cs typeface="Cambria"/>
              </a:rPr>
              <a:t> </a:t>
            </a:r>
            <a:r>
              <a:rPr sz="1150" spc="-50" dirty="0">
                <a:latin typeface="Cambria"/>
                <a:cs typeface="Cambria"/>
              </a:rPr>
              <a:t>зима.</a:t>
            </a:r>
            <a:r>
              <a:rPr sz="1150" spc="100" dirty="0">
                <a:latin typeface="Cambria"/>
                <a:cs typeface="Cambria"/>
              </a:rPr>
              <a:t> </a:t>
            </a:r>
            <a:r>
              <a:rPr sz="1150" spc="-55" dirty="0">
                <a:latin typeface="Cambria"/>
                <a:cs typeface="Cambria"/>
              </a:rPr>
              <a:t>Средняя</a:t>
            </a:r>
            <a:r>
              <a:rPr sz="1150" spc="90" dirty="0">
                <a:latin typeface="Cambria"/>
                <a:cs typeface="Cambria"/>
              </a:rPr>
              <a:t> </a:t>
            </a:r>
            <a:r>
              <a:rPr sz="1150" spc="-80" dirty="0">
                <a:latin typeface="Cambria"/>
                <a:cs typeface="Cambria"/>
              </a:rPr>
              <a:t>температура</a:t>
            </a:r>
            <a:r>
              <a:rPr sz="1150" spc="170" dirty="0">
                <a:latin typeface="Cambria"/>
                <a:cs typeface="Cambria"/>
              </a:rPr>
              <a:t> </a:t>
            </a:r>
            <a:r>
              <a:rPr sz="1150" spc="-80" dirty="0">
                <a:latin typeface="Cambria"/>
                <a:cs typeface="Cambria"/>
              </a:rPr>
              <a:t>в</a:t>
            </a:r>
            <a:r>
              <a:rPr sz="1150" spc="45" dirty="0">
                <a:latin typeface="Cambria"/>
                <a:cs typeface="Cambria"/>
              </a:rPr>
              <a:t> </a:t>
            </a:r>
            <a:r>
              <a:rPr sz="1150" spc="-90" dirty="0">
                <a:latin typeface="Cambria"/>
                <a:cs typeface="Cambria"/>
              </a:rPr>
              <a:t>январе</a:t>
            </a:r>
            <a:r>
              <a:rPr sz="1150" spc="35" dirty="0">
                <a:latin typeface="Cambria"/>
                <a:cs typeface="Cambria"/>
              </a:rPr>
              <a:t> </a:t>
            </a:r>
            <a:r>
              <a:rPr sz="1150" spc="-520" dirty="0">
                <a:solidFill>
                  <a:srgbClr val="1C1C1C"/>
                </a:solidFill>
                <a:latin typeface="Cambria"/>
                <a:cs typeface="Cambria"/>
              </a:rPr>
              <a:t>—</a:t>
            </a:r>
            <a:r>
              <a:rPr sz="1150" spc="20" dirty="0">
                <a:solidFill>
                  <a:srgbClr val="1C1C1C"/>
                </a:solidFill>
                <a:latin typeface="Cambria"/>
                <a:cs typeface="Cambria"/>
              </a:rPr>
              <a:t> </a:t>
            </a:r>
            <a:r>
              <a:rPr sz="1150" spc="-75" dirty="0">
                <a:latin typeface="Cambria"/>
                <a:cs typeface="Cambria"/>
              </a:rPr>
              <a:t>около</a:t>
            </a:r>
            <a:r>
              <a:rPr sz="1150" spc="160" dirty="0">
                <a:latin typeface="Cambria"/>
                <a:cs typeface="Cambria"/>
              </a:rPr>
              <a:t> </a:t>
            </a:r>
            <a:r>
              <a:rPr sz="1150" spc="-120" dirty="0">
                <a:latin typeface="Cambria"/>
                <a:cs typeface="Cambria"/>
              </a:rPr>
              <a:t>10</a:t>
            </a:r>
            <a:r>
              <a:rPr sz="1150" spc="15" dirty="0">
                <a:latin typeface="Cambria"/>
                <a:cs typeface="Cambria"/>
              </a:rPr>
              <a:t> </a:t>
            </a:r>
            <a:r>
              <a:rPr sz="1150" spc="-60" dirty="0">
                <a:latin typeface="Cambria"/>
                <a:cs typeface="Cambria"/>
              </a:rPr>
              <a:t>градусов,</a:t>
            </a:r>
            <a:r>
              <a:rPr sz="1150" spc="175" dirty="0">
                <a:latin typeface="Cambria"/>
                <a:cs typeface="Cambria"/>
              </a:rPr>
              <a:t> </a:t>
            </a:r>
            <a:r>
              <a:rPr sz="1150" spc="-40" dirty="0">
                <a:latin typeface="Cambria"/>
                <a:cs typeface="Cambria"/>
              </a:rPr>
              <a:t>в</a:t>
            </a:r>
            <a:r>
              <a:rPr sz="1150" spc="25" dirty="0">
                <a:latin typeface="Cambria"/>
                <a:cs typeface="Cambria"/>
              </a:rPr>
              <a:t> </a:t>
            </a:r>
            <a:r>
              <a:rPr sz="1150" spc="-90" dirty="0">
                <a:latin typeface="Cambria"/>
                <a:cs typeface="Cambria"/>
              </a:rPr>
              <a:t>июле</a:t>
            </a:r>
            <a:r>
              <a:rPr sz="1150" spc="80" dirty="0">
                <a:latin typeface="Cambria"/>
                <a:cs typeface="Cambria"/>
              </a:rPr>
              <a:t> </a:t>
            </a:r>
            <a:r>
              <a:rPr sz="1150" spc="65" dirty="0">
                <a:solidFill>
                  <a:srgbClr val="494949"/>
                </a:solidFill>
                <a:latin typeface="Cambria"/>
                <a:cs typeface="Cambria"/>
              </a:rPr>
              <a:t>—</a:t>
            </a:r>
            <a:r>
              <a:rPr sz="1150" spc="15" dirty="0">
                <a:solidFill>
                  <a:srgbClr val="494949"/>
                </a:solidFill>
                <a:latin typeface="Cambria"/>
                <a:cs typeface="Cambria"/>
              </a:rPr>
              <a:t> </a:t>
            </a:r>
            <a:r>
              <a:rPr sz="1150" spc="-65" dirty="0">
                <a:latin typeface="Cambria"/>
                <a:cs typeface="Cambria"/>
              </a:rPr>
              <a:t>порядка</a:t>
            </a:r>
            <a:r>
              <a:rPr sz="1150" spc="55" dirty="0">
                <a:latin typeface="Cambria"/>
                <a:cs typeface="Cambria"/>
              </a:rPr>
              <a:t> </a:t>
            </a:r>
            <a:r>
              <a:rPr sz="1150" spc="-30" dirty="0">
                <a:latin typeface="Cambria"/>
                <a:cs typeface="Cambria"/>
              </a:rPr>
              <a:t>20.</a:t>
            </a:r>
            <a:r>
              <a:rPr sz="1150" spc="80" dirty="0">
                <a:latin typeface="Cambria"/>
                <a:cs typeface="Cambria"/>
              </a:rPr>
              <a:t> </a:t>
            </a:r>
            <a:r>
              <a:rPr sz="1150" spc="-50" dirty="0">
                <a:latin typeface="Cambria"/>
                <a:cs typeface="Cambria"/>
              </a:rPr>
              <a:t>Среднее</a:t>
            </a:r>
            <a:r>
              <a:rPr sz="1150" spc="70" dirty="0">
                <a:latin typeface="Cambria"/>
                <a:cs typeface="Cambria"/>
              </a:rPr>
              <a:t> </a:t>
            </a:r>
            <a:r>
              <a:rPr sz="1150" spc="-75" dirty="0">
                <a:latin typeface="Cambria"/>
                <a:cs typeface="Cambria"/>
              </a:rPr>
              <a:t>количество</a:t>
            </a:r>
            <a:r>
              <a:rPr sz="1150" spc="135" dirty="0">
                <a:latin typeface="Cambria"/>
                <a:cs typeface="Cambria"/>
              </a:rPr>
              <a:t> </a:t>
            </a:r>
            <a:r>
              <a:rPr sz="1150" spc="-60" dirty="0">
                <a:latin typeface="Cambria"/>
                <a:cs typeface="Cambria"/>
              </a:rPr>
              <a:t>осадхов</a:t>
            </a:r>
            <a:r>
              <a:rPr sz="1150" spc="15" dirty="0">
                <a:latin typeface="Cambria"/>
                <a:cs typeface="Cambria"/>
              </a:rPr>
              <a:t> </a:t>
            </a:r>
            <a:r>
              <a:rPr sz="1150" spc="10" dirty="0">
                <a:latin typeface="Cambria"/>
                <a:cs typeface="Cambria"/>
              </a:rPr>
              <a:t>в</a:t>
            </a:r>
            <a:r>
              <a:rPr sz="1150" spc="-50" dirty="0">
                <a:latin typeface="Cambria"/>
                <a:cs typeface="Cambria"/>
              </a:rPr>
              <a:t> </a:t>
            </a:r>
            <a:r>
              <a:rPr sz="1150" spc="-70" dirty="0">
                <a:latin typeface="Cambria"/>
                <a:cs typeface="Cambria"/>
              </a:rPr>
              <a:t>году</a:t>
            </a:r>
            <a:r>
              <a:rPr sz="1150" spc="60" dirty="0">
                <a:latin typeface="Cambria"/>
                <a:cs typeface="Cambria"/>
              </a:rPr>
              <a:t> </a:t>
            </a:r>
            <a:r>
              <a:rPr sz="1150" spc="-80" dirty="0">
                <a:latin typeface="Cambria"/>
                <a:cs typeface="Cambria"/>
              </a:rPr>
              <a:t>порядка</a:t>
            </a:r>
            <a:r>
              <a:rPr sz="1150" spc="70" dirty="0">
                <a:latin typeface="Cambria"/>
                <a:cs typeface="Cambria"/>
              </a:rPr>
              <a:t> </a:t>
            </a:r>
            <a:r>
              <a:rPr sz="1150" spc="-90" dirty="0">
                <a:latin typeface="Cambria"/>
                <a:cs typeface="Cambria"/>
              </a:rPr>
              <a:t>500</a:t>
            </a:r>
            <a:r>
              <a:rPr sz="1150" spc="55" dirty="0">
                <a:latin typeface="Cambria"/>
                <a:cs typeface="Cambria"/>
              </a:rPr>
              <a:t> </a:t>
            </a:r>
            <a:r>
              <a:rPr sz="1150" spc="-90" dirty="0">
                <a:latin typeface="Cambria"/>
                <a:cs typeface="Cambria"/>
              </a:rPr>
              <a:t>миллиметров.</a:t>
            </a:r>
            <a:endParaRPr sz="1150">
              <a:latin typeface="Cambria"/>
              <a:cs typeface="Cambria"/>
            </a:endParaRPr>
          </a:p>
          <a:p>
            <a:pPr marL="110489" marR="102235" indent="370205" algn="just">
              <a:lnSpc>
                <a:spcPct val="154900"/>
              </a:lnSpc>
              <a:spcBef>
                <a:spcPts val="45"/>
              </a:spcBef>
            </a:pPr>
            <a:r>
              <a:rPr sz="1100" spc="-25" dirty="0">
                <a:latin typeface="Cambria"/>
                <a:cs typeface="Cambria"/>
              </a:rPr>
              <a:t>Транспортные</a:t>
            </a:r>
            <a:r>
              <a:rPr sz="1100" spc="55" dirty="0">
                <a:latin typeface="Cambria"/>
                <a:cs typeface="Cambria"/>
              </a:rPr>
              <a:t> </a:t>
            </a:r>
            <a:r>
              <a:rPr sz="1100" spc="-25" dirty="0">
                <a:latin typeface="Cambria"/>
                <a:cs typeface="Cambria"/>
              </a:rPr>
              <a:t>условия</a:t>
            </a:r>
            <a:r>
              <a:rPr sz="1100" spc="5" dirty="0">
                <a:latin typeface="Cambria"/>
                <a:cs typeface="Cambria"/>
              </a:rPr>
              <a:t> </a:t>
            </a:r>
            <a:r>
              <a:rPr sz="1100" dirty="0">
                <a:latin typeface="Cambria"/>
                <a:cs typeface="Cambria"/>
              </a:rPr>
              <a:t>в</a:t>
            </a:r>
            <a:r>
              <a:rPr sz="1100" spc="-60" dirty="0">
                <a:latin typeface="Cambria"/>
                <a:cs typeface="Cambria"/>
              </a:rPr>
              <a:t> </a:t>
            </a:r>
            <a:r>
              <a:rPr sz="1100" spc="-30" dirty="0">
                <a:latin typeface="Cambria"/>
                <a:cs typeface="Cambria"/>
              </a:rPr>
              <a:t>регионе</a:t>
            </a:r>
            <a:r>
              <a:rPr sz="1100" spc="20" dirty="0">
                <a:latin typeface="Cambria"/>
                <a:cs typeface="Cambria"/>
              </a:rPr>
              <a:t> </a:t>
            </a:r>
            <a:r>
              <a:rPr sz="1100" spc="-40" dirty="0">
                <a:latin typeface="Cambria"/>
                <a:cs typeface="Cambria"/>
              </a:rPr>
              <a:t>достаточно</a:t>
            </a:r>
            <a:r>
              <a:rPr sz="1100" spc="60" dirty="0">
                <a:latin typeface="Cambria"/>
                <a:cs typeface="Cambria"/>
              </a:rPr>
              <a:t> </a:t>
            </a:r>
            <a:r>
              <a:rPr sz="1100" spc="-50" dirty="0">
                <a:latin typeface="Cambria"/>
                <a:cs typeface="Cambria"/>
              </a:rPr>
              <a:t>благоприятные</a:t>
            </a:r>
            <a:r>
              <a:rPr sz="1100" spc="100" dirty="0">
                <a:latin typeface="Cambria"/>
                <a:cs typeface="Cambria"/>
              </a:rPr>
              <a:t> </a:t>
            </a:r>
            <a:r>
              <a:rPr sz="1100" dirty="0">
                <a:latin typeface="Cambria"/>
                <a:cs typeface="Cambria"/>
              </a:rPr>
              <a:t>в</a:t>
            </a:r>
            <a:r>
              <a:rPr sz="1100" spc="35" dirty="0">
                <a:latin typeface="Cambria"/>
                <a:cs typeface="Cambria"/>
              </a:rPr>
              <a:t> </a:t>
            </a:r>
            <a:r>
              <a:rPr sz="1100" spc="-30" dirty="0">
                <a:latin typeface="Cambria"/>
                <a:cs typeface="Cambria"/>
              </a:rPr>
              <a:t>16</a:t>
            </a:r>
            <a:r>
              <a:rPr sz="1100" spc="-5" dirty="0">
                <a:latin typeface="Cambria"/>
                <a:cs typeface="Cambria"/>
              </a:rPr>
              <a:t> </a:t>
            </a:r>
            <a:r>
              <a:rPr sz="1100" dirty="0">
                <a:latin typeface="Cambria"/>
                <a:cs typeface="Cambria"/>
              </a:rPr>
              <a:t>км</a:t>
            </a:r>
            <a:r>
              <a:rPr sz="1100" spc="5" dirty="0">
                <a:latin typeface="Cambria"/>
                <a:cs typeface="Cambria"/>
              </a:rPr>
              <a:t> </a:t>
            </a:r>
            <a:r>
              <a:rPr sz="1100" spc="-25" dirty="0">
                <a:latin typeface="Cambria"/>
                <a:cs typeface="Cambria"/>
              </a:rPr>
              <a:t>от административного</a:t>
            </a:r>
            <a:r>
              <a:rPr sz="1100" spc="-35" dirty="0">
                <a:latin typeface="Cambria"/>
                <a:cs typeface="Cambria"/>
              </a:rPr>
              <a:t> </a:t>
            </a:r>
            <a:r>
              <a:rPr sz="1100" dirty="0">
                <a:latin typeface="Cambria"/>
                <a:cs typeface="Cambria"/>
              </a:rPr>
              <a:t>центра</a:t>
            </a:r>
            <a:r>
              <a:rPr sz="1100" spc="40" dirty="0">
                <a:latin typeface="Cambria"/>
                <a:cs typeface="Cambria"/>
              </a:rPr>
              <a:t> </a:t>
            </a:r>
            <a:r>
              <a:rPr sz="1100" spc="-20" dirty="0">
                <a:latin typeface="Cambria"/>
                <a:cs typeface="Cambria"/>
              </a:rPr>
              <a:t>находится</a:t>
            </a:r>
            <a:r>
              <a:rPr sz="1100" spc="35" dirty="0">
                <a:latin typeface="Cambria"/>
                <a:cs typeface="Cambria"/>
              </a:rPr>
              <a:t> </a:t>
            </a:r>
            <a:r>
              <a:rPr sz="1100" spc="-25" dirty="0">
                <a:latin typeface="Cambria"/>
                <a:cs typeface="Cambria"/>
              </a:rPr>
              <a:t>одноименная</a:t>
            </a:r>
            <a:r>
              <a:rPr sz="1100" spc="90" dirty="0">
                <a:latin typeface="Cambria"/>
                <a:cs typeface="Cambria"/>
              </a:rPr>
              <a:t> </a:t>
            </a:r>
            <a:r>
              <a:rPr sz="1100" spc="-35" dirty="0">
                <a:latin typeface="Cambria"/>
                <a:cs typeface="Cambria"/>
              </a:rPr>
              <a:t>железнодорожная</a:t>
            </a:r>
            <a:r>
              <a:rPr sz="1100" spc="40" dirty="0">
                <a:latin typeface="Cambria"/>
                <a:cs typeface="Cambria"/>
              </a:rPr>
              <a:t> </a:t>
            </a:r>
            <a:r>
              <a:rPr sz="1100" spc="-10" dirty="0">
                <a:latin typeface="Cambria"/>
                <a:cs typeface="Cambria"/>
              </a:rPr>
              <a:t>стан- </a:t>
            </a:r>
            <a:r>
              <a:rPr sz="1100" dirty="0">
                <a:latin typeface="Cambria"/>
                <a:cs typeface="Cambria"/>
              </a:rPr>
              <a:t>ция.</a:t>
            </a:r>
            <a:r>
              <a:rPr sz="1100" spc="-45" dirty="0">
                <a:latin typeface="Cambria"/>
                <a:cs typeface="Cambria"/>
              </a:rPr>
              <a:t> </a:t>
            </a:r>
            <a:r>
              <a:rPr sz="1100" spc="80" dirty="0">
                <a:latin typeface="Cambria"/>
                <a:cs typeface="Cambria"/>
              </a:rPr>
              <a:t>По</a:t>
            </a:r>
            <a:r>
              <a:rPr sz="1100" spc="-35" dirty="0">
                <a:latin typeface="Cambria"/>
                <a:cs typeface="Cambria"/>
              </a:rPr>
              <a:t> </a:t>
            </a:r>
            <a:r>
              <a:rPr sz="1100" dirty="0">
                <a:latin typeface="Cambria"/>
                <a:cs typeface="Cambria"/>
              </a:rPr>
              <a:t>всему</a:t>
            </a:r>
            <a:r>
              <a:rPr sz="1100" spc="15" dirty="0">
                <a:latin typeface="Cambria"/>
                <a:cs typeface="Cambria"/>
              </a:rPr>
              <a:t> </a:t>
            </a:r>
            <a:r>
              <a:rPr sz="1100" spc="-25" dirty="0">
                <a:latin typeface="Cambria"/>
                <a:cs typeface="Cambria"/>
              </a:rPr>
              <a:t>региону</a:t>
            </a:r>
            <a:r>
              <a:rPr sz="1100" spc="40" dirty="0">
                <a:latin typeface="Cambria"/>
                <a:cs typeface="Cambria"/>
              </a:rPr>
              <a:t> </a:t>
            </a:r>
            <a:r>
              <a:rPr sz="1100" spc="-20" dirty="0">
                <a:latin typeface="Cambria"/>
                <a:cs typeface="Cambria"/>
              </a:rPr>
              <a:t>пролонено</a:t>
            </a:r>
            <a:r>
              <a:rPr sz="1100" spc="10" dirty="0">
                <a:latin typeface="Cambria"/>
                <a:cs typeface="Cambria"/>
              </a:rPr>
              <a:t> </a:t>
            </a:r>
            <a:r>
              <a:rPr sz="1100" spc="-35" dirty="0">
                <a:latin typeface="Cambria"/>
                <a:cs typeface="Cambria"/>
              </a:rPr>
              <a:t>большое</a:t>
            </a:r>
            <a:r>
              <a:rPr sz="1100" spc="20" dirty="0">
                <a:latin typeface="Cambria"/>
                <a:cs typeface="Cambria"/>
              </a:rPr>
              <a:t> </a:t>
            </a:r>
            <a:r>
              <a:rPr sz="1100" spc="-60" dirty="0">
                <a:latin typeface="Cambria"/>
                <a:cs typeface="Cambria"/>
              </a:rPr>
              <a:t>Количество</a:t>
            </a:r>
            <a:r>
              <a:rPr sz="1100" spc="35" dirty="0">
                <a:latin typeface="Cambria"/>
                <a:cs typeface="Cambria"/>
              </a:rPr>
              <a:t> </a:t>
            </a:r>
            <a:r>
              <a:rPr sz="1100" spc="-25" dirty="0">
                <a:latin typeface="Cambria"/>
                <a:cs typeface="Cambria"/>
              </a:rPr>
              <a:t>дорог</a:t>
            </a:r>
            <a:r>
              <a:rPr sz="1100" spc="10" dirty="0">
                <a:latin typeface="Cambria"/>
                <a:cs typeface="Cambria"/>
              </a:rPr>
              <a:t> </a:t>
            </a:r>
            <a:r>
              <a:rPr sz="1100" dirty="0">
                <a:latin typeface="Cambria"/>
                <a:cs typeface="Cambria"/>
              </a:rPr>
              <a:t>с</a:t>
            </a:r>
            <a:r>
              <a:rPr sz="1100" spc="-10" dirty="0">
                <a:latin typeface="Cambria"/>
                <a:cs typeface="Cambria"/>
              </a:rPr>
              <a:t> качественным </a:t>
            </a:r>
            <a:r>
              <a:rPr sz="1150" spc="-65" dirty="0">
                <a:latin typeface="Cambria"/>
                <a:cs typeface="Cambria"/>
              </a:rPr>
              <a:t>асфальтовым</a:t>
            </a:r>
            <a:r>
              <a:rPr sz="1150" spc="90" dirty="0">
                <a:latin typeface="Cambria"/>
                <a:cs typeface="Cambria"/>
              </a:rPr>
              <a:t> </a:t>
            </a:r>
            <a:r>
              <a:rPr sz="1150" spc="-10" dirty="0">
                <a:latin typeface="Cambria"/>
                <a:cs typeface="Cambria"/>
              </a:rPr>
              <a:t>покрытнем.</a:t>
            </a:r>
            <a:endParaRPr sz="1150">
              <a:latin typeface="Cambria"/>
              <a:cs typeface="Cambria"/>
            </a:endParaRPr>
          </a:p>
          <a:p>
            <a:pPr marL="490855" algn="just">
              <a:lnSpc>
                <a:spcPct val="100000"/>
              </a:lnSpc>
              <a:spcBef>
                <a:spcPts val="695"/>
              </a:spcBef>
            </a:pPr>
            <a:r>
              <a:rPr sz="1100" dirty="0">
                <a:latin typeface="Cambria"/>
                <a:cs typeface="Cambria"/>
              </a:rPr>
              <a:t>Согласно</a:t>
            </a:r>
            <a:r>
              <a:rPr sz="1100" spc="120" dirty="0">
                <a:latin typeface="Cambria"/>
                <a:cs typeface="Cambria"/>
              </a:rPr>
              <a:t> </a:t>
            </a:r>
            <a:r>
              <a:rPr sz="1100" spc="-30" dirty="0">
                <a:latin typeface="Cambria"/>
                <a:cs typeface="Cambria"/>
              </a:rPr>
              <a:t>последним</a:t>
            </a:r>
            <a:r>
              <a:rPr sz="1100" spc="145" dirty="0">
                <a:latin typeface="Cambria"/>
                <a:cs typeface="Cambria"/>
              </a:rPr>
              <a:t> </a:t>
            </a:r>
            <a:r>
              <a:rPr sz="1100" spc="-45" dirty="0">
                <a:latin typeface="Cambria"/>
                <a:cs typeface="Cambria"/>
              </a:rPr>
              <a:t>данным</a:t>
            </a:r>
            <a:r>
              <a:rPr sz="1100" spc="114" dirty="0">
                <a:latin typeface="Cambria"/>
                <a:cs typeface="Cambria"/>
              </a:rPr>
              <a:t> </a:t>
            </a:r>
            <a:r>
              <a:rPr sz="1100" dirty="0">
                <a:latin typeface="Cambria"/>
                <a:cs typeface="Cambria"/>
              </a:rPr>
              <a:t>на</a:t>
            </a:r>
            <a:r>
              <a:rPr sz="1100" spc="140" dirty="0">
                <a:latin typeface="Cambria"/>
                <a:cs typeface="Cambria"/>
              </a:rPr>
              <a:t> </a:t>
            </a:r>
            <a:r>
              <a:rPr sz="1100" spc="-280" dirty="0">
                <a:latin typeface="Cambria"/>
                <a:cs typeface="Cambria"/>
              </a:rPr>
              <a:t>1</a:t>
            </a:r>
            <a:r>
              <a:rPr sz="1100" spc="225" dirty="0">
                <a:latin typeface="Cambria"/>
                <a:cs typeface="Cambria"/>
              </a:rPr>
              <a:t> </a:t>
            </a:r>
            <a:r>
              <a:rPr sz="1100" spc="-55" dirty="0">
                <a:latin typeface="Cambria"/>
                <a:cs typeface="Cambria"/>
              </a:rPr>
              <a:t>октября</a:t>
            </a:r>
            <a:r>
              <a:rPr sz="1100" spc="120" dirty="0">
                <a:latin typeface="Cambria"/>
                <a:cs typeface="Cambria"/>
              </a:rPr>
              <a:t> </a:t>
            </a:r>
            <a:r>
              <a:rPr sz="1100" spc="-30" dirty="0">
                <a:latin typeface="Cambria"/>
                <a:cs typeface="Cambria"/>
              </a:rPr>
              <a:t>2022</a:t>
            </a:r>
            <a:r>
              <a:rPr sz="1100" spc="120" dirty="0">
                <a:latin typeface="Cambria"/>
                <a:cs typeface="Cambria"/>
              </a:rPr>
              <a:t> </a:t>
            </a:r>
            <a:r>
              <a:rPr sz="1100" spc="-25" dirty="0">
                <a:latin typeface="Cambria"/>
                <a:cs typeface="Cambria"/>
              </a:rPr>
              <a:t>года</a:t>
            </a:r>
            <a:r>
              <a:rPr sz="1100" spc="170" dirty="0">
                <a:latin typeface="Cambria"/>
                <a:cs typeface="Cambria"/>
              </a:rPr>
              <a:t> </a:t>
            </a:r>
            <a:r>
              <a:rPr sz="1100" i="1" dirty="0">
                <a:latin typeface="Cambria"/>
                <a:cs typeface="Cambria"/>
              </a:rPr>
              <a:t>но</a:t>
            </a:r>
            <a:r>
              <a:rPr sz="1100" i="1" spc="85" dirty="0">
                <a:latin typeface="Cambria"/>
                <a:cs typeface="Cambria"/>
              </a:rPr>
              <a:t> </a:t>
            </a:r>
            <a:r>
              <a:rPr sz="1100" i="1" spc="-20" dirty="0">
                <a:latin typeface="Cambria"/>
                <a:cs typeface="Cambria"/>
              </a:rPr>
              <a:t>one</a:t>
            </a:r>
            <a:r>
              <a:rPr sz="1100" i="1" spc="-135" dirty="0">
                <a:latin typeface="Cambria"/>
                <a:cs typeface="Cambria"/>
              </a:rPr>
              <a:t> </a:t>
            </a:r>
            <a:r>
              <a:rPr sz="1100" i="1" dirty="0">
                <a:latin typeface="Cambria"/>
                <a:cs typeface="Cambria"/>
              </a:rPr>
              <a:t>оке</a:t>
            </a:r>
            <a:r>
              <a:rPr sz="1100" i="1" spc="110" dirty="0">
                <a:latin typeface="Cambria"/>
                <a:cs typeface="Cambria"/>
              </a:rPr>
              <a:t> </a:t>
            </a:r>
            <a:r>
              <a:rPr sz="1100" i="1" dirty="0">
                <a:latin typeface="Cambria"/>
                <a:cs typeface="Cambria"/>
              </a:rPr>
              <a:t>Фе</a:t>
            </a:r>
            <a:r>
              <a:rPr sz="1100" i="1" spc="-60" dirty="0">
                <a:latin typeface="Cambria"/>
                <a:cs typeface="Cambria"/>
              </a:rPr>
              <a:t> </a:t>
            </a:r>
            <a:r>
              <a:rPr sz="1100" i="1" spc="-25" dirty="0">
                <a:latin typeface="Cambria"/>
                <a:cs typeface="Cambria"/>
              </a:rPr>
              <a:t>уе-</a:t>
            </a:r>
            <a:endParaRPr sz="1100">
              <a:latin typeface="Cambria"/>
              <a:cs typeface="Cambria"/>
            </a:endParaRPr>
          </a:p>
          <a:p>
            <a:pPr marL="125730" marR="125095" indent="-1270" algn="just">
              <a:lnSpc>
                <a:spcPct val="155300"/>
              </a:lnSpc>
              <a:spcBef>
                <a:spcPts val="10"/>
              </a:spcBef>
            </a:pPr>
            <a:r>
              <a:rPr sz="1100" spc="-45" dirty="0">
                <a:latin typeface="Cambria"/>
                <a:cs typeface="Cambria"/>
              </a:rPr>
              <a:t>ральной</a:t>
            </a:r>
            <a:r>
              <a:rPr sz="1100" spc="145" dirty="0">
                <a:latin typeface="Cambria"/>
                <a:cs typeface="Cambria"/>
              </a:rPr>
              <a:t> </a:t>
            </a:r>
            <a:r>
              <a:rPr sz="1100" spc="-25" dirty="0">
                <a:latin typeface="Cambria"/>
                <a:cs typeface="Cambria"/>
              </a:rPr>
              <a:t>службы</a:t>
            </a:r>
            <a:r>
              <a:rPr sz="1100" spc="160" dirty="0">
                <a:latin typeface="Cambria"/>
                <a:cs typeface="Cambria"/>
              </a:rPr>
              <a:t> </a:t>
            </a:r>
            <a:r>
              <a:rPr sz="1100" spc="-35" dirty="0">
                <a:latin typeface="Cambria"/>
                <a:cs typeface="Cambria"/>
              </a:rPr>
              <a:t>государственной</a:t>
            </a:r>
            <a:r>
              <a:rPr sz="1100" spc="40" dirty="0">
                <a:latin typeface="Cambria"/>
                <a:cs typeface="Cambria"/>
              </a:rPr>
              <a:t> </a:t>
            </a:r>
            <a:r>
              <a:rPr sz="1100" spc="-65" dirty="0">
                <a:latin typeface="Cambria"/>
                <a:cs typeface="Cambria"/>
              </a:rPr>
              <a:t>статистики</a:t>
            </a:r>
            <a:r>
              <a:rPr sz="1100" dirty="0">
                <a:latin typeface="Cambria"/>
                <a:cs typeface="Cambria"/>
              </a:rPr>
              <a:t>  </a:t>
            </a:r>
            <a:r>
              <a:rPr sz="1100" spc="-65" dirty="0">
                <a:latin typeface="Cambria"/>
                <a:cs typeface="Cambria"/>
              </a:rPr>
              <a:t>численность</a:t>
            </a:r>
            <a:r>
              <a:rPr sz="1100" spc="190" dirty="0">
                <a:latin typeface="Cambria"/>
                <a:cs typeface="Cambria"/>
              </a:rPr>
              <a:t> </a:t>
            </a:r>
            <a:r>
              <a:rPr sz="1100" spc="-65" dirty="0">
                <a:latin typeface="Cambria"/>
                <a:cs typeface="Cambria"/>
              </a:rPr>
              <a:t>населения</a:t>
            </a:r>
            <a:r>
              <a:rPr sz="1100" spc="145" dirty="0">
                <a:latin typeface="Cambria"/>
                <a:cs typeface="Cambria"/>
              </a:rPr>
              <a:t> </a:t>
            </a:r>
            <a:r>
              <a:rPr sz="1100" spc="-35" dirty="0">
                <a:latin typeface="Cambria"/>
                <a:cs typeface="Cambria"/>
              </a:rPr>
              <a:t>(посто-</a:t>
            </a:r>
            <a:r>
              <a:rPr sz="1100" spc="-15" dirty="0">
                <a:latin typeface="Cambria"/>
                <a:cs typeface="Cambria"/>
              </a:rPr>
              <a:t> </a:t>
            </a:r>
            <a:r>
              <a:rPr sz="1100" spc="-50" dirty="0">
                <a:latin typeface="Cambria"/>
                <a:cs typeface="Cambria"/>
              </a:rPr>
              <a:t>янных</a:t>
            </a:r>
            <a:r>
              <a:rPr sz="1100" spc="409" dirty="0">
                <a:latin typeface="Cambria"/>
                <a:cs typeface="Cambria"/>
              </a:rPr>
              <a:t> </a:t>
            </a:r>
            <a:r>
              <a:rPr sz="1100" spc="-55" dirty="0">
                <a:latin typeface="Cambria"/>
                <a:cs typeface="Cambria"/>
              </a:rPr>
              <a:t>жителей)</a:t>
            </a:r>
            <a:r>
              <a:rPr sz="1100" spc="335" dirty="0">
                <a:latin typeface="Cambria"/>
                <a:cs typeface="Cambria"/>
              </a:rPr>
              <a:t> </a:t>
            </a:r>
            <a:r>
              <a:rPr sz="1100" spc="-85" dirty="0">
                <a:latin typeface="Cambria"/>
                <a:cs typeface="Cambria"/>
              </a:rPr>
              <a:t>посылка</a:t>
            </a:r>
            <a:r>
              <a:rPr sz="1100" spc="350" dirty="0">
                <a:latin typeface="Cambria"/>
                <a:cs typeface="Cambria"/>
              </a:rPr>
              <a:t> </a:t>
            </a:r>
            <a:r>
              <a:rPr sz="1100" spc="-65" dirty="0">
                <a:latin typeface="Cambria"/>
                <a:cs typeface="Cambria"/>
              </a:rPr>
              <a:t>Ж/Д</a:t>
            </a:r>
            <a:r>
              <a:rPr sz="1100" spc="254" dirty="0">
                <a:latin typeface="Cambria"/>
                <a:cs typeface="Cambria"/>
              </a:rPr>
              <a:t> </a:t>
            </a:r>
            <a:r>
              <a:rPr sz="1100" spc="-50" dirty="0">
                <a:latin typeface="Cambria"/>
                <a:cs typeface="Cambria"/>
              </a:rPr>
              <a:t>Станции</a:t>
            </a:r>
            <a:r>
              <a:rPr sz="1100" spc="375" dirty="0">
                <a:latin typeface="Cambria"/>
                <a:cs typeface="Cambria"/>
              </a:rPr>
              <a:t> </a:t>
            </a:r>
            <a:r>
              <a:rPr sz="1100" spc="-60" dirty="0">
                <a:latin typeface="Cambria"/>
                <a:cs typeface="Cambria"/>
              </a:rPr>
              <a:t>Калейкино</a:t>
            </a:r>
            <a:r>
              <a:rPr sz="1100" spc="425" dirty="0">
                <a:latin typeface="Cambria"/>
                <a:cs typeface="Cambria"/>
              </a:rPr>
              <a:t> </a:t>
            </a:r>
            <a:r>
              <a:rPr sz="1100" spc="-40" dirty="0">
                <a:latin typeface="Cambria"/>
                <a:cs typeface="Cambria"/>
              </a:rPr>
              <a:t>Альметьевского</a:t>
            </a:r>
            <a:r>
              <a:rPr sz="1100" spc="254" dirty="0">
                <a:latin typeface="Cambria"/>
                <a:cs typeface="Cambria"/>
              </a:rPr>
              <a:t> </a:t>
            </a:r>
            <a:r>
              <a:rPr sz="1100" spc="-65" dirty="0">
                <a:latin typeface="Cambria"/>
                <a:cs typeface="Cambria"/>
              </a:rPr>
              <a:t>района</a:t>
            </a:r>
            <a:r>
              <a:rPr sz="1100" spc="-30" dirty="0">
                <a:latin typeface="Cambria"/>
                <a:cs typeface="Cambria"/>
              </a:rPr>
              <a:t> Республики</a:t>
            </a:r>
            <a:r>
              <a:rPr sz="1100" spc="254" dirty="0">
                <a:latin typeface="Cambria"/>
                <a:cs typeface="Cambria"/>
              </a:rPr>
              <a:t> </a:t>
            </a:r>
            <a:r>
              <a:rPr sz="1100" spc="-45" dirty="0">
                <a:latin typeface="Cambria"/>
                <a:cs typeface="Cambria"/>
              </a:rPr>
              <a:t>Татарстан</a:t>
            </a:r>
            <a:r>
              <a:rPr sz="1100" spc="210" dirty="0">
                <a:latin typeface="Cambria"/>
                <a:cs typeface="Cambria"/>
              </a:rPr>
              <a:t> </a:t>
            </a:r>
            <a:r>
              <a:rPr sz="1100" spc="-50" dirty="0">
                <a:latin typeface="Cambria"/>
                <a:cs typeface="Cambria"/>
              </a:rPr>
              <a:t>составляет</a:t>
            </a:r>
            <a:r>
              <a:rPr sz="1100" spc="145" dirty="0">
                <a:latin typeface="Cambria"/>
                <a:cs typeface="Cambria"/>
              </a:rPr>
              <a:t> </a:t>
            </a:r>
            <a:r>
              <a:rPr sz="1100" spc="-10" dirty="0">
                <a:latin typeface="Cambria"/>
                <a:cs typeface="Cambria"/>
              </a:rPr>
              <a:t>2</a:t>
            </a:r>
            <a:r>
              <a:rPr sz="1100" spc="210" dirty="0">
                <a:latin typeface="Cambria"/>
                <a:cs typeface="Cambria"/>
              </a:rPr>
              <a:t> </a:t>
            </a:r>
            <a:r>
              <a:rPr sz="1100" spc="-105" dirty="0">
                <a:latin typeface="Cambria"/>
                <a:cs typeface="Cambria"/>
              </a:rPr>
              <a:t>183</a:t>
            </a:r>
            <a:r>
              <a:rPr sz="1100" dirty="0">
                <a:latin typeface="Cambria"/>
                <a:cs typeface="Cambria"/>
              </a:rPr>
              <a:t>  </a:t>
            </a:r>
            <a:r>
              <a:rPr sz="1100" spc="-65" dirty="0">
                <a:latin typeface="Cambria"/>
                <a:cs typeface="Cambria"/>
              </a:rPr>
              <a:t>человека.</a:t>
            </a:r>
            <a:r>
              <a:rPr sz="1100" spc="275" dirty="0">
                <a:latin typeface="Cambria"/>
                <a:cs typeface="Cambria"/>
              </a:rPr>
              <a:t> </a:t>
            </a:r>
            <a:r>
              <a:rPr sz="1100" spc="5" dirty="0">
                <a:latin typeface="Cambria"/>
                <a:cs typeface="Cambria"/>
              </a:rPr>
              <a:t>Из</a:t>
            </a:r>
            <a:r>
              <a:rPr sz="1100" spc="110" dirty="0">
                <a:latin typeface="Cambria"/>
                <a:cs typeface="Cambria"/>
              </a:rPr>
              <a:t> </a:t>
            </a:r>
            <a:r>
              <a:rPr sz="1100" spc="-55" dirty="0">
                <a:latin typeface="Cambria"/>
                <a:cs typeface="Cambria"/>
              </a:rPr>
              <a:t>них</a:t>
            </a:r>
            <a:r>
              <a:rPr sz="1100" spc="220" dirty="0">
                <a:latin typeface="Cambria"/>
                <a:cs typeface="Cambria"/>
              </a:rPr>
              <a:t> </a:t>
            </a:r>
            <a:r>
              <a:rPr sz="1100" spc="-60" dirty="0">
                <a:latin typeface="Cambria"/>
                <a:cs typeface="Cambria"/>
              </a:rPr>
              <a:t>постоянно</a:t>
            </a:r>
            <a:r>
              <a:rPr sz="1100" spc="285" dirty="0">
                <a:latin typeface="Cambria"/>
                <a:cs typeface="Cambria"/>
              </a:rPr>
              <a:t> </a:t>
            </a:r>
            <a:r>
              <a:rPr sz="1100" spc="-50" dirty="0">
                <a:latin typeface="Cambria"/>
                <a:cs typeface="Cambria"/>
              </a:rPr>
              <a:t>прожи-</a:t>
            </a:r>
            <a:r>
              <a:rPr sz="1100" spc="-20" dirty="0">
                <a:latin typeface="Cambria"/>
                <a:cs typeface="Cambria"/>
              </a:rPr>
              <a:t> </a:t>
            </a:r>
            <a:r>
              <a:rPr sz="1100" spc="-25" dirty="0">
                <a:latin typeface="Cambria"/>
                <a:cs typeface="Cambria"/>
              </a:rPr>
              <a:t>вающих</a:t>
            </a:r>
            <a:r>
              <a:rPr sz="1100" spc="325" dirty="0">
                <a:latin typeface="Cambria"/>
                <a:cs typeface="Cambria"/>
              </a:rPr>
              <a:t> </a:t>
            </a:r>
            <a:r>
              <a:rPr sz="1100" spc="-35" dirty="0">
                <a:latin typeface="Cambria"/>
                <a:cs typeface="Cambria"/>
              </a:rPr>
              <a:t>мужчин</a:t>
            </a:r>
            <a:r>
              <a:rPr sz="1100" spc="285" dirty="0">
                <a:latin typeface="Cambria"/>
                <a:cs typeface="Cambria"/>
              </a:rPr>
              <a:t> </a:t>
            </a:r>
            <a:r>
              <a:rPr sz="1100" spc="-55" dirty="0">
                <a:latin typeface="Cambria"/>
                <a:cs typeface="Cambria"/>
              </a:rPr>
              <a:t>966</a:t>
            </a:r>
            <a:r>
              <a:rPr sz="1100" spc="355" dirty="0">
                <a:latin typeface="Cambria"/>
                <a:cs typeface="Cambria"/>
              </a:rPr>
              <a:t> </a:t>
            </a:r>
            <a:r>
              <a:rPr sz="1100" spc="-55" dirty="0">
                <a:latin typeface="Cambria"/>
                <a:cs typeface="Cambria"/>
              </a:rPr>
              <a:t>человек,</a:t>
            </a:r>
            <a:r>
              <a:rPr sz="1100" spc="300" dirty="0">
                <a:latin typeface="Cambria"/>
                <a:cs typeface="Cambria"/>
              </a:rPr>
              <a:t> </a:t>
            </a:r>
            <a:r>
              <a:rPr sz="1100" spc="-35" dirty="0">
                <a:latin typeface="Cambria"/>
                <a:cs typeface="Cambria"/>
              </a:rPr>
              <a:t>'Іто</a:t>
            </a:r>
            <a:r>
              <a:rPr sz="1100" spc="215" dirty="0">
                <a:latin typeface="Cambria"/>
                <a:cs typeface="Cambria"/>
              </a:rPr>
              <a:t> </a:t>
            </a:r>
            <a:r>
              <a:rPr sz="1100" spc="-60" dirty="0">
                <a:latin typeface="Cambria"/>
                <a:cs typeface="Cambria"/>
              </a:rPr>
              <a:t>составляет</a:t>
            </a:r>
            <a:r>
              <a:rPr sz="1100" spc="360" dirty="0">
                <a:latin typeface="Cambria"/>
                <a:cs typeface="Cambria"/>
              </a:rPr>
              <a:t> </a:t>
            </a:r>
            <a:r>
              <a:rPr sz="1100" spc="-60" dirty="0">
                <a:latin typeface="Cambria"/>
                <a:cs typeface="Cambria"/>
              </a:rPr>
              <a:t>44,29%</a:t>
            </a:r>
            <a:r>
              <a:rPr sz="1100" spc="300" dirty="0">
                <a:latin typeface="Cambria"/>
                <a:cs typeface="Cambria"/>
              </a:rPr>
              <a:t> </a:t>
            </a:r>
            <a:r>
              <a:rPr sz="1100" spc="-35" dirty="0">
                <a:latin typeface="Cambria"/>
                <a:cs typeface="Cambria"/>
              </a:rPr>
              <a:t>от</a:t>
            </a:r>
            <a:r>
              <a:rPr sz="1100" spc="245" dirty="0">
                <a:latin typeface="Cambria"/>
                <a:cs typeface="Cambria"/>
              </a:rPr>
              <a:t> </a:t>
            </a:r>
            <a:r>
              <a:rPr sz="1100" spc="-70" dirty="0">
                <a:latin typeface="Cambria"/>
                <a:cs typeface="Cambria"/>
              </a:rPr>
              <a:t>всей</a:t>
            </a:r>
            <a:r>
              <a:rPr sz="1100" spc="360" dirty="0">
                <a:latin typeface="Cambria"/>
                <a:cs typeface="Cambria"/>
              </a:rPr>
              <a:t> </a:t>
            </a:r>
            <a:r>
              <a:rPr sz="1100" spc="-60" dirty="0">
                <a:latin typeface="Cambria"/>
                <a:cs typeface="Cambria"/>
              </a:rPr>
              <a:t>численность</a:t>
            </a:r>
            <a:r>
              <a:rPr sz="1100" spc="-30" dirty="0">
                <a:latin typeface="Cambria"/>
                <a:cs typeface="Cambria"/>
              </a:rPr>
              <a:t> </a:t>
            </a:r>
            <a:r>
              <a:rPr sz="1100" spc="-50" dirty="0">
                <a:latin typeface="Cambria"/>
                <a:cs typeface="Cambria"/>
              </a:rPr>
              <a:t>населения</a:t>
            </a:r>
            <a:r>
              <a:rPr sz="1100" dirty="0">
                <a:latin typeface="Cambria"/>
                <a:cs typeface="Cambria"/>
              </a:rPr>
              <a:t>  </a:t>
            </a:r>
            <a:r>
              <a:rPr sz="1100" spc="-65" dirty="0">
                <a:latin typeface="Cambria"/>
                <a:cs typeface="Cambria"/>
              </a:rPr>
              <a:t>и</a:t>
            </a:r>
            <a:r>
              <a:rPr sz="1100" spc="200" dirty="0">
                <a:latin typeface="Cambria"/>
                <a:cs typeface="Cambria"/>
              </a:rPr>
              <a:t> </a:t>
            </a:r>
            <a:r>
              <a:rPr sz="1100" spc="-55" dirty="0">
                <a:latin typeface="Cambria"/>
                <a:cs typeface="Cambria"/>
              </a:rPr>
              <a:t>женщин</a:t>
            </a:r>
            <a:r>
              <a:rPr sz="1100" spc="280" dirty="0">
                <a:latin typeface="Cambria"/>
                <a:cs typeface="Cambria"/>
              </a:rPr>
              <a:t> </a:t>
            </a:r>
            <a:r>
              <a:rPr sz="1100" spc="-280" dirty="0">
                <a:latin typeface="Cambria"/>
                <a:cs typeface="Cambria"/>
              </a:rPr>
              <a:t>1</a:t>
            </a:r>
            <a:r>
              <a:rPr sz="1100" spc="180" dirty="0">
                <a:latin typeface="Cambria"/>
                <a:cs typeface="Cambria"/>
              </a:rPr>
              <a:t> </a:t>
            </a:r>
            <a:r>
              <a:rPr sz="1100" spc="-145" dirty="0">
                <a:latin typeface="Cambria"/>
                <a:cs typeface="Cambria"/>
              </a:rPr>
              <a:t>21</a:t>
            </a:r>
            <a:r>
              <a:rPr sz="1100" spc="-100" dirty="0">
                <a:latin typeface="Cambria"/>
                <a:cs typeface="Cambria"/>
              </a:rPr>
              <a:t> </a:t>
            </a:r>
            <a:r>
              <a:rPr sz="1100" spc="-10" dirty="0">
                <a:latin typeface="Cambria"/>
                <a:cs typeface="Cambria"/>
              </a:rPr>
              <a:t>6</a:t>
            </a:r>
            <a:r>
              <a:rPr sz="1100" spc="180" dirty="0">
                <a:latin typeface="Cambria"/>
                <a:cs typeface="Cambria"/>
              </a:rPr>
              <a:t> </a:t>
            </a:r>
            <a:r>
              <a:rPr sz="1100" spc="-65" dirty="0">
                <a:latin typeface="Cambria"/>
                <a:cs typeface="Cambria"/>
              </a:rPr>
              <a:t>человек</a:t>
            </a:r>
            <a:r>
              <a:rPr sz="1100" spc="254" dirty="0">
                <a:latin typeface="Cambria"/>
                <a:cs typeface="Cambria"/>
              </a:rPr>
              <a:t> </a:t>
            </a:r>
            <a:r>
              <a:rPr sz="1100" spc="-95" dirty="0">
                <a:latin typeface="Cambria"/>
                <a:cs typeface="Cambria"/>
              </a:rPr>
              <a:t>или</a:t>
            </a:r>
            <a:r>
              <a:rPr sz="1100" spc="165" dirty="0">
                <a:latin typeface="Cambria"/>
                <a:cs typeface="Cambria"/>
              </a:rPr>
              <a:t> </a:t>
            </a:r>
            <a:r>
              <a:rPr sz="1100" spc="-35" dirty="0">
                <a:latin typeface="Cambria"/>
                <a:cs typeface="Cambria"/>
              </a:rPr>
              <a:t>55,7</a:t>
            </a:r>
            <a:r>
              <a:rPr sz="1100" spc="-80" dirty="0">
                <a:latin typeface="Cambria"/>
                <a:cs typeface="Cambria"/>
              </a:rPr>
              <a:t> </a:t>
            </a:r>
            <a:r>
              <a:rPr sz="1100" spc="5" dirty="0">
                <a:latin typeface="Cambria"/>
                <a:cs typeface="Cambria"/>
              </a:rPr>
              <a:t>I%.</a:t>
            </a:r>
            <a:r>
              <a:rPr sz="1100" spc="145" dirty="0">
                <a:latin typeface="Cambria"/>
                <a:cs typeface="Cambria"/>
              </a:rPr>
              <a:t> </a:t>
            </a:r>
            <a:r>
              <a:rPr sz="1100" spc="-20" dirty="0">
                <a:latin typeface="Cambria"/>
                <a:cs typeface="Cambria"/>
              </a:rPr>
              <a:t>Всего</a:t>
            </a:r>
            <a:r>
              <a:rPr sz="1100" spc="145" dirty="0">
                <a:latin typeface="Cambria"/>
                <a:cs typeface="Cambria"/>
              </a:rPr>
              <a:t> </a:t>
            </a:r>
            <a:r>
              <a:rPr sz="1100" spc="-70" dirty="0">
                <a:latin typeface="Cambria"/>
                <a:cs typeface="Cambria"/>
              </a:rPr>
              <a:t>официально</a:t>
            </a:r>
            <a:r>
              <a:rPr sz="1100" spc="275" dirty="0">
                <a:latin typeface="Cambria"/>
                <a:cs typeface="Cambria"/>
              </a:rPr>
              <a:t> </a:t>
            </a:r>
            <a:r>
              <a:rPr sz="1100" spc="-70" dirty="0">
                <a:latin typeface="Cambria"/>
                <a:cs typeface="Cambria"/>
              </a:rPr>
              <a:t>занятого</a:t>
            </a:r>
            <a:r>
              <a:rPr sz="1100" spc="-35" dirty="0">
                <a:latin typeface="Cambria"/>
                <a:cs typeface="Cambria"/>
              </a:rPr>
              <a:t> </a:t>
            </a:r>
            <a:r>
              <a:rPr sz="1650" spc="-75" baseline="-10101" dirty="0">
                <a:latin typeface="Cambria"/>
                <a:cs typeface="Cambria"/>
              </a:rPr>
              <a:t>населения</a:t>
            </a:r>
            <a:r>
              <a:rPr sz="1650" baseline="-10101" dirty="0">
                <a:latin typeface="Cambria"/>
                <a:cs typeface="Cambria"/>
              </a:rPr>
              <a:t>  </a:t>
            </a:r>
            <a:r>
              <a:rPr sz="1100" spc="-10" dirty="0">
                <a:latin typeface="Cambria"/>
                <a:cs typeface="Cambria"/>
              </a:rPr>
              <a:t>в</a:t>
            </a:r>
            <a:r>
              <a:rPr sz="1100" spc="140" dirty="0">
                <a:latin typeface="Cambria"/>
                <a:cs typeface="Cambria"/>
              </a:rPr>
              <a:t> </a:t>
            </a:r>
            <a:r>
              <a:rPr sz="1100" spc="-40" dirty="0">
                <a:latin typeface="Cambria"/>
                <a:cs typeface="Cambria"/>
              </a:rPr>
              <a:t>лоселхе</a:t>
            </a:r>
            <a:r>
              <a:rPr sz="1100" dirty="0">
                <a:latin typeface="Cambria"/>
                <a:cs typeface="Cambria"/>
              </a:rPr>
              <a:t>  </a:t>
            </a:r>
            <a:r>
              <a:rPr sz="1100" spc="-55" dirty="0">
                <a:latin typeface="Cambria"/>
                <a:cs typeface="Cambria"/>
              </a:rPr>
              <a:t>составляет</a:t>
            </a:r>
            <a:r>
              <a:rPr sz="1100" spc="320" dirty="0">
                <a:latin typeface="Cambria"/>
                <a:cs typeface="Cambria"/>
              </a:rPr>
              <a:t> </a:t>
            </a:r>
            <a:r>
              <a:rPr sz="1100" spc="-365" dirty="0">
                <a:latin typeface="Cambria"/>
                <a:cs typeface="Cambria"/>
              </a:rPr>
              <a:t>1</a:t>
            </a:r>
            <a:r>
              <a:rPr sz="1100" spc="330" dirty="0">
                <a:latin typeface="Cambria"/>
                <a:cs typeface="Cambria"/>
              </a:rPr>
              <a:t> </a:t>
            </a:r>
            <a:r>
              <a:rPr sz="1100" spc="-55" dirty="0">
                <a:latin typeface="Cambria"/>
                <a:cs typeface="Cambria"/>
              </a:rPr>
              <a:t>300</a:t>
            </a:r>
            <a:r>
              <a:rPr sz="1100" spc="204" dirty="0">
                <a:latin typeface="Cambria"/>
                <a:cs typeface="Cambria"/>
              </a:rPr>
              <a:t> </a:t>
            </a:r>
            <a:r>
              <a:rPr sz="1100" spc="-70" dirty="0">
                <a:latin typeface="Cambria"/>
                <a:cs typeface="Cambria"/>
              </a:rPr>
              <a:t>человек</a:t>
            </a:r>
            <a:r>
              <a:rPr sz="1100" spc="185" dirty="0">
                <a:latin typeface="Cambria"/>
                <a:cs typeface="Cambria"/>
              </a:rPr>
              <a:t> </a:t>
            </a:r>
            <a:r>
              <a:rPr sz="1100" spc="-45" dirty="0">
                <a:latin typeface="Cambria"/>
                <a:cs typeface="Cambria"/>
              </a:rPr>
              <a:t>(59.6%),</a:t>
            </a:r>
            <a:r>
              <a:rPr sz="1100" spc="245" dirty="0">
                <a:latin typeface="Cambria"/>
                <a:cs typeface="Cambria"/>
              </a:rPr>
              <a:t> </a:t>
            </a:r>
            <a:r>
              <a:rPr sz="1100" spc="-65" dirty="0">
                <a:latin typeface="Cambria"/>
                <a:cs typeface="Cambria"/>
              </a:rPr>
              <a:t>пенсионеров</a:t>
            </a:r>
            <a:r>
              <a:rPr sz="1100" spc="254" dirty="0">
                <a:latin typeface="Cambria"/>
                <a:cs typeface="Cambria"/>
              </a:rPr>
              <a:t> </a:t>
            </a:r>
            <a:r>
              <a:rPr sz="1100" spc="-75" dirty="0">
                <a:latin typeface="Cambria"/>
                <a:cs typeface="Cambria"/>
              </a:rPr>
              <a:t>633</a:t>
            </a:r>
            <a:r>
              <a:rPr sz="1100" spc="254" dirty="0">
                <a:latin typeface="Cambria"/>
                <a:cs typeface="Cambria"/>
              </a:rPr>
              <a:t> </a:t>
            </a:r>
            <a:r>
              <a:rPr sz="1100" spc="-45" dirty="0">
                <a:latin typeface="Cambria"/>
                <a:cs typeface="Cambria"/>
              </a:rPr>
              <a:t>че-</a:t>
            </a:r>
            <a:r>
              <a:rPr sz="1100" spc="-25" dirty="0">
                <a:latin typeface="Cambria"/>
                <a:cs typeface="Cambria"/>
              </a:rPr>
              <a:t> </a:t>
            </a:r>
            <a:r>
              <a:rPr sz="1100" spc="-60" dirty="0">
                <a:latin typeface="Cambria"/>
                <a:cs typeface="Cambria"/>
              </a:rPr>
              <a:t>ловека</a:t>
            </a:r>
            <a:r>
              <a:rPr sz="1100" spc="105" dirty="0">
                <a:latin typeface="Cambria"/>
                <a:cs typeface="Cambria"/>
              </a:rPr>
              <a:t> </a:t>
            </a:r>
            <a:r>
              <a:rPr sz="1100" spc="-50" dirty="0">
                <a:latin typeface="Cambria"/>
                <a:cs typeface="Cambria"/>
              </a:rPr>
              <a:t>(29</a:t>
            </a:r>
            <a:r>
              <a:rPr sz="1125" spc="-75" baseline="18518" dirty="0">
                <a:latin typeface="Cambria"/>
                <a:cs typeface="Cambria"/>
              </a:rPr>
              <a:t>о</a:t>
            </a:r>
            <a:r>
              <a:rPr sz="1100" spc="-50" dirty="0">
                <a:latin typeface="Cambria"/>
                <a:cs typeface="Cambria"/>
              </a:rPr>
              <a:t>/°),</a:t>
            </a:r>
            <a:r>
              <a:rPr sz="1100" spc="-114" dirty="0">
                <a:latin typeface="Cambria"/>
                <a:cs typeface="Cambria"/>
              </a:rPr>
              <a:t> </a:t>
            </a:r>
            <a:r>
              <a:rPr sz="1100" spc="-25" dirty="0">
                <a:latin typeface="Cambria"/>
                <a:cs typeface="Cambria"/>
              </a:rPr>
              <a:t>а</a:t>
            </a:r>
            <a:r>
              <a:rPr sz="1100" dirty="0">
                <a:latin typeface="Cambria"/>
                <a:cs typeface="Cambria"/>
              </a:rPr>
              <a:t> </a:t>
            </a:r>
            <a:r>
              <a:rPr sz="1100" spc="-55" dirty="0">
                <a:latin typeface="Cambria"/>
                <a:cs typeface="Cambria"/>
              </a:rPr>
              <a:t>официально</a:t>
            </a:r>
            <a:r>
              <a:rPr sz="1100" spc="135" dirty="0">
                <a:latin typeface="Cambria"/>
                <a:cs typeface="Cambria"/>
              </a:rPr>
              <a:t> </a:t>
            </a:r>
            <a:r>
              <a:rPr sz="1100" spc="-65" dirty="0">
                <a:latin typeface="Cambria"/>
                <a:cs typeface="Cambria"/>
              </a:rPr>
              <a:t>оформленных</a:t>
            </a:r>
            <a:r>
              <a:rPr sz="1100" spc="185" dirty="0">
                <a:latin typeface="Cambria"/>
                <a:cs typeface="Cambria"/>
              </a:rPr>
              <a:t> </a:t>
            </a:r>
            <a:r>
              <a:rPr sz="1100" spc="-65" dirty="0">
                <a:latin typeface="Cambria"/>
                <a:cs typeface="Cambria"/>
              </a:rPr>
              <a:t>и</a:t>
            </a:r>
            <a:r>
              <a:rPr sz="1100" spc="20" dirty="0">
                <a:latin typeface="Cambria"/>
                <a:cs typeface="Cambria"/>
              </a:rPr>
              <a:t> </a:t>
            </a:r>
            <a:r>
              <a:rPr sz="1100" spc="-55" dirty="0">
                <a:latin typeface="Cambria"/>
                <a:cs typeface="Cambria"/>
              </a:rPr>
              <a:t>состоящий</a:t>
            </a:r>
            <a:r>
              <a:rPr sz="1100" spc="120" dirty="0">
                <a:latin typeface="Cambria"/>
                <a:cs typeface="Cambria"/>
              </a:rPr>
              <a:t> </a:t>
            </a:r>
            <a:r>
              <a:rPr sz="1100" spc="-60" dirty="0">
                <a:latin typeface="Cambria"/>
                <a:cs typeface="Cambria"/>
              </a:rPr>
              <a:t>на</a:t>
            </a:r>
            <a:r>
              <a:rPr sz="1100" spc="65" dirty="0">
                <a:latin typeface="Cambria"/>
                <a:cs typeface="Cambria"/>
              </a:rPr>
              <a:t> </a:t>
            </a:r>
            <a:r>
              <a:rPr sz="1100" spc="-60" dirty="0">
                <a:latin typeface="Cambria"/>
                <a:cs typeface="Cambria"/>
              </a:rPr>
              <a:t>учете</a:t>
            </a:r>
            <a:r>
              <a:rPr sz="1100" spc="60" dirty="0">
                <a:latin typeface="Cambria"/>
                <a:cs typeface="Cambria"/>
              </a:rPr>
              <a:t> </a:t>
            </a:r>
            <a:r>
              <a:rPr sz="1100" spc="-85" dirty="0">
                <a:latin typeface="Cambria"/>
                <a:cs typeface="Cambria"/>
              </a:rPr>
              <a:t>безработгtых</a:t>
            </a:r>
            <a:endParaRPr sz="1100">
              <a:latin typeface="Cambria"/>
              <a:cs typeface="Cambria"/>
            </a:endParaRPr>
          </a:p>
          <a:p>
            <a:pPr marL="153035" algn="just">
              <a:lnSpc>
                <a:spcPct val="100000"/>
              </a:lnSpc>
              <a:spcBef>
                <a:spcPts val="885"/>
              </a:spcBef>
            </a:pPr>
            <a:r>
              <a:rPr sz="1100" spc="-40" dirty="0">
                <a:latin typeface="Cambria"/>
                <a:cs typeface="Cambria"/>
              </a:rPr>
              <a:t>127</a:t>
            </a:r>
            <a:r>
              <a:rPr sz="1100" spc="5" dirty="0">
                <a:latin typeface="Cambria"/>
                <a:cs typeface="Cambria"/>
              </a:rPr>
              <a:t> </a:t>
            </a:r>
            <a:r>
              <a:rPr sz="1100" spc="-40" dirty="0">
                <a:latin typeface="Cambria"/>
                <a:cs typeface="Cambria"/>
              </a:rPr>
              <a:t>человек</a:t>
            </a:r>
            <a:r>
              <a:rPr sz="1100" spc="-10" dirty="0">
                <a:latin typeface="Cambria"/>
                <a:cs typeface="Cambria"/>
              </a:rPr>
              <a:t> (5.8%).</a:t>
            </a:r>
            <a:endParaRPr sz="1100">
              <a:latin typeface="Cambria"/>
              <a:cs typeface="Cambria"/>
            </a:endParaRPr>
          </a:p>
          <a:p>
            <a:pPr>
              <a:lnSpc>
                <a:spcPct val="100000"/>
              </a:lnSpc>
              <a:spcBef>
                <a:spcPts val="560"/>
              </a:spcBef>
            </a:pPr>
            <a:endParaRPr sz="1100">
              <a:latin typeface="Cambria"/>
              <a:cs typeface="Cambria"/>
            </a:endParaRPr>
          </a:p>
          <a:p>
            <a:pPr marL="517525" marR="156210" indent="220345" algn="just">
              <a:lnSpc>
                <a:spcPct val="153500"/>
              </a:lnSpc>
            </a:pPr>
            <a:r>
              <a:rPr sz="1100" dirty="0">
                <a:latin typeface="Cambria"/>
                <a:cs typeface="Cambria"/>
              </a:rPr>
              <a:t>2.2.</a:t>
            </a:r>
            <a:r>
              <a:rPr sz="1100" spc="110" dirty="0">
                <a:latin typeface="Cambria"/>
                <a:cs typeface="Cambria"/>
              </a:rPr>
              <a:t> </a:t>
            </a:r>
            <a:r>
              <a:rPr sz="1100" spc="-40" dirty="0">
                <a:latin typeface="Cambria"/>
                <a:cs typeface="Cambria"/>
              </a:rPr>
              <a:t>Анализ</a:t>
            </a:r>
            <a:r>
              <a:rPr sz="1100" spc="50" dirty="0">
                <a:latin typeface="Cambria"/>
                <a:cs typeface="Cambria"/>
              </a:rPr>
              <a:t> </a:t>
            </a:r>
            <a:r>
              <a:rPr sz="1100" spc="-50" dirty="0">
                <a:latin typeface="Cambria"/>
                <a:cs typeface="Cambria"/>
              </a:rPr>
              <a:t>основных</a:t>
            </a:r>
            <a:r>
              <a:rPr sz="1100" spc="114" dirty="0">
                <a:latin typeface="Cambria"/>
                <a:cs typeface="Cambria"/>
              </a:rPr>
              <a:t> </a:t>
            </a:r>
            <a:r>
              <a:rPr sz="1100" spc="-70" dirty="0">
                <a:latin typeface="Cambria"/>
                <a:cs typeface="Cambria"/>
              </a:rPr>
              <a:t>показателей</a:t>
            </a:r>
            <a:r>
              <a:rPr sz="1100" spc="160" dirty="0">
                <a:latin typeface="Cambria"/>
                <a:cs typeface="Cambria"/>
              </a:rPr>
              <a:t> </a:t>
            </a:r>
            <a:r>
              <a:rPr sz="1100" spc="-105" dirty="0">
                <a:latin typeface="Cambria"/>
                <a:cs typeface="Cambria"/>
              </a:rPr>
              <a:t>и</a:t>
            </a:r>
            <a:r>
              <a:rPr sz="1100" spc="25" dirty="0">
                <a:latin typeface="Cambria"/>
                <a:cs typeface="Cambria"/>
              </a:rPr>
              <a:t> </a:t>
            </a:r>
            <a:r>
              <a:rPr sz="1100" spc="-65" dirty="0">
                <a:latin typeface="Cambria"/>
                <a:cs typeface="Cambria"/>
              </a:rPr>
              <a:t>специализации</a:t>
            </a:r>
            <a:r>
              <a:rPr sz="1100" spc="170" dirty="0">
                <a:latin typeface="Cambria"/>
                <a:cs typeface="Cambria"/>
              </a:rPr>
              <a:t> </a:t>
            </a:r>
            <a:r>
              <a:rPr sz="1100" spc="-80" dirty="0">
                <a:latin typeface="Cambria"/>
                <a:cs typeface="Cambria"/>
              </a:rPr>
              <a:t>организации</a:t>
            </a:r>
            <a:r>
              <a:rPr sz="1100" spc="-35" dirty="0">
                <a:latin typeface="Cambria"/>
                <a:cs typeface="Cambria"/>
              </a:rPr>
              <a:t> </a:t>
            </a:r>
            <a:r>
              <a:rPr sz="1650" spc="-7" baseline="-10101" dirty="0">
                <a:latin typeface="Cambria"/>
                <a:cs typeface="Cambria"/>
              </a:rPr>
              <a:t>Немалу</a:t>
            </a:r>
            <a:r>
              <a:rPr sz="1650" spc="-7" baseline="-5050" dirty="0">
                <a:latin typeface="Cambria"/>
                <a:cs typeface="Cambria"/>
              </a:rPr>
              <a:t>ю</a:t>
            </a:r>
            <a:r>
              <a:rPr sz="1650" spc="209" baseline="-5050" dirty="0">
                <a:latin typeface="Cambria"/>
                <a:cs typeface="Cambria"/>
              </a:rPr>
              <a:t> </a:t>
            </a:r>
            <a:r>
              <a:rPr sz="1100" spc="-65" dirty="0">
                <a:latin typeface="Cambria"/>
                <a:cs typeface="Cambria"/>
              </a:rPr>
              <a:t>роль</a:t>
            </a:r>
            <a:r>
              <a:rPr sz="1100" spc="215" dirty="0">
                <a:latin typeface="Cambria"/>
                <a:cs typeface="Cambria"/>
              </a:rPr>
              <a:t> </a:t>
            </a:r>
            <a:r>
              <a:rPr sz="1100" spc="-65" dirty="0">
                <a:latin typeface="Cambria"/>
                <a:cs typeface="Cambria"/>
              </a:rPr>
              <a:t>занимает</a:t>
            </a:r>
            <a:r>
              <a:rPr sz="1100" dirty="0">
                <a:latin typeface="Cambria"/>
                <a:cs typeface="Cambria"/>
              </a:rPr>
              <a:t>  </a:t>
            </a:r>
            <a:r>
              <a:rPr sz="1100" spc="-60" dirty="0">
                <a:latin typeface="Cambria"/>
                <a:cs typeface="Cambria"/>
              </a:rPr>
              <a:t>рационалыіое</a:t>
            </a:r>
            <a:r>
              <a:rPr sz="1100" spc="310" dirty="0">
                <a:latin typeface="Cambria"/>
                <a:cs typeface="Cambria"/>
              </a:rPr>
              <a:t> </a:t>
            </a:r>
            <a:r>
              <a:rPr sz="1100" spc="-70" dirty="0">
                <a:latin typeface="Cambria"/>
                <a:cs typeface="Cambria"/>
              </a:rPr>
              <a:t>размещение</a:t>
            </a:r>
            <a:r>
              <a:rPr sz="1100" spc="270" dirty="0">
                <a:latin typeface="Cambria"/>
                <a:cs typeface="Cambria"/>
              </a:rPr>
              <a:t> </a:t>
            </a:r>
            <a:r>
              <a:rPr sz="1100" spc="-55" dirty="0">
                <a:latin typeface="Cambria"/>
                <a:cs typeface="Cambria"/>
              </a:rPr>
              <a:t>средств</a:t>
            </a:r>
            <a:r>
              <a:rPr sz="1100" spc="250" dirty="0">
                <a:latin typeface="Cambria"/>
                <a:cs typeface="Cambria"/>
              </a:rPr>
              <a:t> </a:t>
            </a:r>
            <a:r>
              <a:rPr sz="1100" spc="-155" dirty="0">
                <a:latin typeface="Cambria"/>
                <a:cs typeface="Cambria"/>
              </a:rPr>
              <a:t>предприя—</a:t>
            </a:r>
            <a:endParaRPr sz="1100">
              <a:latin typeface="Cambria"/>
              <a:cs typeface="Cambria"/>
            </a:endParaRPr>
          </a:p>
          <a:p>
            <a:pPr marL="163195" marR="145415" indent="-1905" algn="just">
              <a:lnSpc>
                <a:spcPts val="2030"/>
              </a:lnSpc>
              <a:spcBef>
                <a:spcPts val="145"/>
              </a:spcBef>
            </a:pPr>
            <a:r>
              <a:rPr sz="1650" baseline="-12626" dirty="0">
                <a:latin typeface="Cambria"/>
                <a:cs typeface="Cambria"/>
              </a:rPr>
              <a:t>тия,</a:t>
            </a:r>
            <a:r>
              <a:rPr sz="1650" spc="-37" baseline="-12626" dirty="0">
                <a:latin typeface="Cambria"/>
                <a:cs typeface="Cambria"/>
              </a:rPr>
              <a:t> </a:t>
            </a:r>
            <a:r>
              <a:rPr sz="1650" baseline="-10101" dirty="0">
                <a:latin typeface="Cambria"/>
                <a:cs typeface="Cambria"/>
              </a:rPr>
              <a:t>состав</a:t>
            </a:r>
            <a:r>
              <a:rPr sz="1650" spc="-30" baseline="-10101" dirty="0">
                <a:latin typeface="Cambria"/>
                <a:cs typeface="Cambria"/>
              </a:rPr>
              <a:t> </a:t>
            </a:r>
            <a:r>
              <a:rPr sz="1100" dirty="0">
                <a:latin typeface="Cambria"/>
                <a:cs typeface="Cambria"/>
              </a:rPr>
              <a:t>и</a:t>
            </a:r>
            <a:r>
              <a:rPr sz="1100" spc="-30" dirty="0">
                <a:latin typeface="Cambria"/>
                <a:cs typeface="Cambria"/>
              </a:rPr>
              <a:t> </a:t>
            </a:r>
            <a:r>
              <a:rPr sz="1100" spc="-40" dirty="0">
                <a:latin typeface="Cambria"/>
                <a:cs typeface="Cambria"/>
              </a:rPr>
              <a:t>размеры</a:t>
            </a:r>
            <a:r>
              <a:rPr sz="1100" spc="-5" dirty="0">
                <a:latin typeface="Cambria"/>
                <a:cs typeface="Cambria"/>
              </a:rPr>
              <a:t> </a:t>
            </a:r>
            <a:r>
              <a:rPr sz="1100" spc="-40" dirty="0">
                <a:latin typeface="Cambria"/>
                <a:cs typeface="Cambria"/>
              </a:rPr>
              <a:t>земельного</a:t>
            </a:r>
            <a:r>
              <a:rPr sz="1100" spc="35" dirty="0">
                <a:latin typeface="Cambria"/>
                <a:cs typeface="Cambria"/>
              </a:rPr>
              <a:t> </a:t>
            </a:r>
            <a:r>
              <a:rPr sz="1100" spc="-20" dirty="0">
                <a:latin typeface="Cambria"/>
                <a:cs typeface="Cambria"/>
              </a:rPr>
              <a:t>фонда,</a:t>
            </a:r>
            <a:r>
              <a:rPr sz="1100" spc="-5" dirty="0">
                <a:latin typeface="Cambria"/>
                <a:cs typeface="Cambria"/>
              </a:rPr>
              <a:t> </a:t>
            </a:r>
            <a:r>
              <a:rPr sz="1100" spc="-20" dirty="0">
                <a:latin typeface="Cambria"/>
                <a:cs typeface="Cambria"/>
              </a:rPr>
              <a:t>запас</a:t>
            </a:r>
            <a:r>
              <a:rPr sz="1100" spc="5" dirty="0">
                <a:latin typeface="Cambria"/>
                <a:cs typeface="Cambria"/>
              </a:rPr>
              <a:t> </a:t>
            </a:r>
            <a:r>
              <a:rPr sz="1100" spc="-40" dirty="0">
                <a:latin typeface="Cambria"/>
                <a:cs typeface="Cambria"/>
              </a:rPr>
              <a:t>труда</a:t>
            </a:r>
            <a:r>
              <a:rPr sz="1100" spc="-5" dirty="0">
                <a:latin typeface="Cambria"/>
                <a:cs typeface="Cambria"/>
              </a:rPr>
              <a:t> </a:t>
            </a:r>
            <a:r>
              <a:rPr sz="1100" dirty="0">
                <a:latin typeface="Cambria"/>
                <a:cs typeface="Cambria"/>
              </a:rPr>
              <a:t>и</a:t>
            </a:r>
            <a:r>
              <a:rPr sz="1100" spc="5" dirty="0">
                <a:latin typeface="Cambria"/>
                <a:cs typeface="Cambria"/>
              </a:rPr>
              <a:t> </a:t>
            </a:r>
            <a:r>
              <a:rPr sz="1100" spc="-45" dirty="0">
                <a:latin typeface="Cambria"/>
                <a:cs typeface="Cambria"/>
              </a:rPr>
              <a:t>уровня</a:t>
            </a:r>
            <a:r>
              <a:rPr sz="1100" spc="5" dirty="0">
                <a:latin typeface="Cambria"/>
                <a:cs typeface="Cambria"/>
              </a:rPr>
              <a:t> </a:t>
            </a:r>
            <a:r>
              <a:rPr sz="1100" dirty="0">
                <a:latin typeface="Cambria"/>
                <a:cs typeface="Cambria"/>
              </a:rPr>
              <a:t>его</a:t>
            </a:r>
            <a:r>
              <a:rPr sz="1100" spc="-30" dirty="0">
                <a:latin typeface="Cambria"/>
                <a:cs typeface="Cambria"/>
              </a:rPr>
              <a:t> </a:t>
            </a:r>
            <a:r>
              <a:rPr sz="1100" spc="-10" dirty="0">
                <a:latin typeface="Cambria"/>
                <a:cs typeface="Cambria"/>
              </a:rPr>
              <a:t>использо- </a:t>
            </a:r>
            <a:r>
              <a:rPr sz="1575" baseline="-13227" dirty="0">
                <a:latin typeface="Cambria"/>
                <a:cs typeface="Cambria"/>
              </a:rPr>
              <a:t>вания</a:t>
            </a:r>
            <a:r>
              <a:rPr sz="1575" spc="75" baseline="-13227" dirty="0">
                <a:latin typeface="Cambria"/>
                <a:cs typeface="Cambria"/>
              </a:rPr>
              <a:t> </a:t>
            </a:r>
            <a:r>
              <a:rPr sz="1575" baseline="-13227" dirty="0">
                <a:latin typeface="Cambria"/>
                <a:cs typeface="Cambria"/>
              </a:rPr>
              <a:t>в</a:t>
            </a:r>
            <a:r>
              <a:rPr sz="1575" spc="-30" baseline="-13227" dirty="0">
                <a:latin typeface="Cambria"/>
                <a:cs typeface="Cambria"/>
              </a:rPr>
              <a:t> </a:t>
            </a:r>
            <a:r>
              <a:rPr sz="1050" spc="-10" dirty="0">
                <a:latin typeface="Cambria"/>
                <a:cs typeface="Cambria"/>
              </a:rPr>
              <a:t>финансовой</a:t>
            </a:r>
            <a:r>
              <a:rPr sz="1050" spc="80" dirty="0">
                <a:latin typeface="Cambria"/>
                <a:cs typeface="Cambria"/>
              </a:rPr>
              <a:t> </a:t>
            </a:r>
            <a:r>
              <a:rPr sz="1050" spc="-25" dirty="0">
                <a:latin typeface="Cambria"/>
                <a:cs typeface="Cambria"/>
              </a:rPr>
              <a:t>деятельности</a:t>
            </a:r>
            <a:r>
              <a:rPr sz="1050" spc="114" dirty="0">
                <a:latin typeface="Cambria"/>
                <a:cs typeface="Cambria"/>
              </a:rPr>
              <a:t> </a:t>
            </a:r>
            <a:r>
              <a:rPr sz="1050" dirty="0">
                <a:latin typeface="Cambria"/>
                <a:cs typeface="Cambria"/>
              </a:rPr>
              <a:t>и</a:t>
            </a:r>
            <a:r>
              <a:rPr sz="1050" spc="30" dirty="0">
                <a:latin typeface="Cambria"/>
                <a:cs typeface="Cambria"/>
              </a:rPr>
              <a:t> </a:t>
            </a:r>
            <a:r>
              <a:rPr sz="1050" spc="-25" dirty="0">
                <a:latin typeface="Cambria"/>
                <a:cs typeface="Cambria"/>
              </a:rPr>
              <a:t>повышении</a:t>
            </a:r>
            <a:r>
              <a:rPr sz="1050" spc="60" dirty="0">
                <a:latin typeface="Cambria"/>
                <a:cs typeface="Cambria"/>
              </a:rPr>
              <a:t> </a:t>
            </a:r>
            <a:r>
              <a:rPr sz="1050" dirty="0">
                <a:latin typeface="Cambria"/>
                <a:cs typeface="Cambria"/>
              </a:rPr>
              <a:t>ее</a:t>
            </a:r>
            <a:r>
              <a:rPr sz="1050" spc="5" dirty="0">
                <a:latin typeface="Cambria"/>
                <a:cs typeface="Cambria"/>
              </a:rPr>
              <a:t> </a:t>
            </a:r>
            <a:r>
              <a:rPr sz="1050" spc="-25" dirty="0">
                <a:latin typeface="Cambria"/>
                <a:cs typeface="Cambria"/>
              </a:rPr>
              <a:t>эффективности.</a:t>
            </a:r>
            <a:r>
              <a:rPr sz="1050" dirty="0">
                <a:latin typeface="Cambria"/>
                <a:cs typeface="Cambria"/>
              </a:rPr>
              <a:t> </a:t>
            </a:r>
            <a:r>
              <a:rPr sz="1050" spc="50" dirty="0">
                <a:latin typeface="Cambria"/>
                <a:cs typeface="Cambria"/>
              </a:rPr>
              <a:t>В</a:t>
            </a:r>
            <a:r>
              <a:rPr sz="1050" spc="-5" dirty="0">
                <a:latin typeface="Cambria"/>
                <a:cs typeface="Cambria"/>
              </a:rPr>
              <a:t> </a:t>
            </a:r>
            <a:r>
              <a:rPr sz="1050" spc="-10" dirty="0">
                <a:latin typeface="Cambria"/>
                <a:cs typeface="Cambria"/>
              </a:rPr>
              <a:t>зd</a:t>
            </a:r>
            <a:r>
              <a:rPr sz="1575" spc="-15" baseline="10582" dirty="0">
                <a:latin typeface="Cambria"/>
                <a:cs typeface="Cambria"/>
              </a:rPr>
              <a:t>ВИсИ- </a:t>
            </a:r>
            <a:r>
              <a:rPr sz="1575" baseline="-10582" dirty="0">
                <a:latin typeface="Cambria"/>
                <a:cs typeface="Cambria"/>
              </a:rPr>
              <a:t>мости</a:t>
            </a:r>
            <a:r>
              <a:rPr sz="1575" spc="232" baseline="-10582" dirty="0">
                <a:latin typeface="Cambria"/>
                <a:cs typeface="Cambria"/>
              </a:rPr>
              <a:t> </a:t>
            </a:r>
            <a:r>
              <a:rPr sz="1050" dirty="0">
                <a:latin typeface="Cambria"/>
                <a:cs typeface="Cambria"/>
              </a:rPr>
              <a:t>от</a:t>
            </a:r>
            <a:r>
              <a:rPr sz="1050" spc="95" dirty="0">
                <a:latin typeface="Cambria"/>
                <a:cs typeface="Cambria"/>
              </a:rPr>
              <a:t> </a:t>
            </a:r>
            <a:r>
              <a:rPr sz="1050" dirty="0">
                <a:latin typeface="Cambria"/>
                <a:cs typeface="Cambria"/>
              </a:rPr>
              <a:t>типа</a:t>
            </a:r>
            <a:r>
              <a:rPr sz="1050" spc="114" dirty="0">
                <a:latin typeface="Cambria"/>
                <a:cs typeface="Cambria"/>
              </a:rPr>
              <a:t> </a:t>
            </a:r>
            <a:r>
              <a:rPr sz="1050" spc="-10" dirty="0">
                <a:latin typeface="Cambria"/>
                <a:cs typeface="Cambria"/>
              </a:rPr>
              <a:t>вложенных</a:t>
            </a:r>
            <a:r>
              <a:rPr sz="1050" spc="190" dirty="0">
                <a:latin typeface="Cambria"/>
                <a:cs typeface="Cambria"/>
              </a:rPr>
              <a:t> </a:t>
            </a:r>
            <a:r>
              <a:rPr sz="1050" spc="-10" dirty="0">
                <a:latin typeface="Cambria"/>
                <a:cs typeface="Cambria"/>
              </a:rPr>
              <a:t>средств</a:t>
            </a:r>
            <a:r>
              <a:rPr sz="1050" spc="150" dirty="0">
                <a:latin typeface="Cambria"/>
                <a:cs typeface="Cambria"/>
              </a:rPr>
              <a:t> </a:t>
            </a:r>
            <a:r>
              <a:rPr sz="1050" dirty="0">
                <a:latin typeface="Cambria"/>
                <a:cs typeface="Cambria"/>
              </a:rPr>
              <a:t>в</a:t>
            </a:r>
            <a:r>
              <a:rPr sz="1050" spc="45" dirty="0">
                <a:latin typeface="Cambria"/>
                <a:cs typeface="Cambria"/>
              </a:rPr>
              <a:t> </a:t>
            </a:r>
            <a:r>
              <a:rPr sz="1050" spc="-10" dirty="0">
                <a:latin typeface="Cambria"/>
                <a:cs typeface="Cambria"/>
              </a:rPr>
              <a:t>основные</a:t>
            </a:r>
            <a:r>
              <a:rPr sz="1050" spc="175" dirty="0">
                <a:latin typeface="Cambria"/>
                <a:cs typeface="Cambria"/>
              </a:rPr>
              <a:t> </a:t>
            </a:r>
            <a:r>
              <a:rPr sz="1050" dirty="0">
                <a:latin typeface="Cambria"/>
                <a:cs typeface="Cambria"/>
              </a:rPr>
              <a:t>и</a:t>
            </a:r>
            <a:r>
              <a:rPr sz="1050" spc="105" dirty="0">
                <a:latin typeface="Cambria"/>
                <a:cs typeface="Cambria"/>
              </a:rPr>
              <a:t> </a:t>
            </a:r>
            <a:r>
              <a:rPr sz="1050" spc="-30" dirty="0">
                <a:latin typeface="Cambria"/>
                <a:cs typeface="Cambria"/>
              </a:rPr>
              <a:t>оборотные</a:t>
            </a:r>
            <a:r>
              <a:rPr sz="1050" spc="190" dirty="0">
                <a:latin typeface="Cambria"/>
                <a:cs typeface="Cambria"/>
              </a:rPr>
              <a:t> </a:t>
            </a:r>
            <a:r>
              <a:rPr sz="1575" spc="-15" baseline="10582" dirty="0">
                <a:latin typeface="Cambria"/>
                <a:cs typeface="Cambria"/>
              </a:rPr>
              <a:t>средства,</a:t>
            </a:r>
            <a:r>
              <a:rPr sz="1575" spc="277" baseline="10582" dirty="0">
                <a:latin typeface="Cambria"/>
                <a:cs typeface="Cambria"/>
              </a:rPr>
              <a:t> </a:t>
            </a:r>
            <a:r>
              <a:rPr sz="1575" spc="-15" baseline="13227" dirty="0">
                <a:latin typeface="Cambria"/>
                <a:cs typeface="Cambria"/>
              </a:rPr>
              <a:t>какос</a:t>
            </a:r>
            <a:endParaRPr sz="1575" baseline="13227">
              <a:latin typeface="Cambria"/>
              <a:cs typeface="Cambria"/>
            </a:endParaRPr>
          </a:p>
          <a:p>
            <a:pPr marL="30480" algn="ctr">
              <a:lnSpc>
                <a:spcPct val="100000"/>
              </a:lnSpc>
              <a:spcBef>
                <a:spcPts val="409"/>
              </a:spcBef>
            </a:pPr>
            <a:r>
              <a:rPr sz="850" spc="-25" dirty="0">
                <a:latin typeface="Cambria"/>
                <a:cs typeface="Cambria"/>
              </a:rPr>
              <a:t>IS</a:t>
            </a:r>
            <a:endParaRPr sz="850">
              <a:latin typeface="Cambria"/>
              <a:cs typeface="Cambria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403327" y="9623408"/>
            <a:ext cx="5360035" cy="0"/>
          </a:xfrm>
          <a:custGeom>
            <a:avLst/>
            <a:gdLst/>
            <a:ahLst/>
            <a:cxnLst/>
            <a:rect l="l" t="t" r="r" b="b"/>
            <a:pathLst>
              <a:path w="5360034">
                <a:moveTo>
                  <a:pt x="0" y="0"/>
                </a:moveTo>
                <a:lnTo>
                  <a:pt x="5359758" y="0"/>
                </a:lnTo>
              </a:path>
            </a:pathLst>
          </a:custGeom>
          <a:ln w="21067">
            <a:solidFill>
              <a:srgbClr val="232B4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1182994" y="911358"/>
            <a:ext cx="5125085" cy="7172325"/>
          </a:xfrm>
          <a:prstGeom prst="rect">
            <a:avLst/>
          </a:prstGeom>
        </p:spPr>
        <p:txBody>
          <a:bodyPr vert="horz" wrap="square" lIns="0" tIns="120650" rIns="0" bIns="0" rtlCol="0">
            <a:spAutoFit/>
          </a:bodyPr>
          <a:lstStyle/>
          <a:p>
            <a:pPr marL="121920" indent="-120650" algn="ctr">
              <a:lnSpc>
                <a:spcPct val="100000"/>
              </a:lnSpc>
              <a:spcBef>
                <a:spcPts val="950"/>
              </a:spcBef>
              <a:buSzPct val="91304"/>
              <a:buAutoNum type="arabicPeriod" startAt="3"/>
              <a:tabLst>
                <a:tab pos="121920" algn="l"/>
              </a:tabLst>
            </a:pPr>
            <a:r>
              <a:rPr sz="1725" spc="97" baseline="26570" dirty="0">
                <a:latin typeface="Cambria"/>
                <a:cs typeface="Cambria"/>
              </a:rPr>
              <a:t>АНАЛИЗ</a:t>
            </a:r>
            <a:r>
              <a:rPr sz="1725" spc="330" baseline="26570" dirty="0">
                <a:latin typeface="Cambria"/>
                <a:cs typeface="Cambria"/>
              </a:rPr>
              <a:t> </a:t>
            </a:r>
            <a:r>
              <a:rPr sz="1725" spc="135" baseline="24154" dirty="0">
                <a:latin typeface="Cambria"/>
                <a:cs typeface="Cambria"/>
              </a:rPr>
              <a:t>Ф</a:t>
            </a:r>
            <a:r>
              <a:rPr sz="1725" spc="135" baseline="16908" dirty="0">
                <a:latin typeface="Cambria"/>
                <a:cs typeface="Cambria"/>
              </a:rPr>
              <a:t>ИНАНСОВЫ</a:t>
            </a:r>
            <a:r>
              <a:rPr sz="1725" spc="135" baseline="9661" dirty="0">
                <a:latin typeface="Cambria"/>
                <a:cs typeface="Cambria"/>
              </a:rPr>
              <a:t>Х</a:t>
            </a:r>
            <a:r>
              <a:rPr sz="1725" spc="682" baseline="9661" dirty="0">
                <a:latin typeface="Cambria"/>
                <a:cs typeface="Cambria"/>
              </a:rPr>
              <a:t> </a:t>
            </a:r>
            <a:r>
              <a:rPr sz="1725" baseline="4830" dirty="0">
                <a:latin typeface="Cambria"/>
                <a:cs typeface="Cambria"/>
              </a:rPr>
              <a:t>РЕЗУЛЬТАТ</a:t>
            </a:r>
            <a:r>
              <a:rPr sz="1150" dirty="0">
                <a:latin typeface="Cambria"/>
                <a:cs typeface="Cambria"/>
              </a:rPr>
              <a:t>ОВ</a:t>
            </a:r>
            <a:r>
              <a:rPr sz="1150" spc="355" dirty="0">
                <a:latin typeface="Cambria"/>
                <a:cs typeface="Cambria"/>
              </a:rPr>
              <a:t> </a:t>
            </a:r>
            <a:r>
              <a:rPr sz="1725" baseline="2415" dirty="0">
                <a:latin typeface="Cambria"/>
                <a:cs typeface="Cambria"/>
              </a:rPr>
              <a:t>ДЕЯ</a:t>
            </a:r>
            <a:r>
              <a:rPr sz="1725" spc="82" baseline="2415" dirty="0">
                <a:latin typeface="Cambria"/>
                <a:cs typeface="Cambria"/>
              </a:rPr>
              <a:t> </a:t>
            </a:r>
            <a:r>
              <a:rPr sz="1725" baseline="2415" dirty="0">
                <a:latin typeface="Cambria"/>
                <a:cs typeface="Cambria"/>
              </a:rPr>
              <a:t>I</a:t>
            </a:r>
            <a:r>
              <a:rPr sz="1725" spc="-75" baseline="2415" dirty="0">
                <a:latin typeface="Cambria"/>
                <a:cs typeface="Cambria"/>
              </a:rPr>
              <a:t> </a:t>
            </a:r>
            <a:r>
              <a:rPr sz="1725" baseline="2415" dirty="0">
                <a:latin typeface="Cambria"/>
                <a:cs typeface="Cambria"/>
              </a:rPr>
              <a:t>ЕЛЬНОСТИ</a:t>
            </a:r>
            <a:r>
              <a:rPr sz="1725" spc="465" baseline="2415" dirty="0">
                <a:latin typeface="Cambria"/>
                <a:cs typeface="Cambria"/>
              </a:rPr>
              <a:t> </a:t>
            </a:r>
            <a:r>
              <a:rPr sz="1725" baseline="2415" dirty="0">
                <a:latin typeface="Cambria"/>
                <a:cs typeface="Cambria"/>
              </a:rPr>
              <a:t>AO</a:t>
            </a:r>
            <a:r>
              <a:rPr sz="1725" spc="412" baseline="2415" dirty="0">
                <a:latin typeface="Cambria"/>
                <a:cs typeface="Cambria"/>
              </a:rPr>
              <a:t> </a:t>
            </a:r>
            <a:r>
              <a:rPr sz="1725" spc="60" baseline="2415" dirty="0">
                <a:latin typeface="Cambria"/>
                <a:cs typeface="Cambria"/>
              </a:rPr>
              <a:t>ИМ.</a:t>
            </a:r>
            <a:endParaRPr sz="1725" baseline="2415">
              <a:latin typeface="Cambria"/>
              <a:cs typeface="Cambria"/>
            </a:endParaRPr>
          </a:p>
          <a:p>
            <a:pPr marL="262255" marR="262255" algn="ctr">
              <a:lnSpc>
                <a:spcPct val="139100"/>
              </a:lnSpc>
              <a:spcBef>
                <a:spcPts val="320"/>
              </a:spcBef>
            </a:pPr>
            <a:r>
              <a:rPr sz="1725" spc="104" baseline="28985" dirty="0">
                <a:latin typeface="Cambria"/>
                <a:cs typeface="Cambria"/>
              </a:rPr>
              <a:t>Н.Е. </a:t>
            </a:r>
            <a:r>
              <a:rPr sz="1725" spc="112" baseline="28985" dirty="0">
                <a:latin typeface="Cambria"/>
                <a:cs typeface="Cambria"/>
              </a:rPr>
              <a:t>ТОК</a:t>
            </a:r>
            <a:r>
              <a:rPr sz="1725" spc="112" baseline="24154" dirty="0">
                <a:latin typeface="Cambria"/>
                <a:cs typeface="Cambria"/>
              </a:rPr>
              <a:t>АРЛИК</a:t>
            </a:r>
            <a:r>
              <a:rPr sz="1725" spc="112" baseline="19323" dirty="0">
                <a:latin typeface="Cambria"/>
                <a:cs typeface="Cambria"/>
              </a:rPr>
              <a:t>ОВ</a:t>
            </a:r>
            <a:r>
              <a:rPr sz="1725" spc="112" baseline="16908" dirty="0">
                <a:latin typeface="Cambria"/>
                <a:cs typeface="Cambria"/>
              </a:rPr>
              <a:t>А</a:t>
            </a:r>
            <a:r>
              <a:rPr sz="1725" spc="315" baseline="16908" dirty="0">
                <a:latin typeface="Cambria"/>
                <a:cs typeface="Cambria"/>
              </a:rPr>
              <a:t> </a:t>
            </a:r>
            <a:r>
              <a:rPr sz="1725" spc="82" baseline="21739" dirty="0">
                <a:latin typeface="Cambria"/>
                <a:cs typeface="Cambria"/>
              </a:rPr>
              <a:t>АЛ</a:t>
            </a:r>
            <a:r>
              <a:rPr sz="1725" spc="82" baseline="14492" dirty="0">
                <a:latin typeface="Cambria"/>
                <a:cs typeface="Cambria"/>
              </a:rPr>
              <a:t>ЬМЕТЬЕВС</a:t>
            </a:r>
            <a:r>
              <a:rPr sz="1725" spc="82" baseline="9661" dirty="0">
                <a:latin typeface="Cambria"/>
                <a:cs typeface="Cambria"/>
              </a:rPr>
              <a:t>КОГО</a:t>
            </a:r>
            <a:r>
              <a:rPr sz="1725" spc="172" baseline="9661" dirty="0">
                <a:latin typeface="Cambria"/>
                <a:cs typeface="Cambria"/>
              </a:rPr>
              <a:t> </a:t>
            </a:r>
            <a:r>
              <a:rPr sz="1725" spc="75" baseline="2415" dirty="0">
                <a:latin typeface="Cambria"/>
                <a:cs typeface="Cambria"/>
              </a:rPr>
              <a:t>РАИОНА</a:t>
            </a:r>
            <a:r>
              <a:rPr sz="1725" spc="240" baseline="2415" dirty="0">
                <a:latin typeface="Cambria"/>
                <a:cs typeface="Cambria"/>
              </a:rPr>
              <a:t> </a:t>
            </a:r>
            <a:r>
              <a:rPr sz="1150" spc="-10" dirty="0">
                <a:latin typeface="Cambria"/>
                <a:cs typeface="Cambria"/>
              </a:rPr>
              <a:t>РЕСПУБЛИКИ </a:t>
            </a:r>
            <a:r>
              <a:rPr sz="1150" spc="60" dirty="0">
                <a:latin typeface="Cambria"/>
                <a:cs typeface="Cambria"/>
              </a:rPr>
              <a:t>TATAPCTAH</a:t>
            </a:r>
            <a:endParaRPr sz="1150">
              <a:latin typeface="Cambria"/>
              <a:cs typeface="Cambria"/>
            </a:endParaRPr>
          </a:p>
          <a:p>
            <a:pPr marL="795655" lvl="1" indent="-278130">
              <a:lnSpc>
                <a:spcPct val="100000"/>
              </a:lnSpc>
              <a:spcBef>
                <a:spcPts val="685"/>
              </a:spcBef>
              <a:buAutoNum type="arabicPeriod"/>
              <a:tabLst>
                <a:tab pos="795655" algn="l"/>
              </a:tabLst>
            </a:pPr>
            <a:r>
              <a:rPr sz="1725" spc="-30" baseline="12077" dirty="0">
                <a:latin typeface="Cambria"/>
                <a:cs typeface="Cambria"/>
              </a:rPr>
              <a:t>АНализ</a:t>
            </a:r>
            <a:r>
              <a:rPr sz="1725" spc="37" baseline="12077" dirty="0">
                <a:latin typeface="Cambria"/>
                <a:cs typeface="Cambria"/>
              </a:rPr>
              <a:t> </a:t>
            </a:r>
            <a:r>
              <a:rPr sz="1150" spc="-40" dirty="0">
                <a:latin typeface="Cambria"/>
                <a:cs typeface="Cambria"/>
              </a:rPr>
              <a:t>динамики</a:t>
            </a:r>
            <a:r>
              <a:rPr sz="1150" spc="50" dirty="0">
                <a:latin typeface="Cambria"/>
                <a:cs typeface="Cambria"/>
              </a:rPr>
              <a:t> </a:t>
            </a:r>
            <a:r>
              <a:rPr sz="1150" spc="-35" dirty="0">
                <a:latin typeface="Cambria"/>
                <a:cs typeface="Cambria"/>
              </a:rPr>
              <a:t>продаж</a:t>
            </a:r>
            <a:r>
              <a:rPr sz="1150" spc="65" dirty="0">
                <a:latin typeface="Cambria"/>
                <a:cs typeface="Cambria"/>
              </a:rPr>
              <a:t> </a:t>
            </a:r>
            <a:r>
              <a:rPr sz="1150" spc="-50" dirty="0">
                <a:latin typeface="Cambria"/>
                <a:cs typeface="Cambria"/>
              </a:rPr>
              <a:t>продукции</a:t>
            </a:r>
            <a:r>
              <a:rPr sz="1150" spc="25" dirty="0">
                <a:latin typeface="Cambria"/>
                <a:cs typeface="Cambria"/>
              </a:rPr>
              <a:t> </a:t>
            </a:r>
            <a:r>
              <a:rPr sz="1150" spc="-50" dirty="0">
                <a:latin typeface="Cambria"/>
                <a:cs typeface="Cambria"/>
              </a:rPr>
              <a:t>(вы</a:t>
            </a:r>
            <a:r>
              <a:rPr sz="1725" spc="-75" baseline="-9661" dirty="0">
                <a:latin typeface="Cambria"/>
                <a:cs typeface="Cambria"/>
              </a:rPr>
              <a:t>полненных</a:t>
            </a:r>
            <a:r>
              <a:rPr sz="1725" spc="157" baseline="-9661" dirty="0">
                <a:latin typeface="Cambria"/>
                <a:cs typeface="Cambria"/>
              </a:rPr>
              <a:t> </a:t>
            </a:r>
            <a:r>
              <a:rPr sz="1150" spc="-40" dirty="0">
                <a:latin typeface="Cambria"/>
                <a:cs typeface="Cambria"/>
              </a:rPr>
              <a:t>работ</a:t>
            </a:r>
            <a:r>
              <a:rPr sz="1150" spc="45" dirty="0">
                <a:latin typeface="Cambria"/>
                <a:cs typeface="Cambria"/>
              </a:rPr>
              <a:t> </a:t>
            </a:r>
            <a:r>
              <a:rPr sz="1150" dirty="0">
                <a:latin typeface="Cambria"/>
                <a:cs typeface="Cambria"/>
              </a:rPr>
              <a:t>и</a:t>
            </a:r>
            <a:r>
              <a:rPr sz="1150" spc="-25" dirty="0">
                <a:latin typeface="Cambria"/>
                <a:cs typeface="Cambria"/>
              </a:rPr>
              <a:t> </a:t>
            </a:r>
            <a:r>
              <a:rPr sz="1150" spc="-20" dirty="0">
                <a:latin typeface="Cambria"/>
                <a:cs typeface="Cambria"/>
              </a:rPr>
              <a:t>ока-</a:t>
            </a:r>
            <a:endParaRPr sz="1150">
              <a:latin typeface="Cambria"/>
              <a:cs typeface="Cambria"/>
            </a:endParaRPr>
          </a:p>
          <a:p>
            <a:pPr marL="2132965" algn="just">
              <a:lnSpc>
                <a:spcPct val="100000"/>
              </a:lnSpc>
              <a:spcBef>
                <a:spcPts val="785"/>
              </a:spcBef>
            </a:pPr>
            <a:r>
              <a:rPr sz="1150" spc="-40" dirty="0">
                <a:latin typeface="Cambria"/>
                <a:cs typeface="Cambria"/>
              </a:rPr>
              <a:t>занньіх</a:t>
            </a:r>
            <a:r>
              <a:rPr sz="1150" spc="35" dirty="0">
                <a:latin typeface="Cambria"/>
                <a:cs typeface="Cambria"/>
              </a:rPr>
              <a:t> </a:t>
            </a:r>
            <a:r>
              <a:rPr sz="1150" spc="-10" dirty="0">
                <a:latin typeface="Cambria"/>
                <a:cs typeface="Cambria"/>
              </a:rPr>
              <a:t>услуг)</a:t>
            </a:r>
            <a:endParaRPr sz="1150">
              <a:latin typeface="Cambria"/>
              <a:cs typeface="Cambria"/>
            </a:endParaRPr>
          </a:p>
          <a:p>
            <a:pPr marL="38100" marR="30480" indent="386715" algn="just">
              <a:lnSpc>
                <a:spcPct val="150000"/>
              </a:lnSpc>
              <a:spcBef>
                <a:spcPts val="65"/>
              </a:spcBef>
            </a:pPr>
            <a:r>
              <a:rPr sz="1725" baseline="14492" dirty="0">
                <a:latin typeface="Cambria"/>
                <a:cs typeface="Cambria"/>
              </a:rPr>
              <a:t>Объем</a:t>
            </a:r>
            <a:r>
              <a:rPr sz="1725" spc="7" baseline="14492" dirty="0">
                <a:latin typeface="Cambria"/>
                <a:cs typeface="Cambria"/>
              </a:rPr>
              <a:t> </a:t>
            </a:r>
            <a:r>
              <a:rPr sz="1725" spc="-37" baseline="2415" dirty="0">
                <a:latin typeface="Cambria"/>
                <a:cs typeface="Cambria"/>
              </a:rPr>
              <a:t>реализации</a:t>
            </a:r>
            <a:r>
              <a:rPr sz="1725" spc="37" baseline="2415" dirty="0">
                <a:latin typeface="Cambria"/>
                <a:cs typeface="Cambria"/>
              </a:rPr>
              <a:t> </a:t>
            </a:r>
            <a:r>
              <a:rPr sz="1725" spc="-44" baseline="4830" dirty="0">
                <a:latin typeface="Cambria"/>
                <a:cs typeface="Cambria"/>
              </a:rPr>
              <a:t>пр</a:t>
            </a:r>
            <a:r>
              <a:rPr sz="1150" spc="-30" dirty="0">
                <a:latin typeface="Cambria"/>
                <a:cs typeface="Cambria"/>
              </a:rPr>
              <a:t>одукции</a:t>
            </a:r>
            <a:r>
              <a:rPr sz="1725" spc="-44" baseline="2415" dirty="0">
                <a:latin typeface="Cambria"/>
                <a:cs typeface="Cambria"/>
              </a:rPr>
              <a:t>определяется</a:t>
            </a:r>
            <a:r>
              <a:rPr sz="1725" spc="120" baseline="2415" dirty="0">
                <a:latin typeface="Cambria"/>
                <a:cs typeface="Cambria"/>
              </a:rPr>
              <a:t> </a:t>
            </a:r>
            <a:r>
              <a:rPr sz="1725" baseline="2415" dirty="0">
                <a:latin typeface="Cambria"/>
                <a:cs typeface="Cambria"/>
              </a:rPr>
              <a:t>или</a:t>
            </a:r>
            <a:r>
              <a:rPr sz="1725" spc="15" baseline="2415" dirty="0">
                <a:latin typeface="Cambria"/>
                <a:cs typeface="Cambria"/>
              </a:rPr>
              <a:t> </a:t>
            </a:r>
            <a:r>
              <a:rPr sz="1725" baseline="2415" dirty="0">
                <a:latin typeface="Cambria"/>
                <a:cs typeface="Cambria"/>
              </a:rPr>
              <a:t>по</a:t>
            </a:r>
            <a:r>
              <a:rPr sz="1725" spc="-37" baseline="2415" dirty="0">
                <a:latin typeface="Cambria"/>
                <a:cs typeface="Cambria"/>
              </a:rPr>
              <a:t> </a:t>
            </a:r>
            <a:r>
              <a:rPr sz="1725" spc="-52" baseline="2415" dirty="0">
                <a:latin typeface="Cambria"/>
                <a:cs typeface="Cambria"/>
              </a:rPr>
              <a:t>отгрузке</a:t>
            </a:r>
            <a:r>
              <a:rPr sz="1725" spc="67" baseline="2415" dirty="0">
                <a:latin typeface="Cambria"/>
                <a:cs typeface="Cambria"/>
              </a:rPr>
              <a:t> </a:t>
            </a:r>
            <a:r>
              <a:rPr sz="1725" spc="-15" baseline="2415" dirty="0">
                <a:latin typeface="Cambria"/>
                <a:cs typeface="Cambria"/>
              </a:rPr>
              <a:t>продукции </a:t>
            </a:r>
            <a:r>
              <a:rPr sz="1725" baseline="9661" dirty="0">
                <a:latin typeface="Cambria"/>
                <a:cs typeface="Cambria"/>
              </a:rPr>
              <a:t>покупателям,</a:t>
            </a:r>
            <a:r>
              <a:rPr sz="1725" spc="157" baseline="9661" dirty="0">
                <a:latin typeface="Cambria"/>
                <a:cs typeface="Cambria"/>
              </a:rPr>
              <a:t> </a:t>
            </a:r>
            <a:r>
              <a:rPr sz="1150" dirty="0">
                <a:latin typeface="Cambria"/>
                <a:cs typeface="Cambria"/>
              </a:rPr>
              <a:t>или</a:t>
            </a:r>
            <a:r>
              <a:rPr sz="1150" spc="15" dirty="0">
                <a:latin typeface="Cambria"/>
                <a:cs typeface="Cambria"/>
              </a:rPr>
              <a:t> </a:t>
            </a:r>
            <a:r>
              <a:rPr sz="1150" dirty="0">
                <a:latin typeface="Cambria"/>
                <a:cs typeface="Cambria"/>
              </a:rPr>
              <a:t>по</a:t>
            </a:r>
            <a:r>
              <a:rPr sz="1150" spc="30" dirty="0">
                <a:latin typeface="Cambria"/>
                <a:cs typeface="Cambria"/>
              </a:rPr>
              <a:t> </a:t>
            </a:r>
            <a:r>
              <a:rPr sz="1150" spc="-10" dirty="0">
                <a:latin typeface="Cambria"/>
                <a:cs typeface="Cambria"/>
              </a:rPr>
              <a:t>оплате</a:t>
            </a:r>
            <a:r>
              <a:rPr sz="1150" spc="35" dirty="0">
                <a:latin typeface="Cambria"/>
                <a:cs typeface="Cambria"/>
              </a:rPr>
              <a:t> </a:t>
            </a:r>
            <a:r>
              <a:rPr sz="1150" spc="-20" dirty="0">
                <a:latin typeface="Cambria"/>
                <a:cs typeface="Cambria"/>
              </a:rPr>
              <a:t>(выручке);</a:t>
            </a:r>
            <a:r>
              <a:rPr sz="1150" spc="85" dirty="0">
                <a:latin typeface="Cambria"/>
                <a:cs typeface="Cambria"/>
              </a:rPr>
              <a:t> </a:t>
            </a:r>
            <a:r>
              <a:rPr sz="1150" dirty="0">
                <a:latin typeface="Cambria"/>
                <a:cs typeface="Cambria"/>
              </a:rPr>
              <a:t>может</a:t>
            </a:r>
            <a:r>
              <a:rPr sz="1150" spc="50" dirty="0">
                <a:latin typeface="Cambria"/>
                <a:cs typeface="Cambria"/>
              </a:rPr>
              <a:t> </a:t>
            </a:r>
            <a:r>
              <a:rPr sz="1150" spc="-35" dirty="0">
                <a:latin typeface="Cambria"/>
                <a:cs typeface="Cambria"/>
              </a:rPr>
              <a:t>выражаться</a:t>
            </a:r>
            <a:r>
              <a:rPr sz="1150" spc="120" dirty="0">
                <a:latin typeface="Cambria"/>
                <a:cs typeface="Cambria"/>
              </a:rPr>
              <a:t> </a:t>
            </a:r>
            <a:r>
              <a:rPr sz="1150" dirty="0">
                <a:latin typeface="Cambria"/>
                <a:cs typeface="Cambria"/>
              </a:rPr>
              <a:t>в </a:t>
            </a:r>
            <a:r>
              <a:rPr sz="1150" spc="-10" dirty="0">
                <a:latin typeface="Cambria"/>
                <a:cs typeface="Cambria"/>
              </a:rPr>
              <a:t>сопоставимых, плановых</a:t>
            </a:r>
            <a:r>
              <a:rPr sz="1150" spc="60" dirty="0">
                <a:latin typeface="Cambria"/>
                <a:cs typeface="Cambria"/>
              </a:rPr>
              <a:t> </a:t>
            </a:r>
            <a:r>
              <a:rPr sz="1150" dirty="0">
                <a:latin typeface="Cambria"/>
                <a:cs typeface="Cambria"/>
              </a:rPr>
              <a:t>и </a:t>
            </a:r>
            <a:r>
              <a:rPr sz="1150" spc="-10" dirty="0">
                <a:latin typeface="Cambria"/>
                <a:cs typeface="Cambria"/>
              </a:rPr>
              <a:t>действующи</a:t>
            </a:r>
            <a:r>
              <a:rPr sz="1725" spc="-15" baseline="-4830" dirty="0">
                <a:latin typeface="Cambria"/>
                <a:cs typeface="Cambria"/>
              </a:rPr>
              <a:t>х</a:t>
            </a:r>
            <a:r>
              <a:rPr sz="1725" spc="-30" baseline="-4830" dirty="0">
                <a:latin typeface="Cambria"/>
                <a:cs typeface="Cambria"/>
              </a:rPr>
              <a:t> </a:t>
            </a:r>
            <a:r>
              <a:rPr sz="1150" dirty="0">
                <a:latin typeface="Cambria"/>
                <a:cs typeface="Cambria"/>
              </a:rPr>
              <a:t>ценах. В</a:t>
            </a:r>
            <a:r>
              <a:rPr sz="1150" spc="75" dirty="0">
                <a:latin typeface="Cambria"/>
                <a:cs typeface="Cambria"/>
              </a:rPr>
              <a:t> </a:t>
            </a:r>
            <a:r>
              <a:rPr sz="1150" spc="-30" dirty="0">
                <a:latin typeface="Cambria"/>
                <a:cs typeface="Cambria"/>
              </a:rPr>
              <a:t>условиях</a:t>
            </a:r>
            <a:r>
              <a:rPr sz="1150" spc="50" dirty="0">
                <a:latin typeface="Cambria"/>
                <a:cs typeface="Cambria"/>
              </a:rPr>
              <a:t> </a:t>
            </a:r>
            <a:r>
              <a:rPr sz="1150" spc="-45" dirty="0">
                <a:latin typeface="Cambria"/>
                <a:cs typeface="Cambria"/>
              </a:rPr>
              <a:t>рыночной</a:t>
            </a:r>
            <a:r>
              <a:rPr sz="1150" spc="30" dirty="0">
                <a:latin typeface="Cambria"/>
                <a:cs typeface="Cambria"/>
              </a:rPr>
              <a:t> </a:t>
            </a:r>
            <a:r>
              <a:rPr sz="1150" spc="-35" dirty="0">
                <a:latin typeface="Cambria"/>
                <a:cs typeface="Cambria"/>
              </a:rPr>
              <a:t>экономики</a:t>
            </a:r>
            <a:r>
              <a:rPr sz="1150" spc="55" dirty="0">
                <a:latin typeface="Cambria"/>
                <a:cs typeface="Cambria"/>
              </a:rPr>
              <a:t> </a:t>
            </a:r>
            <a:r>
              <a:rPr sz="1150" spc="-35" dirty="0">
                <a:latin typeface="Cambria"/>
                <a:cs typeface="Cambria"/>
              </a:rPr>
              <a:t>этот</a:t>
            </a:r>
            <a:r>
              <a:rPr sz="1150" spc="-20" dirty="0">
                <a:latin typeface="Cambria"/>
                <a:cs typeface="Cambria"/>
              </a:rPr>
              <a:t> </a:t>
            </a:r>
            <a:r>
              <a:rPr sz="1150" spc="-10" dirty="0">
                <a:latin typeface="Cambria"/>
                <a:cs typeface="Cambria"/>
              </a:rPr>
              <a:t>пока- </a:t>
            </a:r>
            <a:r>
              <a:rPr sz="1150" spc="-30" dirty="0">
                <a:latin typeface="Cambria"/>
                <a:cs typeface="Cambria"/>
              </a:rPr>
              <a:t>затель</a:t>
            </a:r>
            <a:r>
              <a:rPr sz="1150" spc="-35" dirty="0">
                <a:latin typeface="Cambria"/>
                <a:cs typeface="Cambria"/>
              </a:rPr>
              <a:t> </a:t>
            </a:r>
            <a:r>
              <a:rPr sz="1150" spc="-25" dirty="0">
                <a:latin typeface="Cambria"/>
                <a:cs typeface="Cambria"/>
              </a:rPr>
              <a:t>приобретает</a:t>
            </a:r>
            <a:r>
              <a:rPr sz="1150" spc="25" dirty="0">
                <a:latin typeface="Cambria"/>
                <a:cs typeface="Cambria"/>
              </a:rPr>
              <a:t> </a:t>
            </a:r>
            <a:r>
              <a:rPr sz="1150" spc="-40" dirty="0">
                <a:latin typeface="Cambria"/>
                <a:cs typeface="Cambria"/>
              </a:rPr>
              <a:t>первостепенное</a:t>
            </a:r>
            <a:r>
              <a:rPr sz="1150" spc="-20" dirty="0">
                <a:latin typeface="Cambria"/>
                <a:cs typeface="Cambria"/>
              </a:rPr>
              <a:t> </a:t>
            </a:r>
            <a:r>
              <a:rPr sz="1150" spc="-35" dirty="0">
                <a:latin typeface="Cambria"/>
                <a:cs typeface="Cambria"/>
              </a:rPr>
              <a:t>значение.</a:t>
            </a:r>
            <a:r>
              <a:rPr sz="1150" spc="15" dirty="0">
                <a:latin typeface="Cambria"/>
                <a:cs typeface="Cambria"/>
              </a:rPr>
              <a:t> </a:t>
            </a:r>
            <a:r>
              <a:rPr sz="1150" dirty="0">
                <a:latin typeface="Cambria"/>
                <a:cs typeface="Cambria"/>
              </a:rPr>
              <a:t>От</a:t>
            </a:r>
            <a:r>
              <a:rPr sz="1150" spc="-35" dirty="0">
                <a:latin typeface="Cambria"/>
                <a:cs typeface="Cambria"/>
              </a:rPr>
              <a:t> </a:t>
            </a:r>
            <a:r>
              <a:rPr sz="1150" dirty="0">
                <a:latin typeface="Cambria"/>
                <a:cs typeface="Cambria"/>
              </a:rPr>
              <a:t>того,</a:t>
            </a:r>
            <a:r>
              <a:rPr sz="1150" spc="20" dirty="0">
                <a:latin typeface="Cambria"/>
                <a:cs typeface="Cambria"/>
              </a:rPr>
              <a:t> </a:t>
            </a:r>
            <a:r>
              <a:rPr sz="1150" spc="-10" dirty="0">
                <a:latin typeface="Cambria"/>
                <a:cs typeface="Cambria"/>
              </a:rPr>
              <a:t>как</a:t>
            </a:r>
            <a:r>
              <a:rPr sz="1150" spc="25" dirty="0">
                <a:latin typeface="Cambria"/>
                <a:cs typeface="Cambria"/>
              </a:rPr>
              <a:t> </a:t>
            </a:r>
            <a:r>
              <a:rPr sz="1150" spc="-40" dirty="0">
                <a:latin typeface="Cambria"/>
                <a:cs typeface="Cambria"/>
              </a:rPr>
              <a:t>продается</a:t>
            </a:r>
            <a:r>
              <a:rPr sz="1150" spc="60" dirty="0">
                <a:latin typeface="Cambria"/>
                <a:cs typeface="Cambria"/>
              </a:rPr>
              <a:t> </a:t>
            </a:r>
            <a:r>
              <a:rPr sz="1150" spc="-10" dirty="0">
                <a:latin typeface="Cambria"/>
                <a:cs typeface="Cambria"/>
              </a:rPr>
              <a:t>продук- </a:t>
            </a:r>
            <a:r>
              <a:rPr sz="1150" spc="-65" dirty="0">
                <a:latin typeface="Cambria"/>
                <a:cs typeface="Cambria"/>
              </a:rPr>
              <a:t>ЦиЯ,</a:t>
            </a:r>
            <a:r>
              <a:rPr sz="1150" dirty="0">
                <a:latin typeface="Cambria"/>
                <a:cs typeface="Cambria"/>
              </a:rPr>
              <a:t> </a:t>
            </a:r>
            <a:r>
              <a:rPr sz="1150" spc="-120" dirty="0">
                <a:latin typeface="Cambria"/>
                <a:cs typeface="Cambria"/>
              </a:rPr>
              <a:t>КбКОй</a:t>
            </a:r>
            <a:r>
              <a:rPr sz="1150" spc="60" dirty="0">
                <a:latin typeface="Cambria"/>
                <a:cs typeface="Cambria"/>
              </a:rPr>
              <a:t> </a:t>
            </a:r>
            <a:r>
              <a:rPr sz="1150" dirty="0">
                <a:latin typeface="Cambria"/>
                <a:cs typeface="Cambria"/>
              </a:rPr>
              <a:t>спрос</a:t>
            </a:r>
            <a:r>
              <a:rPr sz="1150" spc="5" dirty="0">
                <a:latin typeface="Cambria"/>
                <a:cs typeface="Cambria"/>
              </a:rPr>
              <a:t> </a:t>
            </a:r>
            <a:r>
              <a:rPr sz="1150" dirty="0">
                <a:latin typeface="Cambria"/>
                <a:cs typeface="Cambria"/>
              </a:rPr>
              <a:t>на</a:t>
            </a:r>
            <a:r>
              <a:rPr sz="1150" spc="-10" dirty="0">
                <a:latin typeface="Cambria"/>
                <a:cs typeface="Cambria"/>
              </a:rPr>
              <a:t> </a:t>
            </a:r>
            <a:r>
              <a:rPr sz="1150" spc="-20" dirty="0">
                <a:latin typeface="Cambria"/>
                <a:cs typeface="Cambria"/>
              </a:rPr>
              <a:t>нее</a:t>
            </a:r>
            <a:r>
              <a:rPr sz="1150" spc="15" dirty="0">
                <a:latin typeface="Cambria"/>
                <a:cs typeface="Cambria"/>
              </a:rPr>
              <a:t> </a:t>
            </a:r>
            <a:r>
              <a:rPr sz="1150" spc="-10" dirty="0">
                <a:latin typeface="Cambria"/>
                <a:cs typeface="Cambria"/>
              </a:rPr>
              <a:t>на</a:t>
            </a:r>
            <a:r>
              <a:rPr sz="1150" spc="-25" dirty="0">
                <a:latin typeface="Cambria"/>
                <a:cs typeface="Cambria"/>
              </a:rPr>
              <a:t> </a:t>
            </a:r>
            <a:r>
              <a:rPr sz="1150" spc="-35" dirty="0">
                <a:latin typeface="Cambria"/>
                <a:cs typeface="Cambria"/>
              </a:rPr>
              <a:t>рынке,</a:t>
            </a:r>
            <a:r>
              <a:rPr sz="1150" spc="10" dirty="0">
                <a:latin typeface="Cambria"/>
                <a:cs typeface="Cambria"/>
              </a:rPr>
              <a:t> </a:t>
            </a:r>
            <a:r>
              <a:rPr sz="1150" spc="-50" dirty="0">
                <a:latin typeface="Cambria"/>
                <a:cs typeface="Cambria"/>
              </a:rPr>
              <a:t>зависит</a:t>
            </a:r>
            <a:r>
              <a:rPr sz="1150" spc="5" dirty="0">
                <a:latin typeface="Cambria"/>
                <a:cs typeface="Cambria"/>
              </a:rPr>
              <a:t> </a:t>
            </a:r>
            <a:r>
              <a:rPr sz="1150" dirty="0">
                <a:latin typeface="Cambria"/>
                <a:cs typeface="Cambria"/>
              </a:rPr>
              <a:t>и</a:t>
            </a:r>
            <a:r>
              <a:rPr sz="1150" spc="-15" dirty="0">
                <a:latin typeface="Cambria"/>
                <a:cs typeface="Cambria"/>
              </a:rPr>
              <a:t> </a:t>
            </a:r>
            <a:r>
              <a:rPr sz="1150" spc="-60" dirty="0">
                <a:latin typeface="Cambria"/>
                <a:cs typeface="Cambria"/>
              </a:rPr>
              <a:t>объем</a:t>
            </a:r>
            <a:r>
              <a:rPr sz="1150" dirty="0">
                <a:latin typeface="Cambria"/>
                <a:cs typeface="Cambria"/>
              </a:rPr>
              <a:t> ее</a:t>
            </a:r>
            <a:r>
              <a:rPr sz="1150" spc="-25" dirty="0">
                <a:latin typeface="Cambria"/>
                <a:cs typeface="Cambria"/>
              </a:rPr>
              <a:t> </a:t>
            </a:r>
            <a:r>
              <a:rPr sz="1150" spc="-10" dirty="0">
                <a:latin typeface="Cambria"/>
                <a:cs typeface="Cambria"/>
              </a:rPr>
              <a:t>производства.</a:t>
            </a:r>
            <a:endParaRPr sz="1150">
              <a:latin typeface="Cambria"/>
              <a:cs typeface="Cambria"/>
            </a:endParaRPr>
          </a:p>
          <a:p>
            <a:pPr marL="44450" marR="32384" indent="389255" algn="just">
              <a:lnSpc>
                <a:spcPct val="149400"/>
              </a:lnSpc>
            </a:pPr>
            <a:r>
              <a:rPr sz="1150" dirty="0">
                <a:latin typeface="Cambria"/>
                <a:cs typeface="Cambria"/>
              </a:rPr>
              <a:t>Немаловажное</a:t>
            </a:r>
            <a:r>
              <a:rPr sz="1150" spc="190" dirty="0">
                <a:latin typeface="Cambria"/>
                <a:cs typeface="Cambria"/>
              </a:rPr>
              <a:t> </a:t>
            </a:r>
            <a:r>
              <a:rPr sz="1150" dirty="0">
                <a:latin typeface="Cambria"/>
                <a:cs typeface="Cambria"/>
              </a:rPr>
              <a:t>значение</a:t>
            </a:r>
            <a:r>
              <a:rPr sz="1150" spc="204" dirty="0">
                <a:latin typeface="Cambria"/>
                <a:cs typeface="Cambria"/>
              </a:rPr>
              <a:t> </a:t>
            </a:r>
            <a:r>
              <a:rPr sz="1150" dirty="0">
                <a:latin typeface="Cambria"/>
                <a:cs typeface="Cambria"/>
              </a:rPr>
              <a:t>для</a:t>
            </a:r>
            <a:r>
              <a:rPr sz="1150" spc="125" dirty="0">
                <a:latin typeface="Cambria"/>
                <a:cs typeface="Cambria"/>
              </a:rPr>
              <a:t> </a:t>
            </a:r>
            <a:r>
              <a:rPr sz="1150" dirty="0">
                <a:latin typeface="Cambria"/>
                <a:cs typeface="Cambria"/>
              </a:rPr>
              <a:t>оценки</a:t>
            </a:r>
            <a:r>
              <a:rPr sz="1150" spc="150" dirty="0">
                <a:latin typeface="Cambria"/>
                <a:cs typeface="Cambria"/>
              </a:rPr>
              <a:t> </a:t>
            </a:r>
            <a:r>
              <a:rPr sz="1150" spc="-10" dirty="0">
                <a:latin typeface="Cambria"/>
                <a:cs typeface="Cambria"/>
              </a:rPr>
              <a:t>выполнения</a:t>
            </a:r>
            <a:r>
              <a:rPr sz="1150" spc="204" dirty="0">
                <a:latin typeface="Cambria"/>
                <a:cs typeface="Cambria"/>
              </a:rPr>
              <a:t> </a:t>
            </a:r>
            <a:r>
              <a:rPr sz="1150" spc="-20" dirty="0">
                <a:latin typeface="Cambria"/>
                <a:cs typeface="Cambria"/>
              </a:rPr>
              <a:t>производственной программы</a:t>
            </a:r>
            <a:r>
              <a:rPr sz="1150" spc="45" dirty="0">
                <a:latin typeface="Cambria"/>
                <a:cs typeface="Cambria"/>
              </a:rPr>
              <a:t> </a:t>
            </a:r>
            <a:r>
              <a:rPr sz="1150" dirty="0">
                <a:latin typeface="Cambria"/>
                <a:cs typeface="Cambria"/>
              </a:rPr>
              <a:t>имеют</a:t>
            </a:r>
            <a:r>
              <a:rPr sz="1150" spc="5" dirty="0">
                <a:latin typeface="Cambria"/>
                <a:cs typeface="Cambria"/>
              </a:rPr>
              <a:t> </a:t>
            </a:r>
            <a:r>
              <a:rPr sz="1150" dirty="0">
                <a:latin typeface="Cambria"/>
                <a:cs typeface="Cambria"/>
              </a:rPr>
              <a:t>и</a:t>
            </a:r>
            <a:r>
              <a:rPr sz="1150" spc="-10" dirty="0">
                <a:latin typeface="Cambria"/>
                <a:cs typeface="Cambria"/>
              </a:rPr>
              <a:t> </a:t>
            </a:r>
            <a:r>
              <a:rPr sz="1150" spc="-45" dirty="0">
                <a:latin typeface="Cambria"/>
                <a:cs typeface="Cambria"/>
              </a:rPr>
              <a:t>натуральные</a:t>
            </a:r>
            <a:r>
              <a:rPr sz="1150" spc="60" dirty="0">
                <a:latin typeface="Cambria"/>
                <a:cs typeface="Cambria"/>
              </a:rPr>
              <a:t> </a:t>
            </a:r>
            <a:r>
              <a:rPr sz="1150" spc="-50" dirty="0">
                <a:latin typeface="Cambria"/>
                <a:cs typeface="Cambria"/>
              </a:rPr>
              <a:t>показатели</a:t>
            </a:r>
            <a:r>
              <a:rPr sz="1150" spc="50" dirty="0">
                <a:latin typeface="Cambria"/>
                <a:cs typeface="Cambria"/>
              </a:rPr>
              <a:t> </a:t>
            </a:r>
            <a:r>
              <a:rPr sz="1150" spc="-35" dirty="0">
                <a:latin typeface="Cambria"/>
                <a:cs typeface="Cambria"/>
              </a:rPr>
              <a:t>объемов</a:t>
            </a:r>
            <a:r>
              <a:rPr sz="1150" spc="10" dirty="0">
                <a:latin typeface="Cambria"/>
                <a:cs typeface="Cambria"/>
              </a:rPr>
              <a:t> </a:t>
            </a:r>
            <a:r>
              <a:rPr sz="1150" spc="-40" dirty="0">
                <a:latin typeface="Cambria"/>
                <a:cs typeface="Cambria"/>
              </a:rPr>
              <a:t>производства</a:t>
            </a:r>
            <a:r>
              <a:rPr sz="1150" spc="45" dirty="0">
                <a:latin typeface="Cambria"/>
                <a:cs typeface="Cambria"/>
              </a:rPr>
              <a:t> </a:t>
            </a:r>
            <a:r>
              <a:rPr sz="1150" dirty="0">
                <a:latin typeface="Cambria"/>
                <a:cs typeface="Cambria"/>
              </a:rPr>
              <a:t>и </a:t>
            </a:r>
            <a:r>
              <a:rPr sz="1150" spc="-10" dirty="0">
                <a:latin typeface="Cambria"/>
                <a:cs typeface="Cambria"/>
              </a:rPr>
              <a:t>реали- </a:t>
            </a:r>
            <a:r>
              <a:rPr sz="1150" dirty="0">
                <a:latin typeface="Cambria"/>
                <a:cs typeface="Cambria"/>
              </a:rPr>
              <a:t>зации</a:t>
            </a:r>
            <a:r>
              <a:rPr sz="1150" spc="100" dirty="0">
                <a:latin typeface="Cambria"/>
                <a:cs typeface="Cambria"/>
              </a:rPr>
              <a:t> </a:t>
            </a:r>
            <a:r>
              <a:rPr sz="1150" spc="-10" dirty="0">
                <a:latin typeface="Cambria"/>
                <a:cs typeface="Cambria"/>
              </a:rPr>
              <a:t>продукции</a:t>
            </a:r>
            <a:r>
              <a:rPr sz="1150" spc="75" dirty="0">
                <a:latin typeface="Cambria"/>
                <a:cs typeface="Cambria"/>
              </a:rPr>
              <a:t> </a:t>
            </a:r>
            <a:r>
              <a:rPr sz="1150" spc="-10" dirty="0">
                <a:latin typeface="Cambria"/>
                <a:cs typeface="Cambria"/>
              </a:rPr>
              <a:t>(штуки,</a:t>
            </a:r>
            <a:r>
              <a:rPr sz="1150" spc="120" dirty="0">
                <a:latin typeface="Cambria"/>
                <a:cs typeface="Cambria"/>
              </a:rPr>
              <a:t> </a:t>
            </a:r>
            <a:r>
              <a:rPr sz="1150" spc="-30" dirty="0">
                <a:latin typeface="Cambria"/>
                <a:cs typeface="Cambria"/>
              </a:rPr>
              <a:t>метры,</a:t>
            </a:r>
            <a:r>
              <a:rPr sz="1150" spc="105" dirty="0">
                <a:latin typeface="Cambria"/>
                <a:cs typeface="Cambria"/>
              </a:rPr>
              <a:t> </a:t>
            </a:r>
            <a:r>
              <a:rPr sz="1150" spc="-50" dirty="0">
                <a:latin typeface="Cambria"/>
                <a:cs typeface="Cambria"/>
              </a:rPr>
              <a:t>тонны</a:t>
            </a:r>
            <a:r>
              <a:rPr sz="1150" spc="75" dirty="0">
                <a:latin typeface="Cambria"/>
                <a:cs typeface="Cambria"/>
              </a:rPr>
              <a:t> </a:t>
            </a:r>
            <a:r>
              <a:rPr sz="1150" dirty="0">
                <a:latin typeface="Cambria"/>
                <a:cs typeface="Cambria"/>
              </a:rPr>
              <a:t>и</a:t>
            </a:r>
            <a:r>
              <a:rPr sz="1150" spc="30" dirty="0">
                <a:latin typeface="Cambria"/>
                <a:cs typeface="Cambria"/>
              </a:rPr>
              <a:t> </a:t>
            </a:r>
            <a:r>
              <a:rPr sz="1150" dirty="0">
                <a:latin typeface="Cambria"/>
                <a:cs typeface="Cambria"/>
              </a:rPr>
              <a:t>т.</a:t>
            </a:r>
            <a:r>
              <a:rPr sz="1150" spc="80" dirty="0">
                <a:latin typeface="Cambria"/>
                <a:cs typeface="Cambria"/>
              </a:rPr>
              <a:t> </a:t>
            </a:r>
            <a:r>
              <a:rPr sz="1150" dirty="0">
                <a:latin typeface="Cambria"/>
                <a:cs typeface="Cambria"/>
              </a:rPr>
              <a:t>д.).</a:t>
            </a:r>
            <a:r>
              <a:rPr sz="1150" spc="40" dirty="0">
                <a:latin typeface="Cambria"/>
                <a:cs typeface="Cambria"/>
              </a:rPr>
              <a:t> </a:t>
            </a:r>
            <a:r>
              <a:rPr sz="1150" dirty="0">
                <a:latin typeface="Cambria"/>
                <a:cs typeface="Cambria"/>
              </a:rPr>
              <a:t>Их</a:t>
            </a:r>
            <a:r>
              <a:rPr sz="1150" spc="85" dirty="0">
                <a:latin typeface="Cambria"/>
                <a:cs typeface="Cambria"/>
              </a:rPr>
              <a:t> </a:t>
            </a:r>
            <a:r>
              <a:rPr sz="1150" spc="-40" dirty="0">
                <a:latin typeface="Cambria"/>
                <a:cs typeface="Cambria"/>
              </a:rPr>
              <a:t>используют</a:t>
            </a:r>
            <a:r>
              <a:rPr sz="1150" spc="160" dirty="0">
                <a:latin typeface="Cambria"/>
                <a:cs typeface="Cambria"/>
              </a:rPr>
              <a:t> </a:t>
            </a:r>
            <a:r>
              <a:rPr sz="1150" spc="-20" dirty="0">
                <a:latin typeface="Cambria"/>
                <a:cs typeface="Cambria"/>
              </a:rPr>
              <a:t>при</a:t>
            </a:r>
            <a:r>
              <a:rPr sz="1150" spc="120" dirty="0">
                <a:latin typeface="Cambria"/>
                <a:cs typeface="Cambria"/>
              </a:rPr>
              <a:t> </a:t>
            </a:r>
            <a:r>
              <a:rPr sz="1150" spc="-10" dirty="0">
                <a:latin typeface="Cambria"/>
                <a:cs typeface="Cambria"/>
              </a:rPr>
              <a:t>анализе</a:t>
            </a:r>
            <a:endParaRPr sz="1150">
              <a:latin typeface="Cambria"/>
              <a:cs typeface="Cambria"/>
            </a:endParaRPr>
          </a:p>
          <a:p>
            <a:pPr marL="46990" marR="45720" algn="just">
              <a:lnSpc>
                <a:spcPct val="149400"/>
              </a:lnSpc>
              <a:spcBef>
                <a:spcPts val="35"/>
              </a:spcBef>
            </a:pPr>
            <a:r>
              <a:rPr sz="1150" dirty="0">
                <a:latin typeface="Cambria"/>
                <a:cs typeface="Cambria"/>
              </a:rPr>
              <a:t>объемов</a:t>
            </a:r>
            <a:r>
              <a:rPr sz="1150" spc="25" dirty="0">
                <a:latin typeface="Cambria"/>
                <a:cs typeface="Cambria"/>
              </a:rPr>
              <a:t> </a:t>
            </a:r>
            <a:r>
              <a:rPr sz="1150" spc="-25" dirty="0">
                <a:latin typeface="Cambria"/>
                <a:cs typeface="Cambria"/>
              </a:rPr>
              <a:t>производства</a:t>
            </a:r>
            <a:r>
              <a:rPr sz="1150" spc="50" dirty="0">
                <a:latin typeface="Cambria"/>
                <a:cs typeface="Cambria"/>
              </a:rPr>
              <a:t> </a:t>
            </a:r>
            <a:r>
              <a:rPr sz="1150" dirty="0">
                <a:latin typeface="Cambria"/>
                <a:cs typeface="Cambria"/>
              </a:rPr>
              <a:t>и</a:t>
            </a:r>
            <a:r>
              <a:rPr sz="1150" spc="-25" dirty="0">
                <a:latin typeface="Cambria"/>
                <a:cs typeface="Cambria"/>
              </a:rPr>
              <a:t> </a:t>
            </a:r>
            <a:r>
              <a:rPr sz="1150" spc="-45" dirty="0">
                <a:latin typeface="Cambria"/>
                <a:cs typeface="Cambria"/>
              </a:rPr>
              <a:t>реализации</a:t>
            </a:r>
            <a:r>
              <a:rPr sz="1150" spc="40" dirty="0">
                <a:latin typeface="Cambria"/>
                <a:cs typeface="Cambria"/>
              </a:rPr>
              <a:t> </a:t>
            </a:r>
            <a:r>
              <a:rPr sz="1150" spc="-35" dirty="0">
                <a:latin typeface="Cambria"/>
                <a:cs typeface="Cambria"/>
              </a:rPr>
              <a:t>продукции</a:t>
            </a:r>
            <a:r>
              <a:rPr sz="1150" spc="60" dirty="0">
                <a:latin typeface="Cambria"/>
                <a:cs typeface="Cambria"/>
              </a:rPr>
              <a:t> </a:t>
            </a:r>
            <a:r>
              <a:rPr sz="1150" dirty="0">
                <a:latin typeface="Cambria"/>
                <a:cs typeface="Cambria"/>
              </a:rPr>
              <a:t>по</a:t>
            </a:r>
            <a:r>
              <a:rPr sz="1150" spc="-30" dirty="0">
                <a:latin typeface="Cambria"/>
                <a:cs typeface="Cambria"/>
              </a:rPr>
              <a:t> </a:t>
            </a:r>
            <a:r>
              <a:rPr sz="1150" spc="-45" dirty="0">
                <a:latin typeface="Cambria"/>
                <a:cs typeface="Cambria"/>
              </a:rPr>
              <a:t>отдельным</a:t>
            </a:r>
            <a:r>
              <a:rPr sz="1150" spc="55" dirty="0">
                <a:latin typeface="Cambria"/>
                <a:cs typeface="Cambria"/>
              </a:rPr>
              <a:t> </a:t>
            </a:r>
            <a:r>
              <a:rPr sz="1150" spc="-10" dirty="0">
                <a:latin typeface="Cambria"/>
                <a:cs typeface="Cambria"/>
              </a:rPr>
              <a:t>видам</a:t>
            </a:r>
            <a:r>
              <a:rPr sz="1150" spc="15" dirty="0">
                <a:latin typeface="Cambria"/>
                <a:cs typeface="Cambria"/>
              </a:rPr>
              <a:t> </a:t>
            </a:r>
            <a:r>
              <a:rPr sz="1150" dirty="0">
                <a:latin typeface="Cambria"/>
                <a:cs typeface="Cambria"/>
              </a:rPr>
              <a:t>и</a:t>
            </a:r>
            <a:r>
              <a:rPr sz="1150" spc="15" dirty="0">
                <a:latin typeface="Cambria"/>
                <a:cs typeface="Cambria"/>
              </a:rPr>
              <a:t> </a:t>
            </a:r>
            <a:r>
              <a:rPr sz="1150" spc="-10" dirty="0">
                <a:latin typeface="Cambria"/>
                <a:cs typeface="Cambria"/>
              </a:rPr>
              <a:t>груп- </a:t>
            </a:r>
            <a:r>
              <a:rPr sz="1150" dirty="0">
                <a:latin typeface="Cambria"/>
                <a:cs typeface="Cambria"/>
              </a:rPr>
              <a:t>пам </a:t>
            </a:r>
            <a:r>
              <a:rPr sz="1150" spc="-30" dirty="0">
                <a:latin typeface="Cambria"/>
                <a:cs typeface="Cambria"/>
              </a:rPr>
              <a:t>однородной</a:t>
            </a:r>
            <a:r>
              <a:rPr sz="1150" spc="65" dirty="0">
                <a:latin typeface="Cambria"/>
                <a:cs typeface="Cambria"/>
              </a:rPr>
              <a:t> </a:t>
            </a:r>
            <a:r>
              <a:rPr sz="1150" spc="-10" dirty="0">
                <a:latin typeface="Cambria"/>
                <a:cs typeface="Cambria"/>
              </a:rPr>
              <a:t>продукции.</a:t>
            </a:r>
            <a:endParaRPr sz="1150">
              <a:latin typeface="Cambria"/>
              <a:cs typeface="Cambria"/>
            </a:endParaRPr>
          </a:p>
          <a:p>
            <a:pPr marL="47625" marR="53975" indent="392430" algn="just">
              <a:lnSpc>
                <a:spcPts val="2100"/>
              </a:lnSpc>
              <a:spcBef>
                <a:spcPts val="114"/>
              </a:spcBef>
            </a:pPr>
            <a:r>
              <a:rPr sz="1150" spc="-30" dirty="0">
                <a:latin typeface="Cambria"/>
                <a:cs typeface="Cambria"/>
              </a:rPr>
              <a:t>Условно-</a:t>
            </a:r>
            <a:r>
              <a:rPr sz="1150" dirty="0">
                <a:latin typeface="Cambria"/>
                <a:cs typeface="Cambria"/>
              </a:rPr>
              <a:t>натуральные</a:t>
            </a:r>
            <a:r>
              <a:rPr sz="1150" spc="100" dirty="0">
                <a:latin typeface="Cambria"/>
                <a:cs typeface="Cambria"/>
              </a:rPr>
              <a:t> </a:t>
            </a:r>
            <a:r>
              <a:rPr sz="1150" spc="-10" dirty="0">
                <a:latin typeface="Cambria"/>
                <a:cs typeface="Cambria"/>
              </a:rPr>
              <a:t>показатели,</a:t>
            </a:r>
            <a:r>
              <a:rPr sz="1150" spc="200" dirty="0">
                <a:latin typeface="Cambria"/>
                <a:cs typeface="Cambria"/>
              </a:rPr>
              <a:t> </a:t>
            </a:r>
            <a:r>
              <a:rPr sz="1150" dirty="0">
                <a:latin typeface="Cambria"/>
                <a:cs typeface="Cambria"/>
              </a:rPr>
              <a:t>как</a:t>
            </a:r>
            <a:r>
              <a:rPr sz="1150" spc="155" dirty="0">
                <a:latin typeface="Cambria"/>
                <a:cs typeface="Cambria"/>
              </a:rPr>
              <a:t> </a:t>
            </a:r>
            <a:r>
              <a:rPr sz="1150" dirty="0">
                <a:latin typeface="Cambria"/>
                <a:cs typeface="Cambria"/>
              </a:rPr>
              <a:t>и</a:t>
            </a:r>
            <a:r>
              <a:rPr sz="1150" spc="120" dirty="0">
                <a:latin typeface="Cambria"/>
                <a:cs typeface="Cambria"/>
              </a:rPr>
              <a:t> </a:t>
            </a:r>
            <a:r>
              <a:rPr sz="1150" dirty="0">
                <a:latin typeface="Cambria"/>
                <a:cs typeface="Cambria"/>
              </a:rPr>
              <a:t>стоимостные,</a:t>
            </a:r>
            <a:r>
              <a:rPr sz="1150" spc="240" dirty="0">
                <a:latin typeface="Cambria"/>
                <a:cs typeface="Cambria"/>
              </a:rPr>
              <a:t> </a:t>
            </a:r>
            <a:r>
              <a:rPr sz="1150" spc="-20" dirty="0">
                <a:latin typeface="Cambria"/>
                <a:cs typeface="Cambria"/>
              </a:rPr>
              <a:t>применяются </a:t>
            </a:r>
            <a:r>
              <a:rPr sz="1150" spc="-10" dirty="0">
                <a:latin typeface="Cambria"/>
                <a:cs typeface="Cambria"/>
              </a:rPr>
              <a:t>для</a:t>
            </a:r>
            <a:r>
              <a:rPr sz="1150" spc="10" dirty="0">
                <a:latin typeface="Cambria"/>
                <a:cs typeface="Cambria"/>
              </a:rPr>
              <a:t> </a:t>
            </a:r>
            <a:r>
              <a:rPr sz="1150" spc="-25" dirty="0">
                <a:latin typeface="Cambria"/>
                <a:cs typeface="Cambria"/>
              </a:rPr>
              <a:t>обобщенной</a:t>
            </a:r>
            <a:r>
              <a:rPr sz="1150" spc="105" dirty="0">
                <a:latin typeface="Cambria"/>
                <a:cs typeface="Cambria"/>
              </a:rPr>
              <a:t> </a:t>
            </a:r>
            <a:r>
              <a:rPr sz="1150" spc="-45" dirty="0">
                <a:latin typeface="Cambria"/>
                <a:cs typeface="Cambria"/>
              </a:rPr>
              <a:t>характеристики</a:t>
            </a:r>
            <a:r>
              <a:rPr sz="1150" spc="-5" dirty="0">
                <a:latin typeface="Cambria"/>
                <a:cs typeface="Cambria"/>
              </a:rPr>
              <a:t> </a:t>
            </a:r>
            <a:r>
              <a:rPr sz="1150" spc="-50" dirty="0">
                <a:latin typeface="Cambria"/>
                <a:cs typeface="Cambria"/>
              </a:rPr>
              <a:t>объемов</a:t>
            </a:r>
            <a:r>
              <a:rPr sz="1150" spc="15" dirty="0">
                <a:latin typeface="Cambria"/>
                <a:cs typeface="Cambria"/>
              </a:rPr>
              <a:t> </a:t>
            </a:r>
            <a:r>
              <a:rPr sz="1150" spc="-55" dirty="0">
                <a:latin typeface="Cambria"/>
                <a:cs typeface="Cambria"/>
              </a:rPr>
              <a:t>производства</a:t>
            </a:r>
            <a:r>
              <a:rPr sz="1150" spc="75" dirty="0">
                <a:latin typeface="Cambria"/>
                <a:cs typeface="Cambria"/>
              </a:rPr>
              <a:t> </a:t>
            </a:r>
            <a:r>
              <a:rPr sz="1150" spc="-10" dirty="0">
                <a:latin typeface="Cambria"/>
                <a:cs typeface="Cambria"/>
              </a:rPr>
              <a:t>продукции.</a:t>
            </a:r>
            <a:endParaRPr sz="1150">
              <a:latin typeface="Cambria"/>
              <a:cs typeface="Cambria"/>
            </a:endParaRPr>
          </a:p>
          <a:p>
            <a:pPr marL="474345" algn="just">
              <a:lnSpc>
                <a:spcPct val="100000"/>
              </a:lnSpc>
              <a:spcBef>
                <a:spcPts val="455"/>
              </a:spcBef>
            </a:pPr>
            <a:r>
              <a:rPr sz="1150" spc="-10" dirty="0">
                <a:latin typeface="Cambria"/>
                <a:cs typeface="Cambria"/>
              </a:rPr>
              <a:t>Нормативные</a:t>
            </a:r>
            <a:r>
              <a:rPr sz="1150" spc="430" dirty="0">
                <a:latin typeface="Cambria"/>
                <a:cs typeface="Cambria"/>
              </a:rPr>
              <a:t> </a:t>
            </a:r>
            <a:r>
              <a:rPr sz="1150" spc="-40" dirty="0">
                <a:latin typeface="Cambria"/>
                <a:cs typeface="Cambria"/>
              </a:rPr>
              <a:t>трудозатраты</a:t>
            </a:r>
            <a:r>
              <a:rPr sz="1150" spc="434" dirty="0">
                <a:latin typeface="Cambria"/>
                <a:cs typeface="Cambria"/>
              </a:rPr>
              <a:t> </a:t>
            </a:r>
            <a:r>
              <a:rPr sz="1150" dirty="0">
                <a:latin typeface="Cambria"/>
                <a:cs typeface="Cambria"/>
              </a:rPr>
              <a:t>также</a:t>
            </a:r>
            <a:r>
              <a:rPr sz="1150" spc="390" dirty="0">
                <a:latin typeface="Cambria"/>
                <a:cs typeface="Cambria"/>
              </a:rPr>
              <a:t> </a:t>
            </a:r>
            <a:r>
              <a:rPr sz="1150" spc="-30" dirty="0">
                <a:latin typeface="Cambria"/>
                <a:cs typeface="Cambria"/>
              </a:rPr>
              <a:t>используются</a:t>
            </a:r>
            <a:r>
              <a:rPr sz="1150" spc="470" dirty="0">
                <a:latin typeface="Cambria"/>
                <a:cs typeface="Cambria"/>
              </a:rPr>
              <a:t> </a:t>
            </a:r>
            <a:r>
              <a:rPr sz="1150" dirty="0">
                <a:latin typeface="Cambria"/>
                <a:cs typeface="Cambria"/>
              </a:rPr>
              <a:t>для</a:t>
            </a:r>
            <a:r>
              <a:rPr sz="1150" spc="375" dirty="0">
                <a:latin typeface="Cambria"/>
                <a:cs typeface="Cambria"/>
              </a:rPr>
              <a:t> </a:t>
            </a:r>
            <a:r>
              <a:rPr sz="1150" spc="-10" dirty="0">
                <a:latin typeface="Cambria"/>
                <a:cs typeface="Cambria"/>
              </a:rPr>
              <a:t>обобщенной</a:t>
            </a:r>
            <a:endParaRPr sz="1150">
              <a:latin typeface="Cambria"/>
              <a:cs typeface="Cambria"/>
            </a:endParaRPr>
          </a:p>
          <a:p>
            <a:pPr marL="46990" marR="43815" algn="just">
              <a:lnSpc>
                <a:spcPct val="152000"/>
              </a:lnSpc>
            </a:pPr>
            <a:r>
              <a:rPr sz="1150" dirty="0">
                <a:latin typeface="Cambria"/>
                <a:cs typeface="Cambria"/>
              </a:rPr>
              <a:t>оценки</a:t>
            </a:r>
            <a:r>
              <a:rPr sz="1150" spc="-65" dirty="0">
                <a:latin typeface="Cambria"/>
                <a:cs typeface="Cambria"/>
              </a:rPr>
              <a:t> </a:t>
            </a:r>
            <a:r>
              <a:rPr sz="1150" dirty="0">
                <a:latin typeface="Cambria"/>
                <a:cs typeface="Cambria"/>
              </a:rPr>
              <a:t>объемов</a:t>
            </a:r>
            <a:r>
              <a:rPr sz="1150" spc="20" dirty="0">
                <a:latin typeface="Cambria"/>
                <a:cs typeface="Cambria"/>
              </a:rPr>
              <a:t> </a:t>
            </a:r>
            <a:r>
              <a:rPr sz="1150" dirty="0">
                <a:latin typeface="Cambria"/>
                <a:cs typeface="Cambria"/>
              </a:rPr>
              <a:t>выпуска</a:t>
            </a:r>
            <a:r>
              <a:rPr sz="1150" spc="80" dirty="0">
                <a:latin typeface="Cambria"/>
                <a:cs typeface="Cambria"/>
              </a:rPr>
              <a:t> </a:t>
            </a:r>
            <a:r>
              <a:rPr sz="1150" spc="-30" dirty="0">
                <a:latin typeface="Cambria"/>
                <a:cs typeface="Cambria"/>
              </a:rPr>
              <a:t>продукции</a:t>
            </a:r>
            <a:r>
              <a:rPr sz="1150" spc="65" dirty="0">
                <a:latin typeface="Cambria"/>
                <a:cs typeface="Cambria"/>
              </a:rPr>
              <a:t> </a:t>
            </a:r>
            <a:r>
              <a:rPr sz="1150" spc="145" dirty="0">
                <a:latin typeface="Cambria"/>
                <a:cs typeface="Cambria"/>
              </a:rPr>
              <a:t>—</a:t>
            </a:r>
            <a:r>
              <a:rPr sz="1150" spc="-15" dirty="0">
                <a:latin typeface="Cambria"/>
                <a:cs typeface="Cambria"/>
              </a:rPr>
              <a:t> </a:t>
            </a:r>
            <a:r>
              <a:rPr sz="1150" dirty="0">
                <a:latin typeface="Cambria"/>
                <a:cs typeface="Cambria"/>
              </a:rPr>
              <a:t>в</a:t>
            </a:r>
            <a:r>
              <a:rPr sz="1150" spc="-25" dirty="0">
                <a:latin typeface="Cambria"/>
                <a:cs typeface="Cambria"/>
              </a:rPr>
              <a:t> </a:t>
            </a:r>
            <a:r>
              <a:rPr sz="1150" dirty="0">
                <a:latin typeface="Cambria"/>
                <a:cs typeface="Cambria"/>
              </a:rPr>
              <a:t>тех</a:t>
            </a:r>
            <a:r>
              <a:rPr sz="1150" spc="30" dirty="0">
                <a:latin typeface="Cambria"/>
                <a:cs typeface="Cambria"/>
              </a:rPr>
              <a:t> </a:t>
            </a:r>
            <a:r>
              <a:rPr sz="1150" spc="-90" dirty="0">
                <a:latin typeface="Cambria"/>
                <a:cs typeface="Cambria"/>
              </a:rPr>
              <a:t>слу</a:t>
            </a:r>
            <a:r>
              <a:rPr sz="1150" spc="25" dirty="0">
                <a:latin typeface="Cambria"/>
                <a:cs typeface="Cambria"/>
              </a:rPr>
              <a:t> </a:t>
            </a:r>
            <a:r>
              <a:rPr sz="1150" dirty="0">
                <a:latin typeface="Cambria"/>
                <a:cs typeface="Cambria"/>
              </a:rPr>
              <a:t>чаях,</a:t>
            </a:r>
            <a:r>
              <a:rPr sz="1150" spc="65" dirty="0">
                <a:latin typeface="Cambria"/>
                <a:cs typeface="Cambria"/>
              </a:rPr>
              <a:t> </a:t>
            </a:r>
            <a:r>
              <a:rPr sz="1150" dirty="0">
                <a:latin typeface="Cambria"/>
                <a:cs typeface="Cambria"/>
              </a:rPr>
              <a:t>когда</a:t>
            </a:r>
            <a:r>
              <a:rPr sz="1150" spc="55" dirty="0">
                <a:latin typeface="Cambria"/>
                <a:cs typeface="Cambria"/>
              </a:rPr>
              <a:t> </a:t>
            </a:r>
            <a:r>
              <a:rPr sz="1150" dirty="0">
                <a:latin typeface="Cambria"/>
                <a:cs typeface="Cambria"/>
              </a:rPr>
              <a:t>в</a:t>
            </a:r>
            <a:r>
              <a:rPr sz="1150" spc="15" dirty="0">
                <a:latin typeface="Cambria"/>
                <a:cs typeface="Cambria"/>
              </a:rPr>
              <a:t> </a:t>
            </a:r>
            <a:r>
              <a:rPr sz="1150" spc="-10" dirty="0">
                <a:latin typeface="Cambria"/>
                <a:cs typeface="Cambria"/>
              </a:rPr>
              <a:t>условияхпро- </a:t>
            </a:r>
            <a:r>
              <a:rPr sz="1150" spc="-25" dirty="0">
                <a:latin typeface="Cambria"/>
                <a:cs typeface="Cambria"/>
              </a:rPr>
              <a:t>изводства</a:t>
            </a:r>
            <a:r>
              <a:rPr sz="1150" spc="45" dirty="0">
                <a:latin typeface="Cambria"/>
                <a:cs typeface="Cambria"/>
              </a:rPr>
              <a:t> </a:t>
            </a:r>
            <a:r>
              <a:rPr sz="1150" spc="-25" dirty="0">
                <a:latin typeface="Cambria"/>
                <a:cs typeface="Cambria"/>
              </a:rPr>
              <a:t>кескольких</a:t>
            </a:r>
            <a:r>
              <a:rPr sz="1150" spc="85" dirty="0">
                <a:latin typeface="Cambria"/>
                <a:cs typeface="Cambria"/>
              </a:rPr>
              <a:t> </a:t>
            </a:r>
            <a:r>
              <a:rPr sz="1150" spc="-40" dirty="0">
                <a:latin typeface="Cambria"/>
                <a:cs typeface="Cambria"/>
              </a:rPr>
              <a:t>продуктов</a:t>
            </a:r>
            <a:r>
              <a:rPr sz="1150" spc="50" dirty="0">
                <a:latin typeface="Cambria"/>
                <a:cs typeface="Cambria"/>
              </a:rPr>
              <a:t> </a:t>
            </a:r>
            <a:r>
              <a:rPr sz="1150" dirty="0">
                <a:latin typeface="Cambria"/>
                <a:cs typeface="Cambria"/>
              </a:rPr>
              <a:t>не</a:t>
            </a:r>
            <a:r>
              <a:rPr sz="1150" spc="25" dirty="0">
                <a:latin typeface="Cambria"/>
                <a:cs typeface="Cambria"/>
              </a:rPr>
              <a:t> </a:t>
            </a:r>
            <a:r>
              <a:rPr sz="1150" spc="-50" dirty="0">
                <a:latin typeface="Cambria"/>
                <a:cs typeface="Cambria"/>
              </a:rPr>
              <a:t>представляется</a:t>
            </a:r>
            <a:r>
              <a:rPr sz="1150" spc="-15" dirty="0">
                <a:latin typeface="Cambria"/>
                <a:cs typeface="Cambria"/>
              </a:rPr>
              <a:t> </a:t>
            </a:r>
            <a:r>
              <a:rPr sz="1150" spc="-50" dirty="0">
                <a:latin typeface="Cambria"/>
                <a:cs typeface="Cambria"/>
              </a:rPr>
              <a:t>возможным</a:t>
            </a:r>
            <a:r>
              <a:rPr sz="1150" spc="140" dirty="0">
                <a:latin typeface="Cambria"/>
                <a:cs typeface="Cambria"/>
              </a:rPr>
              <a:t> </a:t>
            </a:r>
            <a:r>
              <a:rPr sz="1150" spc="-10" dirty="0">
                <a:latin typeface="Cambria"/>
                <a:cs typeface="Cambria"/>
              </a:rPr>
              <a:t>использовать</a:t>
            </a:r>
            <a:endParaRPr sz="1150">
              <a:latin typeface="Cambria"/>
              <a:cs typeface="Cambria"/>
            </a:endParaRPr>
          </a:p>
          <a:p>
            <a:pPr marL="42545" algn="just">
              <a:lnSpc>
                <a:spcPct val="100000"/>
              </a:lnSpc>
              <a:spcBef>
                <a:spcPts val="785"/>
              </a:spcBef>
            </a:pPr>
            <a:r>
              <a:rPr sz="1725" spc="-67" baseline="2415" dirty="0">
                <a:latin typeface="Cambria"/>
                <a:cs typeface="Cambria"/>
              </a:rPr>
              <a:t>натуральньlе</a:t>
            </a:r>
            <a:r>
              <a:rPr sz="1725" spc="202" baseline="2415" dirty="0">
                <a:latin typeface="Cambria"/>
                <a:cs typeface="Cambria"/>
              </a:rPr>
              <a:t> </a:t>
            </a:r>
            <a:r>
              <a:rPr sz="1725" spc="-15" baseline="2415" dirty="0">
                <a:latin typeface="Cambria"/>
                <a:cs typeface="Cambria"/>
              </a:rPr>
              <a:t>или</a:t>
            </a:r>
            <a:r>
              <a:rPr sz="1725" spc="82" baseline="2415" dirty="0">
                <a:latin typeface="Cambria"/>
                <a:cs typeface="Cambria"/>
              </a:rPr>
              <a:t> </a:t>
            </a:r>
            <a:r>
              <a:rPr sz="1150" dirty="0">
                <a:latin typeface="Cambria"/>
                <a:cs typeface="Cambria"/>
              </a:rPr>
              <a:t>усло</a:t>
            </a:r>
            <a:r>
              <a:rPr sz="1725" baseline="4830" dirty="0">
                <a:latin typeface="Cambria"/>
                <a:cs typeface="Cambria"/>
              </a:rPr>
              <a:t>вно-</a:t>
            </a:r>
            <a:r>
              <a:rPr sz="1725" spc="22" baseline="4830" dirty="0">
                <a:latin typeface="Cambria"/>
                <a:cs typeface="Cambria"/>
              </a:rPr>
              <a:t>натуральны</a:t>
            </a:r>
            <a:r>
              <a:rPr sz="1725" spc="-810" baseline="4830" dirty="0">
                <a:latin typeface="Cambria"/>
                <a:cs typeface="Cambria"/>
              </a:rPr>
              <a:t>е</a:t>
            </a:r>
            <a:r>
              <a:rPr sz="1725" spc="15" baseline="2415" dirty="0">
                <a:latin typeface="Cambria"/>
                <a:cs typeface="Cambria"/>
              </a:rPr>
              <a:t>измерители.</a:t>
            </a:r>
            <a:endParaRPr sz="1725" baseline="2415">
              <a:latin typeface="Cambria"/>
              <a:cs typeface="Cambria"/>
            </a:endParaRPr>
          </a:p>
          <a:p>
            <a:pPr marL="42545" marR="39370" indent="394335">
              <a:lnSpc>
                <a:spcPts val="2100"/>
              </a:lnSpc>
              <a:spcBef>
                <a:spcPts val="45"/>
              </a:spcBef>
            </a:pPr>
            <a:r>
              <a:rPr sz="1725" baseline="-9661" dirty="0">
                <a:latin typeface="Cambria"/>
                <a:cs typeface="Cambria"/>
              </a:rPr>
              <a:t>Анализ</a:t>
            </a:r>
            <a:r>
              <a:rPr sz="1725" spc="127" baseline="-9661" dirty="0">
                <a:latin typeface="Cambria"/>
                <a:cs typeface="Cambria"/>
              </a:rPr>
              <a:t> </a:t>
            </a:r>
            <a:r>
              <a:rPr sz="1150" spc="-45" dirty="0">
                <a:latin typeface="Cambria"/>
                <a:cs typeface="Cambria"/>
              </a:rPr>
              <a:t>начинается</a:t>
            </a:r>
            <a:r>
              <a:rPr sz="1150" spc="125" dirty="0">
                <a:latin typeface="Cambria"/>
                <a:cs typeface="Cambria"/>
              </a:rPr>
              <a:t> </a:t>
            </a:r>
            <a:r>
              <a:rPr sz="1150" dirty="0">
                <a:latin typeface="Cambria"/>
                <a:cs typeface="Cambria"/>
              </a:rPr>
              <a:t>с</a:t>
            </a:r>
            <a:r>
              <a:rPr sz="1150" spc="55" dirty="0">
                <a:latin typeface="Cambria"/>
                <a:cs typeface="Cambria"/>
              </a:rPr>
              <a:t> </a:t>
            </a:r>
            <a:r>
              <a:rPr sz="1150" spc="-75" dirty="0">
                <a:latin typeface="Cambria"/>
                <a:cs typeface="Cambria"/>
              </a:rPr>
              <a:t>изу</a:t>
            </a:r>
            <a:r>
              <a:rPr sz="1150" spc="-90" dirty="0">
                <a:latin typeface="Cambria"/>
                <a:cs typeface="Cambria"/>
              </a:rPr>
              <a:t> </a:t>
            </a:r>
            <a:r>
              <a:rPr sz="1150" spc="-55" dirty="0">
                <a:latin typeface="Cambria"/>
                <a:cs typeface="Cambria"/>
              </a:rPr>
              <a:t>чения</a:t>
            </a:r>
            <a:r>
              <a:rPr sz="1150" spc="70" dirty="0">
                <a:latin typeface="Cambria"/>
                <a:cs typeface="Cambria"/>
              </a:rPr>
              <a:t> </a:t>
            </a:r>
            <a:r>
              <a:rPr sz="1150" spc="-50" dirty="0">
                <a:latin typeface="Cambria"/>
                <a:cs typeface="Cambria"/>
              </a:rPr>
              <a:t>динамики</a:t>
            </a:r>
            <a:r>
              <a:rPr sz="1150" spc="110" dirty="0">
                <a:latin typeface="Cambria"/>
                <a:cs typeface="Cambria"/>
              </a:rPr>
              <a:t> </a:t>
            </a:r>
            <a:r>
              <a:rPr sz="1150" spc="-55" dirty="0">
                <a:latin typeface="Cambria"/>
                <a:cs typeface="Cambria"/>
              </a:rPr>
              <a:t>реализации</a:t>
            </a:r>
            <a:r>
              <a:rPr sz="1150" spc="150" dirty="0">
                <a:latin typeface="Cambria"/>
                <a:cs typeface="Cambria"/>
              </a:rPr>
              <a:t> </a:t>
            </a:r>
            <a:r>
              <a:rPr sz="1150" spc="-25" dirty="0">
                <a:latin typeface="Cambria"/>
                <a:cs typeface="Cambria"/>
              </a:rPr>
              <a:t>продукции.</a:t>
            </a:r>
            <a:r>
              <a:rPr sz="1150" spc="95" dirty="0">
                <a:latin typeface="Cambria"/>
                <a:cs typeface="Cambria"/>
              </a:rPr>
              <a:t> </a:t>
            </a:r>
            <a:r>
              <a:rPr sz="1150" spc="-10" dirty="0">
                <a:latin typeface="Cambria"/>
                <a:cs typeface="Cambria"/>
              </a:rPr>
              <a:t>Исхо- </a:t>
            </a:r>
            <a:r>
              <a:rPr sz="1725" baseline="-9661" dirty="0">
                <a:latin typeface="Cambria"/>
                <a:cs typeface="Cambria"/>
              </a:rPr>
              <a:t>дя</a:t>
            </a:r>
            <a:r>
              <a:rPr sz="1725" spc="44" baseline="-9661" dirty="0">
                <a:latin typeface="Cambria"/>
                <a:cs typeface="Cambria"/>
              </a:rPr>
              <a:t> </a:t>
            </a:r>
            <a:r>
              <a:rPr sz="1725" baseline="-9661" dirty="0">
                <a:latin typeface="Cambria"/>
                <a:cs typeface="Cambria"/>
              </a:rPr>
              <a:t>из</a:t>
            </a:r>
            <a:r>
              <a:rPr sz="1725" spc="30" baseline="-9661" dirty="0">
                <a:latin typeface="Cambria"/>
                <a:cs typeface="Cambria"/>
              </a:rPr>
              <a:t> </a:t>
            </a:r>
            <a:r>
              <a:rPr sz="1725" spc="-15" baseline="-9661" dirty="0">
                <a:latin typeface="Cambria"/>
                <a:cs typeface="Cambria"/>
              </a:rPr>
              <a:t>данных</a:t>
            </a:r>
            <a:r>
              <a:rPr sz="1725" spc="127" baseline="-9661" dirty="0">
                <a:latin typeface="Cambria"/>
                <a:cs typeface="Cambria"/>
              </a:rPr>
              <a:t> </a:t>
            </a:r>
            <a:r>
              <a:rPr sz="1150" spc="-35" dirty="0">
                <a:latin typeface="Cambria"/>
                <a:cs typeface="Cambria"/>
              </a:rPr>
              <a:t>таблицы</a:t>
            </a:r>
            <a:r>
              <a:rPr sz="1150" spc="135" dirty="0">
                <a:latin typeface="Cambria"/>
                <a:cs typeface="Cambria"/>
              </a:rPr>
              <a:t> </a:t>
            </a:r>
            <a:r>
              <a:rPr sz="1150" spc="-45" dirty="0">
                <a:latin typeface="Cambria"/>
                <a:cs typeface="Cambria"/>
              </a:rPr>
              <a:t>13</a:t>
            </a:r>
            <a:r>
              <a:rPr sz="1150" spc="75" dirty="0">
                <a:latin typeface="Cambria"/>
                <a:cs typeface="Cambria"/>
              </a:rPr>
              <a:t> </a:t>
            </a:r>
            <a:r>
              <a:rPr sz="1150" spc="-10" dirty="0">
                <a:latin typeface="Cambria"/>
                <a:cs typeface="Cambria"/>
              </a:rPr>
              <a:t>можно</a:t>
            </a:r>
            <a:r>
              <a:rPr sz="1150" spc="65" dirty="0">
                <a:latin typeface="Cambria"/>
                <a:cs typeface="Cambria"/>
              </a:rPr>
              <a:t> </a:t>
            </a:r>
            <a:r>
              <a:rPr sz="1150" spc="-45" dirty="0">
                <a:latin typeface="Cambria"/>
                <a:cs typeface="Cambria"/>
              </a:rPr>
              <a:t>сделать</a:t>
            </a:r>
            <a:r>
              <a:rPr sz="1150" spc="114" dirty="0">
                <a:latin typeface="Cambria"/>
                <a:cs typeface="Cambria"/>
              </a:rPr>
              <a:t> </a:t>
            </a:r>
            <a:r>
              <a:rPr sz="1150" spc="-30" dirty="0">
                <a:latin typeface="Cambria"/>
                <a:cs typeface="Cambria"/>
              </a:rPr>
              <a:t>вывод,</a:t>
            </a:r>
            <a:r>
              <a:rPr sz="1150" spc="105" dirty="0">
                <a:latin typeface="Cambria"/>
                <a:cs typeface="Cambria"/>
              </a:rPr>
              <a:t> </a:t>
            </a:r>
            <a:r>
              <a:rPr sz="1150" spc="-10" dirty="0">
                <a:latin typeface="Cambria"/>
                <a:cs typeface="Cambria"/>
              </a:rPr>
              <a:t>что</a:t>
            </a:r>
            <a:r>
              <a:rPr sz="1150" spc="60" dirty="0">
                <a:latin typeface="Cambria"/>
                <a:cs typeface="Cambria"/>
              </a:rPr>
              <a:t> </a:t>
            </a:r>
            <a:r>
              <a:rPr sz="1150" dirty="0">
                <a:latin typeface="Cambria"/>
                <a:cs typeface="Cambria"/>
              </a:rPr>
              <a:t>в</a:t>
            </a:r>
            <a:r>
              <a:rPr sz="1150" spc="35" dirty="0">
                <a:latin typeface="Cambria"/>
                <a:cs typeface="Cambria"/>
              </a:rPr>
              <a:t> </a:t>
            </a:r>
            <a:r>
              <a:rPr sz="1150" dirty="0">
                <a:latin typeface="Cambria"/>
                <a:cs typeface="Cambria"/>
              </a:rPr>
              <a:t>AO</a:t>
            </a:r>
            <a:r>
              <a:rPr sz="1150" spc="340" dirty="0">
                <a:latin typeface="Cambria"/>
                <a:cs typeface="Cambria"/>
              </a:rPr>
              <a:t> </a:t>
            </a:r>
            <a:r>
              <a:rPr sz="1150" dirty="0">
                <a:latin typeface="Cambria"/>
                <a:cs typeface="Cambria"/>
              </a:rPr>
              <a:t>им.</a:t>
            </a:r>
            <a:r>
              <a:rPr sz="1150" spc="25" dirty="0">
                <a:latin typeface="Cambria"/>
                <a:cs typeface="Cambria"/>
              </a:rPr>
              <a:t> </a:t>
            </a:r>
            <a:r>
              <a:rPr sz="1150" spc="65" dirty="0">
                <a:latin typeface="Cambria"/>
                <a:cs typeface="Cambria"/>
              </a:rPr>
              <a:t>Н.Е.</a:t>
            </a:r>
            <a:r>
              <a:rPr sz="1150" spc="50" dirty="0">
                <a:latin typeface="Cambria"/>
                <a:cs typeface="Cambria"/>
              </a:rPr>
              <a:t> </a:t>
            </a:r>
            <a:r>
              <a:rPr sz="1150" spc="-10" dirty="0">
                <a:latin typeface="Cambria"/>
                <a:cs typeface="Cambria"/>
              </a:rPr>
              <a:t>Токарли-</a:t>
            </a:r>
            <a:endParaRPr sz="1150">
              <a:latin typeface="Cambria"/>
              <a:cs typeface="Cambria"/>
            </a:endParaRPr>
          </a:p>
          <a:p>
            <a:pPr marL="42545" marR="34925" indent="-635">
              <a:lnSpc>
                <a:spcPts val="1989"/>
              </a:lnSpc>
              <a:spcBef>
                <a:spcPts val="155"/>
              </a:spcBef>
            </a:pPr>
            <a:r>
              <a:rPr sz="1725" spc="-15" baseline="-9661" dirty="0">
                <a:latin typeface="Cambria"/>
                <a:cs typeface="Cambria"/>
              </a:rPr>
              <a:t>кова</a:t>
            </a:r>
            <a:r>
              <a:rPr sz="1725" spc="104" baseline="-9661" dirty="0">
                <a:latin typeface="Cambria"/>
                <a:cs typeface="Cambria"/>
              </a:rPr>
              <a:t> </a:t>
            </a:r>
            <a:r>
              <a:rPr sz="1150" dirty="0">
                <a:latin typeface="Cambria"/>
                <a:cs typeface="Cambria"/>
              </a:rPr>
              <a:t>в</a:t>
            </a:r>
            <a:r>
              <a:rPr sz="1150" spc="-15" dirty="0">
                <a:latin typeface="Cambria"/>
                <a:cs typeface="Cambria"/>
              </a:rPr>
              <a:t> </a:t>
            </a:r>
            <a:r>
              <a:rPr sz="1150" spc="-40" dirty="0">
                <a:latin typeface="Cambria"/>
                <a:cs typeface="Cambria"/>
              </a:rPr>
              <a:t>2021</a:t>
            </a:r>
            <a:r>
              <a:rPr sz="1150" spc="204" dirty="0">
                <a:latin typeface="Cambria"/>
                <a:cs typeface="Cambria"/>
              </a:rPr>
              <a:t> </a:t>
            </a:r>
            <a:r>
              <a:rPr sz="1150" dirty="0">
                <a:latin typeface="Cambria"/>
                <a:cs typeface="Cambria"/>
              </a:rPr>
              <a:t>году</a:t>
            </a:r>
            <a:r>
              <a:rPr sz="1150" spc="85" dirty="0">
                <a:latin typeface="Cambria"/>
                <a:cs typeface="Cambria"/>
              </a:rPr>
              <a:t> </a:t>
            </a:r>
            <a:r>
              <a:rPr sz="1150" dirty="0">
                <a:latin typeface="Cambria"/>
                <a:cs typeface="Cambria"/>
              </a:rPr>
              <a:t>по</a:t>
            </a:r>
            <a:r>
              <a:rPr sz="1150" spc="15" dirty="0">
                <a:latin typeface="Cambria"/>
                <a:cs typeface="Cambria"/>
              </a:rPr>
              <a:t> </a:t>
            </a:r>
            <a:r>
              <a:rPr sz="1150" spc="-25" dirty="0">
                <a:latin typeface="Cambria"/>
                <a:cs typeface="Cambria"/>
              </a:rPr>
              <a:t>сравнени</a:t>
            </a:r>
            <a:r>
              <a:rPr sz="1725" spc="-37" baseline="4830" dirty="0">
                <a:latin typeface="Cambria"/>
                <a:cs typeface="Cambria"/>
              </a:rPr>
              <a:t>ю</a:t>
            </a:r>
            <a:r>
              <a:rPr sz="1725" spc="-15" baseline="4830" dirty="0">
                <a:latin typeface="Cambria"/>
                <a:cs typeface="Cambria"/>
              </a:rPr>
              <a:t> </a:t>
            </a:r>
            <a:r>
              <a:rPr sz="1150" dirty="0">
                <a:latin typeface="Cambria"/>
                <a:cs typeface="Cambria"/>
              </a:rPr>
              <a:t>с</a:t>
            </a:r>
            <a:r>
              <a:rPr sz="1150" spc="10" dirty="0">
                <a:latin typeface="Cambria"/>
                <a:cs typeface="Cambria"/>
              </a:rPr>
              <a:t> </a:t>
            </a:r>
            <a:r>
              <a:rPr sz="1150" spc="-30" dirty="0">
                <a:latin typeface="Cambria"/>
                <a:cs typeface="Cambria"/>
              </a:rPr>
              <a:t>2020</a:t>
            </a:r>
            <a:r>
              <a:rPr sz="1150" spc="60" dirty="0">
                <a:latin typeface="Cambria"/>
                <a:cs typeface="Cambria"/>
              </a:rPr>
              <a:t> </a:t>
            </a:r>
            <a:r>
              <a:rPr sz="1150" spc="-25" dirty="0">
                <a:latin typeface="Cambria"/>
                <a:cs typeface="Cambria"/>
              </a:rPr>
              <a:t>годом</a:t>
            </a:r>
            <a:r>
              <a:rPr sz="1150" spc="95" dirty="0">
                <a:latin typeface="Cambria"/>
                <a:cs typeface="Cambria"/>
              </a:rPr>
              <a:t> </a:t>
            </a:r>
            <a:r>
              <a:rPr sz="1150" spc="-50" dirty="0">
                <a:latin typeface="Cambria"/>
                <a:cs typeface="Cambria"/>
              </a:rPr>
              <a:t>наблюдается</a:t>
            </a:r>
            <a:r>
              <a:rPr sz="1150" spc="175" dirty="0">
                <a:latin typeface="Cambria"/>
                <a:cs typeface="Cambria"/>
              </a:rPr>
              <a:t> </a:t>
            </a:r>
            <a:r>
              <a:rPr sz="1150" spc="-45" dirty="0">
                <a:latin typeface="Cambria"/>
                <a:cs typeface="Cambria"/>
              </a:rPr>
              <a:t>уменьшение</a:t>
            </a:r>
            <a:r>
              <a:rPr sz="1150" spc="100" dirty="0">
                <a:latin typeface="Cambria"/>
                <a:cs typeface="Cambria"/>
              </a:rPr>
              <a:t> </a:t>
            </a:r>
            <a:r>
              <a:rPr sz="1150" spc="-10" dirty="0">
                <a:latin typeface="Cambria"/>
                <a:cs typeface="Cambria"/>
              </a:rPr>
              <a:t>объе- </a:t>
            </a:r>
            <a:r>
              <a:rPr sz="1725" baseline="-14492" dirty="0">
                <a:latin typeface="Cambria"/>
                <a:cs typeface="Cambria"/>
              </a:rPr>
              <a:t>ма</a:t>
            </a:r>
            <a:r>
              <a:rPr sz="1725" spc="-15" baseline="-14492" dirty="0">
                <a:latin typeface="Cambria"/>
                <a:cs typeface="Cambria"/>
              </a:rPr>
              <a:t> </a:t>
            </a:r>
            <a:r>
              <a:rPr sz="1725" spc="-52" baseline="-12077" dirty="0">
                <a:latin typeface="Cambria"/>
                <a:cs typeface="Cambria"/>
              </a:rPr>
              <a:t>реализации</a:t>
            </a:r>
            <a:r>
              <a:rPr sz="1725" spc="142" baseline="-12077" dirty="0">
                <a:latin typeface="Cambria"/>
                <a:cs typeface="Cambria"/>
              </a:rPr>
              <a:t> </a:t>
            </a:r>
            <a:r>
              <a:rPr sz="1150" spc="-30" dirty="0">
                <a:latin typeface="Cambria"/>
                <a:cs typeface="Cambria"/>
              </a:rPr>
              <a:t>продукции</a:t>
            </a:r>
            <a:r>
              <a:rPr sz="1150" spc="55" dirty="0">
                <a:latin typeface="Cambria"/>
                <a:cs typeface="Cambria"/>
              </a:rPr>
              <a:t> </a:t>
            </a:r>
            <a:r>
              <a:rPr sz="1150" spc="-35" dirty="0">
                <a:latin typeface="Cambria"/>
                <a:cs typeface="Cambria"/>
              </a:rPr>
              <a:t>зерна</a:t>
            </a:r>
            <a:r>
              <a:rPr sz="1150" spc="5" dirty="0">
                <a:latin typeface="Cambria"/>
                <a:cs typeface="Cambria"/>
              </a:rPr>
              <a:t> </a:t>
            </a:r>
            <a:r>
              <a:rPr sz="1150" dirty="0">
                <a:latin typeface="Cambria"/>
                <a:cs typeface="Cambria"/>
              </a:rPr>
              <a:t>на </a:t>
            </a:r>
            <a:r>
              <a:rPr sz="1150" spc="-45" dirty="0">
                <a:latin typeface="Cambria"/>
                <a:cs typeface="Cambria"/>
              </a:rPr>
              <a:t>200445</a:t>
            </a:r>
            <a:r>
              <a:rPr sz="1150" spc="50" dirty="0">
                <a:latin typeface="Cambria"/>
                <a:cs typeface="Cambria"/>
              </a:rPr>
              <a:t> </a:t>
            </a:r>
            <a:r>
              <a:rPr sz="1150" dirty="0">
                <a:latin typeface="Cambria"/>
                <a:cs typeface="Cambria"/>
              </a:rPr>
              <a:t>ц,</a:t>
            </a:r>
            <a:r>
              <a:rPr sz="1150" spc="5" dirty="0">
                <a:latin typeface="Cambria"/>
                <a:cs typeface="Cambria"/>
              </a:rPr>
              <a:t> </a:t>
            </a:r>
            <a:r>
              <a:rPr sz="1150" dirty="0">
                <a:latin typeface="Cambria"/>
                <a:cs typeface="Cambria"/>
              </a:rPr>
              <a:t>в</a:t>
            </a:r>
            <a:r>
              <a:rPr sz="1150" spc="-35" dirty="0">
                <a:latin typeface="Cambria"/>
                <a:cs typeface="Cambria"/>
              </a:rPr>
              <a:t> </a:t>
            </a:r>
            <a:r>
              <a:rPr sz="1150" dirty="0">
                <a:latin typeface="Cambria"/>
                <a:cs typeface="Cambria"/>
              </a:rPr>
              <a:t>том</a:t>
            </a:r>
            <a:r>
              <a:rPr sz="1150" spc="40" dirty="0">
                <a:latin typeface="Cambria"/>
                <a:cs typeface="Cambria"/>
              </a:rPr>
              <a:t> </a:t>
            </a:r>
            <a:r>
              <a:rPr sz="1150" spc="-35" dirty="0">
                <a:latin typeface="Cambria"/>
                <a:cs typeface="Cambria"/>
              </a:rPr>
              <a:t>числе</a:t>
            </a:r>
            <a:r>
              <a:rPr sz="1150" spc="30" dirty="0">
                <a:latin typeface="Cambria"/>
                <a:cs typeface="Cambria"/>
              </a:rPr>
              <a:t> </a:t>
            </a:r>
            <a:r>
              <a:rPr sz="1150" dirty="0">
                <a:latin typeface="Cambria"/>
                <a:cs typeface="Cambria"/>
              </a:rPr>
              <a:t>за</a:t>
            </a:r>
            <a:r>
              <a:rPr sz="1150" spc="-25" dirty="0">
                <a:latin typeface="Cambria"/>
                <a:cs typeface="Cambria"/>
              </a:rPr>
              <a:t> </a:t>
            </a:r>
            <a:r>
              <a:rPr sz="1150" spc="-10" dirty="0">
                <a:latin typeface="Cambria"/>
                <a:cs typeface="Cambria"/>
              </a:rPr>
              <a:t>счет</a:t>
            </a:r>
            <a:r>
              <a:rPr sz="1150" spc="10" dirty="0">
                <a:latin typeface="Cambria"/>
                <a:cs typeface="Cambria"/>
              </a:rPr>
              <a:t> </a:t>
            </a:r>
            <a:r>
              <a:rPr sz="1150" spc="-10" dirty="0">
                <a:latin typeface="Cambria"/>
                <a:cs typeface="Cambria"/>
              </a:rPr>
              <a:t>уменьшения</a:t>
            </a:r>
            <a:endParaRPr sz="1150">
              <a:latin typeface="Cambria"/>
              <a:cs typeface="Cambria"/>
            </a:endParaRPr>
          </a:p>
          <a:p>
            <a:pPr marL="42545" marR="33020" indent="-635">
              <a:lnSpc>
                <a:spcPts val="2060"/>
              </a:lnSpc>
            </a:pPr>
            <a:r>
              <a:rPr sz="1725" spc="-30" baseline="-14492" dirty="0">
                <a:latin typeface="Cambria"/>
                <a:cs typeface="Cambria"/>
              </a:rPr>
              <a:t>объемов</a:t>
            </a:r>
            <a:r>
              <a:rPr sz="1725" spc="150" baseline="-14492" dirty="0">
                <a:latin typeface="Cambria"/>
                <a:cs typeface="Cambria"/>
              </a:rPr>
              <a:t> </a:t>
            </a:r>
            <a:r>
              <a:rPr sz="1150" spc="-40" dirty="0">
                <a:latin typeface="Cambria"/>
                <a:cs typeface="Cambria"/>
              </a:rPr>
              <a:t>производства</a:t>
            </a:r>
            <a:r>
              <a:rPr sz="1150" spc="175" dirty="0">
                <a:latin typeface="Cambria"/>
                <a:cs typeface="Cambria"/>
              </a:rPr>
              <a:t> </a:t>
            </a:r>
            <a:r>
              <a:rPr sz="1150" dirty="0">
                <a:latin typeface="Cambria"/>
                <a:cs typeface="Cambria"/>
              </a:rPr>
              <a:t>ка</a:t>
            </a:r>
            <a:r>
              <a:rPr sz="1150" spc="100" dirty="0">
                <a:latin typeface="Cambria"/>
                <a:cs typeface="Cambria"/>
              </a:rPr>
              <a:t> </a:t>
            </a:r>
            <a:r>
              <a:rPr sz="1150" spc="-55" dirty="0">
                <a:latin typeface="Cambria"/>
                <a:cs typeface="Cambria"/>
              </a:rPr>
              <a:t>132443</a:t>
            </a:r>
            <a:r>
              <a:rPr sz="1150" spc="114" dirty="0">
                <a:latin typeface="Cambria"/>
                <a:cs typeface="Cambria"/>
              </a:rPr>
              <a:t> </a:t>
            </a:r>
            <a:r>
              <a:rPr sz="1150" spc="-25" dirty="0">
                <a:latin typeface="Cambria"/>
                <a:cs typeface="Cambria"/>
              </a:rPr>
              <a:t>И</a:t>
            </a:r>
            <a:r>
              <a:rPr sz="1150" spc="95" dirty="0">
                <a:latin typeface="Cambria"/>
                <a:cs typeface="Cambria"/>
              </a:rPr>
              <a:t> </a:t>
            </a:r>
            <a:r>
              <a:rPr sz="1150" spc="-35" dirty="0">
                <a:latin typeface="Cambria"/>
                <a:cs typeface="Cambria"/>
              </a:rPr>
              <a:t>уровня</a:t>
            </a:r>
            <a:r>
              <a:rPr sz="1150" spc="85" dirty="0">
                <a:latin typeface="Cambria"/>
                <a:cs typeface="Cambria"/>
              </a:rPr>
              <a:t> </a:t>
            </a:r>
            <a:r>
              <a:rPr sz="1150" spc="-50" dirty="0">
                <a:latin typeface="Cambria"/>
                <a:cs typeface="Cambria"/>
              </a:rPr>
              <a:t>товарности</a:t>
            </a:r>
            <a:r>
              <a:rPr sz="1150" spc="155" dirty="0">
                <a:latin typeface="Cambria"/>
                <a:cs typeface="Cambria"/>
              </a:rPr>
              <a:t> </a:t>
            </a:r>
            <a:r>
              <a:rPr sz="1150" dirty="0">
                <a:latin typeface="Cambria"/>
                <a:cs typeface="Cambria"/>
              </a:rPr>
              <a:t>на</a:t>
            </a:r>
            <a:r>
              <a:rPr sz="1150" spc="75" dirty="0">
                <a:latin typeface="Cambria"/>
                <a:cs typeface="Cambria"/>
              </a:rPr>
              <a:t> </a:t>
            </a:r>
            <a:r>
              <a:rPr sz="1150" spc="-25" dirty="0">
                <a:latin typeface="Cambria"/>
                <a:cs typeface="Cambria"/>
              </a:rPr>
              <a:t>68002.</a:t>
            </a:r>
            <a:r>
              <a:rPr sz="1150" spc="100" dirty="0">
                <a:latin typeface="Cambria"/>
                <a:cs typeface="Cambria"/>
              </a:rPr>
              <a:t> </a:t>
            </a:r>
            <a:r>
              <a:rPr sz="1150" dirty="0">
                <a:latin typeface="Cambria"/>
                <a:cs typeface="Cambria"/>
              </a:rPr>
              <a:t>Объем</a:t>
            </a:r>
            <a:r>
              <a:rPr sz="1150" spc="70" dirty="0">
                <a:latin typeface="Cambria"/>
                <a:cs typeface="Cambria"/>
              </a:rPr>
              <a:t> </a:t>
            </a:r>
            <a:r>
              <a:rPr sz="1150" spc="-20" dirty="0">
                <a:latin typeface="Cambria"/>
                <a:cs typeface="Cambria"/>
              </a:rPr>
              <a:t>реа- </a:t>
            </a:r>
            <a:r>
              <a:rPr sz="1725" spc="-52" baseline="-14492" dirty="0">
                <a:latin typeface="Cambria"/>
                <a:cs typeface="Cambria"/>
              </a:rPr>
              <a:t>лизации</a:t>
            </a:r>
            <a:r>
              <a:rPr sz="1725" spc="165" baseline="-14492" dirty="0">
                <a:latin typeface="Cambria"/>
                <a:cs typeface="Cambria"/>
              </a:rPr>
              <a:t> </a:t>
            </a:r>
            <a:r>
              <a:rPr sz="1725" baseline="-12077" dirty="0">
                <a:latin typeface="Cambria"/>
                <a:cs typeface="Cambria"/>
              </a:rPr>
              <a:t>paпca</a:t>
            </a:r>
            <a:r>
              <a:rPr sz="1725" spc="52" baseline="-12077" dirty="0">
                <a:latin typeface="Cambria"/>
                <a:cs typeface="Cambria"/>
              </a:rPr>
              <a:t> </a:t>
            </a:r>
            <a:r>
              <a:rPr sz="1150" spc="-35" dirty="0">
                <a:latin typeface="Cambria"/>
                <a:cs typeface="Cambria"/>
              </a:rPr>
              <a:t>уменьшились</a:t>
            </a:r>
            <a:r>
              <a:rPr sz="1150" spc="125" dirty="0">
                <a:latin typeface="Cambria"/>
                <a:cs typeface="Cambria"/>
              </a:rPr>
              <a:t> </a:t>
            </a:r>
            <a:r>
              <a:rPr sz="1150" dirty="0">
                <a:latin typeface="Cambria"/>
                <a:cs typeface="Cambria"/>
              </a:rPr>
              <a:t>на</a:t>
            </a:r>
            <a:r>
              <a:rPr sz="1150" spc="35" dirty="0">
                <a:latin typeface="Cambria"/>
                <a:cs typeface="Cambria"/>
              </a:rPr>
              <a:t> </a:t>
            </a:r>
            <a:r>
              <a:rPr sz="1150" spc="-25" dirty="0">
                <a:latin typeface="Cambria"/>
                <a:cs typeface="Cambria"/>
              </a:rPr>
              <a:t>8936</a:t>
            </a:r>
            <a:r>
              <a:rPr sz="1150" spc="30" dirty="0">
                <a:latin typeface="Cambria"/>
                <a:cs typeface="Cambria"/>
              </a:rPr>
              <a:t> </a:t>
            </a:r>
            <a:r>
              <a:rPr sz="1150" dirty="0">
                <a:latin typeface="Cambria"/>
                <a:cs typeface="Cambria"/>
              </a:rPr>
              <a:t>ц,</a:t>
            </a:r>
            <a:r>
              <a:rPr sz="1150" spc="30" dirty="0">
                <a:latin typeface="Cambria"/>
                <a:cs typeface="Cambria"/>
              </a:rPr>
              <a:t> </a:t>
            </a:r>
            <a:r>
              <a:rPr sz="1150" dirty="0">
                <a:latin typeface="Cambria"/>
                <a:cs typeface="Cambria"/>
              </a:rPr>
              <a:t>в</a:t>
            </a:r>
            <a:r>
              <a:rPr sz="1150" spc="15" dirty="0">
                <a:latin typeface="Cambria"/>
                <a:cs typeface="Cambria"/>
              </a:rPr>
              <a:t> </a:t>
            </a:r>
            <a:r>
              <a:rPr sz="1150" spc="-10" dirty="0">
                <a:latin typeface="Cambria"/>
                <a:cs typeface="Cambria"/>
              </a:rPr>
              <a:t>том</a:t>
            </a:r>
            <a:r>
              <a:rPr sz="1150" spc="80" dirty="0">
                <a:latin typeface="Cambria"/>
                <a:cs typeface="Cambria"/>
              </a:rPr>
              <a:t> </a:t>
            </a:r>
            <a:r>
              <a:rPr sz="1150" spc="-30" dirty="0">
                <a:latin typeface="Cambria"/>
                <a:cs typeface="Cambria"/>
              </a:rPr>
              <a:t>числе</a:t>
            </a:r>
            <a:r>
              <a:rPr sz="1150" spc="55" dirty="0">
                <a:latin typeface="Cambria"/>
                <a:cs typeface="Cambria"/>
              </a:rPr>
              <a:t> </a:t>
            </a:r>
            <a:r>
              <a:rPr sz="1150" dirty="0">
                <a:latin typeface="Cambria"/>
                <a:cs typeface="Cambria"/>
              </a:rPr>
              <a:t>за </a:t>
            </a:r>
            <a:r>
              <a:rPr sz="1150" spc="-10" dirty="0">
                <a:latin typeface="Cambria"/>
                <a:cs typeface="Cambria"/>
              </a:rPr>
              <a:t>счет</a:t>
            </a:r>
            <a:r>
              <a:rPr sz="1150" spc="35" dirty="0">
                <a:latin typeface="Cambria"/>
                <a:cs typeface="Cambria"/>
              </a:rPr>
              <a:t> </a:t>
            </a:r>
            <a:r>
              <a:rPr sz="1150" spc="-45" dirty="0">
                <a:latin typeface="Cambria"/>
                <a:cs typeface="Cambria"/>
              </a:rPr>
              <a:t>уменьшения</a:t>
            </a:r>
            <a:r>
              <a:rPr sz="1150" spc="75" dirty="0">
                <a:latin typeface="Cambria"/>
                <a:cs typeface="Cambria"/>
              </a:rPr>
              <a:t> </a:t>
            </a:r>
            <a:r>
              <a:rPr sz="1150" spc="-20" dirty="0">
                <a:latin typeface="Cambria"/>
                <a:cs typeface="Cambria"/>
              </a:rPr>
              <a:t>объ-</a:t>
            </a:r>
            <a:endParaRPr sz="1150">
              <a:latin typeface="Cambria"/>
              <a:cs typeface="Cambria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65405">
              <a:lnSpc>
                <a:spcPts val="1010"/>
              </a:lnSpc>
            </a:pPr>
            <a:r>
              <a:rPr spc="-25" dirty="0"/>
              <a:t>31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187653" y="8184140"/>
            <a:ext cx="1932939" cy="2063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35"/>
              </a:spcBef>
            </a:pPr>
            <a:r>
              <a:rPr sz="1150" dirty="0">
                <a:latin typeface="Cambria"/>
                <a:cs typeface="Cambria"/>
              </a:rPr>
              <a:t>ема</a:t>
            </a:r>
            <a:r>
              <a:rPr sz="1150" spc="60" dirty="0">
                <a:latin typeface="Cambria"/>
                <a:cs typeface="Cambria"/>
              </a:rPr>
              <a:t> </a:t>
            </a:r>
            <a:r>
              <a:rPr sz="1725" spc="-52" baseline="2415" dirty="0">
                <a:latin typeface="Cambria"/>
                <a:cs typeface="Cambria"/>
              </a:rPr>
              <a:t>производства</a:t>
            </a:r>
            <a:r>
              <a:rPr sz="1725" spc="232" baseline="2415" dirty="0">
                <a:latin typeface="Cambria"/>
                <a:cs typeface="Cambria"/>
              </a:rPr>
              <a:t> </a:t>
            </a:r>
            <a:r>
              <a:rPr sz="1725" baseline="14492" dirty="0">
                <a:latin typeface="Cambria"/>
                <a:cs typeface="Cambria"/>
              </a:rPr>
              <a:t>на</a:t>
            </a:r>
            <a:r>
              <a:rPr sz="1725" spc="75" baseline="14492" dirty="0">
                <a:latin typeface="Cambria"/>
                <a:cs typeface="Cambria"/>
              </a:rPr>
              <a:t> </a:t>
            </a:r>
            <a:r>
              <a:rPr sz="1725" spc="-37" baseline="14492" dirty="0">
                <a:latin typeface="Cambria"/>
                <a:cs typeface="Cambria"/>
              </a:rPr>
              <a:t>7575</a:t>
            </a:r>
            <a:r>
              <a:rPr sz="1725" spc="202" baseline="14492" dirty="0">
                <a:latin typeface="Cambria"/>
                <a:cs typeface="Cambria"/>
              </a:rPr>
              <a:t> </a:t>
            </a:r>
            <a:r>
              <a:rPr sz="1725" spc="-75" baseline="14492" dirty="0">
                <a:latin typeface="Cambria"/>
                <a:cs typeface="Cambria"/>
              </a:rPr>
              <a:t>И</a:t>
            </a:r>
            <a:endParaRPr sz="1725" baseline="14492">
              <a:latin typeface="Cambria"/>
              <a:cs typeface="Cambri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273743" y="8143510"/>
            <a:ext cx="2999740" cy="2063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150" spc="-114" dirty="0">
                <a:latin typeface="Cambria"/>
                <a:cs typeface="Cambria"/>
              </a:rPr>
              <a:t>ОВНя</a:t>
            </a:r>
            <a:r>
              <a:rPr sz="1150" spc="70" dirty="0">
                <a:latin typeface="Cambria"/>
                <a:cs typeface="Cambria"/>
              </a:rPr>
              <a:t> </a:t>
            </a:r>
            <a:r>
              <a:rPr sz="1150" spc="-45" dirty="0">
                <a:latin typeface="Cambria"/>
                <a:cs typeface="Cambria"/>
              </a:rPr>
              <a:t>товарности</a:t>
            </a:r>
            <a:r>
              <a:rPr sz="1150" spc="165" dirty="0">
                <a:latin typeface="Cambria"/>
                <a:cs typeface="Cambria"/>
              </a:rPr>
              <a:t> </a:t>
            </a:r>
            <a:r>
              <a:rPr sz="1150" dirty="0">
                <a:latin typeface="Cambria"/>
                <a:cs typeface="Cambria"/>
              </a:rPr>
              <a:t>на</a:t>
            </a:r>
            <a:r>
              <a:rPr sz="1150" spc="120" dirty="0">
                <a:latin typeface="Cambria"/>
                <a:cs typeface="Cambria"/>
              </a:rPr>
              <a:t> </a:t>
            </a:r>
            <a:r>
              <a:rPr sz="1150" spc="-35" dirty="0">
                <a:latin typeface="Cambria"/>
                <a:cs typeface="Cambria"/>
              </a:rPr>
              <a:t>1361.</a:t>
            </a:r>
            <a:r>
              <a:rPr sz="1150" spc="110" dirty="0">
                <a:latin typeface="Cambria"/>
                <a:cs typeface="Cambria"/>
              </a:rPr>
              <a:t> </a:t>
            </a:r>
            <a:r>
              <a:rPr sz="1150" spc="-25" dirty="0">
                <a:latin typeface="Cambria"/>
                <a:cs typeface="Cambria"/>
              </a:rPr>
              <a:t>Такая</a:t>
            </a:r>
            <a:r>
              <a:rPr sz="1150" spc="60" dirty="0">
                <a:latin typeface="Cambria"/>
                <a:cs typeface="Cambria"/>
              </a:rPr>
              <a:t> </a:t>
            </a:r>
            <a:r>
              <a:rPr sz="1150" spc="-40" dirty="0">
                <a:latin typeface="Cambria"/>
                <a:cs typeface="Cambria"/>
              </a:rPr>
              <a:t>большая</a:t>
            </a:r>
            <a:r>
              <a:rPr sz="1150" spc="114" dirty="0">
                <a:latin typeface="Cambria"/>
                <a:cs typeface="Cambria"/>
              </a:rPr>
              <a:t> </a:t>
            </a:r>
            <a:r>
              <a:rPr sz="1150" spc="-20" dirty="0">
                <a:latin typeface="Cambria"/>
                <a:cs typeface="Cambria"/>
              </a:rPr>
              <a:t>раз-</a:t>
            </a:r>
            <a:endParaRPr sz="1150">
              <a:latin typeface="Cambria"/>
              <a:cs typeface="Cambri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192017" y="8409864"/>
            <a:ext cx="5093335" cy="2063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35"/>
              </a:spcBef>
            </a:pPr>
            <a:r>
              <a:rPr sz="1725" baseline="-14492" dirty="0">
                <a:latin typeface="Cambria"/>
                <a:cs typeface="Cambria"/>
              </a:rPr>
              <a:t>ница</a:t>
            </a:r>
            <a:r>
              <a:rPr sz="1725" spc="135" baseline="-14492" dirty="0">
                <a:latin typeface="Cambria"/>
                <a:cs typeface="Cambria"/>
              </a:rPr>
              <a:t> </a:t>
            </a:r>
            <a:r>
              <a:rPr sz="1725" baseline="-14492" dirty="0">
                <a:latin typeface="Cambria"/>
                <a:cs typeface="Cambria"/>
              </a:rPr>
              <a:t>в</a:t>
            </a:r>
            <a:r>
              <a:rPr sz="1725" spc="60" baseline="-14492" dirty="0">
                <a:latin typeface="Cambria"/>
                <a:cs typeface="Cambria"/>
              </a:rPr>
              <a:t> </a:t>
            </a:r>
            <a:r>
              <a:rPr sz="1725" spc="-30" baseline="-9661" dirty="0">
                <a:latin typeface="Cambria"/>
                <a:cs typeface="Cambria"/>
              </a:rPr>
              <a:t>объемах</a:t>
            </a:r>
            <a:r>
              <a:rPr sz="1725" spc="225" baseline="-9661" dirty="0">
                <a:latin typeface="Cambria"/>
                <a:cs typeface="Cambria"/>
              </a:rPr>
              <a:t> </a:t>
            </a:r>
            <a:r>
              <a:rPr sz="1725" spc="-15" baseline="-4830" dirty="0">
                <a:latin typeface="Cambria"/>
                <a:cs typeface="Cambria"/>
              </a:rPr>
              <a:t>п</a:t>
            </a:r>
            <a:r>
              <a:rPr sz="1150" spc="-10" dirty="0">
                <a:latin typeface="Cambria"/>
                <a:cs typeface="Cambria"/>
              </a:rPr>
              <a:t>роиЗводстваи</a:t>
            </a:r>
            <a:r>
              <a:rPr sz="1150" spc="75" dirty="0">
                <a:latin typeface="Cambria"/>
                <a:cs typeface="Cambria"/>
              </a:rPr>
              <a:t> </a:t>
            </a:r>
            <a:r>
              <a:rPr sz="1150" spc="-30" dirty="0">
                <a:latin typeface="Cambria"/>
                <a:cs typeface="Cambria"/>
              </a:rPr>
              <a:t>объемах</a:t>
            </a:r>
            <a:r>
              <a:rPr sz="1150" spc="155" dirty="0">
                <a:latin typeface="Cambria"/>
                <a:cs typeface="Cambria"/>
              </a:rPr>
              <a:t> </a:t>
            </a:r>
            <a:r>
              <a:rPr sz="1150" spc="-50" dirty="0">
                <a:latin typeface="Cambria"/>
                <a:cs typeface="Cambria"/>
              </a:rPr>
              <a:t>реализации</a:t>
            </a:r>
            <a:r>
              <a:rPr sz="1150" spc="155" dirty="0">
                <a:latin typeface="Cambria"/>
                <a:cs typeface="Cambria"/>
              </a:rPr>
              <a:t> </a:t>
            </a:r>
            <a:r>
              <a:rPr sz="1150" spc="-45" dirty="0">
                <a:latin typeface="Cambria"/>
                <a:cs typeface="Cambria"/>
              </a:rPr>
              <a:t>растениеводства</a:t>
            </a:r>
            <a:r>
              <a:rPr sz="1150" spc="80" dirty="0">
                <a:latin typeface="Cambria"/>
                <a:cs typeface="Cambria"/>
              </a:rPr>
              <a:t> </a:t>
            </a:r>
            <a:r>
              <a:rPr sz="1725" baseline="9661" dirty="0">
                <a:latin typeface="Cambria"/>
                <a:cs typeface="Cambria"/>
              </a:rPr>
              <a:t>в</a:t>
            </a:r>
            <a:r>
              <a:rPr sz="1725" spc="37" baseline="9661" dirty="0">
                <a:latin typeface="Cambria"/>
                <a:cs typeface="Cambria"/>
              </a:rPr>
              <a:t> </a:t>
            </a:r>
            <a:r>
              <a:rPr sz="1725" spc="-30" baseline="12077" dirty="0">
                <a:latin typeface="Cambria"/>
                <a:cs typeface="Cambria"/>
              </a:rPr>
              <a:t>2021</a:t>
            </a:r>
            <a:endParaRPr sz="1725" baseline="12077">
              <a:latin typeface="Cambria"/>
              <a:cs typeface="Cambria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992932" y="9630932"/>
            <a:ext cx="5559425" cy="0"/>
          </a:xfrm>
          <a:custGeom>
            <a:avLst/>
            <a:gdLst/>
            <a:ahLst/>
            <a:cxnLst/>
            <a:rect l="l" t="t" r="r" b="b"/>
            <a:pathLst>
              <a:path w="5559425">
                <a:moveTo>
                  <a:pt x="0" y="0"/>
                </a:moveTo>
                <a:lnTo>
                  <a:pt x="5558874" y="0"/>
                </a:lnTo>
              </a:path>
            </a:pathLst>
          </a:custGeom>
          <a:ln w="12038">
            <a:solidFill>
              <a:srgbClr val="23283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189852" y="2097815"/>
            <a:ext cx="0" cy="2016760"/>
          </a:xfrm>
          <a:custGeom>
            <a:avLst/>
            <a:gdLst/>
            <a:ahLst/>
            <a:cxnLst/>
            <a:rect l="l" t="t" r="r" b="b"/>
            <a:pathLst>
              <a:path h="2016760">
                <a:moveTo>
                  <a:pt x="0" y="2016455"/>
                </a:moveTo>
                <a:lnTo>
                  <a:pt x="0" y="0"/>
                </a:lnTo>
              </a:path>
            </a:pathLst>
          </a:custGeom>
          <a:ln w="3175">
            <a:solidFill>
              <a:srgbClr val="3B3B3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902375" y="2079757"/>
            <a:ext cx="0" cy="2028825"/>
          </a:xfrm>
          <a:custGeom>
            <a:avLst/>
            <a:gdLst/>
            <a:ahLst/>
            <a:cxnLst/>
            <a:rect l="l" t="t" r="r" b="b"/>
            <a:pathLst>
              <a:path h="2028825">
                <a:moveTo>
                  <a:pt x="0" y="2028493"/>
                </a:moveTo>
                <a:lnTo>
                  <a:pt x="0" y="0"/>
                </a:lnTo>
              </a:path>
            </a:pathLst>
          </a:custGeom>
          <a:ln w="3175">
            <a:solidFill>
              <a:srgbClr val="3B3B3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3065860" y="2106843"/>
            <a:ext cx="0" cy="2016760"/>
          </a:xfrm>
          <a:custGeom>
            <a:avLst/>
            <a:gdLst/>
            <a:ahLst/>
            <a:cxnLst/>
            <a:rect l="l" t="t" r="r" b="b"/>
            <a:pathLst>
              <a:path h="2016760">
                <a:moveTo>
                  <a:pt x="0" y="2016455"/>
                </a:moveTo>
                <a:lnTo>
                  <a:pt x="0" y="0"/>
                </a:lnTo>
              </a:path>
            </a:pathLst>
          </a:custGeom>
          <a:ln w="3175">
            <a:solidFill>
              <a:srgbClr val="3B3B3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3838511" y="2127911"/>
            <a:ext cx="0" cy="1998980"/>
          </a:xfrm>
          <a:custGeom>
            <a:avLst/>
            <a:gdLst/>
            <a:ahLst/>
            <a:cxnLst/>
            <a:rect l="l" t="t" r="r" b="b"/>
            <a:pathLst>
              <a:path h="1998979">
                <a:moveTo>
                  <a:pt x="0" y="1998397"/>
                </a:moveTo>
                <a:lnTo>
                  <a:pt x="0" y="0"/>
                </a:lnTo>
              </a:path>
            </a:pathLst>
          </a:custGeom>
          <a:ln w="3175">
            <a:solidFill>
              <a:srgbClr val="3B3B3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7" name="object 7"/>
          <p:cNvGrpSpPr/>
          <p:nvPr/>
        </p:nvGrpSpPr>
        <p:grpSpPr>
          <a:xfrm>
            <a:off x="1185343" y="2133931"/>
            <a:ext cx="5469255" cy="2001520"/>
            <a:chOff x="1185343" y="2133931"/>
            <a:chExt cx="5469255" cy="2001520"/>
          </a:xfrm>
        </p:grpSpPr>
        <p:sp>
          <p:nvSpPr>
            <p:cNvPr id="8" name="object 8"/>
            <p:cNvSpPr/>
            <p:nvPr/>
          </p:nvSpPr>
          <p:spPr>
            <a:xfrm>
              <a:off x="4767496" y="2154998"/>
              <a:ext cx="0" cy="1980564"/>
            </a:xfrm>
            <a:custGeom>
              <a:avLst/>
              <a:gdLst/>
              <a:ahLst/>
              <a:cxnLst/>
              <a:rect l="l" t="t" r="r" b="b"/>
              <a:pathLst>
                <a:path h="1980564">
                  <a:moveTo>
                    <a:pt x="0" y="1980339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3B3B3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1188349" y="4121794"/>
              <a:ext cx="5429885" cy="0"/>
            </a:xfrm>
            <a:custGeom>
              <a:avLst/>
              <a:gdLst/>
              <a:ahLst/>
              <a:cxnLst/>
              <a:rect l="l" t="t" r="r" b="b"/>
              <a:pathLst>
                <a:path w="5429884">
                  <a:moveTo>
                    <a:pt x="0" y="0"/>
                  </a:moveTo>
                  <a:lnTo>
                    <a:pt x="5429598" y="0"/>
                  </a:lnTo>
                </a:path>
              </a:pathLst>
            </a:custGeom>
            <a:ln w="3175">
              <a:solidFill>
                <a:srgbClr val="3B3B3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1188349" y="3968302"/>
              <a:ext cx="5429885" cy="0"/>
            </a:xfrm>
            <a:custGeom>
              <a:avLst/>
              <a:gdLst/>
              <a:ahLst/>
              <a:cxnLst/>
              <a:rect l="l" t="t" r="r" b="b"/>
              <a:pathLst>
                <a:path w="5429884">
                  <a:moveTo>
                    <a:pt x="0" y="0"/>
                  </a:moveTo>
                  <a:lnTo>
                    <a:pt x="5429598" y="0"/>
                  </a:lnTo>
                </a:path>
              </a:pathLst>
            </a:custGeom>
            <a:ln w="3175">
              <a:solidFill>
                <a:srgbClr val="3B3B3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1188349" y="3808793"/>
              <a:ext cx="5438775" cy="0"/>
            </a:xfrm>
            <a:custGeom>
              <a:avLst/>
              <a:gdLst/>
              <a:ahLst/>
              <a:cxnLst/>
              <a:rect l="l" t="t" r="r" b="b"/>
              <a:pathLst>
                <a:path w="5438775">
                  <a:moveTo>
                    <a:pt x="0" y="0"/>
                  </a:moveTo>
                  <a:lnTo>
                    <a:pt x="5438617" y="0"/>
                  </a:lnTo>
                </a:path>
              </a:pathLst>
            </a:custGeom>
            <a:ln w="3175">
              <a:solidFill>
                <a:srgbClr val="3B3B3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1185343" y="3652291"/>
              <a:ext cx="5441950" cy="0"/>
            </a:xfrm>
            <a:custGeom>
              <a:avLst/>
              <a:gdLst/>
              <a:ahLst/>
              <a:cxnLst/>
              <a:rect l="l" t="t" r="r" b="b"/>
              <a:pathLst>
                <a:path w="5441950">
                  <a:moveTo>
                    <a:pt x="0" y="0"/>
                  </a:moveTo>
                  <a:lnTo>
                    <a:pt x="5441624" y="0"/>
                  </a:lnTo>
                </a:path>
              </a:pathLst>
            </a:custGeom>
            <a:ln w="3175">
              <a:solidFill>
                <a:srgbClr val="3B3B3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1185343" y="3339289"/>
              <a:ext cx="5445125" cy="0"/>
            </a:xfrm>
            <a:custGeom>
              <a:avLst/>
              <a:gdLst/>
              <a:ahLst/>
              <a:cxnLst/>
              <a:rect l="l" t="t" r="r" b="b"/>
              <a:pathLst>
                <a:path w="5445125">
                  <a:moveTo>
                    <a:pt x="0" y="0"/>
                  </a:moveTo>
                  <a:lnTo>
                    <a:pt x="5444630" y="0"/>
                  </a:lnTo>
                </a:path>
              </a:pathLst>
            </a:custGeom>
            <a:ln w="3175">
              <a:solidFill>
                <a:srgbClr val="3B3B3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1900872" y="2698236"/>
              <a:ext cx="4747260" cy="0"/>
            </a:xfrm>
            <a:custGeom>
              <a:avLst/>
              <a:gdLst/>
              <a:ahLst/>
              <a:cxnLst/>
              <a:rect l="l" t="t" r="r" b="b"/>
              <a:pathLst>
                <a:path w="4747259">
                  <a:moveTo>
                    <a:pt x="0" y="0"/>
                  </a:moveTo>
                  <a:lnTo>
                    <a:pt x="4747140" y="0"/>
                  </a:lnTo>
                </a:path>
              </a:pathLst>
            </a:custGeom>
            <a:ln w="3175">
              <a:solidFill>
                <a:srgbClr val="3B3B3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1188349" y="2135436"/>
              <a:ext cx="5466080" cy="0"/>
            </a:xfrm>
            <a:custGeom>
              <a:avLst/>
              <a:gdLst/>
              <a:ahLst/>
              <a:cxnLst/>
              <a:rect l="l" t="t" r="r" b="b"/>
              <a:pathLst>
                <a:path w="5466080">
                  <a:moveTo>
                    <a:pt x="0" y="0"/>
                  </a:moveTo>
                  <a:lnTo>
                    <a:pt x="5465675" y="0"/>
                  </a:lnTo>
                </a:path>
              </a:pathLst>
            </a:custGeom>
            <a:ln w="3175">
              <a:solidFill>
                <a:srgbClr val="3B3B3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6" name="object 16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234994" y="3381424"/>
              <a:ext cx="103721" cy="288925"/>
            </a:xfrm>
            <a:prstGeom prst="rect">
              <a:avLst/>
            </a:prstGeom>
          </p:spPr>
        </p:pic>
        <p:pic>
          <p:nvPicPr>
            <p:cNvPr id="17" name="object 17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5244014" y="2740371"/>
              <a:ext cx="1384457" cy="627508"/>
            </a:xfrm>
            <a:prstGeom prst="rect">
              <a:avLst/>
            </a:prstGeom>
          </p:spPr>
        </p:pic>
        <p:pic>
          <p:nvPicPr>
            <p:cNvPr id="18" name="object 18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055748" y="2902892"/>
              <a:ext cx="90192" cy="460474"/>
            </a:xfrm>
            <a:prstGeom prst="rect">
              <a:avLst/>
            </a:prstGeom>
          </p:spPr>
        </p:pic>
      </p:grpSp>
      <p:sp>
        <p:nvSpPr>
          <p:cNvPr id="19" name="object 19"/>
          <p:cNvSpPr txBox="1"/>
          <p:nvPr/>
        </p:nvSpPr>
        <p:spPr>
          <a:xfrm>
            <a:off x="1196513" y="951988"/>
            <a:ext cx="5137785" cy="110045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45720" marR="32384" indent="-1905">
              <a:lnSpc>
                <a:spcPct val="136500"/>
              </a:lnSpc>
              <a:spcBef>
                <a:spcPts val="90"/>
              </a:spcBef>
            </a:pPr>
            <a:r>
              <a:rPr sz="1150" spc="-35" dirty="0">
                <a:latin typeface="Cambria"/>
                <a:cs typeface="Cambria"/>
              </a:rPr>
              <a:t>году</a:t>
            </a:r>
            <a:r>
              <a:rPr sz="1150" spc="125" dirty="0">
                <a:latin typeface="Cambria"/>
                <a:cs typeface="Cambria"/>
              </a:rPr>
              <a:t> </a:t>
            </a:r>
            <a:r>
              <a:rPr sz="1725" baseline="16908" dirty="0">
                <a:latin typeface="Cambria"/>
                <a:cs typeface="Cambria"/>
              </a:rPr>
              <a:t>по</a:t>
            </a:r>
            <a:r>
              <a:rPr sz="1725" spc="89" baseline="16908" dirty="0">
                <a:latin typeface="Cambria"/>
                <a:cs typeface="Cambria"/>
              </a:rPr>
              <a:t> </a:t>
            </a:r>
            <a:r>
              <a:rPr sz="1725" spc="-15" baseline="16908" dirty="0">
                <a:latin typeface="Cambria"/>
                <a:cs typeface="Cambria"/>
              </a:rPr>
              <a:t>сравпениіо</a:t>
            </a:r>
            <a:r>
              <a:rPr sz="1725" spc="135" baseline="16908" dirty="0">
                <a:latin typeface="Cambria"/>
                <a:cs typeface="Cambria"/>
              </a:rPr>
              <a:t> </a:t>
            </a:r>
            <a:r>
              <a:rPr sz="1725" baseline="14492" dirty="0">
                <a:latin typeface="Cambria"/>
                <a:cs typeface="Cambria"/>
              </a:rPr>
              <a:t>с</a:t>
            </a:r>
            <a:r>
              <a:rPr sz="1725" spc="254" baseline="14492" dirty="0">
                <a:latin typeface="Cambria"/>
                <a:cs typeface="Cambria"/>
              </a:rPr>
              <a:t> </a:t>
            </a:r>
            <a:r>
              <a:rPr sz="1725" baseline="9661" dirty="0">
                <a:latin typeface="Cambria"/>
                <a:cs typeface="Cambria"/>
              </a:rPr>
              <a:t>2020</a:t>
            </a:r>
            <a:r>
              <a:rPr sz="1725" spc="179" baseline="9661" dirty="0">
                <a:latin typeface="Cambria"/>
                <a:cs typeface="Cambria"/>
              </a:rPr>
              <a:t> </a:t>
            </a:r>
            <a:r>
              <a:rPr sz="1725" baseline="2415" dirty="0">
                <a:latin typeface="Cambria"/>
                <a:cs typeface="Cambria"/>
              </a:rPr>
              <a:t>rop»</a:t>
            </a:r>
            <a:r>
              <a:rPr sz="1725" baseline="-2415" dirty="0">
                <a:latin typeface="Cambria"/>
                <a:cs typeface="Cambria"/>
              </a:rPr>
              <a:t>M</a:t>
            </a:r>
            <a:r>
              <a:rPr sz="1725" spc="-195" baseline="-2415" dirty="0">
                <a:latin typeface="Cambria"/>
                <a:cs typeface="Cambria"/>
              </a:rPr>
              <a:t> </a:t>
            </a:r>
            <a:r>
              <a:rPr sz="1725" spc="-165" baseline="7246" dirty="0">
                <a:latin typeface="Cambria"/>
                <a:cs typeface="Cambria"/>
              </a:rPr>
              <a:t>О</a:t>
            </a:r>
            <a:r>
              <a:rPr sz="1150" spc="-110" dirty="0">
                <a:latin typeface="Cambria"/>
                <a:cs typeface="Cambria"/>
              </a:rPr>
              <a:t>бЪЯСtгяеч</a:t>
            </a:r>
            <a:r>
              <a:rPr sz="1725" spc="-165" baseline="-4830" dirty="0">
                <a:latin typeface="Cambria"/>
                <a:cs typeface="Cambria"/>
              </a:rPr>
              <a:t>’ся</a:t>
            </a:r>
            <a:r>
              <a:rPr sz="1725" spc="75" baseline="-4830" dirty="0">
                <a:latin typeface="Cambria"/>
                <a:cs typeface="Cambria"/>
              </a:rPr>
              <a:t> </a:t>
            </a:r>
            <a:r>
              <a:rPr sz="1725" baseline="-12077" dirty="0">
                <a:latin typeface="Cambria"/>
                <a:cs typeface="Cambria"/>
              </a:rPr>
              <a:t>в</a:t>
            </a:r>
            <a:r>
              <a:rPr sz="1725" spc="337" baseline="-12077" dirty="0">
                <a:latin typeface="Cambria"/>
                <a:cs typeface="Cambria"/>
              </a:rPr>
              <a:t> </a:t>
            </a:r>
            <a:r>
              <a:rPr sz="1725" spc="-82" baseline="-21739" dirty="0">
                <a:latin typeface="Cambria"/>
                <a:cs typeface="Cambria"/>
              </a:rPr>
              <a:t>блзГоцриятпыми</a:t>
            </a:r>
            <a:r>
              <a:rPr sz="1725" spc="172" baseline="-21739" dirty="0">
                <a:latin typeface="Cambria"/>
                <a:cs typeface="Cambria"/>
              </a:rPr>
              <a:t> </a:t>
            </a:r>
            <a:r>
              <a:rPr sz="1725" spc="-44" baseline="-26570" dirty="0">
                <a:latin typeface="Cambria"/>
                <a:cs typeface="Cambria"/>
              </a:rPr>
              <a:t>гІогодными </a:t>
            </a:r>
            <a:r>
              <a:rPr sz="1150" spc="-45" dirty="0">
                <a:latin typeface="Cambria"/>
                <a:cs typeface="Cambria"/>
              </a:rPr>
              <a:t>условиями</a:t>
            </a:r>
            <a:r>
              <a:rPr sz="1150" spc="145" dirty="0">
                <a:latin typeface="Cambria"/>
                <a:cs typeface="Cambria"/>
              </a:rPr>
              <a:t> </a:t>
            </a:r>
            <a:r>
              <a:rPr sz="1150" dirty="0">
                <a:latin typeface="Cambria"/>
                <a:cs typeface="Cambria"/>
              </a:rPr>
              <a:t>и</a:t>
            </a:r>
            <a:r>
              <a:rPr sz="1150" spc="-5" dirty="0">
                <a:latin typeface="Cambria"/>
                <a:cs typeface="Cambria"/>
              </a:rPr>
              <a:t> </a:t>
            </a:r>
            <a:r>
              <a:rPr sz="1150" spc="-10" dirty="0">
                <a:latin typeface="Cambria"/>
                <a:cs typeface="Cambria"/>
              </a:rPr>
              <a:t>засухой.</a:t>
            </a:r>
            <a:endParaRPr sz="1150">
              <a:latin typeface="Cambria"/>
              <a:cs typeface="Cambria"/>
            </a:endParaRPr>
          </a:p>
          <a:p>
            <a:pPr marL="38100" marR="30480" indent="374015">
              <a:lnSpc>
                <a:spcPct val="152000"/>
              </a:lnSpc>
              <a:spcBef>
                <a:spcPts val="500"/>
              </a:spcBef>
            </a:pPr>
            <a:r>
              <a:rPr sz="1725" baseline="21739" dirty="0">
                <a:latin typeface="Cambria"/>
                <a:cs typeface="Cambria"/>
              </a:rPr>
              <a:t>Таблица</a:t>
            </a:r>
            <a:r>
              <a:rPr sz="1725" spc="247" baseline="21739" dirty="0">
                <a:latin typeface="Cambria"/>
                <a:cs typeface="Cambria"/>
              </a:rPr>
              <a:t> </a:t>
            </a:r>
            <a:r>
              <a:rPr sz="1725" spc="-75" baseline="21739" dirty="0">
                <a:latin typeface="Cambria"/>
                <a:cs typeface="Cambria"/>
              </a:rPr>
              <a:t>13</a:t>
            </a:r>
            <a:r>
              <a:rPr sz="1725" spc="120" baseline="21739" dirty="0">
                <a:latin typeface="Cambria"/>
                <a:cs typeface="Cambria"/>
              </a:rPr>
              <a:t> </a:t>
            </a:r>
            <a:r>
              <a:rPr sz="1725" spc="-727" baseline="21739" dirty="0">
                <a:solidFill>
                  <a:srgbClr val="525252"/>
                </a:solidFill>
                <a:latin typeface="Cambria"/>
                <a:cs typeface="Cambria"/>
              </a:rPr>
              <a:t>—</a:t>
            </a:r>
            <a:r>
              <a:rPr sz="1725" spc="187" baseline="21739" dirty="0">
                <a:solidFill>
                  <a:srgbClr val="525252"/>
                </a:solidFill>
                <a:latin typeface="Cambria"/>
                <a:cs typeface="Cambria"/>
              </a:rPr>
              <a:t> </a:t>
            </a:r>
            <a:r>
              <a:rPr sz="1725" spc="-15" baseline="12077" dirty="0">
                <a:latin typeface="Cambria"/>
                <a:cs typeface="Cambria"/>
              </a:rPr>
              <a:t>Факторны</a:t>
            </a:r>
            <a:r>
              <a:rPr sz="1725" spc="-15" baseline="4830" dirty="0">
                <a:latin typeface="Cambria"/>
                <a:cs typeface="Cambria"/>
              </a:rPr>
              <a:t>й </a:t>
            </a:r>
            <a:r>
              <a:rPr sz="1150" spc="-30" dirty="0">
                <a:latin typeface="Cambria"/>
                <a:cs typeface="Cambria"/>
              </a:rPr>
              <a:t>анализ</a:t>
            </a:r>
            <a:r>
              <a:rPr sz="1150" spc="90" dirty="0">
                <a:latin typeface="Cambria"/>
                <a:cs typeface="Cambria"/>
              </a:rPr>
              <a:t> </a:t>
            </a:r>
            <a:r>
              <a:rPr sz="1150" spc="-55" dirty="0">
                <a:latin typeface="Cambria"/>
                <a:cs typeface="Cambria"/>
              </a:rPr>
              <a:t>реализации</a:t>
            </a:r>
            <a:r>
              <a:rPr sz="1150" spc="204" dirty="0">
                <a:latin typeface="Cambria"/>
                <a:cs typeface="Cambria"/>
              </a:rPr>
              <a:t> </a:t>
            </a:r>
            <a:r>
              <a:rPr sz="1725" spc="-67" baseline="-9661" dirty="0">
                <a:latin typeface="Cambria"/>
                <a:cs typeface="Cambria"/>
              </a:rPr>
              <a:t>продукции</a:t>
            </a:r>
            <a:r>
              <a:rPr sz="1725" spc="270" baseline="-9661" dirty="0">
                <a:latin typeface="Cambria"/>
                <a:cs typeface="Cambria"/>
              </a:rPr>
              <a:t> </a:t>
            </a:r>
            <a:r>
              <a:rPr sz="1725" baseline="-14492" dirty="0">
                <a:latin typeface="Cambria"/>
                <a:cs typeface="Cambria"/>
              </a:rPr>
              <a:t>в</a:t>
            </a:r>
            <a:r>
              <a:rPr sz="1725" spc="120" baseline="-14492" dirty="0">
                <a:latin typeface="Cambria"/>
                <a:cs typeface="Cambria"/>
              </a:rPr>
              <a:t> </a:t>
            </a:r>
            <a:r>
              <a:rPr sz="1725" baseline="-14492" dirty="0">
                <a:latin typeface="Cambria"/>
                <a:cs typeface="Cambria"/>
              </a:rPr>
              <a:t>AO</a:t>
            </a:r>
            <a:r>
              <a:rPr sz="1725" spc="450" baseline="-14492" dirty="0">
                <a:latin typeface="Cambria"/>
                <a:cs typeface="Cambria"/>
              </a:rPr>
              <a:t> </a:t>
            </a:r>
            <a:r>
              <a:rPr sz="1725" baseline="-14492" dirty="0">
                <a:latin typeface="Cambria"/>
                <a:cs typeface="Cambria"/>
              </a:rPr>
              <a:t>им.</a:t>
            </a:r>
            <a:r>
              <a:rPr sz="1725" spc="187" baseline="-14492" dirty="0">
                <a:latin typeface="Cambria"/>
                <a:cs typeface="Cambria"/>
              </a:rPr>
              <a:t> </a:t>
            </a:r>
            <a:r>
              <a:rPr sz="1725" spc="-30" baseline="-14492" dirty="0">
                <a:latin typeface="Cambria"/>
                <a:cs typeface="Cambria"/>
              </a:rPr>
              <a:t>Н.Е. </a:t>
            </a:r>
            <a:r>
              <a:rPr sz="1725" spc="-60" baseline="14492" dirty="0">
                <a:latin typeface="Cambria"/>
                <a:cs typeface="Cambria"/>
              </a:rPr>
              <a:t>Токарликова</a:t>
            </a:r>
            <a:r>
              <a:rPr sz="1725" spc="322" baseline="14492" dirty="0">
                <a:latin typeface="Cambria"/>
                <a:cs typeface="Cambria"/>
              </a:rPr>
              <a:t> </a:t>
            </a:r>
            <a:r>
              <a:rPr sz="1725" spc="-30" baseline="16908" dirty="0">
                <a:latin typeface="Cambria"/>
                <a:cs typeface="Cambria"/>
              </a:rPr>
              <a:t>А</a:t>
            </a:r>
            <a:r>
              <a:rPr sz="1725" spc="-30" baseline="14492" dirty="0">
                <a:latin typeface="Cambria"/>
                <a:cs typeface="Cambria"/>
              </a:rPr>
              <a:t>ль</a:t>
            </a:r>
            <a:r>
              <a:rPr sz="1725" spc="-30" baseline="9661" dirty="0">
                <a:latin typeface="Cambria"/>
                <a:cs typeface="Cambria"/>
              </a:rPr>
              <a:t>метьевско</a:t>
            </a:r>
            <a:r>
              <a:rPr sz="1725" spc="-30" baseline="4830" dirty="0">
                <a:latin typeface="Cambria"/>
                <a:cs typeface="Cambria"/>
              </a:rPr>
              <a:t>го</a:t>
            </a:r>
            <a:r>
              <a:rPr sz="1725" spc="-67" baseline="4830" dirty="0">
                <a:latin typeface="Cambria"/>
                <a:cs typeface="Cambria"/>
              </a:rPr>
              <a:t> </a:t>
            </a:r>
            <a:r>
              <a:rPr sz="1150" spc="-35" dirty="0">
                <a:latin typeface="Cambria"/>
                <a:cs typeface="Cambria"/>
              </a:rPr>
              <a:t>района</a:t>
            </a:r>
            <a:r>
              <a:rPr sz="1150" spc="35" dirty="0">
                <a:latin typeface="Cambria"/>
                <a:cs typeface="Cambria"/>
              </a:rPr>
              <a:t> </a:t>
            </a:r>
            <a:r>
              <a:rPr sz="1150" dirty="0">
                <a:latin typeface="Cambria"/>
                <a:cs typeface="Cambria"/>
              </a:rPr>
              <a:t>PT</a:t>
            </a:r>
            <a:r>
              <a:rPr sz="1150" spc="15" dirty="0">
                <a:latin typeface="Cambria"/>
                <a:cs typeface="Cambria"/>
              </a:rPr>
              <a:t> </a:t>
            </a:r>
            <a:r>
              <a:rPr sz="1150" spc="-50" dirty="0">
                <a:latin typeface="Cambria"/>
                <a:cs typeface="Cambria"/>
              </a:rPr>
              <a:t>за</a:t>
            </a:r>
            <a:r>
              <a:rPr sz="1150" dirty="0">
                <a:latin typeface="Cambria"/>
                <a:cs typeface="Cambria"/>
              </a:rPr>
              <a:t> </a:t>
            </a:r>
            <a:r>
              <a:rPr sz="1150" spc="-75" dirty="0">
                <a:latin typeface="Cambria"/>
                <a:cs typeface="Cambria"/>
              </a:rPr>
              <a:t>2020-</a:t>
            </a:r>
            <a:r>
              <a:rPr sz="1150" spc="-35" dirty="0">
                <a:latin typeface="Cambria"/>
                <a:cs typeface="Cambria"/>
              </a:rPr>
              <a:t>2021</a:t>
            </a:r>
            <a:r>
              <a:rPr sz="1150" spc="250" dirty="0">
                <a:latin typeface="Cambria"/>
                <a:cs typeface="Cambria"/>
              </a:rPr>
              <a:t> </a:t>
            </a:r>
            <a:r>
              <a:rPr sz="1725" spc="-30" baseline="-14492" dirty="0">
                <a:latin typeface="Cambria"/>
                <a:cs typeface="Cambria"/>
              </a:rPr>
              <a:t>годы</a:t>
            </a:r>
            <a:endParaRPr sz="1725" baseline="-14492">
              <a:latin typeface="Cambria"/>
              <a:cs typeface="Cambria"/>
            </a:endParaRPr>
          </a:p>
        </p:txBody>
      </p:sp>
      <p:sp>
        <p:nvSpPr>
          <p:cNvPr id="53" name="object 53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65405">
              <a:lnSpc>
                <a:spcPts val="1010"/>
              </a:lnSpc>
            </a:pPr>
            <a:r>
              <a:rPr spc="-25" dirty="0"/>
              <a:t>32</a:t>
            </a:r>
          </a:p>
        </p:txBody>
      </p:sp>
      <p:sp>
        <p:nvSpPr>
          <p:cNvPr id="20" name="object 20"/>
          <p:cNvSpPr txBox="1"/>
          <p:nvPr/>
        </p:nvSpPr>
        <p:spPr>
          <a:xfrm>
            <a:off x="1248883" y="2110194"/>
            <a:ext cx="566420" cy="316230"/>
          </a:xfrm>
          <a:prstGeom prst="rect">
            <a:avLst/>
          </a:prstGeom>
        </p:spPr>
        <p:txBody>
          <a:bodyPr vert="horz" wrap="square" lIns="0" tIns="26034" rIns="0" bIns="0" rtlCol="0">
            <a:spAutoFit/>
          </a:bodyPr>
          <a:lstStyle/>
          <a:p>
            <a:pPr marL="213360" marR="30480" indent="-175895">
              <a:lnSpc>
                <a:spcPts val="1100"/>
              </a:lnSpc>
              <a:spcBef>
                <a:spcPts val="204"/>
              </a:spcBef>
            </a:pPr>
            <a:r>
              <a:rPr sz="950" spc="-175" dirty="0">
                <a:latin typeface="Times New Roman"/>
                <a:cs typeface="Times New Roman"/>
              </a:rPr>
              <a:t>BМД</a:t>
            </a:r>
            <a:r>
              <a:rPr sz="950" spc="90" dirty="0">
                <a:latin typeface="Times New Roman"/>
                <a:cs typeface="Times New Roman"/>
              </a:rPr>
              <a:t> </a:t>
            </a:r>
            <a:r>
              <a:rPr sz="950" spc="-25" dirty="0">
                <a:latin typeface="Times New Roman"/>
                <a:cs typeface="Times New Roman"/>
              </a:rPr>
              <a:t>П</a:t>
            </a:r>
            <a:r>
              <a:rPr sz="950" spc="160" dirty="0">
                <a:latin typeface="Times New Roman"/>
                <a:cs typeface="Times New Roman"/>
              </a:rPr>
              <a:t> </a:t>
            </a:r>
            <a:r>
              <a:rPr sz="1425" spc="-142" baseline="11695" dirty="0">
                <a:latin typeface="Times New Roman"/>
                <a:cs typeface="Times New Roman"/>
              </a:rPr>
              <a:t>O-</a:t>
            </a:r>
            <a:r>
              <a:rPr sz="1425" spc="750" baseline="11695" dirty="0">
                <a:latin typeface="Times New Roman"/>
                <a:cs typeface="Times New Roman"/>
              </a:rPr>
              <a:t> </a:t>
            </a:r>
            <a:r>
              <a:rPr sz="950" spc="-65" dirty="0">
                <a:latin typeface="Times New Roman"/>
                <a:cs typeface="Times New Roman"/>
              </a:rPr>
              <a:t>RUИИ</a:t>
            </a:r>
            <a:endParaRPr sz="950">
              <a:latin typeface="Times New Roman"/>
              <a:cs typeface="Times New Roman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1975463" y="2093640"/>
            <a:ext cx="988694" cy="36004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314325" marR="5080" indent="-302260">
              <a:lnSpc>
                <a:spcPct val="115399"/>
              </a:lnSpc>
              <a:spcBef>
                <a:spcPts val="90"/>
              </a:spcBef>
            </a:pPr>
            <a:r>
              <a:rPr sz="950" dirty="0">
                <a:latin typeface="Times New Roman"/>
                <a:cs typeface="Times New Roman"/>
              </a:rPr>
              <a:t>Объсм</a:t>
            </a:r>
            <a:r>
              <a:rPr sz="950" spc="310" dirty="0">
                <a:latin typeface="Times New Roman"/>
                <a:cs typeface="Times New Roman"/>
              </a:rPr>
              <a:t> </a:t>
            </a:r>
            <a:r>
              <a:rPr sz="950" spc="-70" dirty="0">
                <a:latin typeface="Times New Roman"/>
                <a:cs typeface="Times New Roman"/>
              </a:rPr>
              <a:t>прОвЗВОД-</a:t>
            </a:r>
            <a:r>
              <a:rPr sz="950" spc="500" dirty="0">
                <a:latin typeface="Times New Roman"/>
                <a:cs typeface="Times New Roman"/>
              </a:rPr>
              <a:t> </a:t>
            </a:r>
            <a:r>
              <a:rPr sz="950" spc="-105" dirty="0">
                <a:latin typeface="Times New Roman"/>
                <a:cs typeface="Times New Roman"/>
              </a:rPr>
              <a:t>СТВБ</a:t>
            </a:r>
            <a:r>
              <a:rPr sz="950" spc="185" dirty="0">
                <a:latin typeface="Times New Roman"/>
                <a:cs typeface="Times New Roman"/>
              </a:rPr>
              <a:t> </a:t>
            </a:r>
            <a:r>
              <a:rPr sz="950" spc="-50" dirty="0">
                <a:latin typeface="Times New Roman"/>
                <a:cs typeface="Times New Roman"/>
              </a:rPr>
              <a:t>Ц</a:t>
            </a:r>
            <a:endParaRPr sz="950">
              <a:latin typeface="Times New Roman"/>
              <a:cs typeface="Times New Roman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3923625" y="2150826"/>
            <a:ext cx="764540" cy="329565"/>
          </a:xfrm>
          <a:prstGeom prst="rect">
            <a:avLst/>
          </a:prstGeom>
        </p:spPr>
        <p:txBody>
          <a:bodyPr vert="horz" wrap="square" lIns="0" tIns="8890" rIns="0" bIns="0" rtlCol="0">
            <a:spAutoFit/>
          </a:bodyPr>
          <a:lstStyle/>
          <a:p>
            <a:pPr marL="163830" marR="5080" indent="-151765">
              <a:lnSpc>
                <a:spcPct val="106000"/>
              </a:lnSpc>
              <a:spcBef>
                <a:spcPts val="70"/>
              </a:spcBef>
            </a:pPr>
            <a:r>
              <a:rPr sz="1425" baseline="2923" dirty="0">
                <a:latin typeface="Times New Roman"/>
                <a:cs typeface="Times New Roman"/>
              </a:rPr>
              <a:t>Объем</a:t>
            </a:r>
            <a:r>
              <a:rPr sz="1425" spc="247" baseline="2923" dirty="0">
                <a:latin typeface="Times New Roman"/>
                <a:cs typeface="Times New Roman"/>
              </a:rPr>
              <a:t> </a:t>
            </a:r>
            <a:r>
              <a:rPr sz="950" spc="-10" dirty="0">
                <a:latin typeface="Times New Roman"/>
                <a:cs typeface="Times New Roman"/>
              </a:rPr>
              <a:t>реали- </a:t>
            </a:r>
            <a:r>
              <a:rPr sz="950" dirty="0">
                <a:latin typeface="Times New Roman"/>
                <a:cs typeface="Times New Roman"/>
              </a:rPr>
              <a:t>зации</a:t>
            </a:r>
            <a:r>
              <a:rPr sz="950" spc="330" dirty="0">
                <a:latin typeface="Times New Roman"/>
                <a:cs typeface="Times New Roman"/>
              </a:rPr>
              <a:t> </a:t>
            </a:r>
            <a:r>
              <a:rPr sz="950" spc="-50" dirty="0">
                <a:latin typeface="Times New Roman"/>
                <a:cs typeface="Times New Roman"/>
              </a:rPr>
              <a:t>ц</a:t>
            </a:r>
            <a:endParaRPr sz="950">
              <a:latin typeface="Times New Roman"/>
              <a:cs typeface="Times New Roman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3085651" y="2089125"/>
            <a:ext cx="704215" cy="52705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37465" marR="30480" indent="21590" algn="ctr">
              <a:lnSpc>
                <a:spcPct val="118500"/>
              </a:lnSpc>
              <a:spcBef>
                <a:spcPts val="90"/>
              </a:spcBef>
            </a:pPr>
            <a:r>
              <a:rPr sz="950" spc="-10" dirty="0">
                <a:latin typeface="Times New Roman"/>
                <a:cs typeface="Times New Roman"/>
              </a:rPr>
              <a:t>Уровень </a:t>
            </a:r>
            <a:r>
              <a:rPr sz="1425" spc="-15" baseline="5847" dirty="0">
                <a:latin typeface="Times New Roman"/>
                <a:cs typeface="Times New Roman"/>
              </a:rPr>
              <a:t>то</a:t>
            </a:r>
            <a:r>
              <a:rPr sz="950" spc="-10" dirty="0">
                <a:latin typeface="Times New Roman"/>
                <a:cs typeface="Times New Roman"/>
              </a:rPr>
              <a:t>варностн,</a:t>
            </a:r>
            <a:endParaRPr sz="950">
              <a:latin typeface="Times New Roman"/>
              <a:cs typeface="Times New Roman"/>
            </a:endParaRPr>
          </a:p>
          <a:p>
            <a:pPr marL="20955" algn="ctr">
              <a:lnSpc>
                <a:spcPct val="100000"/>
              </a:lnSpc>
              <a:spcBef>
                <a:spcPts val="105"/>
              </a:spcBef>
            </a:pPr>
            <a:r>
              <a:rPr sz="950" spc="-50" dirty="0">
                <a:latin typeface="Times New Roman"/>
                <a:cs typeface="Times New Roman"/>
              </a:rPr>
              <a:t>%</a:t>
            </a:r>
            <a:endParaRPr sz="950">
              <a:latin typeface="Times New Roman"/>
              <a:cs typeface="Times New Roman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2052756" y="2898469"/>
            <a:ext cx="293370" cy="18351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000" spc="-20" dirty="0">
                <a:latin typeface="Cambria"/>
                <a:cs typeface="Cambria"/>
              </a:rPr>
              <a:t>2020</a:t>
            </a:r>
            <a:endParaRPr sz="1000">
              <a:latin typeface="Cambria"/>
              <a:cs typeface="Cambria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2634499" y="2930069"/>
            <a:ext cx="2524125" cy="18351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  <a:tabLst>
                <a:tab pos="485775" algn="l"/>
                <a:tab pos="878205" algn="l"/>
                <a:tab pos="1311275" algn="l"/>
                <a:tab pos="1775460" algn="l"/>
                <a:tab pos="2223770" algn="l"/>
              </a:tabLst>
            </a:pPr>
            <a:r>
              <a:rPr sz="1000" spc="-45" dirty="0">
                <a:latin typeface="Cambria"/>
                <a:cs typeface="Cambria"/>
              </a:rPr>
              <a:t>202</a:t>
            </a:r>
            <a:r>
              <a:rPr sz="1000" spc="-80" dirty="0">
                <a:latin typeface="Cambria"/>
                <a:cs typeface="Cambria"/>
              </a:rPr>
              <a:t> </a:t>
            </a:r>
            <a:r>
              <a:rPr sz="1000" spc="-355" dirty="0">
                <a:latin typeface="Cambria"/>
                <a:cs typeface="Cambria"/>
              </a:rPr>
              <a:t>1</a:t>
            </a:r>
            <a:r>
              <a:rPr sz="1000" dirty="0">
                <a:latin typeface="Cambria"/>
                <a:cs typeface="Cambria"/>
              </a:rPr>
              <a:t>	</a:t>
            </a:r>
            <a:r>
              <a:rPr sz="1000" spc="-20" dirty="0">
                <a:latin typeface="Cambria"/>
                <a:cs typeface="Cambria"/>
              </a:rPr>
              <a:t>2020</a:t>
            </a:r>
            <a:r>
              <a:rPr sz="1000" dirty="0">
                <a:latin typeface="Cambria"/>
                <a:cs typeface="Cambria"/>
              </a:rPr>
              <a:t>	</a:t>
            </a:r>
            <a:r>
              <a:rPr sz="1000" spc="-20" dirty="0">
                <a:latin typeface="Cambria"/>
                <a:cs typeface="Cambria"/>
              </a:rPr>
              <a:t>2021</a:t>
            </a:r>
            <a:r>
              <a:rPr sz="1000" dirty="0">
                <a:latin typeface="Cambria"/>
                <a:cs typeface="Cambria"/>
              </a:rPr>
              <a:t>	</a:t>
            </a:r>
            <a:r>
              <a:rPr sz="1000" spc="-20" dirty="0">
                <a:latin typeface="Cambria"/>
                <a:cs typeface="Cambria"/>
              </a:rPr>
              <a:t>2020</a:t>
            </a:r>
            <a:r>
              <a:rPr sz="1000" dirty="0">
                <a:latin typeface="Cambria"/>
                <a:cs typeface="Cambria"/>
              </a:rPr>
              <a:t>	</a:t>
            </a:r>
            <a:r>
              <a:rPr sz="1000" spc="-60" dirty="0">
                <a:latin typeface="Cambria"/>
                <a:cs typeface="Cambria"/>
              </a:rPr>
              <a:t>202</a:t>
            </a:r>
            <a:r>
              <a:rPr sz="1000" spc="-80" dirty="0">
                <a:latin typeface="Cambria"/>
                <a:cs typeface="Cambria"/>
              </a:rPr>
              <a:t> </a:t>
            </a:r>
            <a:r>
              <a:rPr sz="1000" spc="-50" dirty="0">
                <a:latin typeface="Cambria"/>
                <a:cs typeface="Cambria"/>
              </a:rPr>
              <a:t>I</a:t>
            </a:r>
            <a:r>
              <a:rPr sz="1000" dirty="0">
                <a:latin typeface="Cambria"/>
                <a:cs typeface="Cambria"/>
              </a:rPr>
              <a:t>	</a:t>
            </a:r>
            <a:r>
              <a:rPr sz="1000" spc="-30" dirty="0">
                <a:latin typeface="Cambria"/>
                <a:cs typeface="Cambria"/>
              </a:rPr>
              <a:t>всего</a:t>
            </a:r>
            <a:endParaRPr sz="1000">
              <a:latin typeface="Cambria"/>
              <a:cs typeface="Cambria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5276076" y="2147314"/>
            <a:ext cx="1083310" cy="19113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050" spc="-30" dirty="0">
                <a:latin typeface="Times New Roman"/>
                <a:cs typeface="Times New Roman"/>
              </a:rPr>
              <a:t>Отклонеіlне</a:t>
            </a:r>
            <a:r>
              <a:rPr sz="1050" spc="50" dirty="0">
                <a:latin typeface="Times New Roman"/>
                <a:cs typeface="Times New Roman"/>
              </a:rPr>
              <a:t> </a:t>
            </a:r>
            <a:r>
              <a:rPr sz="1050" i="1" spc="-140" dirty="0">
                <a:latin typeface="Times New Roman"/>
                <a:cs typeface="Times New Roman"/>
              </a:rPr>
              <a:t>(</a:t>
            </a:r>
            <a:r>
              <a:rPr sz="1050" i="1" spc="40" dirty="0">
                <a:latin typeface="Times New Roman"/>
                <a:cs typeface="Times New Roman"/>
              </a:rPr>
              <a:t> </a:t>
            </a:r>
            <a:r>
              <a:rPr sz="1050" i="1" dirty="0">
                <a:solidFill>
                  <a:srgbClr val="5E5E5E"/>
                </a:solidFill>
                <a:latin typeface="Times New Roman"/>
                <a:cs typeface="Times New Roman"/>
              </a:rPr>
              <a:t>ь</a:t>
            </a:r>
            <a:r>
              <a:rPr sz="1050" i="1" dirty="0">
                <a:latin typeface="Times New Roman"/>
                <a:cs typeface="Times New Roman"/>
              </a:rPr>
              <a:t>,-j,</a:t>
            </a:r>
            <a:r>
              <a:rPr sz="1050" i="1" spc="-60" dirty="0">
                <a:latin typeface="Times New Roman"/>
                <a:cs typeface="Times New Roman"/>
              </a:rPr>
              <a:t> </a:t>
            </a:r>
            <a:r>
              <a:rPr sz="1050" i="1" spc="-50" dirty="0">
                <a:latin typeface="Times New Roman"/>
                <a:cs typeface="Times New Roman"/>
              </a:rPr>
              <a:t>и</a:t>
            </a:r>
            <a:endParaRPr sz="1050">
              <a:latin typeface="Times New Roman"/>
              <a:cs typeface="Times New Roman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5701743" y="2699833"/>
            <a:ext cx="706120" cy="18351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000" dirty="0">
                <a:latin typeface="Times New Roman"/>
                <a:cs typeface="Times New Roman"/>
              </a:rPr>
              <a:t>в</a:t>
            </a:r>
            <a:r>
              <a:rPr sz="1000" spc="5" dirty="0">
                <a:latin typeface="Times New Roman"/>
                <a:cs typeface="Times New Roman"/>
              </a:rPr>
              <a:t> </a:t>
            </a:r>
            <a:r>
              <a:rPr sz="1000" dirty="0">
                <a:latin typeface="Times New Roman"/>
                <a:cs typeface="Times New Roman"/>
              </a:rPr>
              <a:t>т.ч.</a:t>
            </a:r>
            <a:r>
              <a:rPr sz="1000" spc="15" dirty="0">
                <a:latin typeface="Times New Roman"/>
                <a:cs typeface="Times New Roman"/>
              </a:rPr>
              <a:t> </a:t>
            </a:r>
            <a:r>
              <a:rPr sz="1000" dirty="0">
                <a:latin typeface="Times New Roman"/>
                <a:cs typeface="Times New Roman"/>
              </a:rPr>
              <a:t>за</a:t>
            </a:r>
            <a:r>
              <a:rPr sz="1000" spc="-20" dirty="0">
                <a:latin typeface="Times New Roman"/>
                <a:cs typeface="Times New Roman"/>
              </a:rPr>
              <a:t> счет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5337312" y="2871381"/>
            <a:ext cx="695960" cy="332740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ts val="1185"/>
              </a:lnSpc>
              <a:spcBef>
                <a:spcPts val="135"/>
              </a:spcBef>
            </a:pPr>
            <a:r>
              <a:rPr sz="1000" spc="-40" dirty="0">
                <a:latin typeface="Cambria"/>
                <a:cs typeface="Cambria"/>
              </a:rPr>
              <a:t>объема</a:t>
            </a:r>
            <a:r>
              <a:rPr sz="1000" spc="-5" dirty="0">
                <a:latin typeface="Cambria"/>
                <a:cs typeface="Cambria"/>
              </a:rPr>
              <a:t> </a:t>
            </a:r>
            <a:r>
              <a:rPr sz="1000" i="1" spc="-20" dirty="0">
                <a:latin typeface="Cambria"/>
                <a:cs typeface="Cambria"/>
              </a:rPr>
              <a:t>про-</a:t>
            </a:r>
            <a:endParaRPr sz="1000">
              <a:latin typeface="Cambria"/>
              <a:cs typeface="Cambria"/>
            </a:endParaRPr>
          </a:p>
          <a:p>
            <a:pPr marL="75565">
              <a:lnSpc>
                <a:spcPts val="1185"/>
              </a:lnSpc>
            </a:pPr>
            <a:r>
              <a:rPr sz="1000" spc="-10" dirty="0">
                <a:latin typeface="Cambria"/>
                <a:cs typeface="Cambria"/>
              </a:rPr>
              <a:t>изводства</a:t>
            </a:r>
            <a:endParaRPr sz="1000">
              <a:latin typeface="Cambria"/>
              <a:cs typeface="Cambria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6156638" y="2871381"/>
            <a:ext cx="478790" cy="332740"/>
          </a:xfrm>
          <a:prstGeom prst="rect">
            <a:avLst/>
          </a:prstGeom>
        </p:spPr>
        <p:txBody>
          <a:bodyPr vert="horz" wrap="square" lIns="0" tIns="25400" rIns="0" bIns="0" rtlCol="0">
            <a:spAutoFit/>
          </a:bodyPr>
          <a:lstStyle/>
          <a:p>
            <a:pPr marL="12700" marR="5080" indent="128270">
              <a:lnSpc>
                <a:spcPts val="1170"/>
              </a:lnSpc>
              <a:spcBef>
                <a:spcPts val="200"/>
              </a:spcBef>
            </a:pPr>
            <a:r>
              <a:rPr sz="1000" spc="-35" dirty="0">
                <a:latin typeface="Cambria"/>
                <a:cs typeface="Cambria"/>
              </a:rPr>
              <a:t>уровл</a:t>
            </a:r>
            <a:r>
              <a:rPr sz="1000" spc="500" dirty="0">
                <a:latin typeface="Cambria"/>
                <a:cs typeface="Cambria"/>
              </a:rPr>
              <a:t> </a:t>
            </a:r>
            <a:r>
              <a:rPr sz="1000" spc="-60" dirty="0">
                <a:latin typeface="Cambria"/>
                <a:cs typeface="Cambria"/>
              </a:rPr>
              <a:t>товарно'</a:t>
            </a:r>
            <a:endParaRPr sz="1000">
              <a:latin typeface="Cambria"/>
              <a:cs typeface="Cambria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1223865" y="3298499"/>
            <a:ext cx="336550" cy="19113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050" spc="-20" dirty="0">
                <a:latin typeface="Times New Roman"/>
                <a:cs typeface="Times New Roman"/>
              </a:rPr>
              <a:t>Зерно</a:t>
            </a:r>
            <a:endParaRPr sz="1050">
              <a:latin typeface="Times New Roman"/>
              <a:cs typeface="Times New Roman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1945681" y="3325587"/>
            <a:ext cx="511175" cy="19113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050" spc="-10" dirty="0">
                <a:latin typeface="Times New Roman"/>
                <a:cs typeface="Times New Roman"/>
              </a:rPr>
              <a:t>192681,4</a:t>
            </a:r>
            <a:endParaRPr sz="1050">
              <a:latin typeface="Times New Roman"/>
              <a:cs typeface="Times New Roman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2556497" y="3325587"/>
            <a:ext cx="441959" cy="19113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050" spc="-20" dirty="0">
                <a:latin typeface="Times New Roman"/>
                <a:cs typeface="Times New Roman"/>
              </a:rPr>
              <a:t>79815,7</a:t>
            </a:r>
            <a:endParaRPr sz="1050">
              <a:latin typeface="Times New Roman"/>
              <a:cs typeface="Times New Roman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3095638" y="3325587"/>
            <a:ext cx="1605915" cy="19113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  <a:tabLst>
                <a:tab pos="433070" algn="l"/>
                <a:tab pos="787400" algn="l"/>
              </a:tabLst>
            </a:pPr>
            <a:r>
              <a:rPr sz="1050" spc="-10" dirty="0">
                <a:latin typeface="Times New Roman"/>
                <a:cs typeface="Times New Roman"/>
              </a:rPr>
              <a:t>117,3</a:t>
            </a:r>
            <a:r>
              <a:rPr sz="1050" dirty="0">
                <a:latin typeface="Times New Roman"/>
                <a:cs typeface="Times New Roman"/>
              </a:rPr>
              <a:t>	</a:t>
            </a:r>
            <a:r>
              <a:rPr sz="1050" spc="-20" dirty="0">
                <a:latin typeface="Times New Roman"/>
                <a:cs typeface="Times New Roman"/>
              </a:rPr>
              <a:t>32,1</a:t>
            </a:r>
            <a:r>
              <a:rPr sz="1050" dirty="0">
                <a:latin typeface="Times New Roman"/>
                <a:cs typeface="Times New Roman"/>
              </a:rPr>
              <a:t>	226104</a:t>
            </a:r>
            <a:r>
              <a:rPr sz="1050" spc="420" dirty="0">
                <a:latin typeface="Times New Roman"/>
                <a:cs typeface="Times New Roman"/>
              </a:rPr>
              <a:t> </a:t>
            </a:r>
            <a:r>
              <a:rPr sz="1050" spc="-20" dirty="0">
                <a:latin typeface="Times New Roman"/>
                <a:cs typeface="Times New Roman"/>
              </a:rPr>
              <a:t>25659</a:t>
            </a:r>
            <a:endParaRPr sz="1050">
              <a:latin typeface="Times New Roman"/>
              <a:cs typeface="Times New Roman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4976871" y="3325587"/>
            <a:ext cx="34925" cy="19113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35"/>
              </a:spcBef>
            </a:pPr>
            <a:r>
              <a:rPr sz="1050" spc="-125" dirty="0">
                <a:latin typeface="Times New Roman"/>
                <a:cs typeface="Times New Roman"/>
              </a:rPr>
              <a:t>-</a:t>
            </a:r>
            <a:endParaRPr sz="1050">
              <a:latin typeface="Times New Roman"/>
              <a:cs typeface="Times New Roman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5448920" y="3325587"/>
            <a:ext cx="443865" cy="19113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050" b="1" spc="-30" dirty="0">
                <a:latin typeface="Times New Roman"/>
                <a:cs typeface="Times New Roman"/>
              </a:rPr>
              <a:t>-132443</a:t>
            </a:r>
            <a:endParaRPr sz="1050">
              <a:latin typeface="Times New Roman"/>
              <a:cs typeface="Times New Roman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6283202" y="3325587"/>
            <a:ext cx="321310" cy="19113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050" b="1" spc="-25" dirty="0">
                <a:latin typeface="Times New Roman"/>
                <a:cs typeface="Times New Roman"/>
              </a:rPr>
              <a:t>-</a:t>
            </a:r>
            <a:r>
              <a:rPr sz="1050" b="1" spc="-20" dirty="0">
                <a:latin typeface="Times New Roman"/>
                <a:cs typeface="Times New Roman"/>
              </a:rPr>
              <a:t>6800</a:t>
            </a:r>
            <a:endParaRPr sz="1050">
              <a:latin typeface="Times New Roman"/>
              <a:cs typeface="Times New Roman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4803619" y="3488106"/>
            <a:ext cx="376555" cy="19113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35"/>
              </a:spcBef>
            </a:pPr>
            <a:r>
              <a:rPr sz="1050" spc="-45" dirty="0">
                <a:latin typeface="Times New Roman"/>
                <a:cs typeface="Times New Roman"/>
              </a:rPr>
              <a:t>200445</a:t>
            </a:r>
            <a:endParaRPr sz="1050">
              <a:latin typeface="Times New Roman"/>
              <a:cs typeface="Times New Roman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1224470" y="3637083"/>
            <a:ext cx="273685" cy="19113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050" spc="-25" dirty="0">
                <a:latin typeface="Times New Roman"/>
                <a:cs typeface="Times New Roman"/>
              </a:rPr>
              <a:t>Paпc</a:t>
            </a:r>
            <a:endParaRPr sz="1050">
              <a:latin typeface="Times New Roman"/>
              <a:cs typeface="Times New Roman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2026855" y="3637083"/>
            <a:ext cx="1727835" cy="19113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  <a:tabLst>
                <a:tab pos="626110" algn="l"/>
                <a:tab pos="1081405" algn="l"/>
              </a:tabLst>
            </a:pPr>
            <a:r>
              <a:rPr sz="1050" spc="-10" dirty="0">
                <a:latin typeface="Times New Roman"/>
                <a:cs typeface="Times New Roman"/>
              </a:rPr>
              <a:t>11580</a:t>
            </a:r>
            <a:r>
              <a:rPr sz="1050" dirty="0">
                <a:latin typeface="Times New Roman"/>
                <a:cs typeface="Times New Roman"/>
              </a:rPr>
              <a:t>	</a:t>
            </a:r>
            <a:r>
              <a:rPr sz="1050" spc="-20" dirty="0">
                <a:latin typeface="Times New Roman"/>
                <a:cs typeface="Times New Roman"/>
              </a:rPr>
              <a:t>4703</a:t>
            </a:r>
            <a:r>
              <a:rPr sz="1050" dirty="0">
                <a:latin typeface="Times New Roman"/>
                <a:cs typeface="Times New Roman"/>
              </a:rPr>
              <a:t>	</a:t>
            </a:r>
            <a:r>
              <a:rPr sz="1050" spc="-25" dirty="0">
                <a:latin typeface="Times New Roman"/>
                <a:cs typeface="Times New Roman"/>
              </a:rPr>
              <a:t>110,1</a:t>
            </a:r>
            <a:r>
              <a:rPr sz="1050" spc="114" dirty="0">
                <a:latin typeface="Times New Roman"/>
                <a:cs typeface="Times New Roman"/>
              </a:rPr>
              <a:t> </a:t>
            </a:r>
            <a:r>
              <a:rPr sz="1050" dirty="0">
                <a:latin typeface="Times New Roman"/>
                <a:cs typeface="Times New Roman"/>
              </a:rPr>
              <a:t>|</a:t>
            </a:r>
            <a:r>
              <a:rPr sz="1050" spc="135" dirty="0">
                <a:latin typeface="Times New Roman"/>
                <a:cs typeface="Times New Roman"/>
              </a:rPr>
              <a:t> </a:t>
            </a:r>
            <a:r>
              <a:rPr sz="1050" spc="-20" dirty="0">
                <a:latin typeface="Times New Roman"/>
                <a:cs typeface="Times New Roman"/>
              </a:rPr>
              <a:t>81,2</a:t>
            </a:r>
            <a:endParaRPr sz="1050">
              <a:latin typeface="Times New Roman"/>
              <a:cs typeface="Times New Roman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3898353" y="3637083"/>
            <a:ext cx="767080" cy="19113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  <a:tabLst>
                <a:tab pos="505459" algn="l"/>
              </a:tabLst>
            </a:pPr>
            <a:r>
              <a:rPr sz="1050" spc="-10" dirty="0">
                <a:latin typeface="Times New Roman"/>
                <a:cs typeface="Times New Roman"/>
              </a:rPr>
              <a:t>12755</a:t>
            </a:r>
            <a:r>
              <a:rPr sz="1050" dirty="0">
                <a:latin typeface="Times New Roman"/>
                <a:cs typeface="Times New Roman"/>
              </a:rPr>
              <a:t>	</a:t>
            </a:r>
            <a:r>
              <a:rPr sz="1050" spc="-30" dirty="0">
                <a:latin typeface="Times New Roman"/>
                <a:cs typeface="Times New Roman"/>
              </a:rPr>
              <a:t>3819</a:t>
            </a:r>
            <a:endParaRPr sz="1050">
              <a:latin typeface="Times New Roman"/>
              <a:cs typeface="Times New Roman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4833391" y="3637083"/>
            <a:ext cx="311785" cy="19113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050" spc="-40" dirty="0">
                <a:latin typeface="Times New Roman"/>
                <a:cs typeface="Times New Roman"/>
              </a:rPr>
              <a:t>-</a:t>
            </a:r>
            <a:r>
              <a:rPr sz="1050" spc="-35" dirty="0">
                <a:latin typeface="Times New Roman"/>
                <a:cs typeface="Times New Roman"/>
              </a:rPr>
              <a:t>8936</a:t>
            </a:r>
            <a:endParaRPr sz="1050">
              <a:latin typeface="Times New Roman"/>
              <a:cs typeface="Times New Roman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5505326" y="3637083"/>
            <a:ext cx="318135" cy="19113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050" spc="-30" dirty="0">
                <a:latin typeface="Times New Roman"/>
                <a:cs typeface="Times New Roman"/>
              </a:rPr>
              <a:t>-</a:t>
            </a:r>
            <a:r>
              <a:rPr sz="1050" spc="-25" dirty="0">
                <a:latin typeface="Times New Roman"/>
                <a:cs typeface="Times New Roman"/>
              </a:rPr>
              <a:t>7575</a:t>
            </a:r>
            <a:endParaRPr sz="1050">
              <a:latin typeface="Times New Roman"/>
              <a:cs typeface="Times New Roman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6308041" y="3637083"/>
            <a:ext cx="312420" cy="19113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050" spc="55" dirty="0">
                <a:latin typeface="Times New Roman"/>
                <a:cs typeface="Times New Roman"/>
              </a:rPr>
              <a:t>-</a:t>
            </a:r>
            <a:r>
              <a:rPr sz="1050" spc="-55" dirty="0">
                <a:latin typeface="Times New Roman"/>
                <a:cs typeface="Times New Roman"/>
              </a:rPr>
              <a:t>1361</a:t>
            </a:r>
            <a:endParaRPr sz="1050">
              <a:latin typeface="Times New Roman"/>
              <a:cs typeface="Times New Roman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1231062" y="3796844"/>
            <a:ext cx="447040" cy="18351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000" i="1" spc="-10" dirty="0">
                <a:latin typeface="Times New Roman"/>
                <a:cs typeface="Times New Roman"/>
              </a:rPr>
              <a:t>Молоко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2026019" y="3796844"/>
            <a:ext cx="1731010" cy="18351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  <a:tabLst>
                <a:tab pos="1110615" algn="l"/>
                <a:tab pos="1498600" algn="l"/>
              </a:tabLst>
            </a:pPr>
            <a:r>
              <a:rPr sz="1000" dirty="0">
                <a:latin typeface="Times New Roman"/>
                <a:cs typeface="Times New Roman"/>
              </a:rPr>
              <a:t>88873</a:t>
            </a:r>
            <a:r>
              <a:rPr sz="1000" spc="240" dirty="0">
                <a:latin typeface="Times New Roman"/>
                <a:cs typeface="Times New Roman"/>
              </a:rPr>
              <a:t>  </a:t>
            </a:r>
            <a:r>
              <a:rPr sz="1000" spc="-300" dirty="0">
                <a:latin typeface="Times New Roman"/>
                <a:cs typeface="Times New Roman"/>
              </a:rPr>
              <a:t>1</a:t>
            </a:r>
            <a:r>
              <a:rPr sz="1000" spc="165" dirty="0">
                <a:latin typeface="Times New Roman"/>
                <a:cs typeface="Times New Roman"/>
              </a:rPr>
              <a:t>  </a:t>
            </a:r>
            <a:r>
              <a:rPr sz="1000" spc="-20" dirty="0">
                <a:latin typeface="Times New Roman"/>
                <a:cs typeface="Times New Roman"/>
              </a:rPr>
              <a:t>87317</a:t>
            </a:r>
            <a:r>
              <a:rPr sz="1000" dirty="0">
                <a:latin typeface="Times New Roman"/>
                <a:cs typeface="Times New Roman"/>
              </a:rPr>
              <a:t>	</a:t>
            </a:r>
            <a:r>
              <a:rPr sz="1000" spc="-20" dirty="0">
                <a:latin typeface="Times New Roman"/>
                <a:cs typeface="Times New Roman"/>
              </a:rPr>
              <a:t>98,4</a:t>
            </a:r>
            <a:r>
              <a:rPr sz="1000" dirty="0">
                <a:latin typeface="Times New Roman"/>
                <a:cs typeface="Times New Roman"/>
              </a:rPr>
              <a:t>	</a:t>
            </a:r>
            <a:r>
              <a:rPr sz="1000" spc="-20" dirty="0">
                <a:latin typeface="Times New Roman"/>
                <a:cs typeface="Times New Roman"/>
              </a:rPr>
              <a:t>97,9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3888498" y="3796844"/>
            <a:ext cx="1238250" cy="18351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  <a:tabLst>
                <a:tab pos="480059" algn="l"/>
                <a:tab pos="955040" algn="l"/>
              </a:tabLst>
            </a:pPr>
            <a:r>
              <a:rPr sz="1000" spc="-10" dirty="0">
                <a:latin typeface="Times New Roman"/>
                <a:cs typeface="Times New Roman"/>
              </a:rPr>
              <a:t>87472</a:t>
            </a:r>
            <a:r>
              <a:rPr sz="1000" dirty="0">
                <a:latin typeface="Times New Roman"/>
                <a:cs typeface="Times New Roman"/>
              </a:rPr>
              <a:t>	</a:t>
            </a:r>
            <a:r>
              <a:rPr sz="1000" b="1" spc="-10" dirty="0">
                <a:latin typeface="Times New Roman"/>
                <a:cs typeface="Times New Roman"/>
              </a:rPr>
              <a:t>85521</a:t>
            </a:r>
            <a:r>
              <a:rPr sz="1000" b="1" dirty="0">
                <a:latin typeface="Times New Roman"/>
                <a:cs typeface="Times New Roman"/>
              </a:rPr>
              <a:t>	</a:t>
            </a:r>
            <a:r>
              <a:rPr sz="1000" b="1" spc="-20" dirty="0">
                <a:latin typeface="Times New Roman"/>
                <a:cs typeface="Times New Roman"/>
              </a:rPr>
              <a:t>-195</a:t>
            </a:r>
            <a:r>
              <a:rPr sz="1000" b="1" spc="-100" dirty="0">
                <a:latin typeface="Times New Roman"/>
                <a:cs typeface="Times New Roman"/>
              </a:rPr>
              <a:t> </a:t>
            </a:r>
            <a:r>
              <a:rPr sz="1000" spc="-50" dirty="0">
                <a:latin typeface="Times New Roman"/>
                <a:cs typeface="Times New Roman"/>
              </a:rPr>
              <a:t>i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5505580" y="3796844"/>
            <a:ext cx="311150" cy="18351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000" spc="-20" dirty="0">
                <a:latin typeface="Times New Roman"/>
                <a:cs typeface="Times New Roman"/>
              </a:rPr>
              <a:t>-1531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6064276" y="3796844"/>
            <a:ext cx="50165" cy="18351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000" spc="-50" dirty="0">
                <a:solidFill>
                  <a:srgbClr val="606060"/>
                </a:solidFill>
                <a:latin typeface="Times New Roman"/>
                <a:cs typeface="Times New Roman"/>
              </a:rPr>
              <a:t>|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6339863" y="3796844"/>
            <a:ext cx="262255" cy="18351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000" dirty="0">
                <a:latin typeface="Times New Roman"/>
                <a:cs typeface="Times New Roman"/>
              </a:rPr>
              <a:t>-</a:t>
            </a:r>
            <a:r>
              <a:rPr sz="1000" spc="-25" dirty="0">
                <a:latin typeface="Times New Roman"/>
                <a:cs typeface="Times New Roman"/>
              </a:rPr>
              <a:t>420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1224470" y="3944067"/>
            <a:ext cx="4563745" cy="19113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  <a:tabLst>
                <a:tab pos="802640" algn="l"/>
                <a:tab pos="1878964" algn="l"/>
                <a:tab pos="2710180" algn="l"/>
                <a:tab pos="3173730" algn="l"/>
                <a:tab pos="3612515" algn="l"/>
                <a:tab pos="4315460" algn="l"/>
              </a:tabLst>
            </a:pPr>
            <a:r>
              <a:rPr sz="1050" spc="-20" dirty="0">
                <a:latin typeface="Times New Roman"/>
                <a:cs typeface="Times New Roman"/>
              </a:rPr>
              <a:t>Мясо</a:t>
            </a:r>
            <a:r>
              <a:rPr sz="1050" spc="-25" dirty="0">
                <a:latin typeface="Times New Roman"/>
                <a:cs typeface="Times New Roman"/>
              </a:rPr>
              <a:t> KPC</a:t>
            </a:r>
            <a:r>
              <a:rPr sz="1050" dirty="0">
                <a:latin typeface="Times New Roman"/>
                <a:cs typeface="Times New Roman"/>
              </a:rPr>
              <a:t>	3649,3</a:t>
            </a:r>
            <a:r>
              <a:rPr sz="1050" spc="150" dirty="0">
                <a:latin typeface="Times New Roman"/>
                <a:cs typeface="Times New Roman"/>
              </a:rPr>
              <a:t>  </a:t>
            </a:r>
            <a:r>
              <a:rPr sz="1050" dirty="0">
                <a:solidFill>
                  <a:srgbClr val="444444"/>
                </a:solidFill>
                <a:latin typeface="Times New Roman"/>
                <a:cs typeface="Times New Roman"/>
              </a:rPr>
              <a:t>|</a:t>
            </a:r>
            <a:r>
              <a:rPr sz="1050" spc="345" dirty="0">
                <a:solidFill>
                  <a:srgbClr val="444444"/>
                </a:solidFill>
                <a:latin typeface="Times New Roman"/>
                <a:cs typeface="Times New Roman"/>
              </a:rPr>
              <a:t> </a:t>
            </a:r>
            <a:r>
              <a:rPr sz="1050" spc="-10" dirty="0">
                <a:latin typeface="Times New Roman"/>
                <a:cs typeface="Times New Roman"/>
              </a:rPr>
              <a:t>3358,8</a:t>
            </a:r>
            <a:r>
              <a:rPr sz="1050" dirty="0">
                <a:latin typeface="Times New Roman"/>
                <a:cs typeface="Times New Roman"/>
              </a:rPr>
              <a:t>	</a:t>
            </a:r>
            <a:r>
              <a:rPr sz="1050" spc="-20" dirty="0">
                <a:latin typeface="Times New Roman"/>
                <a:cs typeface="Times New Roman"/>
              </a:rPr>
              <a:t>191,1</a:t>
            </a:r>
            <a:r>
              <a:rPr sz="1050" spc="105" dirty="0">
                <a:latin typeface="Times New Roman"/>
                <a:cs typeface="Times New Roman"/>
              </a:rPr>
              <a:t> </a:t>
            </a:r>
            <a:r>
              <a:rPr sz="1050" dirty="0">
                <a:latin typeface="Times New Roman"/>
                <a:cs typeface="Times New Roman"/>
              </a:rPr>
              <a:t>|</a:t>
            </a:r>
            <a:r>
              <a:rPr sz="1050" spc="270" dirty="0">
                <a:latin typeface="Times New Roman"/>
                <a:cs typeface="Times New Roman"/>
              </a:rPr>
              <a:t> </a:t>
            </a:r>
            <a:r>
              <a:rPr sz="1050" spc="-25" dirty="0">
                <a:latin typeface="Times New Roman"/>
                <a:cs typeface="Times New Roman"/>
              </a:rPr>
              <a:t>142</a:t>
            </a:r>
            <a:r>
              <a:rPr sz="1050" dirty="0">
                <a:latin typeface="Times New Roman"/>
                <a:cs typeface="Times New Roman"/>
              </a:rPr>
              <a:t>	</a:t>
            </a:r>
            <a:r>
              <a:rPr sz="1050" spc="-20" dirty="0">
                <a:latin typeface="Times New Roman"/>
                <a:cs typeface="Times New Roman"/>
              </a:rPr>
              <a:t>6974</a:t>
            </a:r>
            <a:r>
              <a:rPr sz="1050" dirty="0">
                <a:latin typeface="Times New Roman"/>
                <a:cs typeface="Times New Roman"/>
              </a:rPr>
              <a:t>	</a:t>
            </a:r>
            <a:r>
              <a:rPr sz="1050" spc="-20" dirty="0">
                <a:latin typeface="Times New Roman"/>
                <a:cs typeface="Times New Roman"/>
              </a:rPr>
              <a:t>4769</a:t>
            </a:r>
            <a:r>
              <a:rPr sz="1050" dirty="0">
                <a:latin typeface="Times New Roman"/>
                <a:cs typeface="Times New Roman"/>
              </a:rPr>
              <a:t>	</a:t>
            </a:r>
            <a:r>
              <a:rPr sz="1050" spc="-30" dirty="0">
                <a:latin typeface="Times New Roman"/>
                <a:cs typeface="Times New Roman"/>
              </a:rPr>
              <a:t>-</a:t>
            </a:r>
            <a:r>
              <a:rPr sz="1050" spc="-20" dirty="0">
                <a:latin typeface="Times New Roman"/>
                <a:cs typeface="Times New Roman"/>
              </a:rPr>
              <a:t>2205</a:t>
            </a:r>
            <a:r>
              <a:rPr sz="1050" dirty="0">
                <a:latin typeface="Times New Roman"/>
                <a:cs typeface="Times New Roman"/>
              </a:rPr>
              <a:t>	</a:t>
            </a:r>
            <a:r>
              <a:rPr sz="1050" spc="-20" dirty="0">
                <a:latin typeface="Times New Roman"/>
                <a:cs typeface="Times New Roman"/>
              </a:rPr>
              <a:t>-</a:t>
            </a:r>
            <a:r>
              <a:rPr sz="1050" spc="-25" dirty="0">
                <a:latin typeface="Times New Roman"/>
                <a:cs typeface="Times New Roman"/>
              </a:rPr>
              <a:t>555</a:t>
            </a:r>
            <a:endParaRPr sz="1050">
              <a:latin typeface="Times New Roman"/>
              <a:cs typeface="Times New Roman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6059273" y="3944067"/>
            <a:ext cx="561340" cy="19113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  <a:tabLst>
                <a:tab pos="252095" algn="l"/>
              </a:tabLst>
            </a:pPr>
            <a:r>
              <a:rPr sz="1050" spc="-50" dirty="0">
                <a:solidFill>
                  <a:srgbClr val="363636"/>
                </a:solidFill>
                <a:latin typeface="Times New Roman"/>
                <a:cs typeface="Times New Roman"/>
              </a:rPr>
              <a:t>|</a:t>
            </a:r>
            <a:r>
              <a:rPr sz="1050" dirty="0">
                <a:solidFill>
                  <a:srgbClr val="363636"/>
                </a:solidFill>
                <a:latin typeface="Times New Roman"/>
                <a:cs typeface="Times New Roman"/>
              </a:rPr>
              <a:t>	</a:t>
            </a:r>
            <a:r>
              <a:rPr sz="1050" spc="-25" dirty="0">
                <a:latin typeface="Times New Roman"/>
                <a:cs typeface="Times New Roman"/>
              </a:rPr>
              <a:t>-</a:t>
            </a:r>
            <a:r>
              <a:rPr sz="1050" spc="-20" dirty="0">
                <a:latin typeface="Times New Roman"/>
                <a:cs typeface="Times New Roman"/>
              </a:rPr>
              <a:t>1650</a:t>
            </a:r>
            <a:endParaRPr sz="1050">
              <a:latin typeface="Times New Roman"/>
              <a:cs typeface="Times New Roman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1169257" y="4030843"/>
            <a:ext cx="5114290" cy="3420745"/>
          </a:xfrm>
          <a:prstGeom prst="rect">
            <a:avLst/>
          </a:prstGeom>
        </p:spPr>
        <p:txBody>
          <a:bodyPr vert="horz" wrap="square" lIns="0" tIns="10795" rIns="0" bIns="0" rtlCol="0">
            <a:spAutoFit/>
          </a:bodyPr>
          <a:lstStyle/>
          <a:p>
            <a:pPr marL="62230" marR="34925" indent="382270" algn="just">
              <a:lnSpc>
                <a:spcPct val="150000"/>
              </a:lnSpc>
              <a:spcBef>
                <a:spcPts val="85"/>
              </a:spcBef>
            </a:pPr>
            <a:r>
              <a:rPr sz="1150" dirty="0">
                <a:latin typeface="Cambria"/>
                <a:cs typeface="Cambria"/>
              </a:rPr>
              <a:t>Объем</a:t>
            </a:r>
            <a:r>
              <a:rPr sz="1150" spc="130" dirty="0">
                <a:latin typeface="Cambria"/>
                <a:cs typeface="Cambria"/>
              </a:rPr>
              <a:t> </a:t>
            </a:r>
            <a:r>
              <a:rPr sz="1150" spc="-10" dirty="0">
                <a:latin typeface="Cambria"/>
                <a:cs typeface="Cambria"/>
              </a:rPr>
              <a:t>реализации</a:t>
            </a:r>
            <a:r>
              <a:rPr sz="1150" spc="175" dirty="0">
                <a:latin typeface="Cambria"/>
                <a:cs typeface="Cambria"/>
              </a:rPr>
              <a:t> </a:t>
            </a:r>
            <a:r>
              <a:rPr sz="1150" dirty="0">
                <a:latin typeface="Cambria"/>
                <a:cs typeface="Cambria"/>
              </a:rPr>
              <a:t>молока</a:t>
            </a:r>
            <a:r>
              <a:rPr sz="1150" spc="170" dirty="0">
                <a:latin typeface="Cambria"/>
                <a:cs typeface="Cambria"/>
              </a:rPr>
              <a:t> </a:t>
            </a:r>
            <a:r>
              <a:rPr sz="1150" dirty="0">
                <a:latin typeface="Cambria"/>
                <a:cs typeface="Cambria"/>
              </a:rPr>
              <a:t>в</a:t>
            </a:r>
            <a:r>
              <a:rPr sz="1150" spc="85" dirty="0">
                <a:latin typeface="Cambria"/>
                <a:cs typeface="Cambria"/>
              </a:rPr>
              <a:t> </a:t>
            </a:r>
            <a:r>
              <a:rPr sz="1150" dirty="0">
                <a:latin typeface="Cambria"/>
                <a:cs typeface="Cambria"/>
              </a:rPr>
              <a:t>2021</a:t>
            </a:r>
            <a:r>
              <a:rPr sz="1150" spc="235" dirty="0">
                <a:latin typeface="Cambria"/>
                <a:cs typeface="Cambria"/>
              </a:rPr>
              <a:t> </a:t>
            </a:r>
            <a:r>
              <a:rPr sz="1150" dirty="0">
                <a:latin typeface="Cambria"/>
                <a:cs typeface="Cambria"/>
              </a:rPr>
              <a:t>году</a:t>
            </a:r>
            <a:r>
              <a:rPr sz="1150" spc="170" dirty="0">
                <a:latin typeface="Cambria"/>
                <a:cs typeface="Cambria"/>
              </a:rPr>
              <a:t> </a:t>
            </a:r>
            <a:r>
              <a:rPr sz="1150" dirty="0">
                <a:latin typeface="Cambria"/>
                <a:cs typeface="Cambria"/>
              </a:rPr>
              <a:t>по</a:t>
            </a:r>
            <a:r>
              <a:rPr sz="1150" spc="100" dirty="0">
                <a:latin typeface="Cambria"/>
                <a:cs typeface="Cambria"/>
              </a:rPr>
              <a:t> </a:t>
            </a:r>
            <a:r>
              <a:rPr sz="1150" spc="-10" dirty="0">
                <a:latin typeface="Cambria"/>
                <a:cs typeface="Cambria"/>
              </a:rPr>
              <a:t>сравнению</a:t>
            </a:r>
            <a:r>
              <a:rPr sz="1150" spc="190" dirty="0">
                <a:latin typeface="Cambria"/>
                <a:cs typeface="Cambria"/>
              </a:rPr>
              <a:t> </a:t>
            </a:r>
            <a:r>
              <a:rPr sz="1150" dirty="0">
                <a:latin typeface="Cambria"/>
                <a:cs typeface="Cambria"/>
              </a:rPr>
              <a:t>с</a:t>
            </a:r>
            <a:r>
              <a:rPr sz="1150" spc="95" dirty="0">
                <a:latin typeface="Cambria"/>
                <a:cs typeface="Cambria"/>
              </a:rPr>
              <a:t> </a:t>
            </a:r>
            <a:r>
              <a:rPr sz="1150" dirty="0">
                <a:latin typeface="Cambria"/>
                <a:cs typeface="Cambria"/>
              </a:rPr>
              <a:t>2021</a:t>
            </a:r>
            <a:r>
              <a:rPr sz="1150" spc="250" dirty="0">
                <a:latin typeface="Cambria"/>
                <a:cs typeface="Cambria"/>
              </a:rPr>
              <a:t> </a:t>
            </a:r>
            <a:r>
              <a:rPr sz="1150" spc="-10" dirty="0">
                <a:latin typeface="Cambria"/>
                <a:cs typeface="Cambria"/>
              </a:rPr>
              <a:t>годом </a:t>
            </a:r>
            <a:r>
              <a:rPr sz="1150" spc="-25" dirty="0">
                <a:latin typeface="Cambria"/>
                <a:cs typeface="Cambria"/>
              </a:rPr>
              <a:t>уменьшился</a:t>
            </a:r>
            <a:r>
              <a:rPr sz="1150" spc="50" dirty="0">
                <a:latin typeface="Cambria"/>
                <a:cs typeface="Cambria"/>
              </a:rPr>
              <a:t> </a:t>
            </a:r>
            <a:r>
              <a:rPr sz="1150" dirty="0">
                <a:latin typeface="Cambria"/>
                <a:cs typeface="Cambria"/>
              </a:rPr>
              <a:t>на</a:t>
            </a:r>
            <a:r>
              <a:rPr sz="1150" spc="45" dirty="0">
                <a:latin typeface="Cambria"/>
                <a:cs typeface="Cambria"/>
              </a:rPr>
              <a:t> </a:t>
            </a:r>
            <a:r>
              <a:rPr sz="1150" spc="-40" dirty="0">
                <a:latin typeface="Cambria"/>
                <a:cs typeface="Cambria"/>
              </a:rPr>
              <a:t>1951</a:t>
            </a:r>
            <a:r>
              <a:rPr sz="1150" spc="114" dirty="0">
                <a:latin typeface="Cambria"/>
                <a:cs typeface="Cambria"/>
              </a:rPr>
              <a:t> </a:t>
            </a:r>
            <a:r>
              <a:rPr sz="1150" dirty="0">
                <a:latin typeface="Cambria"/>
                <a:cs typeface="Cambria"/>
              </a:rPr>
              <a:t>ц,</a:t>
            </a:r>
            <a:r>
              <a:rPr sz="1150" spc="-25" dirty="0">
                <a:latin typeface="Cambria"/>
                <a:cs typeface="Cambria"/>
              </a:rPr>
              <a:t> </a:t>
            </a:r>
            <a:r>
              <a:rPr sz="1150" dirty="0">
                <a:latin typeface="Cambria"/>
                <a:cs typeface="Cambria"/>
              </a:rPr>
              <a:t>в</a:t>
            </a:r>
            <a:r>
              <a:rPr sz="1150" spc="-40" dirty="0">
                <a:latin typeface="Cambria"/>
                <a:cs typeface="Cambria"/>
              </a:rPr>
              <a:t> </a:t>
            </a:r>
            <a:r>
              <a:rPr sz="1150" dirty="0">
                <a:latin typeface="Cambria"/>
                <a:cs typeface="Cambria"/>
              </a:rPr>
              <a:t>том</a:t>
            </a:r>
            <a:r>
              <a:rPr sz="1150" spc="15" dirty="0">
                <a:latin typeface="Cambria"/>
                <a:cs typeface="Cambria"/>
              </a:rPr>
              <a:t> </a:t>
            </a:r>
            <a:r>
              <a:rPr sz="1150" spc="-35" dirty="0">
                <a:latin typeface="Cambria"/>
                <a:cs typeface="Cambria"/>
              </a:rPr>
              <a:t>числе</a:t>
            </a:r>
            <a:r>
              <a:rPr sz="1150" spc="-25" dirty="0">
                <a:latin typeface="Cambria"/>
                <a:cs typeface="Cambria"/>
              </a:rPr>
              <a:t> </a:t>
            </a:r>
            <a:r>
              <a:rPr sz="1150" dirty="0">
                <a:latin typeface="Cambria"/>
                <a:cs typeface="Cambria"/>
              </a:rPr>
              <a:t>за</a:t>
            </a:r>
            <a:r>
              <a:rPr sz="1150" spc="-20" dirty="0">
                <a:latin typeface="Cambria"/>
                <a:cs typeface="Cambria"/>
              </a:rPr>
              <a:t> </a:t>
            </a:r>
            <a:r>
              <a:rPr sz="1150" spc="-10" dirty="0">
                <a:latin typeface="Cambria"/>
                <a:cs typeface="Cambria"/>
              </a:rPr>
              <a:t>счет</a:t>
            </a:r>
            <a:r>
              <a:rPr sz="1150" spc="-30" dirty="0">
                <a:latin typeface="Cambria"/>
                <a:cs typeface="Cambria"/>
              </a:rPr>
              <a:t> </a:t>
            </a:r>
            <a:r>
              <a:rPr sz="1150" spc="-50" dirty="0">
                <a:latin typeface="Cambria"/>
                <a:cs typeface="Cambria"/>
              </a:rPr>
              <a:t>уменьшення</a:t>
            </a:r>
            <a:r>
              <a:rPr sz="1150" spc="40" dirty="0">
                <a:latin typeface="Cambria"/>
                <a:cs typeface="Cambria"/>
              </a:rPr>
              <a:t> </a:t>
            </a:r>
            <a:r>
              <a:rPr sz="1150" spc="-25" dirty="0">
                <a:latin typeface="Cambria"/>
                <a:cs typeface="Cambria"/>
              </a:rPr>
              <a:t>обьема</a:t>
            </a:r>
            <a:r>
              <a:rPr sz="1150" spc="-5" dirty="0">
                <a:latin typeface="Cambria"/>
                <a:cs typeface="Cambria"/>
              </a:rPr>
              <a:t> </a:t>
            </a:r>
            <a:r>
              <a:rPr sz="1150" spc="-10" dirty="0">
                <a:latin typeface="Cambria"/>
                <a:cs typeface="Cambria"/>
              </a:rPr>
              <a:t>производства </a:t>
            </a:r>
            <a:r>
              <a:rPr sz="1150" dirty="0">
                <a:latin typeface="Cambria"/>
                <a:cs typeface="Cambria"/>
              </a:rPr>
              <a:t>на</a:t>
            </a:r>
            <a:r>
              <a:rPr sz="1150" spc="30" dirty="0">
                <a:latin typeface="Cambria"/>
                <a:cs typeface="Cambria"/>
              </a:rPr>
              <a:t> </a:t>
            </a:r>
            <a:r>
              <a:rPr sz="1150" spc="-50" dirty="0">
                <a:latin typeface="Cambria"/>
                <a:cs typeface="Cambria"/>
              </a:rPr>
              <a:t>1531</a:t>
            </a:r>
            <a:r>
              <a:rPr sz="1150" spc="80" dirty="0">
                <a:latin typeface="Cambria"/>
                <a:cs typeface="Cambria"/>
              </a:rPr>
              <a:t> </a:t>
            </a:r>
            <a:r>
              <a:rPr sz="1150" dirty="0">
                <a:latin typeface="Cambria"/>
                <a:cs typeface="Cambria"/>
              </a:rPr>
              <a:t>и</a:t>
            </a:r>
            <a:r>
              <a:rPr sz="1150" spc="10" dirty="0">
                <a:latin typeface="Cambria"/>
                <a:cs typeface="Cambria"/>
              </a:rPr>
              <a:t> </a:t>
            </a:r>
            <a:r>
              <a:rPr sz="1150" spc="-20" dirty="0">
                <a:latin typeface="Cambria"/>
                <a:cs typeface="Cambria"/>
              </a:rPr>
              <a:t>уровня</a:t>
            </a:r>
            <a:r>
              <a:rPr sz="1150" spc="15" dirty="0">
                <a:latin typeface="Cambria"/>
                <a:cs typeface="Cambria"/>
              </a:rPr>
              <a:t> </a:t>
            </a:r>
            <a:r>
              <a:rPr sz="1150" spc="-35" dirty="0">
                <a:latin typeface="Cambria"/>
                <a:cs typeface="Cambria"/>
              </a:rPr>
              <a:t>товарности</a:t>
            </a:r>
            <a:r>
              <a:rPr sz="1150" spc="65" dirty="0">
                <a:latin typeface="Cambria"/>
                <a:cs typeface="Cambria"/>
              </a:rPr>
              <a:t> </a:t>
            </a:r>
            <a:r>
              <a:rPr sz="1150" dirty="0">
                <a:latin typeface="Cambria"/>
                <a:cs typeface="Cambria"/>
              </a:rPr>
              <a:t>на</a:t>
            </a:r>
            <a:r>
              <a:rPr sz="1150" spc="-30" dirty="0">
                <a:latin typeface="Cambria"/>
                <a:cs typeface="Cambria"/>
              </a:rPr>
              <a:t> </a:t>
            </a:r>
            <a:r>
              <a:rPr sz="1150" spc="-20" dirty="0">
                <a:latin typeface="Cambria"/>
                <a:cs typeface="Cambria"/>
              </a:rPr>
              <a:t>420.</a:t>
            </a:r>
            <a:r>
              <a:rPr sz="1150" spc="10" dirty="0">
                <a:latin typeface="Cambria"/>
                <a:cs typeface="Cambria"/>
              </a:rPr>
              <a:t> </a:t>
            </a:r>
            <a:r>
              <a:rPr sz="1150" spc="-20" dirty="0">
                <a:latin typeface="Cambria"/>
                <a:cs typeface="Cambria"/>
              </a:rPr>
              <a:t>Объем</a:t>
            </a:r>
            <a:r>
              <a:rPr sz="1150" spc="-30" dirty="0">
                <a:latin typeface="Cambria"/>
                <a:cs typeface="Cambria"/>
              </a:rPr>
              <a:t> </a:t>
            </a:r>
            <a:r>
              <a:rPr sz="1150" spc="-50" dirty="0">
                <a:latin typeface="Cambria"/>
                <a:cs typeface="Cambria"/>
              </a:rPr>
              <a:t>реализации</a:t>
            </a:r>
            <a:r>
              <a:rPr sz="1150" spc="55" dirty="0">
                <a:latin typeface="Cambria"/>
                <a:cs typeface="Cambria"/>
              </a:rPr>
              <a:t> </a:t>
            </a:r>
            <a:r>
              <a:rPr sz="1150" spc="-25" dirty="0">
                <a:latin typeface="Cambria"/>
                <a:cs typeface="Cambria"/>
              </a:rPr>
              <a:t>мяса</a:t>
            </a:r>
            <a:r>
              <a:rPr sz="1150" spc="-40" dirty="0">
                <a:latin typeface="Cambria"/>
                <a:cs typeface="Cambria"/>
              </a:rPr>
              <a:t> </a:t>
            </a:r>
            <a:r>
              <a:rPr sz="1150" spc="60" dirty="0">
                <a:latin typeface="Cambria"/>
                <a:cs typeface="Cambria"/>
              </a:rPr>
              <a:t>KPC</a:t>
            </a:r>
            <a:r>
              <a:rPr sz="1150" spc="30" dirty="0">
                <a:latin typeface="Cambria"/>
                <a:cs typeface="Cambria"/>
              </a:rPr>
              <a:t> </a:t>
            </a:r>
            <a:r>
              <a:rPr sz="1150" spc="-10" dirty="0">
                <a:latin typeface="Cambria"/>
                <a:cs typeface="Cambria"/>
              </a:rPr>
              <a:t>уменьшил- </a:t>
            </a:r>
            <a:r>
              <a:rPr sz="1150" dirty="0">
                <a:latin typeface="Cambria"/>
                <a:cs typeface="Cambria"/>
              </a:rPr>
              <a:t>ся</a:t>
            </a:r>
            <a:r>
              <a:rPr sz="1150" spc="-15" dirty="0">
                <a:latin typeface="Cambria"/>
                <a:cs typeface="Cambria"/>
              </a:rPr>
              <a:t> </a:t>
            </a:r>
            <a:r>
              <a:rPr sz="1150" dirty="0">
                <a:latin typeface="Cambria"/>
                <a:cs typeface="Cambria"/>
              </a:rPr>
              <a:t>на</a:t>
            </a:r>
            <a:r>
              <a:rPr sz="1150" spc="5" dirty="0">
                <a:latin typeface="Cambria"/>
                <a:cs typeface="Cambria"/>
              </a:rPr>
              <a:t> </a:t>
            </a:r>
            <a:r>
              <a:rPr sz="1150" dirty="0">
                <a:latin typeface="Cambria"/>
                <a:cs typeface="Cambria"/>
              </a:rPr>
              <a:t>2205</a:t>
            </a:r>
            <a:r>
              <a:rPr sz="1150" spc="90" dirty="0">
                <a:latin typeface="Cambria"/>
                <a:cs typeface="Cambria"/>
              </a:rPr>
              <a:t> </a:t>
            </a:r>
            <a:r>
              <a:rPr sz="1150" dirty="0">
                <a:latin typeface="Cambria"/>
                <a:cs typeface="Cambria"/>
              </a:rPr>
              <a:t>ц,</a:t>
            </a:r>
            <a:r>
              <a:rPr sz="1150" spc="35" dirty="0">
                <a:latin typeface="Cambria"/>
                <a:cs typeface="Cambria"/>
              </a:rPr>
              <a:t> </a:t>
            </a:r>
            <a:r>
              <a:rPr sz="1150" dirty="0">
                <a:latin typeface="Cambria"/>
                <a:cs typeface="Cambria"/>
              </a:rPr>
              <a:t>в</a:t>
            </a:r>
            <a:r>
              <a:rPr sz="1150" spc="-25" dirty="0">
                <a:latin typeface="Cambria"/>
                <a:cs typeface="Cambria"/>
              </a:rPr>
              <a:t> </a:t>
            </a:r>
            <a:r>
              <a:rPr sz="1150" dirty="0">
                <a:latin typeface="Cambria"/>
                <a:cs typeface="Cambria"/>
              </a:rPr>
              <a:t>том</a:t>
            </a:r>
            <a:r>
              <a:rPr sz="1150" spc="20" dirty="0">
                <a:latin typeface="Cambria"/>
                <a:cs typeface="Cambria"/>
              </a:rPr>
              <a:t> </a:t>
            </a:r>
            <a:r>
              <a:rPr sz="1150" dirty="0">
                <a:latin typeface="Cambria"/>
                <a:cs typeface="Cambria"/>
              </a:rPr>
              <a:t>числе</a:t>
            </a:r>
            <a:r>
              <a:rPr sz="1150" spc="45" dirty="0">
                <a:latin typeface="Cambria"/>
                <a:cs typeface="Cambria"/>
              </a:rPr>
              <a:t> </a:t>
            </a:r>
            <a:r>
              <a:rPr sz="1150" dirty="0">
                <a:latin typeface="Cambria"/>
                <a:cs typeface="Cambria"/>
              </a:rPr>
              <a:t>за</a:t>
            </a:r>
            <a:r>
              <a:rPr sz="1150" spc="-15" dirty="0">
                <a:latin typeface="Cambria"/>
                <a:cs typeface="Cambria"/>
              </a:rPr>
              <a:t> </a:t>
            </a:r>
            <a:r>
              <a:rPr sz="1150" dirty="0">
                <a:latin typeface="Cambria"/>
                <a:cs typeface="Cambria"/>
              </a:rPr>
              <a:t>счет</a:t>
            </a:r>
            <a:r>
              <a:rPr sz="1150" spc="15" dirty="0">
                <a:latin typeface="Cambria"/>
                <a:cs typeface="Cambria"/>
              </a:rPr>
              <a:t> </a:t>
            </a:r>
            <a:r>
              <a:rPr sz="1150" spc="-50" dirty="0">
                <a:latin typeface="Cambria"/>
                <a:cs typeface="Cambria"/>
              </a:rPr>
              <a:t>уменьшения</a:t>
            </a:r>
            <a:r>
              <a:rPr sz="1150" spc="55" dirty="0">
                <a:latin typeface="Cambria"/>
                <a:cs typeface="Cambria"/>
              </a:rPr>
              <a:t> </a:t>
            </a:r>
            <a:r>
              <a:rPr sz="1150" spc="-45" dirty="0">
                <a:latin typeface="Cambria"/>
                <a:cs typeface="Cambria"/>
              </a:rPr>
              <a:t>объема</a:t>
            </a:r>
            <a:r>
              <a:rPr sz="1150" spc="30" dirty="0">
                <a:latin typeface="Cambria"/>
                <a:cs typeface="Cambria"/>
              </a:rPr>
              <a:t> </a:t>
            </a:r>
            <a:r>
              <a:rPr sz="1150" spc="-40" dirty="0">
                <a:latin typeface="Cambria"/>
                <a:cs typeface="Cambria"/>
              </a:rPr>
              <a:t>производства</a:t>
            </a:r>
            <a:r>
              <a:rPr sz="1150" spc="75" dirty="0">
                <a:latin typeface="Cambria"/>
                <a:cs typeface="Cambria"/>
              </a:rPr>
              <a:t> </a:t>
            </a:r>
            <a:r>
              <a:rPr sz="1150" dirty="0">
                <a:latin typeface="Cambria"/>
                <a:cs typeface="Cambria"/>
              </a:rPr>
              <a:t>на</a:t>
            </a:r>
            <a:r>
              <a:rPr sz="1150" spc="25" dirty="0">
                <a:latin typeface="Cambria"/>
                <a:cs typeface="Cambria"/>
              </a:rPr>
              <a:t> </a:t>
            </a:r>
            <a:r>
              <a:rPr sz="1150" dirty="0">
                <a:latin typeface="Cambria"/>
                <a:cs typeface="Cambria"/>
              </a:rPr>
              <a:t>555</a:t>
            </a:r>
            <a:r>
              <a:rPr sz="1150" spc="70" dirty="0">
                <a:latin typeface="Cambria"/>
                <a:cs typeface="Cambria"/>
              </a:rPr>
              <a:t> </a:t>
            </a:r>
            <a:r>
              <a:rPr sz="1150" spc="-50" dirty="0">
                <a:latin typeface="Cambria"/>
                <a:cs typeface="Cambria"/>
              </a:rPr>
              <a:t>и</a:t>
            </a:r>
            <a:r>
              <a:rPr sz="1150" spc="-35" dirty="0">
                <a:latin typeface="Cambria"/>
                <a:cs typeface="Cambria"/>
              </a:rPr>
              <a:t> уровня</a:t>
            </a:r>
            <a:r>
              <a:rPr sz="1150" spc="15" dirty="0">
                <a:latin typeface="Cambria"/>
                <a:cs typeface="Cambria"/>
              </a:rPr>
              <a:t> </a:t>
            </a:r>
            <a:r>
              <a:rPr sz="1150" spc="-40" dirty="0">
                <a:latin typeface="Cambria"/>
                <a:cs typeface="Cambria"/>
              </a:rPr>
              <a:t>товарности</a:t>
            </a:r>
            <a:r>
              <a:rPr sz="1150" spc="75" dirty="0">
                <a:latin typeface="Cambria"/>
                <a:cs typeface="Cambria"/>
              </a:rPr>
              <a:t> </a:t>
            </a:r>
            <a:r>
              <a:rPr sz="1150" dirty="0">
                <a:latin typeface="Cambria"/>
                <a:cs typeface="Cambria"/>
              </a:rPr>
              <a:t>на</a:t>
            </a:r>
            <a:r>
              <a:rPr sz="1150" spc="5" dirty="0">
                <a:latin typeface="Cambria"/>
                <a:cs typeface="Cambria"/>
              </a:rPr>
              <a:t> </a:t>
            </a:r>
            <a:r>
              <a:rPr sz="1150" spc="-10" dirty="0">
                <a:latin typeface="Cambria"/>
                <a:cs typeface="Cambria"/>
              </a:rPr>
              <a:t>1650.</a:t>
            </a:r>
            <a:endParaRPr sz="1150">
              <a:latin typeface="Cambria"/>
              <a:cs typeface="Cambria"/>
            </a:endParaRPr>
          </a:p>
          <a:p>
            <a:pPr marL="62230" marR="60325" indent="377190" algn="just">
              <a:lnSpc>
                <a:spcPct val="146800"/>
              </a:lnSpc>
            </a:pPr>
            <a:r>
              <a:rPr sz="1150" dirty="0">
                <a:latin typeface="Cambria"/>
                <a:cs typeface="Cambria"/>
              </a:rPr>
              <a:t>В</a:t>
            </a:r>
            <a:r>
              <a:rPr sz="1150" spc="45" dirty="0">
                <a:latin typeface="Cambria"/>
                <a:cs typeface="Cambria"/>
              </a:rPr>
              <a:t> </a:t>
            </a:r>
            <a:r>
              <a:rPr sz="1150" dirty="0">
                <a:latin typeface="Cambria"/>
                <a:cs typeface="Cambria"/>
              </a:rPr>
              <a:t>2021</a:t>
            </a:r>
            <a:r>
              <a:rPr sz="1150" spc="70" dirty="0">
                <a:latin typeface="Cambria"/>
                <a:cs typeface="Cambria"/>
              </a:rPr>
              <a:t> </a:t>
            </a:r>
            <a:r>
              <a:rPr sz="1150" dirty="0">
                <a:latin typeface="Cambria"/>
                <a:cs typeface="Cambria"/>
              </a:rPr>
              <a:t>году было</a:t>
            </a:r>
            <a:r>
              <a:rPr sz="1150" spc="-30" dirty="0">
                <a:latin typeface="Cambria"/>
                <a:cs typeface="Cambria"/>
              </a:rPr>
              <a:t> </a:t>
            </a:r>
            <a:r>
              <a:rPr sz="1150" spc="-50" dirty="0">
                <a:latin typeface="Cambria"/>
                <a:cs typeface="Cambria"/>
              </a:rPr>
              <a:t>реализовано</a:t>
            </a:r>
            <a:r>
              <a:rPr sz="1150" spc="-15" dirty="0">
                <a:latin typeface="Cambria"/>
                <a:cs typeface="Cambria"/>
              </a:rPr>
              <a:t> </a:t>
            </a:r>
            <a:r>
              <a:rPr sz="1150" spc="-20" dirty="0">
                <a:latin typeface="Cambria"/>
                <a:cs typeface="Cambria"/>
              </a:rPr>
              <a:t>32,1%</a:t>
            </a:r>
            <a:r>
              <a:rPr sz="1150" spc="-25" dirty="0">
                <a:latin typeface="Cambria"/>
                <a:cs typeface="Cambria"/>
              </a:rPr>
              <a:t> </a:t>
            </a:r>
            <a:r>
              <a:rPr sz="1150" spc="-40" dirty="0">
                <a:latin typeface="Cambria"/>
                <a:cs typeface="Cambria"/>
              </a:rPr>
              <a:t>продукции</a:t>
            </a:r>
            <a:r>
              <a:rPr sz="1150" spc="10" dirty="0">
                <a:latin typeface="Cambria"/>
                <a:cs typeface="Cambria"/>
              </a:rPr>
              <a:t> </a:t>
            </a:r>
            <a:r>
              <a:rPr sz="1150" spc="-10" dirty="0">
                <a:latin typeface="Cambria"/>
                <a:cs typeface="Cambria"/>
              </a:rPr>
              <a:t>зерна.</a:t>
            </a:r>
            <a:r>
              <a:rPr sz="1150" spc="10" dirty="0">
                <a:latin typeface="Cambria"/>
                <a:cs typeface="Cambria"/>
              </a:rPr>
              <a:t> </a:t>
            </a:r>
            <a:r>
              <a:rPr sz="1150" spc="-10" dirty="0">
                <a:latin typeface="Cambria"/>
                <a:cs typeface="Cambria"/>
              </a:rPr>
              <a:t>Уровень товар- </a:t>
            </a:r>
            <a:r>
              <a:rPr sz="1150" spc="-35" dirty="0">
                <a:latin typeface="Cambria"/>
                <a:cs typeface="Cambria"/>
              </a:rPr>
              <a:t>ности</a:t>
            </a:r>
            <a:r>
              <a:rPr sz="1150" spc="65" dirty="0">
                <a:latin typeface="Cambria"/>
                <a:cs typeface="Cambria"/>
              </a:rPr>
              <a:t> </a:t>
            </a:r>
            <a:r>
              <a:rPr sz="1150" spc="-35" dirty="0">
                <a:latin typeface="Cambria"/>
                <a:cs typeface="Cambria"/>
              </a:rPr>
              <a:t>молока</a:t>
            </a:r>
            <a:r>
              <a:rPr sz="1150" spc="75" dirty="0">
                <a:latin typeface="Cambria"/>
                <a:cs typeface="Cambria"/>
              </a:rPr>
              <a:t> </a:t>
            </a:r>
            <a:r>
              <a:rPr sz="1150" spc="-40" dirty="0">
                <a:latin typeface="Cambria"/>
                <a:cs typeface="Cambria"/>
              </a:rPr>
              <a:t>достаточно</a:t>
            </a:r>
            <a:r>
              <a:rPr sz="1150" spc="80" dirty="0">
                <a:latin typeface="Cambria"/>
                <a:cs typeface="Cambria"/>
              </a:rPr>
              <a:t> </a:t>
            </a:r>
            <a:r>
              <a:rPr sz="1150" spc="-45" dirty="0">
                <a:latin typeface="Cambria"/>
                <a:cs typeface="Cambria"/>
              </a:rPr>
              <a:t>высокий,</a:t>
            </a:r>
            <a:r>
              <a:rPr sz="1150" spc="65" dirty="0">
                <a:latin typeface="Cambria"/>
                <a:cs typeface="Cambria"/>
              </a:rPr>
              <a:t> </a:t>
            </a:r>
            <a:r>
              <a:rPr sz="1150" spc="-65" dirty="0">
                <a:latin typeface="Cambria"/>
                <a:cs typeface="Cambria"/>
              </a:rPr>
              <a:t>наивысшнй</a:t>
            </a:r>
            <a:r>
              <a:rPr sz="1150" spc="105" dirty="0">
                <a:latin typeface="Cambria"/>
                <a:cs typeface="Cambria"/>
              </a:rPr>
              <a:t> </a:t>
            </a:r>
            <a:r>
              <a:rPr sz="1150" spc="-50" dirty="0">
                <a:latin typeface="Cambria"/>
                <a:cs typeface="Cambria"/>
              </a:rPr>
              <a:t>уровень</a:t>
            </a:r>
            <a:r>
              <a:rPr sz="1150" spc="20" dirty="0">
                <a:latin typeface="Cambria"/>
                <a:cs typeface="Cambria"/>
              </a:rPr>
              <a:t> </a:t>
            </a:r>
            <a:r>
              <a:rPr sz="1150" spc="-30" dirty="0">
                <a:latin typeface="Cambria"/>
                <a:cs typeface="Cambria"/>
              </a:rPr>
              <a:t>был</a:t>
            </a:r>
            <a:r>
              <a:rPr sz="1150" spc="10" dirty="0">
                <a:latin typeface="Cambria"/>
                <a:cs typeface="Cambria"/>
              </a:rPr>
              <a:t> </a:t>
            </a:r>
            <a:r>
              <a:rPr sz="1150" spc="-40" dirty="0">
                <a:latin typeface="Cambria"/>
                <a:cs typeface="Cambria"/>
              </a:rPr>
              <a:t>достигнут</a:t>
            </a:r>
            <a:r>
              <a:rPr sz="1150" spc="35" dirty="0">
                <a:latin typeface="Cambria"/>
                <a:cs typeface="Cambria"/>
              </a:rPr>
              <a:t> </a:t>
            </a:r>
            <a:r>
              <a:rPr sz="1150" dirty="0">
                <a:latin typeface="Cambria"/>
                <a:cs typeface="Cambria"/>
              </a:rPr>
              <a:t>в</a:t>
            </a:r>
            <a:r>
              <a:rPr sz="1150" spc="-65" dirty="0">
                <a:latin typeface="Cambria"/>
                <a:cs typeface="Cambria"/>
              </a:rPr>
              <a:t> </a:t>
            </a:r>
            <a:r>
              <a:rPr sz="1150" spc="-20" dirty="0">
                <a:latin typeface="Cambria"/>
                <a:cs typeface="Cambria"/>
              </a:rPr>
              <a:t>2020</a:t>
            </a:r>
            <a:endParaRPr sz="1150">
              <a:latin typeface="Cambria"/>
              <a:cs typeface="Cambria"/>
            </a:endParaRPr>
          </a:p>
          <a:p>
            <a:pPr marL="53340" marR="66675" indent="3810" algn="just">
              <a:lnSpc>
                <a:spcPct val="149400"/>
              </a:lnSpc>
            </a:pPr>
            <a:r>
              <a:rPr sz="1150" dirty="0">
                <a:latin typeface="Cambria"/>
                <a:cs typeface="Cambria"/>
              </a:rPr>
              <a:t>году,</a:t>
            </a:r>
            <a:r>
              <a:rPr sz="1150" spc="50" dirty="0">
                <a:latin typeface="Cambria"/>
                <a:cs typeface="Cambria"/>
              </a:rPr>
              <a:t> </a:t>
            </a:r>
            <a:r>
              <a:rPr sz="1150" spc="-25" dirty="0">
                <a:latin typeface="Cambria"/>
                <a:cs typeface="Cambria"/>
              </a:rPr>
              <a:t>который</a:t>
            </a:r>
            <a:r>
              <a:rPr sz="1150" spc="55" dirty="0">
                <a:latin typeface="Cambria"/>
                <a:cs typeface="Cambria"/>
              </a:rPr>
              <a:t> </a:t>
            </a:r>
            <a:r>
              <a:rPr sz="1150" spc="-25" dirty="0">
                <a:latin typeface="Cambria"/>
                <a:cs typeface="Cambria"/>
              </a:rPr>
              <a:t>составил</a:t>
            </a:r>
            <a:r>
              <a:rPr sz="1150" spc="40" dirty="0">
                <a:latin typeface="Cambria"/>
                <a:cs typeface="Cambria"/>
              </a:rPr>
              <a:t> </a:t>
            </a:r>
            <a:r>
              <a:rPr sz="1150" dirty="0">
                <a:latin typeface="Cambria"/>
                <a:cs typeface="Cambria"/>
              </a:rPr>
              <a:t>98,4%,</a:t>
            </a:r>
            <a:r>
              <a:rPr sz="1150" spc="45" dirty="0">
                <a:latin typeface="Cambria"/>
                <a:cs typeface="Cambria"/>
              </a:rPr>
              <a:t> </a:t>
            </a:r>
            <a:r>
              <a:rPr sz="1150" dirty="0">
                <a:latin typeface="Cambria"/>
                <a:cs typeface="Cambria"/>
              </a:rPr>
              <a:t>а</a:t>
            </a:r>
            <a:r>
              <a:rPr sz="1150" spc="-25" dirty="0">
                <a:latin typeface="Cambria"/>
                <a:cs typeface="Cambria"/>
              </a:rPr>
              <a:t> </a:t>
            </a:r>
            <a:r>
              <a:rPr sz="1150" dirty="0">
                <a:latin typeface="Cambria"/>
                <a:cs typeface="Cambria"/>
              </a:rPr>
              <a:t>в</a:t>
            </a:r>
            <a:r>
              <a:rPr sz="1150" spc="-15" dirty="0">
                <a:latin typeface="Cambria"/>
                <a:cs typeface="Cambria"/>
              </a:rPr>
              <a:t> </a:t>
            </a:r>
            <a:r>
              <a:rPr sz="1150" spc="-45" dirty="0">
                <a:latin typeface="Cambria"/>
                <a:cs typeface="Cambria"/>
              </a:rPr>
              <a:t>дальнейшем</a:t>
            </a:r>
            <a:r>
              <a:rPr sz="1150" spc="95" dirty="0">
                <a:latin typeface="Cambria"/>
                <a:cs typeface="Cambria"/>
              </a:rPr>
              <a:t> </a:t>
            </a:r>
            <a:r>
              <a:rPr sz="1150" spc="-20" dirty="0">
                <a:latin typeface="Cambria"/>
                <a:cs typeface="Cambria"/>
              </a:rPr>
              <a:t>пошел</a:t>
            </a:r>
            <a:r>
              <a:rPr sz="1150" spc="45" dirty="0">
                <a:latin typeface="Cambria"/>
                <a:cs typeface="Cambria"/>
              </a:rPr>
              <a:t> </a:t>
            </a:r>
            <a:r>
              <a:rPr sz="1150" dirty="0">
                <a:latin typeface="Cambria"/>
                <a:cs typeface="Cambria"/>
              </a:rPr>
              <a:t>на спад</a:t>
            </a:r>
            <a:r>
              <a:rPr sz="1150" spc="40" dirty="0">
                <a:latin typeface="Cambria"/>
                <a:cs typeface="Cambria"/>
              </a:rPr>
              <a:t> </a:t>
            </a:r>
            <a:r>
              <a:rPr sz="1150" dirty="0">
                <a:latin typeface="Cambria"/>
                <a:cs typeface="Cambria"/>
              </a:rPr>
              <a:t>и</a:t>
            </a:r>
            <a:r>
              <a:rPr sz="1150" spc="-10" dirty="0">
                <a:latin typeface="Cambria"/>
                <a:cs typeface="Cambria"/>
              </a:rPr>
              <a:t> </a:t>
            </a:r>
            <a:r>
              <a:rPr sz="1150" dirty="0">
                <a:latin typeface="Cambria"/>
                <a:cs typeface="Cambria"/>
              </a:rPr>
              <a:t>в</a:t>
            </a:r>
            <a:r>
              <a:rPr sz="1150" spc="-25" dirty="0">
                <a:latin typeface="Cambria"/>
                <a:cs typeface="Cambria"/>
              </a:rPr>
              <a:t> </a:t>
            </a:r>
            <a:r>
              <a:rPr sz="1150" dirty="0">
                <a:latin typeface="Cambria"/>
                <a:cs typeface="Cambria"/>
              </a:rPr>
              <a:t>2020</a:t>
            </a:r>
            <a:r>
              <a:rPr sz="1150" spc="15" dirty="0">
                <a:latin typeface="Cambria"/>
                <a:cs typeface="Cambria"/>
              </a:rPr>
              <a:t> </a:t>
            </a:r>
            <a:r>
              <a:rPr sz="1150" spc="-20" dirty="0">
                <a:latin typeface="Cambria"/>
                <a:cs typeface="Cambria"/>
              </a:rPr>
              <a:t>году </a:t>
            </a:r>
            <a:r>
              <a:rPr sz="1150" spc="-25" dirty="0">
                <a:latin typeface="Cambria"/>
                <a:cs typeface="Cambria"/>
              </a:rPr>
              <a:t>составил</a:t>
            </a:r>
            <a:r>
              <a:rPr sz="1150" spc="110" dirty="0">
                <a:latin typeface="Cambria"/>
                <a:cs typeface="Cambria"/>
              </a:rPr>
              <a:t> </a:t>
            </a:r>
            <a:r>
              <a:rPr sz="1150" dirty="0">
                <a:latin typeface="Cambria"/>
                <a:cs typeface="Cambria"/>
              </a:rPr>
              <a:t>97,9%.</a:t>
            </a:r>
            <a:r>
              <a:rPr sz="1150" spc="180" dirty="0">
                <a:latin typeface="Cambria"/>
                <a:cs typeface="Cambria"/>
              </a:rPr>
              <a:t> </a:t>
            </a:r>
            <a:r>
              <a:rPr sz="1150" dirty="0">
                <a:latin typeface="Cambria"/>
                <a:cs typeface="Cambria"/>
              </a:rPr>
              <a:t>Мясо</a:t>
            </a:r>
            <a:r>
              <a:rPr sz="1150" spc="105" dirty="0">
                <a:latin typeface="Cambria"/>
                <a:cs typeface="Cambria"/>
              </a:rPr>
              <a:t> </a:t>
            </a:r>
            <a:r>
              <a:rPr sz="1150" spc="60" dirty="0">
                <a:latin typeface="Cambria"/>
                <a:cs typeface="Cambria"/>
              </a:rPr>
              <a:t>KPC</a:t>
            </a:r>
            <a:r>
              <a:rPr sz="1150" spc="105" dirty="0">
                <a:latin typeface="Cambria"/>
                <a:cs typeface="Cambria"/>
              </a:rPr>
              <a:t> </a:t>
            </a:r>
            <a:r>
              <a:rPr sz="1150" dirty="0">
                <a:latin typeface="Cambria"/>
                <a:cs typeface="Cambria"/>
              </a:rPr>
              <a:t>в</a:t>
            </a:r>
            <a:r>
              <a:rPr sz="1150" spc="35" dirty="0">
                <a:latin typeface="Cambria"/>
                <a:cs typeface="Cambria"/>
              </a:rPr>
              <a:t> </a:t>
            </a:r>
            <a:r>
              <a:rPr sz="1150" spc="-45" dirty="0">
                <a:latin typeface="Cambria"/>
                <a:cs typeface="Cambria"/>
              </a:rPr>
              <a:t>отчетном</a:t>
            </a:r>
            <a:r>
              <a:rPr sz="1150" spc="210" dirty="0">
                <a:latin typeface="Cambria"/>
                <a:cs typeface="Cambria"/>
              </a:rPr>
              <a:t> </a:t>
            </a:r>
            <a:r>
              <a:rPr sz="1150" i="1" spc="-45" dirty="0">
                <a:latin typeface="Cambria"/>
                <a:cs typeface="Cambria"/>
              </a:rPr>
              <a:t>гоа.</a:t>
            </a:r>
            <a:r>
              <a:rPr sz="1150" spc="-45" dirty="0">
                <a:latin typeface="Cambria"/>
                <a:cs typeface="Cambria"/>
              </a:rPr>
              <a:t>у</a:t>
            </a:r>
            <a:r>
              <a:rPr sz="1150" spc="160" dirty="0">
                <a:latin typeface="Cambria"/>
                <a:cs typeface="Cambria"/>
              </a:rPr>
              <a:t> </a:t>
            </a:r>
            <a:r>
              <a:rPr sz="1150" i="1" spc="-45" dirty="0">
                <a:latin typeface="Cambria"/>
                <a:cs typeface="Cambria"/>
              </a:rPr>
              <a:t>реапнзоеалосъ</a:t>
            </a:r>
            <a:r>
              <a:rPr sz="1150" i="1" spc="215" dirty="0">
                <a:latin typeface="Cambria"/>
                <a:cs typeface="Cambria"/>
              </a:rPr>
              <a:t> </a:t>
            </a:r>
            <a:r>
              <a:rPr sz="1150" dirty="0">
                <a:latin typeface="Cambria"/>
                <a:cs typeface="Cambria"/>
              </a:rPr>
              <a:t>на</a:t>
            </a:r>
            <a:r>
              <a:rPr sz="1150" spc="240" dirty="0">
                <a:latin typeface="Cambria"/>
                <a:cs typeface="Cambria"/>
              </a:rPr>
              <a:t> </a:t>
            </a:r>
            <a:r>
              <a:rPr sz="1150" spc="-105" dirty="0">
                <a:latin typeface="Cambria"/>
                <a:cs typeface="Cambria"/>
              </a:rPr>
              <a:t>I</a:t>
            </a:r>
            <a:r>
              <a:rPr sz="1150" spc="-75" dirty="0">
                <a:latin typeface="Cambria"/>
                <a:cs typeface="Cambria"/>
              </a:rPr>
              <a:t> </a:t>
            </a:r>
            <a:r>
              <a:rPr sz="1150" dirty="0">
                <a:latin typeface="Cambria"/>
                <a:cs typeface="Cambria"/>
              </a:rPr>
              <a:t>42%,</a:t>
            </a:r>
            <a:r>
              <a:rPr sz="1150" spc="210" dirty="0">
                <a:latin typeface="Cambria"/>
                <a:cs typeface="Cambria"/>
              </a:rPr>
              <a:t> </a:t>
            </a:r>
            <a:r>
              <a:rPr sz="1150" spc="-20" dirty="0">
                <a:latin typeface="Cambria"/>
                <a:cs typeface="Cambria"/>
              </a:rPr>
              <a:t>что</a:t>
            </a:r>
            <a:r>
              <a:rPr sz="1150" spc="110" dirty="0">
                <a:latin typeface="Cambria"/>
                <a:cs typeface="Cambria"/>
              </a:rPr>
              <a:t> </a:t>
            </a:r>
            <a:r>
              <a:rPr sz="1150" spc="-25" dirty="0">
                <a:latin typeface="Cambria"/>
                <a:cs typeface="Cambria"/>
              </a:rPr>
              <a:t>на</a:t>
            </a:r>
            <a:endParaRPr sz="1150">
              <a:latin typeface="Cambria"/>
              <a:cs typeface="Cambria"/>
            </a:endParaRPr>
          </a:p>
          <a:p>
            <a:pPr marL="50800" algn="just">
              <a:lnSpc>
                <a:spcPct val="100000"/>
              </a:lnSpc>
              <a:spcBef>
                <a:spcPts val="785"/>
              </a:spcBef>
            </a:pPr>
            <a:r>
              <a:rPr sz="1150" spc="-20" dirty="0">
                <a:latin typeface="Cambria"/>
                <a:cs typeface="Cambria"/>
              </a:rPr>
              <a:t>49,1% </a:t>
            </a:r>
            <a:r>
              <a:rPr sz="1150" spc="-25" dirty="0">
                <a:latin typeface="Cambria"/>
                <a:cs typeface="Cambria"/>
              </a:rPr>
              <a:t>меньше</a:t>
            </a:r>
            <a:r>
              <a:rPr sz="1150" spc="20" dirty="0">
                <a:latin typeface="Cambria"/>
                <a:cs typeface="Cambria"/>
              </a:rPr>
              <a:t> </a:t>
            </a:r>
            <a:r>
              <a:rPr sz="1150" spc="-35" dirty="0">
                <a:latin typeface="Cambria"/>
                <a:cs typeface="Cambria"/>
              </a:rPr>
              <a:t>2020</a:t>
            </a:r>
            <a:r>
              <a:rPr sz="1150" spc="-25" dirty="0">
                <a:latin typeface="Cambria"/>
                <a:cs typeface="Cambria"/>
              </a:rPr>
              <a:t> </a:t>
            </a:r>
            <a:r>
              <a:rPr sz="1150" spc="-10" dirty="0">
                <a:latin typeface="Cambria"/>
                <a:cs typeface="Cambria"/>
              </a:rPr>
              <a:t>ГОДа.</a:t>
            </a:r>
            <a:endParaRPr sz="1150">
              <a:latin typeface="Cambria"/>
              <a:cs typeface="Cambria"/>
            </a:endParaRPr>
          </a:p>
          <a:p>
            <a:pPr marL="50800" marR="73025" indent="375285" algn="just">
              <a:lnSpc>
                <a:spcPts val="2060"/>
              </a:lnSpc>
            </a:pPr>
            <a:r>
              <a:rPr sz="1150" dirty="0">
                <a:latin typeface="Cambria"/>
                <a:cs typeface="Cambria"/>
              </a:rPr>
              <a:t>Изучив</a:t>
            </a:r>
            <a:r>
              <a:rPr sz="1150" spc="-65" dirty="0">
                <a:latin typeface="Cambria"/>
                <a:cs typeface="Cambria"/>
              </a:rPr>
              <a:t> </a:t>
            </a:r>
            <a:r>
              <a:rPr sz="1150" spc="-10" dirty="0">
                <a:latin typeface="Cambria"/>
                <a:cs typeface="Cambria"/>
              </a:rPr>
              <a:t>динамик</a:t>
            </a:r>
            <a:r>
              <a:rPr sz="1725" spc="-15" baseline="4830" dirty="0">
                <a:latin typeface="Cambria"/>
                <a:cs typeface="Cambria"/>
              </a:rPr>
              <a:t>у</a:t>
            </a:r>
            <a:r>
              <a:rPr sz="1725" spc="-75" baseline="4830" dirty="0">
                <a:latin typeface="Cambria"/>
                <a:cs typeface="Cambria"/>
              </a:rPr>
              <a:t> </a:t>
            </a:r>
            <a:r>
              <a:rPr sz="1150" spc="-20" dirty="0">
                <a:latin typeface="Cambria"/>
                <a:cs typeface="Cambria"/>
              </a:rPr>
              <a:t>выпуска</a:t>
            </a:r>
            <a:r>
              <a:rPr sz="1150" spc="15" dirty="0">
                <a:latin typeface="Cambria"/>
                <a:cs typeface="Cambria"/>
              </a:rPr>
              <a:t> </a:t>
            </a:r>
            <a:r>
              <a:rPr sz="1150" dirty="0">
                <a:latin typeface="Cambria"/>
                <a:cs typeface="Cambria"/>
              </a:rPr>
              <a:t>и</a:t>
            </a:r>
            <a:r>
              <a:rPr sz="1150" spc="45" dirty="0">
                <a:latin typeface="Cambria"/>
                <a:cs typeface="Cambria"/>
              </a:rPr>
              <a:t> </a:t>
            </a:r>
            <a:r>
              <a:rPr sz="1150" spc="-45" dirty="0">
                <a:latin typeface="Cambria"/>
                <a:cs typeface="Cambria"/>
              </a:rPr>
              <a:t>реализации</a:t>
            </a:r>
            <a:r>
              <a:rPr sz="1150" spc="85" dirty="0">
                <a:latin typeface="Cambria"/>
                <a:cs typeface="Cambria"/>
              </a:rPr>
              <a:t> </a:t>
            </a:r>
            <a:r>
              <a:rPr sz="1150" spc="-105" dirty="0">
                <a:latin typeface="Cambria"/>
                <a:cs typeface="Cambria"/>
              </a:rPr>
              <a:t>проду</a:t>
            </a:r>
            <a:r>
              <a:rPr sz="1150" spc="40" dirty="0">
                <a:latin typeface="Cambria"/>
                <a:cs typeface="Cambria"/>
              </a:rPr>
              <a:t> </a:t>
            </a:r>
            <a:r>
              <a:rPr sz="1150" dirty="0">
                <a:latin typeface="Cambria"/>
                <a:cs typeface="Cambria"/>
              </a:rPr>
              <a:t>кции,</a:t>
            </a:r>
            <a:r>
              <a:rPr sz="1150" spc="30" dirty="0">
                <a:latin typeface="Cambria"/>
                <a:cs typeface="Cambria"/>
              </a:rPr>
              <a:t> </a:t>
            </a:r>
            <a:r>
              <a:rPr sz="1150" spc="-20" dirty="0">
                <a:latin typeface="Cambria"/>
                <a:cs typeface="Cambria"/>
              </a:rPr>
              <a:t>необходимо</a:t>
            </a:r>
            <a:r>
              <a:rPr sz="1150" spc="75" dirty="0">
                <a:latin typeface="Cambria"/>
                <a:cs typeface="Cambria"/>
              </a:rPr>
              <a:t> </a:t>
            </a:r>
            <a:r>
              <a:rPr sz="1150" spc="-10" dirty="0">
                <a:latin typeface="Cambria"/>
                <a:cs typeface="Cambria"/>
              </a:rPr>
              <a:t>уста- </a:t>
            </a:r>
            <a:r>
              <a:rPr sz="1725" spc="-37" baseline="-9661" dirty="0">
                <a:latin typeface="Cambria"/>
                <a:cs typeface="Cambria"/>
              </a:rPr>
              <a:t>новить</a:t>
            </a:r>
            <a:r>
              <a:rPr sz="1725" spc="22" baseline="-9661" dirty="0">
                <a:latin typeface="Cambria"/>
                <a:cs typeface="Cambria"/>
              </a:rPr>
              <a:t> </a:t>
            </a:r>
            <a:r>
              <a:rPr sz="1150" spc="-20" dirty="0">
                <a:latin typeface="Cambria"/>
                <a:cs typeface="Cambria"/>
              </a:rPr>
              <a:t>факторы</a:t>
            </a:r>
            <a:r>
              <a:rPr sz="1150" spc="60" dirty="0">
                <a:latin typeface="Cambria"/>
                <a:cs typeface="Cambria"/>
              </a:rPr>
              <a:t> </a:t>
            </a:r>
            <a:r>
              <a:rPr sz="1150" spc="-45" dirty="0">
                <a:latin typeface="Cambria"/>
                <a:cs typeface="Cambria"/>
              </a:rPr>
              <a:t>изменения</a:t>
            </a:r>
            <a:r>
              <a:rPr sz="1150" spc="50" dirty="0">
                <a:latin typeface="Cambria"/>
                <a:cs typeface="Cambria"/>
              </a:rPr>
              <a:t> </a:t>
            </a:r>
            <a:r>
              <a:rPr sz="1150" dirty="0">
                <a:latin typeface="Cambria"/>
                <a:cs typeface="Cambria"/>
              </a:rPr>
              <a:t>ее</a:t>
            </a:r>
            <a:r>
              <a:rPr sz="1150" spc="5" dirty="0">
                <a:latin typeface="Cambria"/>
                <a:cs typeface="Cambria"/>
              </a:rPr>
              <a:t> </a:t>
            </a:r>
            <a:r>
              <a:rPr sz="1150" spc="-25" dirty="0">
                <a:latin typeface="Cambria"/>
                <a:cs typeface="Cambria"/>
              </a:rPr>
              <a:t>объема</a:t>
            </a:r>
            <a:r>
              <a:rPr sz="1150" spc="10" dirty="0">
                <a:latin typeface="Cambria"/>
                <a:cs typeface="Cambria"/>
              </a:rPr>
              <a:t> </a:t>
            </a:r>
            <a:r>
              <a:rPr sz="1150" dirty="0">
                <a:latin typeface="Cambria"/>
                <a:cs typeface="Cambria"/>
              </a:rPr>
              <a:t>на</a:t>
            </a:r>
            <a:r>
              <a:rPr sz="1150" spc="-5" dirty="0">
                <a:latin typeface="Cambria"/>
                <a:cs typeface="Cambria"/>
              </a:rPr>
              <a:t> </a:t>
            </a:r>
            <a:r>
              <a:rPr sz="1150" spc="-25" dirty="0">
                <a:latin typeface="Cambria"/>
                <a:cs typeface="Cambria"/>
              </a:rPr>
              <a:t>начало</a:t>
            </a:r>
            <a:r>
              <a:rPr sz="1150" spc="25" dirty="0">
                <a:latin typeface="Cambria"/>
                <a:cs typeface="Cambria"/>
              </a:rPr>
              <a:t> </a:t>
            </a:r>
            <a:r>
              <a:rPr sz="1150" dirty="0">
                <a:latin typeface="Cambria"/>
                <a:cs typeface="Cambria"/>
              </a:rPr>
              <a:t>и</a:t>
            </a:r>
            <a:r>
              <a:rPr sz="1150" spc="15" dirty="0">
                <a:latin typeface="Cambria"/>
                <a:cs typeface="Cambria"/>
              </a:rPr>
              <a:t> </a:t>
            </a:r>
            <a:r>
              <a:rPr sz="1150" dirty="0">
                <a:latin typeface="Cambria"/>
                <a:cs typeface="Cambria"/>
              </a:rPr>
              <a:t>на</a:t>
            </a:r>
            <a:r>
              <a:rPr sz="1150" spc="-5" dirty="0">
                <a:latin typeface="Cambria"/>
                <a:cs typeface="Cambria"/>
              </a:rPr>
              <a:t> </a:t>
            </a:r>
            <a:r>
              <a:rPr sz="1150" spc="-10" dirty="0">
                <a:latin typeface="Cambria"/>
                <a:cs typeface="Cambria"/>
              </a:rPr>
              <a:t>конец</a:t>
            </a:r>
            <a:r>
              <a:rPr sz="1150" spc="45" dirty="0">
                <a:latin typeface="Cambria"/>
                <a:cs typeface="Cambria"/>
              </a:rPr>
              <a:t> </a:t>
            </a:r>
            <a:r>
              <a:rPr sz="1150" dirty="0">
                <a:latin typeface="Cambria"/>
                <a:cs typeface="Cambria"/>
              </a:rPr>
              <a:t>года</a:t>
            </a:r>
            <a:r>
              <a:rPr sz="1150" spc="5" dirty="0">
                <a:latin typeface="Cambria"/>
                <a:cs typeface="Cambria"/>
              </a:rPr>
              <a:t> </a:t>
            </a:r>
            <a:r>
              <a:rPr sz="1150" dirty="0">
                <a:latin typeface="Cambria"/>
                <a:cs typeface="Cambria"/>
              </a:rPr>
              <a:t>и</a:t>
            </a:r>
            <a:r>
              <a:rPr sz="1150" spc="10" dirty="0">
                <a:latin typeface="Cambria"/>
                <a:cs typeface="Cambria"/>
              </a:rPr>
              <a:t> </a:t>
            </a:r>
            <a:r>
              <a:rPr sz="1150" spc="-10" dirty="0">
                <a:latin typeface="Cambria"/>
                <a:cs typeface="Cambria"/>
              </a:rPr>
              <a:t>провести </a:t>
            </a:r>
            <a:r>
              <a:rPr sz="1725" spc="-67" baseline="-9661" dirty="0">
                <a:latin typeface="Cambria"/>
                <a:cs typeface="Cambria"/>
              </a:rPr>
              <a:t>анализ</a:t>
            </a:r>
            <a:r>
              <a:rPr sz="1725" spc="-15" baseline="-9661" dirty="0">
                <a:latin typeface="Cambria"/>
                <a:cs typeface="Cambria"/>
              </a:rPr>
              <a:t> </a:t>
            </a:r>
            <a:r>
              <a:rPr sz="1150" spc="-40" dirty="0">
                <a:latin typeface="Cambria"/>
                <a:cs typeface="Cambria"/>
              </a:rPr>
              <a:t>использовани</a:t>
            </a:r>
            <a:r>
              <a:rPr sz="1725" spc="-60" baseline="4830" dirty="0">
                <a:latin typeface="Cambria"/>
                <a:cs typeface="Cambria"/>
              </a:rPr>
              <a:t>я</a:t>
            </a:r>
            <a:r>
              <a:rPr sz="1725" spc="-150" baseline="4830" dirty="0">
                <a:latin typeface="Cambria"/>
                <a:cs typeface="Cambria"/>
              </a:rPr>
              <a:t> </a:t>
            </a:r>
            <a:r>
              <a:rPr sz="1150" spc="-35" dirty="0">
                <a:latin typeface="Cambria"/>
                <a:cs typeface="Cambria"/>
              </a:rPr>
              <a:t>этой</a:t>
            </a:r>
            <a:r>
              <a:rPr sz="1150" spc="50" dirty="0">
                <a:latin typeface="Cambria"/>
                <a:cs typeface="Cambria"/>
              </a:rPr>
              <a:t> </a:t>
            </a:r>
            <a:r>
              <a:rPr sz="1150" spc="-75" dirty="0">
                <a:latin typeface="Cambria"/>
                <a:cs typeface="Cambria"/>
              </a:rPr>
              <a:t>проду</a:t>
            </a:r>
            <a:r>
              <a:rPr sz="1150" spc="-100" dirty="0">
                <a:latin typeface="Cambria"/>
                <a:cs typeface="Cambria"/>
              </a:rPr>
              <a:t> </a:t>
            </a:r>
            <a:r>
              <a:rPr sz="1150" spc="-70" dirty="0">
                <a:latin typeface="Cambria"/>
                <a:cs typeface="Cambria"/>
              </a:rPr>
              <a:t>кции</a:t>
            </a:r>
            <a:r>
              <a:rPr sz="1150" spc="20" dirty="0">
                <a:latin typeface="Cambria"/>
                <a:cs typeface="Cambria"/>
              </a:rPr>
              <a:t> </a:t>
            </a:r>
            <a:r>
              <a:rPr sz="1150" spc="-55" dirty="0">
                <a:latin typeface="Cambria"/>
                <a:cs typeface="Cambria"/>
              </a:rPr>
              <a:t>(таблииа</a:t>
            </a:r>
            <a:r>
              <a:rPr sz="1150" spc="185" dirty="0">
                <a:latin typeface="Cambria"/>
                <a:cs typeface="Cambria"/>
              </a:rPr>
              <a:t> </a:t>
            </a:r>
            <a:r>
              <a:rPr sz="1150" spc="-20" dirty="0">
                <a:latin typeface="Cambria"/>
                <a:cs typeface="Cambria"/>
              </a:rPr>
              <a:t>14).</a:t>
            </a:r>
            <a:endParaRPr sz="1150">
              <a:latin typeface="Cambria"/>
              <a:cs typeface="Cambria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2248</Words>
  <Application>Microsoft Office PowerPoint</Application>
  <PresentationFormat>Произвольный</PresentationFormat>
  <Paragraphs>297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Office Theme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ФЕДЕРАЛЬНОЕ ГОСУДАРСТВЕННОЕ БЮДЖЕТНОЕ</dc:title>
  <cp:lastModifiedBy>ZXCRAGEMODE</cp:lastModifiedBy>
  <cp:revision>1</cp:revision>
  <dcterms:created xsi:type="dcterms:W3CDTF">2023-12-25T13:07:28Z</dcterms:created>
  <dcterms:modified xsi:type="dcterms:W3CDTF">2023-12-25T14:03:06Z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2023-12-25T00:00:00Z</vt:filetime>
  </property>
  <property fmtid="{D5CDD505-2E9C-101B-9397-08002B2CF9AE}" pid="3" name="Creator">
    <vt:lpwstr>Notes</vt:lpwstr>
  </property>
  <property fmtid="{D5CDD505-2E9C-101B-9397-08002B2CF9AE}" pid="4" name="LastSaved">
    <vt:filetime>2023-12-25T00:00:00Z</vt:filetime>
  </property>
  <property fmtid="{D5CDD505-2E9C-101B-9397-08002B2CF9AE}" pid="5" name="Producer">
    <vt:lpwstr>iOS Version 17.2 (Build 21C62) Quartz PDFContext</vt:lpwstr>
  </property>
</Properties>
</file>