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5" r:id="rId2"/>
    <p:sldId id="367" r:id="rId3"/>
    <p:sldId id="259" r:id="rId4"/>
    <p:sldId id="260" r:id="rId5"/>
    <p:sldId id="269" r:id="rId6"/>
    <p:sldId id="366" r:id="rId7"/>
    <p:sldId id="274" r:id="rId8"/>
    <p:sldId id="327" r:id="rId9"/>
    <p:sldId id="328" r:id="rId10"/>
    <p:sldId id="329" r:id="rId11"/>
    <p:sldId id="280" r:id="rId12"/>
    <p:sldId id="325" r:id="rId13"/>
    <p:sldId id="291" r:id="rId14"/>
    <p:sldId id="297" r:id="rId15"/>
    <p:sldId id="298" r:id="rId16"/>
    <p:sldId id="300" r:id="rId17"/>
    <p:sldId id="301" r:id="rId18"/>
    <p:sldId id="302" r:id="rId19"/>
    <p:sldId id="360" r:id="rId20"/>
    <p:sldId id="349" r:id="rId21"/>
    <p:sldId id="359" r:id="rId22"/>
    <p:sldId id="308" r:id="rId23"/>
    <p:sldId id="310" r:id="rId24"/>
    <p:sldId id="313" r:id="rId25"/>
    <p:sldId id="31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3"/>
            <a:ext cx="7992888" cy="3123778"/>
          </a:xfrm>
        </p:spPr>
        <p:txBody>
          <a:bodyPr>
            <a:normAutofit/>
          </a:bodyPr>
          <a:lstStyle/>
          <a:p>
            <a:r>
              <a:rPr lang="ru-RU" sz="4800" b="1" i="1" dirty="0" smtClean="0"/>
              <a:t>Кормление свиней</a:t>
            </a:r>
            <a:endParaRPr lang="ru-RU" sz="4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3600450"/>
            <a:ext cx="4464496" cy="203834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830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6124754"/>
          </a:xfrm>
          <a:prstGeom prst="rect">
            <a:avLst/>
          </a:prstGeom>
          <a:solidFill>
            <a:srgbClr val="92D050">
              <a:alpha val="43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Важнейшими кормами для балансирования рационов по протеину и незаменимым аминокислотам являются корма животного происхождения (обрат, рыбная мука, мясная и т.д.)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Лизина в них содержится в 2 раза больше, чем в зерне злаковых.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Из растительных кормов наиболее ценными по содержанию протеина и незаменимых аминокислот являются зернобобовые. Содержащиеся в кормах аминокислоты не всегда полностью доступны для усвоения. В связи с этим при балансировании рационов для свиней по АК целесообразно принимать норму потребности примерно на 10% выше рекомендуемой.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player.myshared.ru/7/814932/slides/slide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24936" cy="6370975"/>
          </a:xfrm>
          <a:prstGeom prst="rect">
            <a:avLst/>
          </a:prstGeom>
          <a:solidFill>
            <a:srgbClr val="92D050">
              <a:alpha val="43000"/>
            </a:srgb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Переваримость питательных веществ корма зависит от способа подготовки его к скармливанию.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Цельное зерно в пищеварительном тракте переваривается плохо, поэтому оно должно быть грубого помола.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Картофель скармливать в варёном виде, т.к. его крахмал почти полностью переваривается в тонком кишечнике под воздействием ферментов и потери энергии не превышают               5-10%.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Гранулирование корма улучшает усвояемость питательных веществ. В результате воздействия температуры (60-80 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С) и пара в процессе прессования происходит частичное превращение крахмала в растворимую фракцию.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Кроме того, температура инактивирует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антипитательные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вещества (ингибиторы трипсина) и уничтожает микроорганизмы, снижая бактериальную загрязнённость корма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player.myshared.ru/7/814932/slides/slide_22.jpg"/>
          <p:cNvPicPr>
            <a:picLocks noChangeAspect="1" noChangeArrowheads="1"/>
          </p:cNvPicPr>
          <p:nvPr/>
        </p:nvPicPr>
        <p:blipFill>
          <a:blip r:embed="rId2" cstate="print"/>
          <a:srcRect b="34250"/>
          <a:stretch>
            <a:fillRect/>
          </a:stretch>
        </p:blipFill>
        <p:spPr bwMode="auto">
          <a:xfrm>
            <a:off x="251520" y="476672"/>
            <a:ext cx="8640960" cy="45091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player.myshared.ru/7/814932/slides/slide_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player.myshared.ru/7/814932/slides/slide_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player.myshared.ru/7/814932/slides/slide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player.myshared.ru/7/814932/slides/slide_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332656"/>
            <a:ext cx="8496944" cy="6494085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У новорождённых поросят в желудке практически отсутствуют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амилолитические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ферменты (птиалин, амилаза), которые появляются лишь через неделю, поэтому крахмал не расщепляется и не усваивается.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 желудочном соке до 3 – недельного возраста отсутствует соляная кислота и мало пепсина. Поэтому желудок новорождённых поросят не выполняет барьерной функции, т.к. желудочный сок лишён бактерицидности.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У новорождённых поросят отмечается высокая активность фермента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лактазы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стимуляции развития желудочно-кишечного тракта и сокращения периода его возрастной неполноценности необходимо раннее приучение поросят к растительным кормам. Это необходимо и по другой причине – полностью потребность сосунов в питательных веществах за счет материнского молока обеспечивается только в первую декаду жизни. Во вторую декаду обеспеченность составляет 68%, в третью – 42, в четвертую – 26, в пятую – 15, в шестую – лишь 8%. Поэтому чтобы не вызывать замедления роста поросят, необходимо уже в первую декаду приучать их к поеданию молочных и растительных кормов.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3-5-го дня жизни поросятам следует давать воду, минеральные подкормки, поджаренное зерно; с 5-7-го – молоко, ЗЦМ, концентрированные легкоусвояемые корма; с 10-го дня – мелкоизмельченные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корнеклубнеплоды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 траву (табл. 104).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352928" cy="6001643"/>
          </a:xfrm>
          <a:prstGeom prst="rect">
            <a:avLst/>
          </a:prstGeom>
          <a:solidFill>
            <a:srgbClr val="92D050">
              <a:alpha val="43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Свиньи имеют однокамерный желудок, поэтому переваривание корма происходит              в основном </a:t>
            </a:r>
            <a:r>
              <a:rPr lang="ru-RU" sz="3200" b="1" dirty="0" err="1" smtClean="0"/>
              <a:t>ферментативно</a:t>
            </a:r>
            <a:r>
              <a:rPr lang="ru-RU" sz="3200" b="1" dirty="0" smtClean="0"/>
              <a:t>. </a:t>
            </a:r>
          </a:p>
          <a:p>
            <a:pPr algn="ctr"/>
            <a:r>
              <a:rPr lang="ru-RU" sz="3200" b="1" dirty="0" smtClean="0"/>
              <a:t>Продукты, образовавшиеся в результате микробиологических процессов (коротко цепочные жирные кислоты, витамины группы В, витамин К), могут усваиваться в толстом отделе кишечника только в ограниченном количестве.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Поэтому свиньи предъявляют повышенные требования к качеству корма.</a:t>
            </a:r>
          </a:p>
          <a:p>
            <a:pPr algn="ctr"/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09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04448" cy="6001643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Поросята сосуны обладают высокой скоростью роста: в первые 10 дней их массы увеличивается в 2,5 раза, к месячному в 5 раз, в 2-х месячному в 11-12 раз и более.  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Потребность в питательных веществах за счёт молока матери удовлетворяется только в первые 10 дней.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3-5 –го дня жизни поросята поросятам вводят различные добавки (мел,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трикальцийфосфат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соль) и воду.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Пресный вкус мела и слегка вяжущий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ткф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можно перебить путём добавления в эти минералы до 3% сахара (глюкозы) или 0,01% сахарина.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нормального развития требуется железо около 7-10 мг в сутки, в молоке матери 1 мг.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предупреждения возникновения анемии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2-3 дневном возрасте делают в/м 2 мл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ферроглюкина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или 1,5 мл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ферродекса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или 5 мл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урзоферана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в 3-х недельном возрасте инъекции повторяют в тех же дозах.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346768"/>
              </p:ext>
            </p:extLst>
          </p:nvPr>
        </p:nvGraphicFramePr>
        <p:xfrm>
          <a:off x="323528" y="260648"/>
          <a:ext cx="8640960" cy="6385845"/>
        </p:xfrm>
        <a:graphic>
          <a:graphicData uri="http://schemas.openxmlformats.org/drawingml/2006/table">
            <a:tbl>
              <a:tblPr/>
              <a:tblGrid>
                <a:gridCol w="1477087"/>
                <a:gridCol w="1181670"/>
                <a:gridCol w="1698650"/>
                <a:gridCol w="1255524"/>
                <a:gridCol w="3028029"/>
              </a:tblGrid>
              <a:tr h="998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подкормки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 начала применения, дней после рождения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Продолжительность и порядок использования, дней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Начальная доза препарата (корма), г/гол.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Ожидаемый эффект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</a:tr>
              <a:tr h="2733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Поджаренное зерно (ячмень, кукуруза, рожь, пшеница)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3-5 сутки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Первые две недели подсосного периода; скармливают из отдельной кормушки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Вволю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Не является источником питательных и биологически активных веществ; является средством активации пищеварения; формирует аппетит, поглощает и выводит из организма жидкие и газообразные токсины, образующиеся в желудке и кишечнике; предотвращают поносы; способствуют развитию зубов; снимают зубной зуд.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</a:tr>
              <a:tr h="11985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Молоко цельное коровье (можно с добавлением 3% сахара)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5-7 сутки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До 30 дневного возраста из отдельной кормушки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Начиная с 50 г на голову в сутки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Главный источник питательных и биологически активных веществ с максимальной переваримостью и усвоением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</a:tr>
              <a:tr h="998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Шелушённый ячмень, овёс без плёнки, измельченные до мелкой дерти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 сутки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Весь подсосный период; скармливают из отдельной кормушки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Стимуляторы желудочного пищеварения, ускорители перехода к немолочному питанию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190" marR="48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8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://player.myshared.ru/7/814932/slides/slide_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://player.myshared.ru/7/814932/slides/slide_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://player.myshared.ru/7/814932/slides/slide_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player.myshared.ru/7/814932/slides/slide_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ормление свин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cf.ppt-online.org/files1/slide/p/P9DFiK3O2Qos4vXBGIZJLw0W7hqn1g6STtcYkba8U/slide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Зерновые корма Сочный и зеленый корм Корма животного происхождения Отходы те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424936" cy="6318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8" y="2060848"/>
          <a:ext cx="8424936" cy="4024768"/>
        </p:xfrm>
        <a:graphic>
          <a:graphicData uri="http://schemas.openxmlformats.org/drawingml/2006/table">
            <a:tbl>
              <a:tblPr/>
              <a:tblGrid>
                <a:gridCol w="2448272"/>
                <a:gridCol w="2088232"/>
                <a:gridCol w="2088232"/>
                <a:gridCol w="1800200"/>
              </a:tblGrid>
              <a:tr h="387378"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КОРМА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ТИПЫ 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КОРМЛЕНИЯ (в процентах от общей питательности рациона)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35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КОНЦЕНТРАТНО –КАРТОФЕЛЬНЫЙ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КОНЦЕНТРАТНО-КОРНЕПЛОДНЫЙ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КОНЦЕНТРАТНЫЙ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78">
                <a:tc>
                  <a:txBody>
                    <a:bodyPr/>
                    <a:lstStyle/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Концентраты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60-75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60-75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80-90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78">
                <a:tc>
                  <a:txBody>
                    <a:bodyPr/>
                    <a:lstStyle/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Картофель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15-20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44">
                <a:tc>
                  <a:txBody>
                    <a:bodyPr/>
                    <a:lstStyle/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Травяная мука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5-10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5-10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5-10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690">
                <a:tc>
                  <a:txBody>
                    <a:bodyPr/>
                    <a:lstStyle/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Животного происхождения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5-10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5-10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5-10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78">
                <a:tc>
                  <a:txBody>
                    <a:bodyPr/>
                    <a:lstStyle/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Корнеплоды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5-20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571" marR="64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178768"/>
            <a:ext cx="828092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400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свиноводстве применяют 3 типа кормления: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0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КОНЦЕНТРАТНЫЙ (на промышленных комплексах)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0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КОНЦЕНТРАТНО –КАРТОФЕЛЬНЫЙ</a:t>
            </a:r>
          </a:p>
          <a:p>
            <a:pPr marL="540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КОНЦЕНТРАТНО-КОРНЕПЛОДНЫЙ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44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player.myshared.ru/7/814932/slides/slide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352928" cy="5878532"/>
          </a:xfrm>
          <a:prstGeom prst="rect">
            <a:avLst/>
          </a:prstGeom>
          <a:solidFill>
            <a:srgbClr val="92D050">
              <a:alpha val="56000"/>
            </a:srgbClr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Решающую роль в продуктивности свиней играют количество протеина и его качество.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Лимитирующими АК для свиней являются – лизин, метионин + 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цистин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треонин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Зерно злаков содержит незначительное количество лизина, в зерне бобовых мало метионина и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цистина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 При скармливании животным рациона с большим количеством кукурузы необходимо учитывать, что содержание сырого протеина, лизина и триптофана в нём низкое.</a:t>
            </a:r>
          </a:p>
          <a:p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Отсутствие хотя бы одной из незаменимых АК приводит к нарушению синтеза белка. </a:t>
            </a:r>
          </a:p>
          <a:p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    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Первичная структура его разрушается, а невостребованные аминокислоты (АК) вовлекаются в процесс образования энергии. Содержащийся в АК азот утилизируется печенью и выделяется с мочой. Для эффективного усвоения содержащего в корме протеина необходимо, чтобы незаменимые АК, имеющиеся в составе кормов рациона, находились между собой в определённой пропорции.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7"/>
            <a:ext cx="8352928" cy="6524863"/>
          </a:xfrm>
          <a:prstGeom prst="rect">
            <a:avLst/>
          </a:prstGeom>
          <a:solidFill>
            <a:srgbClr val="92D050">
              <a:alpha val="40000"/>
            </a:srgb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Оптимальное соотношение незаменимых аминокислот в рационах поросят и молодняка свиней, % к лизину. Доля незаменимых аминокислот должна составлять не менее 47% от общего количества аминокислот. При кормлении свиноматок общее кол-во метионина +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цистина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должно быть не менее 66% от лизина, в этой суме доля метионина не менее 61%. На 100 г кормового белка должно приходиться не менее 5 г лизина.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Наряду с составом протеина в рационе необходимо учитывать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энерго-протеиновое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соотношение, выражается как соотношение «лизин/энергии», поскольку этим указывается и количество других незаменимых АК.    </a:t>
            </a:r>
            <a:r>
              <a:rPr lang="ru-RU" sz="2000" b="1" dirty="0" smtClean="0">
                <a:latin typeface="Arial Black" pitchFamily="34" charset="0"/>
                <a:cs typeface="Times New Roman" pitchFamily="18" charset="0"/>
              </a:rPr>
              <a:t>Оптимальным считается отношение лизина и обменной энергии (г/МДж):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Поросята – сосуны – 0,95. 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Поросята-отъёмыши – 0,88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Молодняк в начале откорма – 0,77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Молодняк в конце откорма – 0,70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Супоросные свиноматки – 0,45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Подсосные свиноматки – 0,70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Следует не допускать избытка и недостатка протеина в рационах, т.к. это может отрицательно влиять на потребление корма животными.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1115</Words>
  <Application>Microsoft Office PowerPoint</Application>
  <PresentationFormat>Экран (4:3)</PresentationFormat>
  <Paragraphs>84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Arial Black</vt:lpstr>
      <vt:lpstr>Calibri</vt:lpstr>
      <vt:lpstr>Times New Roman</vt:lpstr>
      <vt:lpstr>Wingdings</vt:lpstr>
      <vt:lpstr>Тема Office</vt:lpstr>
      <vt:lpstr>Кормление свиней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74</cp:revision>
  <dcterms:created xsi:type="dcterms:W3CDTF">2021-04-06T05:53:53Z</dcterms:created>
  <dcterms:modified xsi:type="dcterms:W3CDTF">2026-04-20T11:10:21Z</dcterms:modified>
</cp:coreProperties>
</file>