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56"/>
  </p:notesMasterIdLst>
  <p:handoutMasterIdLst>
    <p:handoutMasterId r:id="rId57"/>
  </p:handoutMasterIdLst>
  <p:sldIdLst>
    <p:sldId id="604" r:id="rId2"/>
    <p:sldId id="651" r:id="rId3"/>
    <p:sldId id="652" r:id="rId4"/>
    <p:sldId id="653" r:id="rId5"/>
    <p:sldId id="654" r:id="rId6"/>
    <p:sldId id="656" r:id="rId7"/>
    <p:sldId id="655" r:id="rId8"/>
    <p:sldId id="610" r:id="rId9"/>
    <p:sldId id="609" r:id="rId10"/>
    <p:sldId id="657" r:id="rId11"/>
    <p:sldId id="612" r:id="rId12"/>
    <p:sldId id="658" r:id="rId13"/>
    <p:sldId id="660" r:id="rId14"/>
    <p:sldId id="659" r:id="rId15"/>
    <p:sldId id="661" r:id="rId16"/>
    <p:sldId id="702" r:id="rId17"/>
    <p:sldId id="703" r:id="rId18"/>
    <p:sldId id="704" r:id="rId19"/>
    <p:sldId id="671" r:id="rId20"/>
    <p:sldId id="662" r:id="rId21"/>
    <p:sldId id="663" r:id="rId22"/>
    <p:sldId id="667" r:id="rId23"/>
    <p:sldId id="668" r:id="rId24"/>
    <p:sldId id="673" r:id="rId25"/>
    <p:sldId id="675" r:id="rId26"/>
    <p:sldId id="664" r:id="rId27"/>
    <p:sldId id="677" r:id="rId28"/>
    <p:sldId id="678" r:id="rId29"/>
    <p:sldId id="669" r:id="rId30"/>
    <p:sldId id="699" r:id="rId31"/>
    <p:sldId id="679" r:id="rId32"/>
    <p:sldId id="691" r:id="rId33"/>
    <p:sldId id="695" r:id="rId34"/>
    <p:sldId id="696" r:id="rId35"/>
    <p:sldId id="676" r:id="rId36"/>
    <p:sldId id="680" r:id="rId37"/>
    <p:sldId id="700" r:id="rId38"/>
    <p:sldId id="670" r:id="rId39"/>
    <p:sldId id="692" r:id="rId40"/>
    <p:sldId id="697" r:id="rId41"/>
    <p:sldId id="694" r:id="rId42"/>
    <p:sldId id="683" r:id="rId43"/>
    <p:sldId id="684" r:id="rId44"/>
    <p:sldId id="685" r:id="rId45"/>
    <p:sldId id="686" r:id="rId46"/>
    <p:sldId id="687" r:id="rId47"/>
    <p:sldId id="688" r:id="rId48"/>
    <p:sldId id="689" r:id="rId49"/>
    <p:sldId id="690" r:id="rId50"/>
    <p:sldId id="665" r:id="rId51"/>
    <p:sldId id="672" r:id="rId52"/>
    <p:sldId id="701" r:id="rId53"/>
    <p:sldId id="621" r:id="rId54"/>
    <p:sldId id="693" r:id="rId55"/>
  </p:sldIdLst>
  <p:sldSz cx="9144000" cy="6858000" type="screen4x3"/>
  <p:notesSz cx="6784975" cy="9856788"/>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04FC33"/>
    <a:srgbClr val="66FF66"/>
    <a:srgbClr val="009900"/>
    <a:srgbClr val="D5C92B"/>
    <a:srgbClr val="FF00FF"/>
    <a:srgbClr val="FFCC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p:cViewPr varScale="1">
        <p:scale>
          <a:sx n="80" d="100"/>
          <a:sy n="80" d="100"/>
        </p:scale>
        <p:origin x="-87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616" y="-108"/>
      </p:cViewPr>
      <p:guideLst>
        <p:guide orient="horz" pos="3104"/>
        <p:guide pos="21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40050" cy="493713"/>
          </a:xfrm>
          <a:prstGeom prst="rect">
            <a:avLst/>
          </a:prstGeom>
          <a:noFill/>
          <a:ln w="9525">
            <a:noFill/>
            <a:miter lim="800000"/>
            <a:headEnd/>
            <a:tailEnd/>
          </a:ln>
          <a:effectLst/>
        </p:spPr>
        <p:txBody>
          <a:bodyPr vert="horz" wrap="square" lIns="92418" tIns="46209" rIns="92418" bIns="46209" numCol="1" anchor="t" anchorCtr="0" compatLnSpc="1">
            <a:prstTxWarp prst="textNoShape">
              <a:avLst/>
            </a:prstTxWarp>
          </a:bodyPr>
          <a:lstStyle>
            <a:lvl1pPr defTabSz="923925">
              <a:defRPr sz="1200"/>
            </a:lvl1pPr>
          </a:lstStyle>
          <a:p>
            <a:pPr>
              <a:defRPr/>
            </a:pPr>
            <a:endParaRPr lang="ru-RU"/>
          </a:p>
        </p:txBody>
      </p:sp>
      <p:sp>
        <p:nvSpPr>
          <p:cNvPr id="54275" name="Rectangle 3"/>
          <p:cNvSpPr>
            <a:spLocks noGrp="1" noChangeArrowheads="1"/>
          </p:cNvSpPr>
          <p:nvPr>
            <p:ph type="dt" sz="quarter" idx="1"/>
          </p:nvPr>
        </p:nvSpPr>
        <p:spPr bwMode="auto">
          <a:xfrm>
            <a:off x="3844925" y="0"/>
            <a:ext cx="2940050" cy="493713"/>
          </a:xfrm>
          <a:prstGeom prst="rect">
            <a:avLst/>
          </a:prstGeom>
          <a:noFill/>
          <a:ln w="9525">
            <a:noFill/>
            <a:miter lim="800000"/>
            <a:headEnd/>
            <a:tailEnd/>
          </a:ln>
          <a:effectLst/>
        </p:spPr>
        <p:txBody>
          <a:bodyPr vert="horz" wrap="square" lIns="92418" tIns="46209" rIns="92418" bIns="46209" numCol="1" anchor="t" anchorCtr="0" compatLnSpc="1">
            <a:prstTxWarp prst="textNoShape">
              <a:avLst/>
            </a:prstTxWarp>
          </a:bodyPr>
          <a:lstStyle>
            <a:lvl1pPr algn="r" defTabSz="923925">
              <a:defRPr sz="1200"/>
            </a:lvl1pPr>
          </a:lstStyle>
          <a:p>
            <a:pPr>
              <a:defRPr/>
            </a:pPr>
            <a:endParaRPr lang="ru-RU"/>
          </a:p>
        </p:txBody>
      </p:sp>
      <p:sp>
        <p:nvSpPr>
          <p:cNvPr id="54276" name="Rectangle 4"/>
          <p:cNvSpPr>
            <a:spLocks noGrp="1" noChangeArrowheads="1"/>
          </p:cNvSpPr>
          <p:nvPr>
            <p:ph type="ftr" sz="quarter" idx="2"/>
          </p:nvPr>
        </p:nvSpPr>
        <p:spPr bwMode="auto">
          <a:xfrm>
            <a:off x="0" y="9363075"/>
            <a:ext cx="2940050" cy="493713"/>
          </a:xfrm>
          <a:prstGeom prst="rect">
            <a:avLst/>
          </a:prstGeom>
          <a:noFill/>
          <a:ln w="9525">
            <a:noFill/>
            <a:miter lim="800000"/>
            <a:headEnd/>
            <a:tailEnd/>
          </a:ln>
          <a:effectLst/>
        </p:spPr>
        <p:txBody>
          <a:bodyPr vert="horz" wrap="square" lIns="92418" tIns="46209" rIns="92418" bIns="46209" numCol="1" anchor="b" anchorCtr="0" compatLnSpc="1">
            <a:prstTxWarp prst="textNoShape">
              <a:avLst/>
            </a:prstTxWarp>
          </a:bodyPr>
          <a:lstStyle>
            <a:lvl1pPr defTabSz="923925">
              <a:defRPr sz="1200"/>
            </a:lvl1pPr>
          </a:lstStyle>
          <a:p>
            <a:pPr>
              <a:defRPr/>
            </a:pPr>
            <a:endParaRPr lang="ru-RU"/>
          </a:p>
        </p:txBody>
      </p:sp>
      <p:sp>
        <p:nvSpPr>
          <p:cNvPr id="54277" name="Rectangle 5"/>
          <p:cNvSpPr>
            <a:spLocks noGrp="1" noChangeArrowheads="1"/>
          </p:cNvSpPr>
          <p:nvPr>
            <p:ph type="sldNum" sz="quarter" idx="3"/>
          </p:nvPr>
        </p:nvSpPr>
        <p:spPr bwMode="auto">
          <a:xfrm>
            <a:off x="3844925" y="9363075"/>
            <a:ext cx="2940050" cy="493713"/>
          </a:xfrm>
          <a:prstGeom prst="rect">
            <a:avLst/>
          </a:prstGeom>
          <a:noFill/>
          <a:ln w="9525">
            <a:noFill/>
            <a:miter lim="800000"/>
            <a:headEnd/>
            <a:tailEnd/>
          </a:ln>
          <a:effectLst/>
        </p:spPr>
        <p:txBody>
          <a:bodyPr vert="horz" wrap="square" lIns="92418" tIns="46209" rIns="92418" bIns="46209" numCol="1" anchor="b" anchorCtr="0" compatLnSpc="1">
            <a:prstTxWarp prst="textNoShape">
              <a:avLst/>
            </a:prstTxWarp>
          </a:bodyPr>
          <a:lstStyle>
            <a:lvl1pPr algn="r" defTabSz="923925">
              <a:defRPr sz="1200"/>
            </a:lvl1pPr>
          </a:lstStyle>
          <a:p>
            <a:pPr>
              <a:defRPr/>
            </a:pPr>
            <a:fld id="{06A9D30D-C3AC-471C-841C-0B7780A1774B}"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0050" cy="492125"/>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43338" y="0"/>
            <a:ext cx="2940050" cy="492125"/>
          </a:xfrm>
          <a:prstGeom prst="rect">
            <a:avLst/>
          </a:prstGeom>
        </p:spPr>
        <p:txBody>
          <a:bodyPr vert="horz" lIns="91440" tIns="45720" rIns="91440" bIns="45720" rtlCol="0"/>
          <a:lstStyle>
            <a:lvl1pPr algn="r">
              <a:defRPr sz="1200"/>
            </a:lvl1pPr>
          </a:lstStyle>
          <a:p>
            <a:pPr>
              <a:defRPr/>
            </a:pPr>
            <a:fld id="{2C3BF993-F014-4DD8-9479-89D93B8081FB}" type="datetimeFigureOut">
              <a:rPr lang="ru-RU"/>
              <a:pPr>
                <a:defRPr/>
              </a:pPr>
              <a:t>20.04.2012</a:t>
            </a:fld>
            <a:endParaRPr lang="ru-RU"/>
          </a:p>
        </p:txBody>
      </p:sp>
      <p:sp>
        <p:nvSpPr>
          <p:cNvPr id="4" name="Образ слайда 3"/>
          <p:cNvSpPr>
            <a:spLocks noGrp="1" noRot="1" noChangeAspect="1"/>
          </p:cNvSpPr>
          <p:nvPr>
            <p:ph type="sldImg" idx="2"/>
          </p:nvPr>
        </p:nvSpPr>
        <p:spPr>
          <a:xfrm>
            <a:off x="928688" y="739775"/>
            <a:ext cx="4927600" cy="36957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7863" y="4681538"/>
            <a:ext cx="5429250" cy="4435475"/>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361488"/>
            <a:ext cx="2940050" cy="493712"/>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43338" y="9361488"/>
            <a:ext cx="2940050" cy="493712"/>
          </a:xfrm>
          <a:prstGeom prst="rect">
            <a:avLst/>
          </a:prstGeom>
        </p:spPr>
        <p:txBody>
          <a:bodyPr vert="horz" lIns="91440" tIns="45720" rIns="91440" bIns="45720" rtlCol="0" anchor="b"/>
          <a:lstStyle>
            <a:lvl1pPr algn="r">
              <a:defRPr sz="1200"/>
            </a:lvl1pPr>
          </a:lstStyle>
          <a:p>
            <a:pPr>
              <a:defRPr/>
            </a:pPr>
            <a:fld id="{D79AA567-82B1-485E-AB99-98EBD1AB00AD}"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3607B3-F4BD-4E6B-B1BC-1589A868E417}" type="slidenum">
              <a:rPr lang="ru-RU"/>
              <a:pPr/>
              <a:t>27</a:t>
            </a:fld>
            <a:endParaRPr lang="ru-RU"/>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r>
              <a:rPr lang="ru-RU" b="1"/>
              <a:t>7-8 </a:t>
            </a:r>
            <a:r>
              <a:rPr lang="ru-RU"/>
              <a:t>В зависимости от зоны применения. Условий эксплуатации, принятой технологии уборки, комбайн может комплектоваться: жаткой для уборки зерновых-колосовых культур, платформой-подборщиком для подбора зерновых-колосовых культур из валков, тележкой для перевозки жатки, перевозки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endParaRPr lang="ru-RU"/>
          </a:p>
        </p:txBody>
      </p:sp>
      <p:sp>
        <p:nvSpPr>
          <p:cNvPr id="19" name="Нижний колонтитул 18"/>
          <p:cNvSpPr>
            <a:spLocks noGrp="1"/>
          </p:cNvSpPr>
          <p:nvPr>
            <p:ph type="ftr" sz="quarter" idx="11"/>
          </p:nvPr>
        </p:nvSpPr>
        <p:spPr/>
        <p:txBody>
          <a:bodyPr/>
          <a:lstStyle/>
          <a:p>
            <a:pPr>
              <a:defRPr/>
            </a:pPr>
            <a:endParaRPr lang="ru-RU"/>
          </a:p>
        </p:txBody>
      </p:sp>
      <p:sp>
        <p:nvSpPr>
          <p:cNvPr id="27" name="Номер слайда 26"/>
          <p:cNvSpPr>
            <a:spLocks noGrp="1"/>
          </p:cNvSpPr>
          <p:nvPr>
            <p:ph type="sldNum" sz="quarter" idx="12"/>
          </p:nvPr>
        </p:nvSpPr>
        <p:spPr/>
        <p:txBody>
          <a:bodyPr/>
          <a:lstStyle/>
          <a:p>
            <a:pPr>
              <a:defRPr/>
            </a:pPr>
            <a:fld id="{63FA9749-CF99-462F-9B47-630A9F583A2C}"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dirty="0" smtClean="0"/>
              <a:t>Образец заголовка</a:t>
            </a:r>
            <a:endParaRPr kumimoji="0" lang="en-US" dirty="0"/>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DA2803CE-4B57-4C28-9D17-12833B2ACFEB}"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6139834-8D87-426A-9503-B0633483978E}"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7C65CE45-7801-402D-986B-D8FF222C8C3B}"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554ECE2A-A2D6-4F16-869C-C45E6397DC1B}"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21FA668-7DD4-4EDD-846F-AFC41927AC07}"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09BE787B-5FA8-4135-99FB-2391E75F3427}"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63D7C6AC-1A34-429B-993A-E2247F2B96B5}"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75F2F026-1F2A-4FCA-B781-3B46D09496F7}"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19655FCD-2F85-45BE-8B53-D0192C359028}"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077200" y="6356350"/>
            <a:ext cx="609600" cy="365125"/>
          </a:xfrm>
        </p:spPr>
        <p:txBody>
          <a:bodyPr/>
          <a:lstStyle/>
          <a:p>
            <a:pPr>
              <a:defRPr/>
            </a:pPr>
            <a:fld id="{51DB4F57-A8EF-4A7E-AB5E-F7EE79BCA325}" type="slidenum">
              <a:rPr lang="ru-RU" smtClean="0"/>
              <a:pPr>
                <a:defRPr/>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FAA363EA-7408-473E-9E38-3CC285C8D1E6}" type="slidenum">
              <a:rPr lang="ru-RU" smtClean="0"/>
              <a:pPr>
                <a:defRPr/>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slide" Target="slide46.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slide" Target="slide47.xml"/><Relationship Id="rId4" Type="http://schemas.openxmlformats.org/officeDocument/2006/relationships/slide" Target="slide49.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video" Target="file:///D:\&#1052;&#1086;&#1080;%20&#1076;&#1086;&#1082;&#1091;&#1084;&#1077;&#1085;&#1090;&#1099;\&#1052;&#1086;&#1080;%20&#1074;&#1080;&#1076;&#1077;&#1086;&#1079;&#1072;&#1087;&#1080;&#1089;&#1080;\lexion%20APS.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ideo" Target="file:///D:\&#1052;&#1086;&#1080;%20&#1076;&#1086;&#1082;&#1091;&#1084;&#1077;&#1085;&#1090;&#1099;\&#1052;&#1086;&#1080;%20&#1074;&#1080;&#1076;&#1077;&#1086;&#1079;&#1072;&#1087;&#1080;&#1089;&#1080;\mmega24.MP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 Target="slide21.xml"/><Relationship Id="rId7" Type="http://schemas.openxmlformats.org/officeDocument/2006/relationships/image" Target="../media/image35.jpeg"/><Relationship Id="rId2" Type="http://schemas.openxmlformats.org/officeDocument/2006/relationships/slide" Target="slide51.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slide" Target="slide53.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ideo" Target="file:///D:\&#1052;&#1086;&#1080;%20&#1076;&#1086;&#1082;&#1091;&#1084;&#1077;&#1085;&#1090;&#1099;\&#1052;&#1086;&#1080;%20&#1074;&#1080;&#1076;&#1077;&#1086;&#1079;&#1072;&#1087;&#1080;&#1089;&#1080;\lexion%203D.M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ideo" Target="file:///D:\&#1052;&#1086;&#1080;%20&#1076;&#1086;&#1082;&#1091;&#1084;&#1077;&#1085;&#1090;&#1099;\&#1052;&#1086;&#1080;%20&#1074;&#1080;&#1076;&#1077;&#1086;&#1079;&#1072;&#1087;&#1080;&#1089;&#1080;\&#1040;&#1085;&#1080;&#1084;&#1072;&#1094;&#1080;&#1103;%20&#1047;&#1059;&#1050;.MPG"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slide" Target="slide43.xml"/><Relationship Id="rId4" Type="http://schemas.openxmlformats.org/officeDocument/2006/relationships/slide" Target="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64704"/>
            <a:ext cx="9144000" cy="1008112"/>
          </a:xfrm>
        </p:spPr>
        <p:txBody>
          <a:bodyPr>
            <a:normAutofit/>
          </a:bodyPr>
          <a:lstStyle/>
          <a:p>
            <a:pPr algn="ctr"/>
            <a:r>
              <a:rPr lang="ru-RU" sz="2400" dirty="0" smtClean="0">
                <a:solidFill>
                  <a:schemeClr val="tx1"/>
                </a:solidFill>
                <a:latin typeface="Arial Narrow" pitchFamily="34" charset="0"/>
              </a:rPr>
              <a:t>ТЕМА:</a:t>
            </a:r>
            <a:r>
              <a:rPr lang="ru-RU" sz="3600" dirty="0" smtClean="0">
                <a:solidFill>
                  <a:schemeClr val="tx1"/>
                </a:solidFill>
                <a:latin typeface="Arial Narrow" pitchFamily="34" charset="0"/>
              </a:rPr>
              <a:t>  </a:t>
            </a:r>
            <a:r>
              <a:rPr lang="ru-RU" sz="3600" cap="all" dirty="0" smtClean="0">
                <a:solidFill>
                  <a:srgbClr val="FF0000"/>
                </a:solidFill>
              </a:rPr>
              <a:t>ЗЕРНОУБОРОЧНЫЕ Машины</a:t>
            </a:r>
            <a:endParaRPr lang="ru-RU" sz="3600" dirty="0">
              <a:solidFill>
                <a:srgbClr val="FF0000"/>
              </a:solidFill>
            </a:endParaRPr>
          </a:p>
        </p:txBody>
      </p:sp>
      <p:sp>
        <p:nvSpPr>
          <p:cNvPr id="3" name="Содержимое 2"/>
          <p:cNvSpPr txBox="1">
            <a:spLocks/>
          </p:cNvSpPr>
          <p:nvPr/>
        </p:nvSpPr>
        <p:spPr>
          <a:xfrm>
            <a:off x="457200" y="2348880"/>
            <a:ext cx="8686800" cy="3600400"/>
          </a:xfrm>
          <a:prstGeom prst="rect">
            <a:avLst/>
          </a:prstGeom>
        </p:spPr>
        <p:txBody>
          <a:bodyPr/>
          <a:lstStyle/>
          <a:p>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lang="ru-RU" sz="4000" dirty="0" smtClean="0">
                <a:solidFill>
                  <a:schemeClr val="accent2"/>
                </a:solidFill>
                <a:latin typeface="Arial Narrow" pitchFamily="34" charset="0"/>
              </a:rPr>
              <a:t>ВОПРОСЫ:</a:t>
            </a:r>
            <a:r>
              <a:rPr lang="ru-RU" sz="4000" dirty="0" smtClean="0">
                <a:latin typeface="Arial Narrow" pitchFamily="34" charset="0"/>
              </a:rPr>
              <a:t> </a:t>
            </a:r>
            <a:r>
              <a:rPr lang="ru-RU" sz="4000" b="1" dirty="0" smtClean="0">
                <a:latin typeface="Arial Narrow" pitchFamily="34" charset="0"/>
              </a:rPr>
              <a:t/>
            </a:r>
            <a:br>
              <a:rPr lang="ru-RU" sz="4000" b="1" dirty="0" smtClean="0">
                <a:latin typeface="Arial Narrow" pitchFamily="34" charset="0"/>
              </a:rPr>
            </a:br>
            <a:endParaRPr lang="ru-RU" sz="800" b="1" dirty="0" smtClean="0">
              <a:latin typeface="Arial Narrow" pitchFamily="34" charset="0"/>
            </a:endParaRPr>
          </a:p>
          <a:p>
            <a:pPr marL="514350" indent="-514350">
              <a:buAutoNum type="arabicPeriod"/>
            </a:pPr>
            <a:r>
              <a:rPr lang="ru-RU" sz="2800" dirty="0" smtClean="0">
                <a:latin typeface="Arial" pitchFamily="34" charset="0"/>
                <a:cs typeface="Arial" pitchFamily="34" charset="0"/>
              </a:rPr>
              <a:t>Технологические свойства убираемых  культур.</a:t>
            </a:r>
            <a:br>
              <a:rPr lang="ru-RU" sz="2800" dirty="0" smtClean="0">
                <a:latin typeface="Arial" pitchFamily="34" charset="0"/>
                <a:cs typeface="Arial" pitchFamily="34" charset="0"/>
              </a:rPr>
            </a:br>
            <a:endParaRPr lang="ru-RU" sz="800" dirty="0" smtClean="0">
              <a:latin typeface="Arial" pitchFamily="34" charset="0"/>
              <a:cs typeface="Arial" pitchFamily="34" charset="0"/>
            </a:endParaRPr>
          </a:p>
          <a:p>
            <a:pPr marL="514350" indent="-514350">
              <a:buAutoNum type="arabicPeriod"/>
            </a:pPr>
            <a:r>
              <a:rPr lang="ru-RU" sz="2800" dirty="0" smtClean="0">
                <a:latin typeface="Arial" pitchFamily="34" charset="0"/>
                <a:cs typeface="Arial" pitchFamily="34" charset="0"/>
              </a:rPr>
              <a:t>Технологии уборки зерновых культур. АТТ.</a:t>
            </a:r>
          </a:p>
          <a:p>
            <a:pPr marL="514350" indent="-514350">
              <a:buAutoNum type="arabicPeriod"/>
            </a:pPr>
            <a:endParaRPr lang="ru-RU" sz="800" dirty="0" smtClean="0">
              <a:latin typeface="Arial" pitchFamily="34" charset="0"/>
              <a:cs typeface="Arial" pitchFamily="34" charset="0"/>
            </a:endParaRPr>
          </a:p>
          <a:p>
            <a:pPr marL="514350" indent="-514350">
              <a:buAutoNum type="arabicPeriod"/>
            </a:pPr>
            <a:r>
              <a:rPr lang="ru-RU" sz="2800" dirty="0" smtClean="0">
                <a:latin typeface="Arial" pitchFamily="34" charset="0"/>
                <a:cs typeface="Arial" pitchFamily="34" charset="0"/>
              </a:rPr>
              <a:t>Валковые жатки.</a:t>
            </a:r>
          </a:p>
          <a:p>
            <a:pPr marL="514350" indent="-514350">
              <a:buAutoNum type="arabicPeriod"/>
            </a:pPr>
            <a:endParaRPr lang="ru-RU" sz="800" dirty="0" smtClean="0">
              <a:latin typeface="Arial" pitchFamily="34" charset="0"/>
              <a:cs typeface="Arial" pitchFamily="34" charset="0"/>
            </a:endParaRPr>
          </a:p>
          <a:p>
            <a:pPr marL="514350" indent="-514350">
              <a:buAutoNum type="arabicPeriod"/>
            </a:pPr>
            <a:r>
              <a:rPr lang="ru-RU" sz="2800" dirty="0" smtClean="0">
                <a:latin typeface="Arial" pitchFamily="34" charset="0"/>
                <a:cs typeface="Arial" pitchFamily="34" charset="0"/>
              </a:rPr>
              <a:t>Классификация ЗУК и их рабочих органов.</a:t>
            </a:r>
          </a:p>
          <a:p>
            <a:pPr marL="514350" indent="-514350">
              <a:buAutoNum type="arabicPeriod"/>
            </a:pPr>
            <a:endParaRPr lang="ru-RU" sz="800" dirty="0" smtClean="0">
              <a:latin typeface="Arial" pitchFamily="34" charset="0"/>
              <a:cs typeface="Arial" pitchFamily="34" charset="0"/>
            </a:endParaRPr>
          </a:p>
          <a:p>
            <a:pPr marL="514350" indent="-514350">
              <a:buAutoNum type="arabicPeriod"/>
            </a:pPr>
            <a:r>
              <a:rPr lang="ru-RU" sz="2800" dirty="0" smtClean="0">
                <a:latin typeface="Arial" pitchFamily="34" charset="0"/>
                <a:cs typeface="Arial" pitchFamily="34" charset="0"/>
              </a:rPr>
              <a:t>Тенденции развития ЗУМ. </a:t>
            </a:r>
            <a:r>
              <a:rPr lang="ru-RU" sz="4000" dirty="0" smtClean="0"/>
              <a:t/>
            </a:r>
            <a:br>
              <a:rPr lang="ru-RU" sz="4000" dirty="0" smtClean="0"/>
            </a:br>
            <a:endParaRPr kumimoji="0" lang="ru-RU" sz="4000" b="0" i="0" u="none" strike="noStrike" kern="1200" cap="none" spc="0" normalizeH="0" baseline="0" noProof="0" dirty="0">
              <a:ln>
                <a:noFill/>
              </a:ln>
              <a:solidFill>
                <a:srgbClr val="9933FF"/>
              </a:solidFill>
              <a:effectLst/>
              <a:uLnTx/>
              <a:uFillTx/>
              <a:latin typeface="Arial Narrow" pitchFamily="34"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0" y="546834"/>
            <a:ext cx="9144000" cy="5647700"/>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1" u="none" strike="noStrike" cap="none" normalizeH="0" baseline="0" dirty="0" smtClean="0">
                <a:ln>
                  <a:noFill/>
                </a:ln>
                <a:solidFill>
                  <a:srgbClr val="9933FF"/>
                </a:solidFill>
                <a:effectLst/>
                <a:latin typeface="Arial" pitchFamily="34" charset="0"/>
                <a:cs typeface="Arial" pitchFamily="34" charset="0"/>
              </a:rPr>
              <a:t>б). Двухфазная (раздельное </a:t>
            </a:r>
            <a:r>
              <a:rPr kumimoji="0" lang="ru-RU" b="0" i="1" u="none" strike="noStrike" cap="none" normalizeH="0" baseline="0" dirty="0" err="1" smtClean="0">
                <a:ln>
                  <a:noFill/>
                </a:ln>
                <a:solidFill>
                  <a:srgbClr val="9933FF"/>
                </a:solidFill>
                <a:effectLst/>
                <a:latin typeface="Arial" pitchFamily="34" charset="0"/>
                <a:cs typeface="Arial" pitchFamily="34" charset="0"/>
              </a:rPr>
              <a:t>комбайнирование</a:t>
            </a:r>
            <a:r>
              <a:rPr kumimoji="0" lang="ru-RU" b="0" i="1" u="none" strike="noStrike" cap="none" normalizeH="0" baseline="0" dirty="0" smtClean="0">
                <a:ln>
                  <a:noFill/>
                </a:ln>
                <a:solidFill>
                  <a:srgbClr val="9933FF"/>
                </a:solidFill>
                <a:effectLst/>
                <a:latin typeface="Arial" pitchFamily="34"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000" b="0" i="1" u="none" strike="noStrike" cap="none" normalizeH="0" baseline="0" dirty="0" smtClean="0">
              <a:ln>
                <a:noFill/>
              </a:ln>
              <a:solidFill>
                <a:srgbClr val="9933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Arial" pitchFamily="34" charset="0"/>
                <a:cs typeface="Arial" pitchFamily="34" charset="0"/>
              </a:rPr>
              <a:t>1. Скашивание хлебов с образованием валков в середине восковой спелости при влажности зерна 25…35%.</a:t>
            </a:r>
          </a:p>
          <a:p>
            <a:pPr marL="0" marR="0" lvl="0" indent="0" algn="l" defTabSz="914400" rtl="0" eaLnBrk="0" fontAlgn="base" latinLnBrk="0" hangingPunct="0">
              <a:lnSpc>
                <a:spcPct val="100000"/>
              </a:lnSpc>
              <a:spcBef>
                <a:spcPct val="0"/>
              </a:spcBef>
              <a:spcAft>
                <a:spcPct val="0"/>
              </a:spcAft>
              <a:buClrTx/>
              <a:buSzTx/>
              <a:buFontTx/>
              <a:buNone/>
              <a:tabLst/>
            </a:pPr>
            <a:r>
              <a:rPr lang="ru-RU" dirty="0" smtClean="0">
                <a:solidFill>
                  <a:srgbClr val="000000"/>
                </a:solidFill>
                <a:latin typeface="Arial" pitchFamily="34" charset="0"/>
                <a:cs typeface="Arial" pitchFamily="34" charset="0"/>
              </a:rPr>
              <a:t>2. Естественная сушка и дозревание 4…6 дней.</a:t>
            </a:r>
          </a:p>
          <a:p>
            <a:pPr marL="0" marR="0" lvl="0" indent="0" algn="l" defTabSz="914400" rtl="0" eaLnBrk="0" fontAlgn="base" latinLnBrk="0" hangingPunct="0">
              <a:lnSpc>
                <a:spcPct val="100000"/>
              </a:lnSpc>
              <a:spcBef>
                <a:spcPct val="0"/>
              </a:spcBef>
              <a:spcAft>
                <a:spcPct val="0"/>
              </a:spcAft>
              <a:buClrTx/>
              <a:buSzTx/>
              <a:buFontTx/>
              <a:buNone/>
              <a:tabLst/>
            </a:pPr>
            <a:r>
              <a:rPr lang="ru-RU" dirty="0" smtClean="0">
                <a:solidFill>
                  <a:srgbClr val="000000"/>
                </a:solidFill>
                <a:latin typeface="Arial" pitchFamily="34" charset="0"/>
                <a:cs typeface="Arial" pitchFamily="34" charset="0"/>
              </a:rPr>
              <a:t>3. Подбор и обмолот валков с разделением зерновой и </a:t>
            </a:r>
            <a:r>
              <a:rPr lang="ru-RU" dirty="0" err="1" smtClean="0">
                <a:solidFill>
                  <a:srgbClr val="000000"/>
                </a:solidFill>
                <a:latin typeface="Arial" pitchFamily="34" charset="0"/>
                <a:cs typeface="Arial" pitchFamily="34" charset="0"/>
              </a:rPr>
              <a:t>незерновой</a:t>
            </a:r>
            <a:r>
              <a:rPr lang="ru-RU" dirty="0" smtClean="0">
                <a:solidFill>
                  <a:srgbClr val="000000"/>
                </a:solidFill>
                <a:latin typeface="Arial" pitchFamily="34" charset="0"/>
                <a:cs typeface="Arial" pitchFamily="34" charset="0"/>
              </a:rPr>
              <a:t> частей.</a:t>
            </a:r>
          </a:p>
          <a:p>
            <a:pPr marL="0" marR="0" lvl="0" indent="0" algn="l" defTabSz="914400" rtl="0" eaLnBrk="0" fontAlgn="base" latinLnBrk="0" hangingPunct="0">
              <a:lnSpc>
                <a:spcPct val="100000"/>
              </a:lnSpc>
              <a:spcBef>
                <a:spcPct val="0"/>
              </a:spcBef>
              <a:spcAft>
                <a:spcPct val="0"/>
              </a:spcAft>
              <a:buClrTx/>
              <a:buSzTx/>
              <a:buFontTx/>
              <a:buNone/>
              <a:tabLst/>
            </a:pPr>
            <a:r>
              <a:rPr lang="ru-RU" dirty="0" smtClean="0">
                <a:solidFill>
                  <a:srgbClr val="000000"/>
                </a:solidFill>
                <a:latin typeface="Arial" pitchFamily="34" charset="0"/>
                <a:cs typeface="Arial" pitchFamily="34" charset="0"/>
              </a:rPr>
              <a:t>4. Погрузка и транспортировка зерна на </a:t>
            </a:r>
            <a:r>
              <a:rPr lang="ru-RU" dirty="0" err="1" smtClean="0">
                <a:solidFill>
                  <a:srgbClr val="000000"/>
                </a:solidFill>
                <a:latin typeface="Arial" pitchFamily="34" charset="0"/>
                <a:cs typeface="Arial" pitchFamily="34" charset="0"/>
              </a:rPr>
              <a:t>зерноток</a:t>
            </a:r>
            <a:r>
              <a:rPr lang="ru-RU" dirty="0" smtClean="0">
                <a:solidFill>
                  <a:srgbClr val="000000"/>
                </a:solidFill>
                <a:latin typeface="Arial" pitchFamily="34"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ru-RU" dirty="0" smtClean="0">
                <a:solidFill>
                  <a:srgbClr val="000000"/>
                </a:solidFill>
                <a:latin typeface="Arial" pitchFamily="34" charset="0"/>
                <a:cs typeface="Arial" pitchFamily="34" charset="0"/>
              </a:rPr>
              <a:t>5. Уборка соломы.</a:t>
            </a:r>
          </a:p>
          <a:p>
            <a:pPr marL="0" marR="0" lvl="0" indent="0" algn="l" defTabSz="914400" rtl="0" eaLnBrk="0" fontAlgn="base" latinLnBrk="0" hangingPunct="0">
              <a:lnSpc>
                <a:spcPct val="100000"/>
              </a:lnSpc>
              <a:spcBef>
                <a:spcPct val="0"/>
              </a:spcBef>
              <a:spcAft>
                <a:spcPct val="0"/>
              </a:spcAft>
              <a:buClrTx/>
              <a:buSzTx/>
              <a:buFontTx/>
              <a:buNone/>
              <a:tabLst/>
            </a:pPr>
            <a:endParaRPr lang="ru-RU" sz="800" dirty="0" smtClean="0">
              <a:solidFill>
                <a:srgbClr val="000000"/>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Arial" pitchFamily="34" charset="0"/>
                <a:cs typeface="Arial" pitchFamily="34" charset="0"/>
              </a:rPr>
              <a:t>Преимущество – снижение потерь. Недостаток – доп. затраты.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Arial" pitchFamily="34" charset="0"/>
                <a:cs typeface="Arial" pitchFamily="34" charset="0"/>
              </a:rPr>
              <a:t>Рекомендуется применять при: высокорослой массе (не менее 60 см); благоприятных погодных условиях; неравномерном созревании; загущенных и засоренных хлебах (не менее 300 стеблей на 1 м²); при слабой базе  для послеуборочной обработки зерна.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felisov.narod.ru/imige/ochistka5.gif"/>
          <p:cNvPicPr>
            <a:picLocks noChangeAspect="1" noChangeArrowheads="1" noCrop="1"/>
          </p:cNvPicPr>
          <p:nvPr/>
        </p:nvPicPr>
        <p:blipFill>
          <a:blip r:embed="rId2" cstate="print"/>
          <a:srcRect/>
          <a:stretch>
            <a:fillRect/>
          </a:stretch>
        </p:blipFill>
        <p:spPr bwMode="auto">
          <a:xfrm>
            <a:off x="2987824" y="1232756"/>
            <a:ext cx="3129136" cy="1564568"/>
          </a:xfrm>
          <a:prstGeom prst="rect">
            <a:avLst/>
          </a:prstGeom>
          <a:noFill/>
        </p:spPr>
      </p:pic>
      <p:pic>
        <p:nvPicPr>
          <p:cNvPr id="40966" name="Picture 6" descr="http://felisov.narod.ru/imige/solomotrus.gif"/>
          <p:cNvPicPr>
            <a:picLocks noChangeAspect="1" noChangeArrowheads="1" noCrop="1"/>
          </p:cNvPicPr>
          <p:nvPr/>
        </p:nvPicPr>
        <p:blipFill>
          <a:blip r:embed="rId3" cstate="print"/>
          <a:srcRect/>
          <a:stretch>
            <a:fillRect/>
          </a:stretch>
        </p:blipFill>
        <p:spPr bwMode="auto">
          <a:xfrm>
            <a:off x="1223628" y="3501008"/>
            <a:ext cx="6716520" cy="2985120"/>
          </a:xfrm>
          <a:prstGeom prst="rect">
            <a:avLst/>
          </a:prstGeom>
          <a:noFill/>
        </p:spPr>
      </p:pic>
      <p:sp>
        <p:nvSpPr>
          <p:cNvPr id="6" name="TextBox 5"/>
          <p:cNvSpPr txBox="1"/>
          <p:nvPr/>
        </p:nvSpPr>
        <p:spPr>
          <a:xfrm>
            <a:off x="2339752" y="548680"/>
            <a:ext cx="4164794" cy="461665"/>
          </a:xfrm>
          <a:prstGeom prst="rect">
            <a:avLst/>
          </a:prstGeom>
          <a:noFill/>
        </p:spPr>
        <p:txBody>
          <a:bodyPr wrap="none" rtlCol="0">
            <a:spAutoFit/>
          </a:bodyPr>
          <a:lstStyle/>
          <a:p>
            <a:r>
              <a:rPr lang="ru-RU" dirty="0" smtClean="0"/>
              <a:t>Работа очистки и соломотряса</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0" y="1066815"/>
            <a:ext cx="9144000" cy="4724370"/>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ru-RU" b="0" i="1" u="none" strike="noStrike" cap="none" normalizeH="0" baseline="0" dirty="0" smtClean="0">
                <a:ln>
                  <a:noFill/>
                </a:ln>
                <a:solidFill>
                  <a:srgbClr val="9933FF"/>
                </a:solidFill>
                <a:effectLst/>
                <a:latin typeface="Arial" pitchFamily="34" charset="0"/>
                <a:cs typeface="Arial" pitchFamily="34" charset="0"/>
              </a:rPr>
              <a:t>в). Уборка очесом на корню </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tab pos="457200" algn="l"/>
              </a:tabLst>
            </a:pPr>
            <a:r>
              <a:rPr lang="ru-RU" dirty="0" err="1" smtClean="0">
                <a:latin typeface="Arial" pitchFamily="34" charset="0"/>
                <a:cs typeface="Arial" pitchFamily="34" charset="0"/>
              </a:rPr>
              <a:t>Очесывание</a:t>
            </a:r>
            <a:r>
              <a:rPr lang="ru-RU" dirty="0" smtClean="0">
                <a:latin typeface="Arial" pitchFamily="34" charset="0"/>
                <a:cs typeface="Arial" pitchFamily="34" charset="0"/>
              </a:rPr>
              <a:t> зерновой части специальными рабочими органами.</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tab pos="457200" algn="l"/>
              </a:tabLst>
            </a:pPr>
            <a:r>
              <a:rPr kumimoji="0" lang="ru-RU" b="0" i="0" u="none" strike="noStrike" cap="none" normalizeH="0" baseline="0" dirty="0" smtClean="0">
                <a:ln>
                  <a:noFill/>
                </a:ln>
                <a:solidFill>
                  <a:schemeClr val="tx1"/>
                </a:solidFill>
                <a:effectLst/>
                <a:latin typeface="Arial" pitchFamily="34" charset="0"/>
                <a:cs typeface="Arial" pitchFamily="34" charset="0"/>
              </a:rPr>
              <a:t>Обмолот, погрузка в транспортировка на </a:t>
            </a:r>
            <a:r>
              <a:rPr kumimoji="0" lang="ru-RU" b="0" i="0" u="none" strike="noStrike" cap="none" normalizeH="0" baseline="0" dirty="0" err="1" smtClean="0">
                <a:ln>
                  <a:noFill/>
                </a:ln>
                <a:solidFill>
                  <a:schemeClr val="tx1"/>
                </a:solidFill>
                <a:effectLst/>
                <a:latin typeface="Arial" pitchFamily="34" charset="0"/>
                <a:cs typeface="Arial" pitchFamily="34" charset="0"/>
              </a:rPr>
              <a:t>зерноток</a:t>
            </a:r>
            <a:r>
              <a:rPr kumimoji="0" lang="ru-RU" b="0" i="0" u="none" strike="noStrike" cap="none" normalizeH="0" baseline="0" dirty="0" smtClean="0">
                <a:ln>
                  <a:noFill/>
                </a:ln>
                <a:solidFill>
                  <a:schemeClr val="tx1"/>
                </a:solidFill>
                <a:effectLst/>
                <a:latin typeface="Arial" pitchFamily="34" charset="0"/>
                <a:cs typeface="Arial" pitchFamily="34" charset="0"/>
              </a:rPr>
              <a:t>.</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tab pos="457200" algn="l"/>
              </a:tabLst>
            </a:pPr>
            <a:r>
              <a:rPr lang="ru-RU" dirty="0" smtClean="0">
                <a:latin typeface="Arial" pitchFamily="34" charset="0"/>
                <a:cs typeface="Arial" pitchFamily="34" charset="0"/>
              </a:rPr>
              <a:t>Сепарации и </a:t>
            </a:r>
            <a:r>
              <a:rPr lang="ru-RU" dirty="0" err="1" smtClean="0">
                <a:latin typeface="Arial" pitchFamily="34" charset="0"/>
                <a:cs typeface="Arial" pitchFamily="34" charset="0"/>
              </a:rPr>
              <a:t>дообмолот</a:t>
            </a:r>
            <a:r>
              <a:rPr lang="ru-RU" dirty="0" smtClean="0">
                <a:latin typeface="Arial" pitchFamily="34" charset="0"/>
                <a:cs typeface="Arial" pitchFamily="34" charset="0"/>
              </a:rPr>
              <a:t>.</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tab pos="457200" algn="l"/>
              </a:tabLst>
            </a:pPr>
            <a:r>
              <a:rPr kumimoji="0" lang="ru-RU" b="0" i="0" u="none" strike="noStrike" cap="none" normalizeH="0" baseline="0" dirty="0" smtClean="0">
                <a:ln>
                  <a:noFill/>
                </a:ln>
                <a:solidFill>
                  <a:schemeClr val="tx1"/>
                </a:solidFill>
                <a:effectLst/>
                <a:latin typeface="Arial" pitchFamily="34" charset="0"/>
                <a:cs typeface="Arial" pitchFamily="34" charset="0"/>
              </a:rPr>
              <a:t>Скашивание очесанных стеблей с укладкой в валок или заделка в почву.</a:t>
            </a:r>
            <a:br>
              <a:rPr kumimoji="0" lang="ru-RU" b="0" i="0" u="none" strike="noStrike" cap="none" normalizeH="0" baseline="0" dirty="0" smtClean="0">
                <a:ln>
                  <a:noFill/>
                </a:ln>
                <a:solidFill>
                  <a:schemeClr val="tx1"/>
                </a:solidFill>
                <a:effectLst/>
                <a:latin typeface="Arial" pitchFamily="34" charset="0"/>
                <a:cs typeface="Arial" pitchFamily="34" charset="0"/>
              </a:rPr>
            </a:br>
            <a:endParaRPr kumimoji="0" lang="ru-RU" sz="8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ru-RU" b="0" i="0" u="none" strike="noStrike" cap="none" normalizeH="0" baseline="0" dirty="0" smtClean="0">
                <a:ln>
                  <a:noFill/>
                </a:ln>
                <a:solidFill>
                  <a:schemeClr val="tx1"/>
                </a:solidFill>
                <a:effectLst/>
                <a:latin typeface="Arial" pitchFamily="34" charset="0"/>
                <a:cs typeface="Arial" pitchFamily="34" charset="0"/>
              </a:rPr>
              <a:t>Преимущества:  снижение нагрузки на молотильный аппарат; зерно меньше травмируется; низкие потери.</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lvl="0" eaLnBrk="0" hangingPunct="0">
              <a:tabLst>
                <a:tab pos="457200" algn="l"/>
              </a:tabLst>
            </a:pPr>
            <a:r>
              <a:rPr kumimoji="0" lang="ru-RU" b="0" i="0" u="none" strike="noStrike" cap="none" normalizeH="0" baseline="0" dirty="0" smtClean="0">
                <a:ln>
                  <a:noFill/>
                </a:ln>
                <a:solidFill>
                  <a:schemeClr val="tx1"/>
                </a:solidFill>
                <a:effectLst/>
                <a:latin typeface="Arial" pitchFamily="34" charset="0"/>
                <a:cs typeface="Arial" pitchFamily="34" charset="0"/>
              </a:rPr>
              <a:t>Недостаток –  пригодна для узкого круга культур </a:t>
            </a:r>
            <a:r>
              <a:rPr lang="ru-RU" dirty="0" smtClean="0">
                <a:latin typeface="Arial" pitchFamily="34" charset="0"/>
                <a:cs typeface="Arial" pitchFamily="34" charset="0"/>
              </a:rPr>
              <a:t>(в основном для  метелочных культур и семенных посевов трав).</a:t>
            </a:r>
            <a:r>
              <a:rPr kumimoji="0" lang="ru-RU" b="0" i="1" u="none" strike="noStrike" cap="none" normalizeH="0" baseline="0" dirty="0" smtClean="0">
                <a:ln>
                  <a:noFill/>
                </a:ln>
                <a:solidFill>
                  <a:schemeClr val="tx1"/>
                </a:solidFill>
                <a:effectLst/>
                <a:latin typeface="Arial" pitchFamily="34" charset="0"/>
                <a:cs typeface="Arial"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6672"/>
            <a:ext cx="9144000" cy="5632311"/>
          </a:xfrm>
          <a:prstGeom prst="rect">
            <a:avLst/>
          </a:prstGeom>
          <a:noFill/>
        </p:spPr>
        <p:txBody>
          <a:bodyPr wrap="square" rtlCol="0">
            <a:spAutoFit/>
          </a:bodyPr>
          <a:lstStyle/>
          <a:p>
            <a:pPr algn="ctr"/>
            <a:r>
              <a:rPr lang="ru-RU" i="1" dirty="0" smtClean="0">
                <a:solidFill>
                  <a:srgbClr val="FF0000"/>
                </a:solidFill>
                <a:latin typeface="Arial" pitchFamily="34" charset="0"/>
                <a:cs typeface="Arial" pitchFamily="34" charset="0"/>
              </a:rPr>
              <a:t>Способы уборки </a:t>
            </a:r>
            <a:r>
              <a:rPr lang="ru-RU" i="1" dirty="0" err="1" smtClean="0">
                <a:solidFill>
                  <a:srgbClr val="FF0000"/>
                </a:solidFill>
                <a:latin typeface="Arial" pitchFamily="34" charset="0"/>
                <a:cs typeface="Arial" pitchFamily="34" charset="0"/>
              </a:rPr>
              <a:t>незерновой</a:t>
            </a:r>
            <a:r>
              <a:rPr lang="ru-RU" i="1" dirty="0" smtClean="0">
                <a:solidFill>
                  <a:srgbClr val="FF0000"/>
                </a:solidFill>
                <a:latin typeface="Arial" pitchFamily="34" charset="0"/>
                <a:cs typeface="Arial" pitchFamily="34" charset="0"/>
              </a:rPr>
              <a:t> части урожая</a:t>
            </a:r>
          </a:p>
          <a:p>
            <a:endParaRPr lang="ru-RU" dirty="0" smtClean="0">
              <a:latin typeface="Arial" pitchFamily="34" charset="0"/>
              <a:cs typeface="Arial" pitchFamily="34" charset="0"/>
            </a:endParaRPr>
          </a:p>
          <a:p>
            <a:pPr marL="457200" indent="-457200">
              <a:buAutoNum type="arabicPeriod"/>
            </a:pPr>
            <a:r>
              <a:rPr lang="ru-RU" i="1" dirty="0" smtClean="0">
                <a:solidFill>
                  <a:srgbClr val="9933FF"/>
                </a:solidFill>
                <a:latin typeface="Arial" pitchFamily="34" charset="0"/>
                <a:cs typeface="Arial" pitchFamily="34" charset="0"/>
              </a:rPr>
              <a:t>Скирдование</a:t>
            </a:r>
            <a:r>
              <a:rPr lang="ru-RU" dirty="0" smtClean="0">
                <a:latin typeface="Arial" pitchFamily="34" charset="0"/>
                <a:cs typeface="Arial" pitchFamily="34" charset="0"/>
              </a:rPr>
              <a:t> применяется при использовании комбайнов оборудованных копнителем. При этом копна предварительно собираются к месту скирдования волокушами или </a:t>
            </a:r>
            <a:r>
              <a:rPr lang="ru-RU" dirty="0" err="1" smtClean="0">
                <a:latin typeface="Arial" pitchFamily="34" charset="0"/>
                <a:cs typeface="Arial" pitchFamily="34" charset="0"/>
              </a:rPr>
              <a:t>копновозами</a:t>
            </a:r>
            <a:r>
              <a:rPr lang="ru-RU" dirty="0" smtClean="0">
                <a:latin typeface="Arial" pitchFamily="34" charset="0"/>
                <a:cs typeface="Arial" pitchFamily="34" charset="0"/>
              </a:rPr>
              <a:t>.</a:t>
            </a:r>
          </a:p>
          <a:p>
            <a:pPr marL="457200" indent="-457200">
              <a:buAutoNum type="arabicPeriod"/>
            </a:pPr>
            <a:endParaRPr lang="ru-RU" dirty="0" smtClean="0">
              <a:latin typeface="Arial" pitchFamily="34" charset="0"/>
              <a:cs typeface="Arial" pitchFamily="34" charset="0"/>
            </a:endParaRPr>
          </a:p>
          <a:p>
            <a:pPr marL="457200" indent="-457200">
              <a:buAutoNum type="arabicPeriod"/>
            </a:pPr>
            <a:r>
              <a:rPr lang="ru-RU" i="1" dirty="0" smtClean="0">
                <a:solidFill>
                  <a:srgbClr val="9933FF"/>
                </a:solidFill>
                <a:latin typeface="Arial" pitchFamily="34" charset="0"/>
                <a:cs typeface="Arial" pitchFamily="34" charset="0"/>
              </a:rPr>
              <a:t>Прессование в тюки </a:t>
            </a:r>
            <a:r>
              <a:rPr lang="ru-RU" dirty="0" smtClean="0">
                <a:latin typeface="Arial" pitchFamily="34" charset="0"/>
                <a:cs typeface="Arial" pitchFamily="34" charset="0"/>
              </a:rPr>
              <a:t>обмолоченных валков пресс-подборщиками с последующей транспортировкой их к месту хранения. Применяется при уборке урожая с образованием валков.</a:t>
            </a:r>
          </a:p>
          <a:p>
            <a:pPr marL="457200" indent="-457200">
              <a:buAutoNum type="arabicPeriod"/>
            </a:pPr>
            <a:endParaRPr lang="ru-RU" dirty="0" smtClean="0">
              <a:latin typeface="Arial" pitchFamily="34" charset="0"/>
              <a:cs typeface="Arial" pitchFamily="34" charset="0"/>
            </a:endParaRPr>
          </a:p>
          <a:p>
            <a:pPr marL="457200" indent="-457200">
              <a:buAutoNum type="arabicPeriod"/>
            </a:pPr>
            <a:r>
              <a:rPr lang="ru-RU" i="1" dirty="0" smtClean="0">
                <a:solidFill>
                  <a:srgbClr val="9933FF"/>
                </a:solidFill>
                <a:latin typeface="Arial" pitchFamily="34" charset="0"/>
                <a:cs typeface="Arial" pitchFamily="34" charset="0"/>
              </a:rPr>
              <a:t>Измельчение и разбрасывание по полю</a:t>
            </a:r>
            <a:r>
              <a:rPr lang="ru-RU" dirty="0" smtClean="0">
                <a:latin typeface="Arial" pitchFamily="34" charset="0"/>
                <a:cs typeface="Arial" pitchFamily="34" charset="0"/>
              </a:rPr>
              <a:t>. Применяется при использовании комбайнов оборудованных </a:t>
            </a:r>
            <a:r>
              <a:rPr lang="ru-RU" dirty="0" err="1" smtClean="0">
                <a:latin typeface="Arial" pitchFamily="34" charset="0"/>
                <a:cs typeface="Arial" pitchFamily="34" charset="0"/>
              </a:rPr>
              <a:t>измельчителями</a:t>
            </a:r>
            <a:r>
              <a:rPr lang="ru-RU" dirty="0" smtClean="0">
                <a:latin typeface="Arial" pitchFamily="34" charset="0"/>
                <a:cs typeface="Arial" pitchFamily="34" charset="0"/>
              </a:rPr>
              <a:t>.</a:t>
            </a:r>
            <a:endParaRPr lang="ru-RU"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420484"/>
            <a:ext cx="9144000" cy="6017032"/>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rgbClr val="C00000"/>
                </a:solidFill>
                <a:effectLst/>
                <a:latin typeface="Arial" pitchFamily="34" charset="0"/>
                <a:cs typeface="Arial" pitchFamily="34" charset="0"/>
              </a:rPr>
              <a:t>АГРОТЕХНИЧЕСКИЕ ТРЕБОВАНИЯ К КОМБАЙНОВОЙ УБОРКЕ</a:t>
            </a:r>
            <a:r>
              <a:rPr kumimoji="0" lang="ru-RU" sz="2200" b="0" i="0" u="none" strike="noStrike" cap="none" normalizeH="0" baseline="0" dirty="0" smtClean="0">
                <a:ln>
                  <a:noFill/>
                </a:ln>
                <a:solidFill>
                  <a:schemeClr val="tx1"/>
                </a:solidFill>
                <a:effectLst/>
                <a:latin typeface="Arial" pitchFamily="34" charset="0"/>
                <a:cs typeface="Arial" pitchFamily="34" charset="0"/>
              </a:rPr>
              <a:t>.</a:t>
            </a:r>
          </a:p>
          <a:p>
            <a:pPr marL="0" marR="0" lvl="0" indent="0"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Arial" pitchFamily="34" charset="0"/>
                <a:cs typeface="Arial" pitchFamily="34" charset="0"/>
              </a:rPr>
              <a:t/>
            </a:r>
            <a:br>
              <a:rPr kumimoji="0" lang="ru-RU" sz="10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rgbClr val="9933FF"/>
                </a:solidFill>
                <a:effectLst/>
                <a:latin typeface="Arial" pitchFamily="34" charset="0"/>
                <a:cs typeface="Arial" pitchFamily="34" charset="0"/>
              </a:rPr>
              <a:t>При прямом </a:t>
            </a:r>
            <a:r>
              <a:rPr kumimoji="0" lang="ru-RU" sz="1800" b="0" i="0" u="none" strike="noStrike" cap="none" normalizeH="0" baseline="0" dirty="0" err="1" smtClean="0">
                <a:ln>
                  <a:noFill/>
                </a:ln>
                <a:solidFill>
                  <a:srgbClr val="9933FF"/>
                </a:solidFill>
                <a:effectLst/>
                <a:latin typeface="Arial" pitchFamily="34" charset="0"/>
                <a:cs typeface="Arial" pitchFamily="34" charset="0"/>
              </a:rPr>
              <a:t>комбайнировании</a:t>
            </a:r>
            <a:r>
              <a:rPr kumimoji="0" lang="ru-RU" sz="1800" b="0" i="0" u="none" strike="noStrike" cap="none" normalizeH="0" baseline="0" dirty="0" smtClean="0">
                <a:ln>
                  <a:noFill/>
                </a:ln>
                <a:solidFill>
                  <a:schemeClr val="tx1"/>
                </a:solidFill>
                <a:effectLst/>
                <a:latin typeface="Arial" pitchFamily="34" charset="0"/>
                <a:cs typeface="Arial" pitchFamily="34" charset="0"/>
              </a:rPr>
              <a:t>.</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1). Допустимые потери.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а). За жаткой:</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для прямостоячих хлебов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1,0 %;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для полеглых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1,5 %;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б). За </a:t>
            </a:r>
            <a:r>
              <a:rPr kumimoji="0" lang="ru-RU" sz="1800" b="0" i="0" u="none" strike="noStrike" cap="none" normalizeH="0" baseline="0" dirty="0" err="1" smtClean="0">
                <a:ln>
                  <a:noFill/>
                </a:ln>
                <a:solidFill>
                  <a:schemeClr val="tx1"/>
                </a:solidFill>
                <a:effectLst/>
                <a:latin typeface="Arial" pitchFamily="34" charset="0"/>
                <a:cs typeface="Arial" pitchFamily="34" charset="0"/>
              </a:rPr>
              <a:t>молотильно-сепарирующим</a:t>
            </a:r>
            <a:r>
              <a:rPr kumimoji="0" lang="ru-RU" sz="1800" b="0" i="0" u="none" strike="noStrike" cap="none" normalizeH="0" baseline="0" dirty="0" smtClean="0">
                <a:ln>
                  <a:noFill/>
                </a:ln>
                <a:solidFill>
                  <a:schemeClr val="tx1"/>
                </a:solidFill>
                <a:effectLst/>
                <a:latin typeface="Arial" pitchFamily="34" charset="0"/>
                <a:cs typeface="Arial" pitchFamily="34" charset="0"/>
              </a:rPr>
              <a:t> устройством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1,5 %;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2). Чистота зерна в бункере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менее 95 %;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9933FF"/>
                </a:solidFill>
                <a:effectLst/>
                <a:latin typeface="Arial" pitchFamily="34" charset="0"/>
                <a:cs typeface="Arial" pitchFamily="34" charset="0"/>
              </a:rPr>
              <a:t>При раздельной уборке.</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1). Потери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а). За валковой жаткой:</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для прямостоячих хлебов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0,5 </a:t>
            </a:r>
            <a:r>
              <a:rPr kumimoji="0" lang="ru-RU" sz="1800" b="0" i="0" u="none" strike="noStrike" cap="none" normalizeH="0" baseline="0" dirty="0" smtClean="0">
                <a:ln>
                  <a:noFill/>
                </a:ln>
                <a:solidFill>
                  <a:schemeClr val="tx1"/>
                </a:solidFill>
                <a:effectLst/>
                <a:latin typeface="Arial" pitchFamily="34" charset="0"/>
                <a:cs typeface="Arial" pitchFamily="34" charset="0"/>
              </a:rPr>
              <a:t>%;</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для полеглых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1,5 %;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б). За подборщиком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в). За </a:t>
            </a:r>
            <a:r>
              <a:rPr kumimoji="0" lang="ru-RU" sz="1800" b="0" i="0" u="none" strike="noStrike" cap="none" normalizeH="0" baseline="0" dirty="0" err="1" smtClean="0">
                <a:ln>
                  <a:noFill/>
                </a:ln>
                <a:solidFill>
                  <a:schemeClr val="tx1"/>
                </a:solidFill>
                <a:effectLst/>
                <a:latin typeface="Arial" pitchFamily="34" charset="0"/>
                <a:cs typeface="Arial" pitchFamily="34" charset="0"/>
              </a:rPr>
              <a:t>молотильно-сепарирующим</a:t>
            </a:r>
            <a:r>
              <a:rPr kumimoji="0" lang="ru-RU" sz="1800" b="0" i="0" u="none" strike="noStrike" cap="none" normalizeH="0" baseline="0" dirty="0" smtClean="0">
                <a:ln>
                  <a:noFill/>
                </a:ln>
                <a:solidFill>
                  <a:schemeClr val="tx1"/>
                </a:solidFill>
                <a:effectLst/>
                <a:latin typeface="Arial" pitchFamily="34" charset="0"/>
                <a:cs typeface="Arial" pitchFamily="34" charset="0"/>
              </a:rPr>
              <a:t> устройством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1,5 %;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2). Чистота зерна в бункере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менее 96 %.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endParaRPr kumimoji="0" lang="ru-RU" sz="8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a:t>
            </a:r>
            <a:r>
              <a:rPr kumimoji="0" lang="ru-RU" sz="1800" b="0" i="1" u="none" strike="noStrike" cap="none" normalizeH="0" baseline="0" dirty="0" smtClean="0">
                <a:ln>
                  <a:noFill/>
                </a:ln>
                <a:solidFill>
                  <a:srgbClr val="04FC33"/>
                </a:solidFill>
                <a:effectLst/>
                <a:latin typeface="Arial" pitchFamily="34" charset="0"/>
                <a:cs typeface="Arial" pitchFamily="34" charset="0"/>
              </a:rPr>
              <a:t>Дробление зерна </a:t>
            </a:r>
            <a:r>
              <a:rPr kumimoji="0" lang="ru-RU" sz="1800" b="0" i="0" u="none" strike="noStrike" cap="none" normalizeH="0" baseline="0" dirty="0" smtClean="0">
                <a:ln>
                  <a:noFill/>
                </a:ln>
                <a:solidFill>
                  <a:schemeClr val="tx1"/>
                </a:solidFill>
                <a:effectLst/>
                <a:latin typeface="Arial" pitchFamily="34" charset="0"/>
                <a:cs typeface="Arial" pitchFamily="34" charset="0"/>
              </a:rPr>
              <a:t>при прямой и раздельной уборке:</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семенного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1 %;</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продовольственного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2%;</a:t>
            </a:r>
            <a:r>
              <a:rPr kumimoji="0" lang="ru-RU" sz="1800" b="0" i="0" u="none" strike="noStrike" cap="none" normalizeH="0" baseline="0" dirty="0" smtClean="0">
                <a:ln>
                  <a:noFill/>
                </a:ln>
                <a:solidFill>
                  <a:schemeClr val="tx1"/>
                </a:solidFill>
                <a:effectLst/>
                <a:latin typeface="Arial" pitchFamily="34" charset="0"/>
                <a:cs typeface="Arial" pitchFamily="34" charset="0"/>
              </a:rPr>
              <a:t/>
            </a:r>
            <a:br>
              <a:rPr kumimoji="0" lang="ru-RU" sz="1800" b="0" i="0" u="none" strike="noStrike" cap="none" normalizeH="0" baseline="0" dirty="0" smtClean="0">
                <a:ln>
                  <a:noFill/>
                </a:ln>
                <a:solidFill>
                  <a:schemeClr val="tx1"/>
                </a:solidFill>
                <a:effectLst/>
                <a:latin typeface="Arial" pitchFamily="34" charset="0"/>
                <a:cs typeface="Arial" pitchFamily="34" charset="0"/>
              </a:rPr>
            </a:br>
            <a:r>
              <a:rPr kumimoji="0" lang="ru-RU" sz="1800" b="0" i="0" u="none" strike="noStrike" cap="none" normalizeH="0" baseline="0" dirty="0" smtClean="0">
                <a:ln>
                  <a:noFill/>
                </a:ln>
                <a:solidFill>
                  <a:schemeClr val="tx1"/>
                </a:solidFill>
                <a:effectLst/>
                <a:latin typeface="Arial" pitchFamily="34" charset="0"/>
                <a:cs typeface="Arial" pitchFamily="34" charset="0"/>
              </a:rPr>
              <a:t>- зернобобовых и крупяных культур </a:t>
            </a:r>
            <a:r>
              <a:rPr kumimoji="0" lang="ru-RU" sz="1800" b="0" i="1" u="none" strike="noStrike" cap="none" normalizeH="0" baseline="0" dirty="0" smtClean="0">
                <a:ln>
                  <a:noFill/>
                </a:ln>
                <a:solidFill>
                  <a:schemeClr val="tx1"/>
                </a:solidFill>
                <a:effectLst/>
                <a:latin typeface="Arial" pitchFamily="34" charset="0"/>
                <a:cs typeface="Arial" pitchFamily="34" charset="0"/>
              </a:rPr>
              <a:t>не более 3 %.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0" y="500191"/>
            <a:ext cx="9144000" cy="5924699"/>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C00000"/>
                </a:solidFill>
                <a:effectLst/>
                <a:latin typeface="Arial" pitchFamily="34" charset="0"/>
                <a:cs typeface="Arial" pitchFamily="34" charset="0"/>
              </a:rPr>
              <a:t>ВОПРОС №3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t>
            </a:r>
            <a:r>
              <a:rPr kumimoji="0" lang="ru-RU" b="0" i="0" u="none" strike="noStrike" cap="none" normalizeH="0" baseline="0" dirty="0" smtClean="0">
                <a:ln>
                  <a:noFill/>
                </a:ln>
                <a:solidFill>
                  <a:schemeClr val="tx1"/>
                </a:solidFill>
                <a:effectLst/>
                <a:latin typeface="Arial" pitchFamily="34" charset="0"/>
                <a:cs typeface="Arial" pitchFamily="34" charset="0"/>
              </a:rPr>
              <a:t>   </a:t>
            </a:r>
            <a:r>
              <a:rPr kumimoji="0" lang="ru-RU" b="0" i="1" u="none" strike="noStrike" cap="none" normalizeH="0" baseline="0" dirty="0" smtClean="0">
                <a:ln>
                  <a:noFill/>
                </a:ln>
                <a:solidFill>
                  <a:srgbClr val="FF0000"/>
                </a:solidFill>
                <a:effectLst/>
                <a:latin typeface="Arial" pitchFamily="34" charset="0"/>
                <a:cs typeface="Arial" pitchFamily="34" charset="0"/>
              </a:rPr>
              <a:t>Валковые жатки</a:t>
            </a:r>
            <a:r>
              <a:rPr kumimoji="0" lang="ru-RU" b="0" i="0" u="none" strike="noStrike" cap="none" normalizeH="0" baseline="0" dirty="0" smtClean="0">
                <a:ln>
                  <a:noFill/>
                </a:ln>
                <a:solidFill>
                  <a:schemeClr val="tx1"/>
                </a:solidFill>
                <a:effectLst/>
                <a:latin typeface="Arial" pitchFamily="34" charset="0"/>
                <a:cs typeface="Arial" pitchFamily="34" charset="0"/>
              </a:rPr>
              <a:t> </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предназначены для срезания и укладывания стеблей в валки при раздельной уборке.</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1" u="none" strike="noStrike" cap="none" normalizeH="0" baseline="0" dirty="0" smtClean="0">
                <a:ln>
                  <a:noFill/>
                </a:ln>
                <a:solidFill>
                  <a:srgbClr val="9933FF"/>
                </a:solidFill>
                <a:effectLst/>
                <a:latin typeface="Arial" pitchFamily="34" charset="0"/>
                <a:ea typeface="Times New Roman" pitchFamily="18" charset="0"/>
                <a:cs typeface="Arial" pitchFamily="34" charset="0"/>
              </a:rPr>
              <a:t>Классификация валковых жаток:</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rgbClr val="04FC33"/>
                </a:solidFill>
                <a:effectLst/>
                <a:latin typeface="Arial" pitchFamily="34" charset="0"/>
                <a:ea typeface="Times New Roman" pitchFamily="18" charset="0"/>
                <a:cs typeface="Arial" pitchFamily="34" charset="0"/>
              </a:rPr>
              <a:t>1. По назначению</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 Общего назначения;</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 Специального назначения (бобовые, рисовые и др.).</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rgbClr val="04FC33"/>
                </a:solidFill>
                <a:effectLst/>
                <a:latin typeface="Arial" pitchFamily="34" charset="0"/>
                <a:ea typeface="Times New Roman" pitchFamily="18" charset="0"/>
                <a:cs typeface="Arial" pitchFamily="34" charset="0"/>
              </a:rPr>
              <a:t>2. По способу </a:t>
            </a:r>
            <a:r>
              <a:rPr kumimoji="0" lang="ru-RU" b="0" i="0" u="none" strike="noStrike" cap="none" normalizeH="0" baseline="0" dirty="0" err="1" smtClean="0">
                <a:ln>
                  <a:noFill/>
                </a:ln>
                <a:solidFill>
                  <a:srgbClr val="04FC33"/>
                </a:solidFill>
                <a:effectLst/>
                <a:latin typeface="Arial" pitchFamily="34" charset="0"/>
                <a:ea typeface="Times New Roman" pitchFamily="18" charset="0"/>
                <a:cs typeface="Arial" pitchFamily="34" charset="0"/>
              </a:rPr>
              <a:t>агрегатирования</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 Прицепные (бокового расположения);</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 Навесные (фронтального расположения);</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Самоходные (фронтального расположения);</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rgbClr val="04FC33"/>
                </a:solidFill>
                <a:effectLst/>
                <a:latin typeface="Arial" pitchFamily="34" charset="0"/>
                <a:ea typeface="Times New Roman" pitchFamily="18" charset="0"/>
                <a:cs typeface="Arial" pitchFamily="34" charset="0"/>
              </a:rPr>
              <a:t>3. По способу формирования валка</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Двухпоточные</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 </a:t>
            </a:r>
            <a:r>
              <a:rPr kumimoji="0" lang="ru-RU"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Трехпоточные</a:t>
            </a: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b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Сдваивающие с реверсивным транспортером. </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http://labstend.ru/site/index/folies/univ/shmash_univ/2/SHMashUniv106_0051.png"/>
          <p:cNvPicPr>
            <a:picLocks noChangeAspect="1" noChangeArrowheads="1"/>
          </p:cNvPicPr>
          <p:nvPr/>
        </p:nvPicPr>
        <p:blipFill>
          <a:blip r:embed="rId2" cstate="print"/>
          <a:srcRect/>
          <a:stretch>
            <a:fillRect/>
          </a:stretch>
        </p:blipFill>
        <p:spPr bwMode="auto">
          <a:xfrm>
            <a:off x="899592" y="548680"/>
            <a:ext cx="6840760" cy="547662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9634" name="Picture 2" descr="http://labstend.ru/site/index/folies/univ/shmash_univ/2/SHMashUniv106_0052.png"/>
          <p:cNvPicPr>
            <a:picLocks noChangeAspect="1" noChangeArrowheads="1"/>
          </p:cNvPicPr>
          <p:nvPr/>
        </p:nvPicPr>
        <p:blipFill>
          <a:blip r:embed="rId2" cstate="print"/>
          <a:srcRect/>
          <a:stretch>
            <a:fillRect/>
          </a:stretch>
        </p:blipFill>
        <p:spPr bwMode="auto">
          <a:xfrm>
            <a:off x="971600" y="332655"/>
            <a:ext cx="7465620" cy="597687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0658" name="Picture 2" descr="http://labstend.ru/site/index/folies/univ/shmash_univ/2/SHMashUniv106_0053.png"/>
          <p:cNvPicPr>
            <a:picLocks noChangeAspect="1" noChangeArrowheads="1"/>
          </p:cNvPicPr>
          <p:nvPr/>
        </p:nvPicPr>
        <p:blipFill>
          <a:blip r:embed="rId2" cstate="print"/>
          <a:srcRect/>
          <a:stretch>
            <a:fillRect/>
          </a:stretch>
        </p:blipFill>
        <p:spPr bwMode="auto">
          <a:xfrm>
            <a:off x="1547664" y="260648"/>
            <a:ext cx="5184576" cy="645698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режущий аппарат нормального среза"/>
          <p:cNvPicPr>
            <a:picLocks noChangeAspect="1" noChangeArrowheads="1" noCrop="1"/>
          </p:cNvPicPr>
          <p:nvPr/>
        </p:nvPicPr>
        <p:blipFill>
          <a:blip r:embed="rId2" cstate="print"/>
          <a:srcRect/>
          <a:stretch>
            <a:fillRect/>
          </a:stretch>
        </p:blipFill>
        <p:spPr bwMode="auto">
          <a:xfrm>
            <a:off x="683568" y="2060848"/>
            <a:ext cx="3168352" cy="792088"/>
          </a:xfrm>
          <a:prstGeom prst="rect">
            <a:avLst/>
          </a:prstGeom>
          <a:noFill/>
        </p:spPr>
      </p:pic>
      <p:sp>
        <p:nvSpPr>
          <p:cNvPr id="5" name="Прямоугольник 4"/>
          <p:cNvSpPr/>
          <p:nvPr/>
        </p:nvSpPr>
        <p:spPr>
          <a:xfrm>
            <a:off x="539552" y="692696"/>
            <a:ext cx="3528392" cy="1384995"/>
          </a:xfrm>
          <a:prstGeom prst="rect">
            <a:avLst/>
          </a:prstGeom>
        </p:spPr>
        <p:txBody>
          <a:bodyPr wrap="square">
            <a:spAutoFit/>
          </a:bodyPr>
          <a:lstStyle/>
          <a:p>
            <a:r>
              <a:rPr lang="ru-RU" sz="1400" b="1" dirty="0" smtClean="0">
                <a:latin typeface="Arial" pitchFamily="34" charset="0"/>
                <a:cs typeface="Arial" pitchFamily="34" charset="0"/>
              </a:rPr>
              <a:t>БЕЗПАЛЬЦЕВЫЙ</a:t>
            </a:r>
          </a:p>
          <a:p>
            <a:r>
              <a:rPr lang="ru-RU" sz="1400" dirty="0" smtClean="0">
                <a:latin typeface="Arial" pitchFamily="34" charset="0"/>
                <a:cs typeface="Arial" pitchFamily="34" charset="0"/>
              </a:rPr>
              <a:t>Не имеет пальцев, вместо пальцев установлен второй нож, ножи ходят в противофазе (навстречу друг другу)</a:t>
            </a:r>
            <a:br>
              <a:rPr lang="ru-RU" sz="1400" dirty="0" smtClean="0">
                <a:latin typeface="Arial" pitchFamily="34" charset="0"/>
                <a:cs typeface="Arial" pitchFamily="34" charset="0"/>
              </a:rPr>
            </a:br>
            <a:r>
              <a:rPr lang="ru-RU" sz="1400" dirty="0" smtClean="0">
                <a:latin typeface="Arial" pitchFamily="34" charset="0"/>
                <a:cs typeface="Arial" pitchFamily="34" charset="0"/>
              </a:rPr>
              <a:t>Расстояние между сегментами 76,2 мм.</a:t>
            </a:r>
            <a:br>
              <a:rPr lang="ru-RU" sz="1400" dirty="0" smtClean="0">
                <a:latin typeface="Arial" pitchFamily="34" charset="0"/>
                <a:cs typeface="Arial" pitchFamily="34" charset="0"/>
              </a:rPr>
            </a:br>
            <a:r>
              <a:rPr lang="ru-RU" sz="1400" dirty="0" smtClean="0">
                <a:latin typeface="Arial" pitchFamily="34" charset="0"/>
                <a:cs typeface="Arial" pitchFamily="34" charset="0"/>
              </a:rPr>
              <a:t>Ход ножей 38,1 мм.</a:t>
            </a:r>
            <a:endParaRPr lang="ru-RU" sz="1400" dirty="0">
              <a:latin typeface="Arial" pitchFamily="34" charset="0"/>
              <a:cs typeface="Arial" pitchFamily="34" charset="0"/>
            </a:endParaRPr>
          </a:p>
        </p:txBody>
      </p:sp>
      <p:sp>
        <p:nvSpPr>
          <p:cNvPr id="6" name="Прямоугольник 5"/>
          <p:cNvSpPr/>
          <p:nvPr/>
        </p:nvSpPr>
        <p:spPr>
          <a:xfrm>
            <a:off x="4788024" y="548680"/>
            <a:ext cx="3384376" cy="1600438"/>
          </a:xfrm>
          <a:prstGeom prst="rect">
            <a:avLst/>
          </a:prstGeom>
        </p:spPr>
        <p:txBody>
          <a:bodyPr wrap="square">
            <a:spAutoFit/>
          </a:bodyPr>
          <a:lstStyle/>
          <a:p>
            <a:r>
              <a:rPr lang="ru-RU" sz="1400" b="1" dirty="0" smtClean="0">
                <a:latin typeface="Arial" pitchFamily="34" charset="0"/>
                <a:cs typeface="Arial" pitchFamily="34" charset="0"/>
              </a:rPr>
              <a:t>НОРМАЛЬНОГО СРЕЗА</a:t>
            </a:r>
          </a:p>
          <a:p>
            <a:r>
              <a:rPr lang="ru-RU" sz="1400" dirty="0" smtClean="0">
                <a:latin typeface="Arial" pitchFamily="34" charset="0"/>
                <a:cs typeface="Arial" pitchFamily="34" charset="0"/>
              </a:rPr>
              <a:t>Наиболее распространен. Имеет одинаковое количество пальцев и сегментов.</a:t>
            </a:r>
            <a:br>
              <a:rPr lang="ru-RU" sz="1400" dirty="0" smtClean="0">
                <a:latin typeface="Arial" pitchFamily="34" charset="0"/>
                <a:cs typeface="Arial" pitchFamily="34" charset="0"/>
              </a:rPr>
            </a:br>
            <a:r>
              <a:rPr lang="ru-RU" sz="1400" dirty="0" smtClean="0">
                <a:latin typeface="Arial" pitchFamily="34" charset="0"/>
                <a:cs typeface="Arial" pitchFamily="34" charset="0"/>
              </a:rPr>
              <a:t>Расстояние между пальцами и сегментами 76,2 мм.</a:t>
            </a:r>
            <a:br>
              <a:rPr lang="ru-RU" sz="1400" dirty="0" smtClean="0">
                <a:latin typeface="Arial" pitchFamily="34" charset="0"/>
                <a:cs typeface="Arial" pitchFamily="34" charset="0"/>
              </a:rPr>
            </a:br>
            <a:r>
              <a:rPr lang="ru-RU" sz="1400" dirty="0" smtClean="0">
                <a:latin typeface="Arial" pitchFamily="34" charset="0"/>
                <a:cs typeface="Arial" pitchFamily="34" charset="0"/>
              </a:rPr>
              <a:t>Ход ножа 76,2 мм.</a:t>
            </a:r>
            <a:endParaRPr lang="ru-RU" sz="1400" dirty="0">
              <a:latin typeface="Arial" pitchFamily="34" charset="0"/>
              <a:cs typeface="Arial" pitchFamily="34" charset="0"/>
            </a:endParaRPr>
          </a:p>
        </p:txBody>
      </p:sp>
      <p:pic>
        <p:nvPicPr>
          <p:cNvPr id="41988" name="Picture 4" descr="режущий аппарат нормального среза"/>
          <p:cNvPicPr>
            <a:picLocks noChangeAspect="1" noChangeArrowheads="1" noCrop="1"/>
          </p:cNvPicPr>
          <p:nvPr/>
        </p:nvPicPr>
        <p:blipFill>
          <a:blip r:embed="rId2" cstate="print"/>
          <a:srcRect/>
          <a:stretch>
            <a:fillRect/>
          </a:stretch>
        </p:blipFill>
        <p:spPr bwMode="auto">
          <a:xfrm>
            <a:off x="5180856" y="2132856"/>
            <a:ext cx="3168352" cy="792088"/>
          </a:xfrm>
          <a:prstGeom prst="rect">
            <a:avLst/>
          </a:prstGeom>
          <a:noFill/>
        </p:spPr>
      </p:pic>
      <p:sp>
        <p:nvSpPr>
          <p:cNvPr id="8" name="Прямоугольник 7"/>
          <p:cNvSpPr/>
          <p:nvPr/>
        </p:nvSpPr>
        <p:spPr>
          <a:xfrm>
            <a:off x="611560" y="3284984"/>
            <a:ext cx="3888432" cy="2462213"/>
          </a:xfrm>
          <a:prstGeom prst="rect">
            <a:avLst/>
          </a:prstGeom>
        </p:spPr>
        <p:txBody>
          <a:bodyPr wrap="square">
            <a:spAutoFit/>
          </a:bodyPr>
          <a:lstStyle/>
          <a:p>
            <a:r>
              <a:rPr lang="ru-RU" sz="1400" b="1" dirty="0" smtClean="0">
                <a:latin typeface="Arial" pitchFamily="34" charset="0"/>
                <a:cs typeface="Arial" pitchFamily="34" charset="0"/>
              </a:rPr>
              <a:t>ДВОЙНОГО ХОДА НОЖА</a:t>
            </a:r>
          </a:p>
          <a:p>
            <a:r>
              <a:rPr lang="ru-RU" sz="1400" dirty="0" smtClean="0">
                <a:latin typeface="Arial" pitchFamily="34" charset="0"/>
                <a:cs typeface="Arial" pitchFamily="34" charset="0"/>
              </a:rPr>
              <a:t>Имеет одинаковое количество пальцев и сегментов.</a:t>
            </a:r>
            <a:br>
              <a:rPr lang="ru-RU" sz="1400" dirty="0" smtClean="0">
                <a:latin typeface="Arial" pitchFamily="34" charset="0"/>
                <a:cs typeface="Arial" pitchFamily="34" charset="0"/>
              </a:rPr>
            </a:br>
            <a:r>
              <a:rPr lang="ru-RU" sz="1400" dirty="0" smtClean="0">
                <a:latin typeface="Arial" pitchFamily="34" charset="0"/>
                <a:cs typeface="Arial" pitchFamily="34" charset="0"/>
              </a:rPr>
              <a:t>Расстояние между пальцами и сегментами равно 76,2 мм.</a:t>
            </a:r>
            <a:br>
              <a:rPr lang="ru-RU" sz="1400" dirty="0" smtClean="0">
                <a:latin typeface="Arial" pitchFamily="34" charset="0"/>
                <a:cs typeface="Arial" pitchFamily="34" charset="0"/>
              </a:rPr>
            </a:br>
            <a:r>
              <a:rPr lang="ru-RU" sz="1400" dirty="0" smtClean="0">
                <a:latin typeface="Arial" pitchFamily="34" charset="0"/>
                <a:cs typeface="Arial" pitchFamily="34" charset="0"/>
              </a:rPr>
              <a:t>Ход ножа 152,4 мм.</a:t>
            </a:r>
            <a:br>
              <a:rPr lang="ru-RU" sz="1400" dirty="0" smtClean="0">
                <a:latin typeface="Arial" pitchFamily="34" charset="0"/>
                <a:cs typeface="Arial" pitchFamily="34" charset="0"/>
              </a:rPr>
            </a:br>
            <a:r>
              <a:rPr lang="ru-RU" sz="1400" dirty="0" smtClean="0">
                <a:latin typeface="Arial" pitchFamily="34" charset="0"/>
                <a:cs typeface="Arial" pitchFamily="34" charset="0"/>
              </a:rPr>
              <a:t>   В отличии от аппарата нормального среза нож проходит от одного до второго и далее до третьего пальца, поэтому, даже при неправильной регулировке </a:t>
            </a:r>
            <a:r>
              <a:rPr lang="ru-RU" sz="1400" dirty="0" err="1" smtClean="0">
                <a:latin typeface="Arial" pitchFamily="34" charset="0"/>
                <a:cs typeface="Arial" pitchFamily="34" charset="0"/>
              </a:rPr>
              <a:t>центрации</a:t>
            </a:r>
            <a:r>
              <a:rPr lang="ru-RU" sz="1400" dirty="0" smtClean="0">
                <a:latin typeface="Arial" pitchFamily="34" charset="0"/>
                <a:cs typeface="Arial" pitchFamily="34" charset="0"/>
              </a:rPr>
              <a:t> ножа, производит срез всех растений.</a:t>
            </a:r>
            <a:endParaRPr lang="ru-RU" sz="1400" dirty="0">
              <a:latin typeface="Arial" pitchFamily="34" charset="0"/>
              <a:cs typeface="Arial" pitchFamily="34" charset="0"/>
            </a:endParaRPr>
          </a:p>
        </p:txBody>
      </p:sp>
      <p:pic>
        <p:nvPicPr>
          <p:cNvPr id="41990" name="Picture 6" descr="режущий аппарат двойного хода ножа"/>
          <p:cNvPicPr>
            <a:picLocks noChangeAspect="1" noChangeArrowheads="1" noCrop="1"/>
          </p:cNvPicPr>
          <p:nvPr/>
        </p:nvPicPr>
        <p:blipFill>
          <a:blip r:embed="rId3" cstate="print"/>
          <a:srcRect/>
          <a:stretch>
            <a:fillRect/>
          </a:stretch>
        </p:blipFill>
        <p:spPr bwMode="auto">
          <a:xfrm>
            <a:off x="755576" y="5661248"/>
            <a:ext cx="3345160" cy="836290"/>
          </a:xfrm>
          <a:prstGeom prst="rect">
            <a:avLst/>
          </a:prstGeom>
          <a:noFill/>
        </p:spPr>
      </p:pic>
      <p:sp>
        <p:nvSpPr>
          <p:cNvPr id="10" name="Прямоугольник 9"/>
          <p:cNvSpPr/>
          <p:nvPr/>
        </p:nvSpPr>
        <p:spPr>
          <a:xfrm>
            <a:off x="5004048" y="3356992"/>
            <a:ext cx="3294112" cy="2246769"/>
          </a:xfrm>
          <a:prstGeom prst="rect">
            <a:avLst/>
          </a:prstGeom>
        </p:spPr>
        <p:txBody>
          <a:bodyPr wrap="square">
            <a:spAutoFit/>
          </a:bodyPr>
          <a:lstStyle/>
          <a:p>
            <a:r>
              <a:rPr lang="ru-RU" sz="1400" b="1" dirty="0" smtClean="0">
                <a:latin typeface="Arial" pitchFamily="34" charset="0"/>
                <a:cs typeface="Arial" pitchFamily="34" charset="0"/>
              </a:rPr>
              <a:t>НИЗКОГО СРЕЗА</a:t>
            </a:r>
          </a:p>
          <a:p>
            <a:r>
              <a:rPr lang="ru-RU" sz="1400" dirty="0" smtClean="0">
                <a:latin typeface="Arial" pitchFamily="34" charset="0"/>
                <a:cs typeface="Arial" pitchFamily="34" charset="0"/>
              </a:rPr>
              <a:t>Количество пальцев в два раза больше чем сегментов.</a:t>
            </a:r>
            <a:br>
              <a:rPr lang="ru-RU" sz="1400" dirty="0" smtClean="0">
                <a:latin typeface="Arial" pitchFamily="34" charset="0"/>
                <a:cs typeface="Arial" pitchFamily="34" charset="0"/>
              </a:rPr>
            </a:br>
            <a:r>
              <a:rPr lang="ru-RU" sz="1400" dirty="0" smtClean="0">
                <a:latin typeface="Arial" pitchFamily="34" charset="0"/>
                <a:cs typeface="Arial" pitchFamily="34" charset="0"/>
              </a:rPr>
              <a:t>Расстояние между сегментами 76,2 мм., а между пальцами 38,1мм.</a:t>
            </a:r>
            <a:br>
              <a:rPr lang="ru-RU" sz="1400" dirty="0" smtClean="0">
                <a:latin typeface="Arial" pitchFamily="34" charset="0"/>
                <a:cs typeface="Arial" pitchFamily="34" charset="0"/>
              </a:rPr>
            </a:br>
            <a:r>
              <a:rPr lang="ru-RU" sz="1400" dirty="0" smtClean="0">
                <a:latin typeface="Arial" pitchFamily="34" charset="0"/>
                <a:cs typeface="Arial" pitchFamily="34" charset="0"/>
              </a:rPr>
              <a:t>Ход ножа 76,2 мм.</a:t>
            </a:r>
            <a:br>
              <a:rPr lang="ru-RU" sz="1400" dirty="0" smtClean="0">
                <a:latin typeface="Arial" pitchFamily="34" charset="0"/>
                <a:cs typeface="Arial" pitchFamily="34" charset="0"/>
              </a:rPr>
            </a:br>
            <a:r>
              <a:rPr lang="ru-RU" sz="1400" dirty="0" smtClean="0">
                <a:latin typeface="Arial" pitchFamily="34" charset="0"/>
                <a:cs typeface="Arial" pitchFamily="34" charset="0"/>
              </a:rPr>
              <a:t>    Так как расстояние между пальцами меньше, то растения меньше отклоняются, и в результате ниже срезаются.</a:t>
            </a:r>
            <a:endParaRPr lang="ru-RU" sz="1400" dirty="0">
              <a:latin typeface="Arial" pitchFamily="34" charset="0"/>
              <a:cs typeface="Arial" pitchFamily="34" charset="0"/>
            </a:endParaRPr>
          </a:p>
        </p:txBody>
      </p:sp>
      <p:pic>
        <p:nvPicPr>
          <p:cNvPr id="41992" name="Picture 8" descr="режущий аппарат низкого среза"/>
          <p:cNvPicPr>
            <a:picLocks noChangeAspect="1" noChangeArrowheads="1" noCrop="1"/>
          </p:cNvPicPr>
          <p:nvPr/>
        </p:nvPicPr>
        <p:blipFill>
          <a:blip r:embed="rId4" cstate="print"/>
          <a:srcRect/>
          <a:stretch>
            <a:fillRect/>
          </a:stretch>
        </p:blipFill>
        <p:spPr bwMode="auto">
          <a:xfrm>
            <a:off x="5220072" y="5661248"/>
            <a:ext cx="3345160" cy="83629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6924973"/>
          </a:xfrm>
          <a:prstGeom prst="rect">
            <a:avLst/>
          </a:prstGeom>
        </p:spPr>
        <p:txBody>
          <a:bodyPr wrap="square">
            <a:spAutoFit/>
          </a:bodyPr>
          <a:lstStyle/>
          <a:p>
            <a:pPr algn="ctr"/>
            <a:r>
              <a:rPr lang="ru-RU" sz="2800" dirty="0" smtClean="0">
                <a:solidFill>
                  <a:srgbClr val="FF0000"/>
                </a:solidFill>
                <a:latin typeface="Arial" pitchFamily="34" charset="0"/>
                <a:cs typeface="Arial" pitchFamily="34" charset="0"/>
              </a:rPr>
              <a:t>ВОПРОС №1.</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Уборка зерновых культур  важнейший производственный процесс.  На качество уборки, урожайность, эффективность работы ЗУМ сильно влияют технологические свойства убираемых культур.</a:t>
            </a:r>
          </a:p>
          <a:p>
            <a:endParaRPr lang="ru-RU" sz="800" dirty="0" smtClean="0">
              <a:latin typeface="Arial" pitchFamily="34" charset="0"/>
              <a:cs typeface="Arial" pitchFamily="34" charset="0"/>
            </a:endParaRPr>
          </a:p>
          <a:p>
            <a:pPr algn="ctr"/>
            <a:r>
              <a:rPr lang="ru-RU" i="1" dirty="0" smtClean="0">
                <a:solidFill>
                  <a:srgbClr val="9933FF"/>
                </a:solidFill>
                <a:latin typeface="Arial" pitchFamily="34" charset="0"/>
                <a:cs typeface="Arial" pitchFamily="34" charset="0"/>
              </a:rPr>
              <a:t>	Технологические свойства зерновых культур. </a:t>
            </a:r>
            <a:r>
              <a:rPr lang="ru-RU" dirty="0" smtClean="0">
                <a:latin typeface="Arial" pitchFamily="34" charset="0"/>
                <a:cs typeface="Arial" pitchFamily="34" charset="0"/>
              </a:rPr>
              <a:t/>
            </a:r>
            <a:br>
              <a:rPr lang="ru-RU" dirty="0" smtClean="0">
                <a:latin typeface="Arial" pitchFamily="34" charset="0"/>
                <a:cs typeface="Arial" pitchFamily="34" charset="0"/>
              </a:rPr>
            </a:br>
            <a:endParaRPr lang="ru-RU" sz="800" dirty="0" smtClean="0">
              <a:latin typeface="Arial" pitchFamily="34" charset="0"/>
              <a:cs typeface="Arial" pitchFamily="34" charset="0"/>
            </a:endParaRP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1. Густота стеблестоя (зависит от нормы высева, полевой всхожести семян и способа посева).</a:t>
            </a:r>
            <a:br>
              <a:rPr lang="ru-RU" dirty="0" smtClean="0">
                <a:latin typeface="Arial" pitchFamily="34" charset="0"/>
                <a:cs typeface="Arial" pitchFamily="34" charset="0"/>
              </a:rPr>
            </a:br>
            <a:r>
              <a:rPr lang="ru-RU" dirty="0" smtClean="0">
                <a:latin typeface="Arial" pitchFamily="34" charset="0"/>
                <a:cs typeface="Arial" pitchFamily="34" charset="0"/>
              </a:rPr>
              <a:t>2. </a:t>
            </a:r>
            <a:r>
              <a:rPr lang="ru-RU" dirty="0" err="1" smtClean="0">
                <a:latin typeface="Arial" pitchFamily="34" charset="0"/>
                <a:cs typeface="Arial" pitchFamily="34" charset="0"/>
              </a:rPr>
              <a:t>Выровненность</a:t>
            </a:r>
            <a:r>
              <a:rPr lang="ru-RU" dirty="0" smtClean="0">
                <a:latin typeface="Arial" pitchFamily="34" charset="0"/>
                <a:cs typeface="Arial" pitchFamily="34" charset="0"/>
              </a:rPr>
              <a:t> по высоте </a:t>
            </a:r>
            <a:r>
              <a:rPr lang="ru-RU" i="1" dirty="0" smtClean="0">
                <a:solidFill>
                  <a:srgbClr val="0070C0"/>
                </a:solidFill>
                <a:latin typeface="Arial" pitchFamily="34" charset="0"/>
                <a:cs typeface="Arial" pitchFamily="34" charset="0"/>
              </a:rPr>
              <a:t>не менее 85 %. </a:t>
            </a:r>
            <a:r>
              <a:rPr lang="ru-RU" dirty="0" smtClean="0">
                <a:latin typeface="Arial" pitchFamily="34" charset="0"/>
                <a:cs typeface="Arial" pitchFamily="34" charset="0"/>
              </a:rPr>
              <a:t>Приемлемая длина стеблей для колосовых </a:t>
            </a:r>
            <a:r>
              <a:rPr lang="ru-RU" i="1" dirty="0" smtClean="0">
                <a:solidFill>
                  <a:srgbClr val="0070C0"/>
                </a:solidFill>
                <a:latin typeface="Arial" pitchFamily="34" charset="0"/>
                <a:cs typeface="Arial" pitchFamily="34" charset="0"/>
              </a:rPr>
              <a:t>не более 1…1,1 м</a:t>
            </a:r>
            <a:r>
              <a:rPr lang="ru-RU" dirty="0" smtClean="0">
                <a:latin typeface="Arial" pitchFamily="34" charset="0"/>
                <a:cs typeface="Arial" pitchFamily="34" charset="0"/>
              </a:rPr>
              <a:t>. И </a:t>
            </a:r>
            <a:r>
              <a:rPr lang="ru-RU" i="1" dirty="0" smtClean="0">
                <a:solidFill>
                  <a:srgbClr val="0070C0"/>
                </a:solidFill>
                <a:latin typeface="Arial" pitchFamily="34" charset="0"/>
                <a:cs typeface="Arial" pitchFamily="34" charset="0"/>
              </a:rPr>
              <a:t>не менее 0,55…0,6 м</a:t>
            </a:r>
            <a:r>
              <a:rPr lang="ru-RU" dirty="0" smtClean="0">
                <a:latin typeface="Arial" pitchFamily="34" charset="0"/>
                <a:cs typeface="Arial" pitchFamily="34" charset="0"/>
              </a:rPr>
              <a:t>. </a:t>
            </a:r>
            <a:br>
              <a:rPr lang="ru-RU" dirty="0" smtClean="0">
                <a:latin typeface="Arial" pitchFamily="34" charset="0"/>
                <a:cs typeface="Arial" pitchFamily="34" charset="0"/>
              </a:rPr>
            </a:br>
            <a:r>
              <a:rPr lang="ru-RU" dirty="0" smtClean="0">
                <a:latin typeface="Arial" pitchFamily="34" charset="0"/>
                <a:cs typeface="Arial" pitchFamily="34" charset="0"/>
              </a:rPr>
              <a:t>3. Полеглость:   </a:t>
            </a:r>
            <a:r>
              <a:rPr lang="ru-RU" i="1" dirty="0" smtClean="0">
                <a:latin typeface="Arial" pitchFamily="34" charset="0"/>
                <a:cs typeface="Arial" pitchFamily="34" charset="0"/>
              </a:rPr>
              <a:t>П=(</a:t>
            </a:r>
            <a:r>
              <a:rPr lang="en-US" i="1" dirty="0" smtClean="0">
                <a:latin typeface="Arial" pitchFamily="34" charset="0"/>
                <a:cs typeface="Arial" pitchFamily="34" charset="0"/>
              </a:rPr>
              <a:t>L</a:t>
            </a:r>
            <a:r>
              <a:rPr lang="ru-RU" i="1" dirty="0" smtClean="0">
                <a:latin typeface="Arial" pitchFamily="34" charset="0"/>
                <a:cs typeface="Arial" pitchFamily="34" charset="0"/>
              </a:rPr>
              <a:t>-</a:t>
            </a:r>
            <a:r>
              <a:rPr lang="en-US" i="1" dirty="0" smtClean="0">
                <a:latin typeface="Arial" pitchFamily="34" charset="0"/>
                <a:cs typeface="Arial" pitchFamily="34" charset="0"/>
              </a:rPr>
              <a:t>l</a:t>
            </a:r>
            <a:r>
              <a:rPr lang="ru-RU" i="1" dirty="0" smtClean="0">
                <a:latin typeface="Arial" pitchFamily="34" charset="0"/>
                <a:cs typeface="Arial" pitchFamily="34" charset="0"/>
              </a:rPr>
              <a:t>) ×100 ⁄ </a:t>
            </a:r>
            <a:r>
              <a:rPr lang="en-US" i="1" dirty="0" smtClean="0">
                <a:latin typeface="Arial" pitchFamily="34" charset="0"/>
                <a:cs typeface="Arial" pitchFamily="34" charset="0"/>
              </a:rPr>
              <a:t>l</a:t>
            </a:r>
            <a:r>
              <a:rPr lang="ru-RU" dirty="0" smtClean="0">
                <a:latin typeface="Arial" pitchFamily="34" charset="0"/>
                <a:cs typeface="Arial" pitchFamily="34" charset="0"/>
              </a:rPr>
              <a:t>, </a:t>
            </a:r>
          </a:p>
          <a:p>
            <a:r>
              <a:rPr lang="ru-RU" dirty="0" smtClean="0">
                <a:latin typeface="Arial" pitchFamily="34" charset="0"/>
                <a:cs typeface="Arial" pitchFamily="34" charset="0"/>
              </a:rPr>
              <a:t>    где 	</a:t>
            </a:r>
            <a:r>
              <a:rPr lang="ru-RU" i="1" dirty="0" smtClean="0">
                <a:latin typeface="Arial" pitchFamily="34" charset="0"/>
                <a:cs typeface="Arial" pitchFamily="34" charset="0"/>
              </a:rPr>
              <a:t>П- </a:t>
            </a:r>
            <a:r>
              <a:rPr lang="ru-RU" dirty="0" smtClean="0">
                <a:latin typeface="Arial" pitchFamily="34" charset="0"/>
                <a:cs typeface="Arial" pitchFamily="34" charset="0"/>
              </a:rPr>
              <a:t>полеглость, %; </a:t>
            </a:r>
          </a:p>
          <a:p>
            <a:r>
              <a:rPr lang="ru-RU" i="1" dirty="0" smtClean="0">
                <a:latin typeface="Arial" pitchFamily="34" charset="0"/>
                <a:cs typeface="Arial" pitchFamily="34" charset="0"/>
              </a:rPr>
              <a:t>	</a:t>
            </a:r>
            <a:r>
              <a:rPr lang="en-US" i="1" dirty="0" smtClean="0">
                <a:latin typeface="Arial" pitchFamily="34" charset="0"/>
                <a:cs typeface="Arial" pitchFamily="34" charset="0"/>
              </a:rPr>
              <a:t>L</a:t>
            </a:r>
            <a:r>
              <a:rPr lang="ru-RU" i="1" dirty="0" smtClean="0">
                <a:latin typeface="Arial" pitchFamily="34" charset="0"/>
                <a:cs typeface="Arial" pitchFamily="34" charset="0"/>
              </a:rPr>
              <a:t> – средняя длина выпрямленных стеблей, м.; </a:t>
            </a:r>
          </a:p>
          <a:p>
            <a:r>
              <a:rPr lang="ru-RU" i="1" dirty="0" smtClean="0">
                <a:latin typeface="Arial" pitchFamily="34" charset="0"/>
                <a:cs typeface="Arial" pitchFamily="34" charset="0"/>
              </a:rPr>
              <a:t>	</a:t>
            </a:r>
            <a:r>
              <a:rPr lang="en-US" i="1" dirty="0" smtClean="0">
                <a:latin typeface="Arial" pitchFamily="34" charset="0"/>
                <a:cs typeface="Arial" pitchFamily="34" charset="0"/>
              </a:rPr>
              <a:t>l</a:t>
            </a:r>
            <a:r>
              <a:rPr lang="ru-RU" i="1" dirty="0" smtClean="0">
                <a:latin typeface="Arial" pitchFamily="34" charset="0"/>
                <a:cs typeface="Arial" pitchFamily="34" charset="0"/>
              </a:rPr>
              <a:t> – средняя длина фактического стояния стеблей, м.</a:t>
            </a:r>
            <a:r>
              <a:rPr lang="ru-RU" dirty="0" smtClean="0">
                <a:latin typeface="Arial" pitchFamily="34" charset="0"/>
                <a:cs typeface="Arial" pitchFamily="34" charset="0"/>
              </a:rPr>
              <a:t/>
            </a:r>
            <a:br>
              <a:rPr lang="ru-RU" dirty="0" smtClean="0">
                <a:latin typeface="Arial" pitchFamily="34" charset="0"/>
                <a:cs typeface="Arial" pitchFamily="34" charset="0"/>
              </a:rPr>
            </a:br>
            <a:r>
              <a:rPr lang="ru-RU" dirty="0" smtClean="0">
                <a:latin typeface="Arial" pitchFamily="34" charset="0"/>
                <a:cs typeface="Arial" pitchFamily="34" charset="0"/>
              </a:rPr>
              <a:t>Допустимая полеглость </a:t>
            </a:r>
            <a:r>
              <a:rPr lang="ru-RU" dirty="0" err="1" smtClean="0">
                <a:latin typeface="Arial" pitchFamily="34" charset="0"/>
                <a:cs typeface="Arial" pitchFamily="34" charset="0"/>
              </a:rPr>
              <a:t>длинностебельных</a:t>
            </a:r>
            <a:r>
              <a:rPr lang="ru-RU" dirty="0" smtClean="0">
                <a:latin typeface="Arial" pitchFamily="34" charset="0"/>
                <a:cs typeface="Arial" pitchFamily="34" charset="0"/>
              </a:rPr>
              <a:t> </a:t>
            </a:r>
            <a:r>
              <a:rPr lang="ru-RU" i="1" dirty="0" smtClean="0">
                <a:solidFill>
                  <a:srgbClr val="0070C0"/>
                </a:solidFill>
                <a:latin typeface="Arial" pitchFamily="34" charset="0"/>
                <a:cs typeface="Arial" pitchFamily="34" charset="0"/>
              </a:rPr>
              <a:t>до 55 %, </a:t>
            </a:r>
            <a:r>
              <a:rPr lang="ru-RU" dirty="0" smtClean="0">
                <a:latin typeface="Arial" pitchFamily="34" charset="0"/>
                <a:cs typeface="Arial" pitchFamily="34" charset="0"/>
              </a:rPr>
              <a:t>короткостебельных </a:t>
            </a:r>
            <a:r>
              <a:rPr lang="ru-RU" i="1" dirty="0" smtClean="0">
                <a:solidFill>
                  <a:srgbClr val="0070C0"/>
                </a:solidFill>
                <a:latin typeface="Arial" pitchFamily="34" charset="0"/>
                <a:cs typeface="Arial" pitchFamily="34" charset="0"/>
              </a:rPr>
              <a:t>до 20 %.</a:t>
            </a:r>
            <a:endParaRPr lang="ru-RU" i="1" dirty="0">
              <a:solidFill>
                <a:srgbClr val="0070C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764704"/>
            <a:ext cx="9144000" cy="5632311"/>
          </a:xfrm>
          <a:prstGeom prst="rect">
            <a:avLst/>
          </a:prstGeom>
        </p:spPr>
        <p:txBody>
          <a:bodyPr wrap="square">
            <a:spAutoFit/>
          </a:bodyPr>
          <a:lstStyle/>
          <a:p>
            <a:pPr algn="ctr"/>
            <a:r>
              <a:rPr lang="ru-RU" i="1" dirty="0" smtClean="0">
                <a:solidFill>
                  <a:srgbClr val="9933FF"/>
                </a:solidFill>
                <a:latin typeface="Arial" pitchFamily="34" charset="0"/>
                <a:cs typeface="Arial" pitchFamily="34" charset="0"/>
              </a:rPr>
              <a:t>Требования к работе валковых жаток</a:t>
            </a:r>
            <a:r>
              <a:rPr lang="ru-RU" dirty="0" smtClean="0">
                <a:latin typeface="Arial" pitchFamily="34" charset="0"/>
                <a:cs typeface="Arial" pitchFamily="34" charset="0"/>
              </a:rPr>
              <a:t>:</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 жатка должна обеспечить сплошной по ширине и толщине валок;</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 расстояние нижней части валка </a:t>
            </a:r>
            <a:r>
              <a:rPr lang="ru-RU" i="1" dirty="0" smtClean="0">
                <a:latin typeface="Arial" pitchFamily="34" charset="0"/>
                <a:cs typeface="Arial" pitchFamily="34" charset="0"/>
              </a:rPr>
              <a:t>от земли 10…20 см</a:t>
            </a:r>
            <a:r>
              <a:rPr lang="ru-RU" dirty="0" smtClean="0">
                <a:latin typeface="Arial" pitchFamily="34" charset="0"/>
                <a:cs typeface="Arial" pitchFamily="34" charset="0"/>
              </a:rPr>
              <a:t>, что обеспечивает хорошее проветривание;</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 уклон стеблей  в вертикальной плоскости должен обеспечить стек  влаги к комлевой части;</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 угол отклонения стеблей от продольной линии в горизонтальной плоскости </a:t>
            </a:r>
            <a:r>
              <a:rPr lang="ru-RU" i="1" dirty="0" smtClean="0">
                <a:latin typeface="Arial" pitchFamily="34" charset="0"/>
                <a:cs typeface="Arial" pitchFamily="34" charset="0"/>
              </a:rPr>
              <a:t>не более ±15º</a:t>
            </a:r>
            <a:r>
              <a:rPr lang="ru-RU" dirty="0" smtClean="0">
                <a:latin typeface="Arial" pitchFamily="34" charset="0"/>
                <a:cs typeface="Arial" pitchFamily="34" charset="0"/>
              </a:rPr>
              <a:t>;</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 ширина валка должна быть </a:t>
            </a:r>
            <a:r>
              <a:rPr lang="ru-RU" i="1" dirty="0" smtClean="0">
                <a:latin typeface="Arial" pitchFamily="34" charset="0"/>
                <a:cs typeface="Arial" pitchFamily="34" charset="0"/>
              </a:rPr>
              <a:t>не более 90 % </a:t>
            </a:r>
            <a:r>
              <a:rPr lang="ru-RU" dirty="0" smtClean="0">
                <a:latin typeface="Arial" pitchFamily="34" charset="0"/>
                <a:cs typeface="Arial" pitchFamily="34" charset="0"/>
              </a:rPr>
              <a:t>от ширины подборщика;</a:t>
            </a:r>
          </a:p>
          <a:p>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dirty="0" smtClean="0">
                <a:latin typeface="Arial" pitchFamily="34" charset="0"/>
                <a:cs typeface="Arial" pitchFamily="34" charset="0"/>
              </a:rPr>
              <a:t>- плотность валка должна быть </a:t>
            </a:r>
            <a:r>
              <a:rPr lang="ru-RU" i="1" dirty="0" smtClean="0">
                <a:latin typeface="Arial" pitchFamily="34" charset="0"/>
                <a:cs typeface="Arial" pitchFamily="34" charset="0"/>
              </a:rPr>
              <a:t>6…6,5 кг/м³ </a:t>
            </a:r>
            <a:r>
              <a:rPr lang="ru-RU" dirty="0" smtClean="0">
                <a:latin typeface="Arial" pitchFamily="34" charset="0"/>
                <a:cs typeface="Arial" pitchFamily="34" charset="0"/>
              </a:rPr>
              <a:t>при </a:t>
            </a:r>
            <a:r>
              <a:rPr lang="en-US" i="1" dirty="0" smtClean="0">
                <a:latin typeface="Arial" pitchFamily="34" charset="0"/>
                <a:cs typeface="Arial" pitchFamily="34" charset="0"/>
              </a:rPr>
              <a:t>w</a:t>
            </a:r>
            <a:r>
              <a:rPr lang="ru-RU" i="1" dirty="0" smtClean="0">
                <a:latin typeface="Arial" pitchFamily="34" charset="0"/>
                <a:cs typeface="Arial" pitchFamily="34" charset="0"/>
              </a:rPr>
              <a:t>=18%;</a:t>
            </a:r>
          </a:p>
          <a:p>
            <a:r>
              <a:rPr lang="ru-RU" dirty="0" smtClean="0">
                <a:latin typeface="Arial" pitchFamily="34" charset="0"/>
                <a:cs typeface="Arial" pitchFamily="34" charset="0"/>
              </a:rPr>
              <a:t>  </a:t>
            </a:r>
            <a:r>
              <a:rPr lang="ru-RU" i="1" dirty="0" smtClean="0">
                <a:latin typeface="Arial" pitchFamily="34" charset="0"/>
                <a:cs typeface="Arial" pitchFamily="34" charset="0"/>
              </a:rPr>
              <a:t>2…3 кг/м³ </a:t>
            </a:r>
            <a:r>
              <a:rPr lang="ru-RU" dirty="0" smtClean="0">
                <a:latin typeface="Arial" pitchFamily="34" charset="0"/>
                <a:cs typeface="Arial" pitchFamily="34" charset="0"/>
              </a:rPr>
              <a:t>при </a:t>
            </a:r>
            <a:r>
              <a:rPr lang="en-US" i="1" dirty="0" smtClean="0">
                <a:latin typeface="Arial" pitchFamily="34" charset="0"/>
                <a:cs typeface="Arial" pitchFamily="34" charset="0"/>
              </a:rPr>
              <a:t>w</a:t>
            </a:r>
            <a:r>
              <a:rPr lang="ru-RU" i="1" dirty="0" smtClean="0">
                <a:latin typeface="Arial" pitchFamily="34" charset="0"/>
                <a:cs typeface="Arial" pitchFamily="34" charset="0"/>
              </a:rPr>
              <a:t> &gt; 22%. </a:t>
            </a:r>
            <a:endParaRPr lang="ru-RU"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0" y="574666"/>
            <a:ext cx="9144000"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lang="ru-RU" dirty="0" smtClean="0">
                <a:solidFill>
                  <a:srgbClr val="C00000"/>
                </a:solidFill>
                <a:latin typeface="Arial" pitchFamily="34" charset="0"/>
                <a:cs typeface="Arial" pitchFamily="34" charset="0"/>
              </a:rPr>
              <a:t>ВОПРОС №4</a:t>
            </a:r>
          </a:p>
          <a:p>
            <a:pPr lvl="0" algn="ctr"/>
            <a:r>
              <a:rPr lang="ru-RU" dirty="0" smtClean="0">
                <a:solidFill>
                  <a:srgbClr val="C00000"/>
                </a:solidFill>
                <a:latin typeface="Arial" pitchFamily="34" charset="0"/>
                <a:cs typeface="Arial" pitchFamily="34" charset="0"/>
              </a:rPr>
              <a:t>КЛАССИФИКАЦИЯ ЗЕРНОУБОРОЧНЫХ КОМБАЙНОВ.</a:t>
            </a:r>
          </a:p>
          <a:p>
            <a:pPr lvl="0"/>
            <a:r>
              <a:rPr kumimoji="0" lang="ru-RU" b="0" i="0" u="none" strike="noStrike" cap="none" normalizeH="0" baseline="0" dirty="0" smtClean="0">
                <a:ln>
                  <a:noFill/>
                </a:ln>
                <a:solidFill>
                  <a:schemeClr val="tx1"/>
                </a:solidFill>
                <a:effectLst/>
                <a:latin typeface="Arial" pitchFamily="34" charset="0"/>
                <a:cs typeface="Arial" pitchFamily="34" charset="0"/>
              </a:rPr>
              <a:t/>
            </a:r>
            <a:br>
              <a:rPr kumimoji="0" lang="ru-RU"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1</a:t>
            </a:r>
            <a:r>
              <a:rPr kumimoji="0" lang="ru-RU" sz="2000" b="0" i="0" u="none" strike="noStrike" cap="none" normalizeH="0" baseline="0" dirty="0" smtClean="0">
                <a:ln>
                  <a:noFill/>
                </a:ln>
                <a:solidFill>
                  <a:srgbClr val="04FC33"/>
                </a:solidFill>
                <a:effectLst/>
                <a:latin typeface="Arial" pitchFamily="34" charset="0"/>
                <a:cs typeface="Arial" pitchFamily="34" charset="0"/>
              </a:rPr>
              <a:t>. По назначению: </a:t>
            </a:r>
            <a:r>
              <a:rPr kumimoji="0" lang="ru-RU" sz="2000" b="0" i="0" u="none" strike="noStrike" cap="none" normalizeH="0" baseline="0" dirty="0" smtClean="0">
                <a:ln>
                  <a:noFill/>
                </a:ln>
                <a:solidFill>
                  <a:schemeClr val="tx1"/>
                </a:solidFill>
                <a:effectLst/>
                <a:latin typeface="Arial" pitchFamily="34" charset="0"/>
                <a:cs typeface="Arial" pitchFamily="34" charset="0"/>
              </a:rPr>
              <a:t>общего назначения; специального назначения.</a:t>
            </a:r>
          </a:p>
          <a:p>
            <a:pPr lvl="0"/>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rgbClr val="04FC33"/>
                </a:solidFill>
                <a:effectLst/>
                <a:latin typeface="Arial" pitchFamily="34" charset="0"/>
                <a:cs typeface="Arial" pitchFamily="34" charset="0"/>
              </a:rPr>
              <a:t>2. По способу </a:t>
            </a:r>
            <a:r>
              <a:rPr kumimoji="0" lang="ru-RU" sz="2000" b="0" i="0" u="none" strike="noStrike" cap="none" normalizeH="0" baseline="0" dirty="0" err="1" smtClean="0">
                <a:ln>
                  <a:noFill/>
                </a:ln>
                <a:solidFill>
                  <a:srgbClr val="04FC33"/>
                </a:solidFill>
                <a:effectLst/>
                <a:latin typeface="Arial" pitchFamily="34" charset="0"/>
                <a:cs typeface="Arial" pitchFamily="34" charset="0"/>
              </a:rPr>
              <a:t>агрегатирования</a:t>
            </a:r>
            <a:r>
              <a:rPr kumimoji="0" lang="ru-RU" sz="2000" b="0" i="0" u="none" strike="noStrike" cap="none" normalizeH="0" baseline="0" dirty="0" smtClean="0">
                <a:ln>
                  <a:noFill/>
                </a:ln>
                <a:solidFill>
                  <a:schemeClr val="tx1"/>
                </a:solidFill>
                <a:effectLst/>
                <a:latin typeface="Arial" pitchFamily="34" charset="0"/>
                <a:cs typeface="Arial" pitchFamily="34" charset="0"/>
              </a:rPr>
              <a:t>: самоходные; прицепные; навесные.  </a:t>
            </a:r>
          </a:p>
          <a:p>
            <a:pPr lvl="0"/>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rgbClr val="04FC33"/>
                </a:solidFill>
                <a:effectLst/>
                <a:latin typeface="Arial" pitchFamily="34" charset="0"/>
                <a:cs typeface="Arial" pitchFamily="34" charset="0"/>
              </a:rPr>
              <a:t>3. По конструкции ходовой </a:t>
            </a:r>
            <a:r>
              <a:rPr lang="ru-RU" sz="2000" dirty="0" smtClean="0">
                <a:solidFill>
                  <a:srgbClr val="04FC33"/>
                </a:solidFill>
                <a:latin typeface="Arial" pitchFamily="34" charset="0"/>
                <a:cs typeface="Arial" pitchFamily="34" charset="0"/>
              </a:rPr>
              <a:t>части</a:t>
            </a:r>
            <a:r>
              <a:rPr lang="ru-RU" sz="2000" dirty="0" smtClean="0">
                <a:latin typeface="Arial" pitchFamily="34" charset="0"/>
                <a:cs typeface="Arial" pitchFamily="34" charset="0"/>
              </a:rPr>
              <a:t>: колесные; гусеничные; полугусеничные.</a:t>
            </a:r>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Все три вида могут быть с механической или </a:t>
            </a:r>
            <a:r>
              <a:rPr lang="ru-RU" sz="2000" dirty="0" smtClean="0">
                <a:latin typeface="Arial" pitchFamily="34" charset="0"/>
                <a:cs typeface="Arial" pitchFamily="34" charset="0"/>
              </a:rPr>
              <a:t>гидростатической трансмиссией (</a:t>
            </a:r>
            <a:r>
              <a:rPr kumimoji="0" lang="ru-RU" sz="2000" b="0" i="0" u="none" strike="noStrike" cap="none" normalizeH="0" baseline="0" dirty="0" smtClean="0">
                <a:ln>
                  <a:noFill/>
                </a:ln>
                <a:solidFill>
                  <a:schemeClr val="tx1"/>
                </a:solidFill>
                <a:effectLst/>
                <a:latin typeface="Arial" pitchFamily="34" charset="0"/>
                <a:cs typeface="Arial" pitchFamily="34" charset="0"/>
              </a:rPr>
              <a:t>ГСТ). </a:t>
            </a:r>
          </a:p>
          <a:p>
            <a:pPr lvl="0"/>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rgbClr val="04FC33"/>
                </a:solidFill>
                <a:effectLst/>
                <a:latin typeface="Arial" pitchFamily="34" charset="0"/>
                <a:cs typeface="Arial" pitchFamily="34" charset="0"/>
              </a:rPr>
              <a:t>4. По конструкции </a:t>
            </a:r>
            <a:r>
              <a:rPr kumimoji="0" lang="ru-RU" sz="2000" b="0" i="0" u="none" strike="noStrike" cap="none" normalizeH="0" baseline="0" dirty="0" err="1" smtClean="0">
                <a:ln>
                  <a:noFill/>
                </a:ln>
                <a:solidFill>
                  <a:srgbClr val="04FC33"/>
                </a:solidFill>
                <a:effectLst/>
                <a:latin typeface="Arial" pitchFamily="34" charset="0"/>
                <a:cs typeface="Arial" pitchFamily="34" charset="0"/>
              </a:rPr>
              <a:t>молотильно-сепарирующего</a:t>
            </a:r>
            <a:r>
              <a:rPr kumimoji="0" lang="ru-RU" sz="2000" b="0" i="0" u="none" strike="noStrike" cap="none" normalizeH="0" baseline="0" dirty="0" smtClean="0">
                <a:ln>
                  <a:noFill/>
                </a:ln>
                <a:solidFill>
                  <a:srgbClr val="04FC33"/>
                </a:solidFill>
                <a:effectLst/>
                <a:latin typeface="Arial" pitchFamily="34" charset="0"/>
                <a:cs typeface="Arial" pitchFamily="34" charset="0"/>
              </a:rPr>
              <a:t> устройства  </a:t>
            </a:r>
            <a:r>
              <a:rPr kumimoji="0" lang="ru-RU" sz="2000" b="0" i="0" u="none" strike="noStrike" cap="none" normalizeH="0" baseline="0" dirty="0" smtClean="0">
                <a:ln>
                  <a:noFill/>
                </a:ln>
                <a:solidFill>
                  <a:schemeClr val="tx1"/>
                </a:solidFill>
                <a:effectLst/>
                <a:latin typeface="Arial" pitchFamily="34" charset="0"/>
                <a:cs typeface="Arial" pitchFamily="34" charset="0"/>
              </a:rPr>
              <a:t>(подробнее будет рассмотрен далее).</a:t>
            </a:r>
          </a:p>
          <a:p>
            <a:pPr lvl="0"/>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rgbClr val="04FC33"/>
                </a:solidFill>
                <a:effectLst/>
                <a:latin typeface="Arial" pitchFamily="34" charset="0"/>
                <a:cs typeface="Arial" pitchFamily="34" charset="0"/>
              </a:rPr>
              <a:t>5. По конструкции устройства для сбора </a:t>
            </a:r>
            <a:r>
              <a:rPr kumimoji="0" lang="ru-RU" sz="2000" b="0" i="0" u="none" strike="noStrike" cap="none" normalizeH="0" baseline="0" dirty="0" err="1" smtClean="0">
                <a:ln>
                  <a:noFill/>
                </a:ln>
                <a:solidFill>
                  <a:srgbClr val="04FC33"/>
                </a:solidFill>
                <a:effectLst/>
                <a:latin typeface="Arial" pitchFamily="34" charset="0"/>
                <a:cs typeface="Arial" pitchFamily="34" charset="0"/>
              </a:rPr>
              <a:t>незерновой</a:t>
            </a:r>
            <a:r>
              <a:rPr kumimoji="0" lang="ru-RU" sz="2000" b="0" i="0" u="none" strike="noStrike" cap="none" normalizeH="0" baseline="0" dirty="0" smtClean="0">
                <a:ln>
                  <a:noFill/>
                </a:ln>
                <a:solidFill>
                  <a:srgbClr val="04FC33"/>
                </a:solidFill>
                <a:effectLst/>
                <a:latin typeface="Arial" pitchFamily="34" charset="0"/>
                <a:cs typeface="Arial" pitchFamily="34" charset="0"/>
              </a:rPr>
              <a:t> части</a:t>
            </a:r>
            <a:r>
              <a:rPr kumimoji="0" lang="ru-RU" sz="2000" b="0" i="0" u="none" strike="noStrike" cap="none" normalizeH="0" dirty="0" smtClean="0">
                <a:ln>
                  <a:noFill/>
                </a:ln>
                <a:solidFill>
                  <a:srgbClr val="04FC33"/>
                </a:solidFill>
                <a:effectLst/>
                <a:latin typeface="Arial" pitchFamily="34" charset="0"/>
                <a:cs typeface="Arial" pitchFamily="34" charset="0"/>
              </a:rPr>
              <a:t> </a:t>
            </a:r>
            <a:r>
              <a:rPr kumimoji="0" lang="ru-RU" sz="2000" b="0" i="0" u="none" strike="noStrike" cap="none" normalizeH="0" dirty="0" smtClean="0">
                <a:ln>
                  <a:noFill/>
                </a:ln>
                <a:solidFill>
                  <a:schemeClr val="tx1"/>
                </a:solidFill>
                <a:effectLst/>
                <a:latin typeface="Arial" pitchFamily="34" charset="0"/>
                <a:cs typeface="Arial" pitchFamily="34" charset="0"/>
              </a:rPr>
              <a:t>урожая:</a:t>
            </a:r>
          </a:p>
          <a:p>
            <a:pPr lvl="0"/>
            <a:r>
              <a:rPr lang="ru-RU" sz="2000" baseline="0" dirty="0" smtClean="0">
                <a:latin typeface="Arial" pitchFamily="34" charset="0"/>
                <a:cs typeface="Arial" pitchFamily="34" charset="0"/>
              </a:rPr>
              <a:t>	а)</a:t>
            </a:r>
            <a:r>
              <a:rPr lang="ru-RU" sz="2000" dirty="0" smtClean="0">
                <a:latin typeface="Arial" pitchFamily="34" charset="0"/>
                <a:cs typeface="Arial" pitchFamily="34" charset="0"/>
              </a:rPr>
              <a:t> с копнителем;</a:t>
            </a:r>
          </a:p>
          <a:p>
            <a:pPr lvl="0"/>
            <a:r>
              <a:rPr kumimoji="0" lang="ru-RU" sz="2000" b="0" i="0" u="none" strike="noStrike" cap="none" normalizeH="0" baseline="0" dirty="0" smtClean="0">
                <a:ln>
                  <a:noFill/>
                </a:ln>
                <a:solidFill>
                  <a:srgbClr val="000000"/>
                </a:solidFill>
                <a:effectLst/>
                <a:latin typeface="Arial" pitchFamily="34" charset="0"/>
                <a:cs typeface="Arial" pitchFamily="34" charset="0"/>
              </a:rPr>
              <a:t>	б)</a:t>
            </a:r>
            <a:r>
              <a:rPr kumimoji="0" lang="ru-RU" sz="2000" b="0" i="0" u="none" strike="noStrike" cap="none" normalizeH="0" dirty="0" smtClean="0">
                <a:ln>
                  <a:noFill/>
                </a:ln>
                <a:solidFill>
                  <a:srgbClr val="000000"/>
                </a:solidFill>
                <a:effectLst/>
                <a:latin typeface="Arial" pitchFamily="34" charset="0"/>
                <a:cs typeface="Arial" pitchFamily="34" charset="0"/>
              </a:rPr>
              <a:t> с </a:t>
            </a:r>
            <a:r>
              <a:rPr kumimoji="0" lang="ru-RU" sz="2000" b="0" i="0" u="none" strike="noStrike" cap="none" normalizeH="0" dirty="0" err="1" smtClean="0">
                <a:ln>
                  <a:noFill/>
                </a:ln>
                <a:solidFill>
                  <a:srgbClr val="000000"/>
                </a:solidFill>
                <a:effectLst/>
                <a:latin typeface="Arial" pitchFamily="34" charset="0"/>
                <a:cs typeface="Arial" pitchFamily="34" charset="0"/>
              </a:rPr>
              <a:t>измельчителем</a:t>
            </a:r>
            <a:r>
              <a:rPr kumimoji="0" lang="ru-RU" sz="2000" b="0" i="0" u="none" strike="noStrike" cap="none" normalizeH="0" dirty="0" smtClean="0">
                <a:ln>
                  <a:noFill/>
                </a:ln>
                <a:solidFill>
                  <a:srgbClr val="000000"/>
                </a:solidFill>
                <a:effectLst/>
                <a:latin typeface="Arial" pitchFamily="34" charset="0"/>
                <a:cs typeface="Arial" pitchFamily="34" charset="0"/>
              </a:rPr>
              <a:t> без </a:t>
            </a:r>
            <a:r>
              <a:rPr kumimoji="0" lang="ru-RU" sz="2000" b="0" i="0" u="none" strike="noStrike" cap="none" normalizeH="0" dirty="0" err="1" smtClean="0">
                <a:ln>
                  <a:noFill/>
                </a:ln>
                <a:solidFill>
                  <a:srgbClr val="000000"/>
                </a:solidFill>
                <a:effectLst/>
                <a:latin typeface="Arial" pitchFamily="34" charset="0"/>
                <a:cs typeface="Arial" pitchFamily="34" charset="0"/>
              </a:rPr>
              <a:t>валкообразующего</a:t>
            </a:r>
            <a:r>
              <a:rPr kumimoji="0" lang="ru-RU" sz="2000" b="0" i="0" u="none" strike="noStrike" cap="none" normalizeH="0" dirty="0" smtClean="0">
                <a:ln>
                  <a:noFill/>
                </a:ln>
                <a:solidFill>
                  <a:srgbClr val="000000"/>
                </a:solidFill>
                <a:effectLst/>
                <a:latin typeface="Arial" pitchFamily="34" charset="0"/>
                <a:cs typeface="Arial" pitchFamily="34" charset="0"/>
              </a:rPr>
              <a:t> устройства;</a:t>
            </a:r>
          </a:p>
          <a:p>
            <a:pPr lvl="0"/>
            <a:r>
              <a:rPr lang="ru-RU" sz="2000" baseline="0" dirty="0" smtClean="0">
                <a:solidFill>
                  <a:srgbClr val="000000"/>
                </a:solidFill>
                <a:latin typeface="Arial" pitchFamily="34" charset="0"/>
                <a:cs typeface="Arial" pitchFamily="34" charset="0"/>
              </a:rPr>
              <a:t>	в)</a:t>
            </a:r>
            <a:r>
              <a:rPr lang="ru-RU" sz="2000" dirty="0" smtClean="0">
                <a:solidFill>
                  <a:srgbClr val="000000"/>
                </a:solidFill>
                <a:latin typeface="Arial" pitchFamily="34" charset="0"/>
                <a:cs typeface="Arial" pitchFamily="34" charset="0"/>
              </a:rPr>
              <a:t> с </a:t>
            </a:r>
            <a:r>
              <a:rPr lang="ru-RU" sz="2000" dirty="0" err="1" smtClean="0">
                <a:solidFill>
                  <a:srgbClr val="000000"/>
                </a:solidFill>
                <a:latin typeface="Arial" pitchFamily="34" charset="0"/>
                <a:cs typeface="Arial" pitchFamily="34" charset="0"/>
              </a:rPr>
              <a:t>измельчителем</a:t>
            </a:r>
            <a:r>
              <a:rPr lang="ru-RU" sz="2000" dirty="0" smtClean="0">
                <a:solidFill>
                  <a:srgbClr val="000000"/>
                </a:solidFill>
                <a:latin typeface="Arial" pitchFamily="34" charset="0"/>
                <a:cs typeface="Arial" pitchFamily="34" charset="0"/>
              </a:rPr>
              <a:t> </a:t>
            </a:r>
            <a:r>
              <a:rPr lang="ru-RU" sz="2000" dirty="0" err="1" smtClean="0">
                <a:solidFill>
                  <a:srgbClr val="000000"/>
                </a:solidFill>
                <a:latin typeface="Arial" pitchFamily="34" charset="0"/>
                <a:cs typeface="Arial" pitchFamily="34" charset="0"/>
              </a:rPr>
              <a:t>с</a:t>
            </a:r>
            <a:r>
              <a:rPr lang="ru-RU" sz="2000" dirty="0" smtClean="0">
                <a:solidFill>
                  <a:srgbClr val="000000"/>
                </a:solidFill>
                <a:latin typeface="Arial" pitchFamily="34" charset="0"/>
                <a:cs typeface="Arial" pitchFamily="34" charset="0"/>
              </a:rPr>
              <a:t> </a:t>
            </a:r>
            <a:r>
              <a:rPr lang="ru-RU" sz="2000" dirty="0" err="1" smtClean="0">
                <a:solidFill>
                  <a:srgbClr val="000000"/>
                </a:solidFill>
                <a:latin typeface="Arial" pitchFamily="34" charset="0"/>
                <a:cs typeface="Arial" pitchFamily="34" charset="0"/>
              </a:rPr>
              <a:t>валкообразующим</a:t>
            </a:r>
            <a:r>
              <a:rPr lang="ru-RU" sz="2000" dirty="0" smtClean="0">
                <a:solidFill>
                  <a:srgbClr val="000000"/>
                </a:solidFill>
                <a:latin typeface="Arial" pitchFamily="34" charset="0"/>
                <a:cs typeface="Arial" pitchFamily="34" charset="0"/>
              </a:rPr>
              <a:t> устройством;</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88640"/>
            <a:ext cx="9144000" cy="2246769"/>
          </a:xfrm>
          <a:prstGeom prst="rect">
            <a:avLst/>
          </a:prstGeom>
        </p:spPr>
        <p:txBody>
          <a:bodyPr wrap="square">
            <a:spAutoFit/>
          </a:bodyPr>
          <a:lstStyle/>
          <a:p>
            <a:r>
              <a:rPr lang="ru-RU" sz="2000" dirty="0" smtClean="0">
                <a:latin typeface="Arial" pitchFamily="34" charset="0"/>
                <a:cs typeface="Arial" pitchFamily="34" charset="0"/>
              </a:rPr>
              <a:t>6. По пропускной способности или намолоту зерна (количество зерна поступающего в бункер) в единицу времени при нормальных условиях (пшеница – урожайность</a:t>
            </a:r>
            <a:r>
              <a:rPr lang="ru-RU" sz="2000" i="1" dirty="0" smtClean="0">
                <a:latin typeface="Arial" pitchFamily="34" charset="0"/>
                <a:cs typeface="Arial" pitchFamily="34" charset="0"/>
              </a:rPr>
              <a:t> не менее 40 </a:t>
            </a:r>
            <a:r>
              <a:rPr lang="ru-RU" sz="2000" i="1" dirty="0" err="1" smtClean="0">
                <a:latin typeface="Arial" pitchFamily="34" charset="0"/>
                <a:cs typeface="Arial" pitchFamily="34" charset="0"/>
              </a:rPr>
              <a:t>ц</a:t>
            </a:r>
            <a:r>
              <a:rPr lang="ru-RU" sz="2000" i="1" dirty="0" smtClean="0">
                <a:latin typeface="Arial" pitchFamily="34" charset="0"/>
                <a:cs typeface="Arial" pitchFamily="34" charset="0"/>
              </a:rPr>
              <a:t>/га</a:t>
            </a:r>
            <a:r>
              <a:rPr lang="ru-RU" sz="2000" dirty="0" smtClean="0">
                <a:latin typeface="Arial" pitchFamily="34" charset="0"/>
                <a:cs typeface="Arial" pitchFamily="34" charset="0"/>
              </a:rPr>
              <a:t>; полеглость </a:t>
            </a:r>
            <a:r>
              <a:rPr lang="ru-RU" sz="2000" i="1" dirty="0" smtClean="0">
                <a:latin typeface="Arial" pitchFamily="34" charset="0"/>
                <a:cs typeface="Arial" pitchFamily="34" charset="0"/>
              </a:rPr>
              <a:t>не более 20 %; </a:t>
            </a:r>
            <a:r>
              <a:rPr lang="ru-RU" sz="2000" dirty="0" smtClean="0">
                <a:latin typeface="Arial" pitchFamily="34" charset="0"/>
                <a:cs typeface="Arial" pitchFamily="34" charset="0"/>
              </a:rPr>
              <a:t>масса </a:t>
            </a:r>
            <a:r>
              <a:rPr lang="ru-RU" sz="2000" i="1" dirty="0" smtClean="0">
                <a:latin typeface="Arial" pitchFamily="34" charset="0"/>
                <a:cs typeface="Arial" pitchFamily="34" charset="0"/>
              </a:rPr>
              <a:t>1000 зерен – не менее 40 г</a:t>
            </a:r>
            <a:r>
              <a:rPr lang="ru-RU" sz="2000" dirty="0" smtClean="0">
                <a:latin typeface="Arial" pitchFamily="34" charset="0"/>
                <a:cs typeface="Arial" pitchFamily="34" charset="0"/>
              </a:rPr>
              <a:t>, влажность соломы </a:t>
            </a:r>
            <a:r>
              <a:rPr lang="ru-RU" sz="2000" i="1" dirty="0" smtClean="0">
                <a:latin typeface="Arial" pitchFamily="34" charset="0"/>
                <a:cs typeface="Arial" pitchFamily="34" charset="0"/>
              </a:rPr>
              <a:t>10…18 %</a:t>
            </a:r>
            <a:r>
              <a:rPr lang="ru-RU" sz="2000" dirty="0" smtClean="0">
                <a:latin typeface="Arial" pitchFamily="34" charset="0"/>
                <a:cs typeface="Arial" pitchFamily="34" charset="0"/>
              </a:rPr>
              <a:t>; содержание сорной примеси в общей срезаемой массе </a:t>
            </a:r>
            <a:r>
              <a:rPr lang="ru-RU" sz="2000" i="1" dirty="0" smtClean="0">
                <a:latin typeface="Arial" pitchFamily="34" charset="0"/>
                <a:cs typeface="Arial" pitchFamily="34" charset="0"/>
              </a:rPr>
              <a:t>– не более 1 %; </a:t>
            </a:r>
            <a:r>
              <a:rPr lang="ru-RU" sz="2000" dirty="0" smtClean="0">
                <a:latin typeface="Arial" pitchFamily="34" charset="0"/>
                <a:cs typeface="Arial" pitchFamily="34" charset="0"/>
              </a:rPr>
              <a:t>при отношении массы зерна к массе соломы </a:t>
            </a:r>
            <a:r>
              <a:rPr lang="ru-RU" sz="2000" i="1" dirty="0" smtClean="0">
                <a:latin typeface="Arial" pitchFamily="34" charset="0"/>
                <a:cs typeface="Arial" pitchFamily="34" charset="0"/>
              </a:rPr>
              <a:t>1:1,5</a:t>
            </a:r>
            <a:r>
              <a:rPr lang="ru-RU" sz="2000" dirty="0" smtClean="0">
                <a:latin typeface="Arial" pitchFamily="34" charset="0"/>
                <a:cs typeface="Arial" pitchFamily="34" charset="0"/>
              </a:rPr>
              <a:t>). Иногда классификацию по данной группе называют типажом зерноуборочных комбайнов (табл. 1).</a:t>
            </a:r>
            <a:endParaRPr lang="ru-RU" sz="2000" dirty="0"/>
          </a:p>
        </p:txBody>
      </p:sp>
      <p:graphicFrame>
        <p:nvGraphicFramePr>
          <p:cNvPr id="4" name="Таблица 3"/>
          <p:cNvGraphicFramePr>
            <a:graphicFrameLocks noGrp="1"/>
          </p:cNvGraphicFramePr>
          <p:nvPr/>
        </p:nvGraphicFramePr>
        <p:xfrm>
          <a:off x="683565" y="2924944"/>
          <a:ext cx="7704858" cy="3510280"/>
        </p:xfrm>
        <a:graphic>
          <a:graphicData uri="http://schemas.openxmlformats.org/drawingml/2006/table">
            <a:tbl>
              <a:tblPr firstRow="1" bandRow="1">
                <a:tableStyleId>{5C22544A-7EE6-4342-B048-85BDC9FD1C3A}</a:tableStyleId>
              </a:tblPr>
              <a:tblGrid>
                <a:gridCol w="2568286"/>
                <a:gridCol w="2568286"/>
                <a:gridCol w="2568286"/>
              </a:tblGrid>
              <a:tr h="370840">
                <a:tc>
                  <a:txBody>
                    <a:bodyPr/>
                    <a:lstStyle/>
                    <a:p>
                      <a:pPr algn="ctr"/>
                      <a:r>
                        <a:rPr lang="ru-RU" dirty="0" smtClean="0"/>
                        <a:t>Класс </a:t>
                      </a:r>
                    </a:p>
                    <a:p>
                      <a:pPr algn="ctr"/>
                      <a:r>
                        <a:rPr lang="ru-RU" dirty="0" smtClean="0"/>
                        <a:t>ЗУК</a:t>
                      </a:r>
                      <a:endParaRPr lang="ru-RU" dirty="0"/>
                    </a:p>
                  </a:txBody>
                  <a:tcPr/>
                </a:tc>
                <a:tc>
                  <a:txBody>
                    <a:bodyPr/>
                    <a:lstStyle/>
                    <a:p>
                      <a:r>
                        <a:rPr lang="ru-RU" dirty="0" smtClean="0"/>
                        <a:t>Пропускная способность МА в комбайнах, кг/с</a:t>
                      </a:r>
                      <a:endParaRPr lang="ru-RU" dirty="0"/>
                    </a:p>
                  </a:txBody>
                  <a:tcPr/>
                </a:tc>
                <a:tc>
                  <a:txBody>
                    <a:bodyPr/>
                    <a:lstStyle/>
                    <a:p>
                      <a:r>
                        <a:rPr lang="ru-RU" dirty="0" smtClean="0"/>
                        <a:t>Намолот зерна в номинальных оборотах, т/ч</a:t>
                      </a:r>
                      <a:endParaRPr lang="ru-RU" dirty="0"/>
                    </a:p>
                  </a:txBody>
                  <a:tcPr/>
                </a:tc>
              </a:tr>
              <a:tr h="370840">
                <a:tc>
                  <a:txBody>
                    <a:bodyPr/>
                    <a:lstStyle/>
                    <a:p>
                      <a:pPr algn="ctr"/>
                      <a:r>
                        <a:rPr lang="ru-RU" dirty="0" smtClean="0"/>
                        <a:t>1</a:t>
                      </a:r>
                      <a:endParaRPr lang="ru-RU" dirty="0"/>
                    </a:p>
                  </a:txBody>
                  <a:tcPr/>
                </a:tc>
                <a:tc>
                  <a:txBody>
                    <a:bodyPr/>
                    <a:lstStyle/>
                    <a:p>
                      <a:pPr algn="ctr"/>
                      <a:r>
                        <a:rPr lang="ru-RU" dirty="0" smtClean="0"/>
                        <a:t>До 3</a:t>
                      </a:r>
                      <a:endParaRPr lang="ru-RU" dirty="0"/>
                    </a:p>
                  </a:txBody>
                  <a:tcPr/>
                </a:tc>
                <a:tc>
                  <a:txBody>
                    <a:bodyPr/>
                    <a:lstStyle/>
                    <a:p>
                      <a:pPr algn="ctr"/>
                      <a:r>
                        <a:rPr lang="ru-RU" dirty="0" smtClean="0"/>
                        <a:t>До 4</a:t>
                      </a:r>
                      <a:endParaRPr lang="ru-RU" dirty="0"/>
                    </a:p>
                  </a:txBody>
                  <a:tcPr/>
                </a:tc>
              </a:tr>
              <a:tr h="370840">
                <a:tc>
                  <a:txBody>
                    <a:bodyPr/>
                    <a:lstStyle/>
                    <a:p>
                      <a:pPr algn="ctr"/>
                      <a:r>
                        <a:rPr lang="ru-RU" dirty="0" smtClean="0"/>
                        <a:t>2</a:t>
                      </a:r>
                      <a:endParaRPr lang="ru-RU" dirty="0"/>
                    </a:p>
                  </a:txBody>
                  <a:tcPr/>
                </a:tc>
                <a:tc>
                  <a:txBody>
                    <a:bodyPr/>
                    <a:lstStyle/>
                    <a:p>
                      <a:pPr algn="ctr"/>
                      <a:r>
                        <a:rPr lang="ru-RU" dirty="0" smtClean="0"/>
                        <a:t>3…4</a:t>
                      </a:r>
                      <a:endParaRPr lang="ru-RU" dirty="0"/>
                    </a:p>
                  </a:txBody>
                  <a:tcPr/>
                </a:tc>
                <a:tc>
                  <a:txBody>
                    <a:bodyPr/>
                    <a:lstStyle/>
                    <a:p>
                      <a:pPr algn="ctr"/>
                      <a:r>
                        <a:rPr lang="ru-RU" dirty="0" smtClean="0"/>
                        <a:t>4,5…6</a:t>
                      </a:r>
                      <a:endParaRPr lang="ru-RU" dirty="0"/>
                    </a:p>
                  </a:txBody>
                  <a:tcPr/>
                </a:tc>
              </a:tr>
              <a:tr h="370840">
                <a:tc>
                  <a:txBody>
                    <a:bodyPr/>
                    <a:lstStyle/>
                    <a:p>
                      <a:pPr algn="ctr"/>
                      <a:r>
                        <a:rPr lang="ru-RU" dirty="0" smtClean="0"/>
                        <a:t>3</a:t>
                      </a:r>
                      <a:endParaRPr lang="ru-RU" dirty="0"/>
                    </a:p>
                  </a:txBody>
                  <a:tcPr/>
                </a:tc>
                <a:tc>
                  <a:txBody>
                    <a:bodyPr/>
                    <a:lstStyle/>
                    <a:p>
                      <a:pPr algn="ctr"/>
                      <a:r>
                        <a:rPr lang="ru-RU" dirty="0" smtClean="0"/>
                        <a:t>5…6</a:t>
                      </a:r>
                      <a:endParaRPr lang="ru-RU" dirty="0"/>
                    </a:p>
                  </a:txBody>
                  <a:tcPr/>
                </a:tc>
                <a:tc>
                  <a:txBody>
                    <a:bodyPr/>
                    <a:lstStyle/>
                    <a:p>
                      <a:pPr algn="ctr"/>
                      <a:r>
                        <a:rPr lang="ru-RU" dirty="0" smtClean="0"/>
                        <a:t>7…8,5</a:t>
                      </a:r>
                      <a:endParaRPr lang="ru-RU" dirty="0"/>
                    </a:p>
                  </a:txBody>
                  <a:tcPr/>
                </a:tc>
              </a:tr>
              <a:tr h="370840">
                <a:tc>
                  <a:txBody>
                    <a:bodyPr/>
                    <a:lstStyle/>
                    <a:p>
                      <a:pPr algn="ctr"/>
                      <a:r>
                        <a:rPr lang="ru-RU" dirty="0" smtClean="0"/>
                        <a:t>4</a:t>
                      </a:r>
                      <a:endParaRPr lang="ru-RU" dirty="0"/>
                    </a:p>
                  </a:txBody>
                  <a:tcPr/>
                </a:tc>
                <a:tc>
                  <a:txBody>
                    <a:bodyPr/>
                    <a:lstStyle/>
                    <a:p>
                      <a:pPr algn="ctr"/>
                      <a:r>
                        <a:rPr lang="ru-RU" dirty="0" smtClean="0"/>
                        <a:t>7…8</a:t>
                      </a:r>
                      <a:endParaRPr lang="ru-RU" dirty="0"/>
                    </a:p>
                  </a:txBody>
                  <a:tcPr/>
                </a:tc>
                <a:tc>
                  <a:txBody>
                    <a:bodyPr/>
                    <a:lstStyle/>
                    <a:p>
                      <a:pPr algn="ctr"/>
                      <a:r>
                        <a:rPr lang="ru-RU" dirty="0" smtClean="0"/>
                        <a:t>10…11,5</a:t>
                      </a:r>
                      <a:endParaRPr lang="ru-RU" dirty="0"/>
                    </a:p>
                  </a:txBody>
                  <a:tcPr/>
                </a:tc>
              </a:tr>
              <a:tr h="370840">
                <a:tc>
                  <a:txBody>
                    <a:bodyPr/>
                    <a:lstStyle/>
                    <a:p>
                      <a:pPr algn="ctr"/>
                      <a:r>
                        <a:rPr lang="ru-RU" dirty="0" smtClean="0"/>
                        <a:t>5</a:t>
                      </a:r>
                      <a:endParaRPr lang="ru-RU" dirty="0"/>
                    </a:p>
                  </a:txBody>
                  <a:tcPr/>
                </a:tc>
                <a:tc>
                  <a:txBody>
                    <a:bodyPr/>
                    <a:lstStyle/>
                    <a:p>
                      <a:pPr algn="ctr"/>
                      <a:r>
                        <a:rPr lang="ru-RU" dirty="0" smtClean="0"/>
                        <a:t>9…10</a:t>
                      </a:r>
                      <a:endParaRPr lang="ru-RU" dirty="0"/>
                    </a:p>
                  </a:txBody>
                  <a:tcPr/>
                </a:tc>
                <a:tc>
                  <a:txBody>
                    <a:bodyPr/>
                    <a:lstStyle/>
                    <a:p>
                      <a:pPr algn="ctr"/>
                      <a:r>
                        <a:rPr lang="ru-RU" dirty="0" smtClean="0"/>
                        <a:t>13…14,5</a:t>
                      </a:r>
                      <a:endParaRPr lang="ru-RU" dirty="0"/>
                    </a:p>
                  </a:txBody>
                  <a:tcPr/>
                </a:tc>
              </a:tr>
              <a:tr h="370840">
                <a:tc>
                  <a:txBody>
                    <a:bodyPr/>
                    <a:lstStyle/>
                    <a:p>
                      <a:pPr algn="ctr"/>
                      <a:r>
                        <a:rPr lang="ru-RU" dirty="0" smtClean="0"/>
                        <a:t>6</a:t>
                      </a:r>
                      <a:endParaRPr lang="ru-RU" dirty="0"/>
                    </a:p>
                  </a:txBody>
                  <a:tcPr/>
                </a:tc>
                <a:tc>
                  <a:txBody>
                    <a:bodyPr/>
                    <a:lstStyle/>
                    <a:p>
                      <a:pPr algn="ctr"/>
                      <a:r>
                        <a:rPr lang="ru-RU" dirty="0" smtClean="0"/>
                        <a:t>11…12</a:t>
                      </a:r>
                      <a:endParaRPr lang="ru-RU" dirty="0"/>
                    </a:p>
                  </a:txBody>
                  <a:tcPr/>
                </a:tc>
                <a:tc>
                  <a:txBody>
                    <a:bodyPr/>
                    <a:lstStyle/>
                    <a:p>
                      <a:pPr algn="ctr"/>
                      <a:r>
                        <a:rPr lang="ru-RU" dirty="0" smtClean="0"/>
                        <a:t>15,5…17,5</a:t>
                      </a:r>
                      <a:endParaRPr lang="ru-RU" dirty="0"/>
                    </a:p>
                  </a:txBody>
                  <a:tcPr/>
                </a:tc>
              </a:tr>
              <a:tr h="370840">
                <a:tc>
                  <a:txBody>
                    <a:bodyPr/>
                    <a:lstStyle/>
                    <a:p>
                      <a:pPr algn="ctr"/>
                      <a:r>
                        <a:rPr lang="ru-RU" dirty="0" smtClean="0"/>
                        <a:t>7</a:t>
                      </a:r>
                      <a:endParaRPr lang="ru-RU" dirty="0"/>
                    </a:p>
                  </a:txBody>
                  <a:tcPr/>
                </a:tc>
                <a:tc>
                  <a:txBody>
                    <a:bodyPr/>
                    <a:lstStyle/>
                    <a:p>
                      <a:pPr algn="ctr"/>
                      <a:r>
                        <a:rPr lang="ru-RU" dirty="0" smtClean="0"/>
                        <a:t>Свыше 12</a:t>
                      </a:r>
                      <a:endParaRPr lang="ru-RU" dirty="0"/>
                    </a:p>
                  </a:txBody>
                  <a:tcPr/>
                </a:tc>
                <a:tc>
                  <a:txBody>
                    <a:bodyPr/>
                    <a:lstStyle/>
                    <a:p>
                      <a:pPr algn="ctr"/>
                      <a:r>
                        <a:rPr lang="ru-RU" dirty="0" smtClean="0"/>
                        <a:t>Свыше 18</a:t>
                      </a:r>
                      <a:endParaRPr lang="ru-RU" dirty="0"/>
                    </a:p>
                  </a:txBody>
                  <a:tcPr/>
                </a:tc>
              </a:tr>
            </a:tbl>
          </a:graphicData>
        </a:graphic>
      </p:graphicFrame>
      <p:sp>
        <p:nvSpPr>
          <p:cNvPr id="5" name="TextBox 4"/>
          <p:cNvSpPr txBox="1"/>
          <p:nvPr/>
        </p:nvSpPr>
        <p:spPr>
          <a:xfrm>
            <a:off x="1619672" y="2492896"/>
            <a:ext cx="5816913" cy="400110"/>
          </a:xfrm>
          <a:prstGeom prst="rect">
            <a:avLst/>
          </a:prstGeom>
          <a:noFill/>
        </p:spPr>
        <p:txBody>
          <a:bodyPr wrap="none" rtlCol="0">
            <a:spAutoFit/>
          </a:bodyPr>
          <a:lstStyle/>
          <a:p>
            <a:r>
              <a:rPr lang="ru-RU" sz="2000" dirty="0" smtClean="0">
                <a:latin typeface="Arial" pitchFamily="34" charset="0"/>
                <a:cs typeface="Arial" pitchFamily="34" charset="0"/>
              </a:rPr>
              <a:t>Таблица 1 – Типаж зерноуборочных комбайнов</a:t>
            </a:r>
            <a:endParaRPr lang="ru-RU"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4664"/>
            <a:ext cx="9144000" cy="6063198"/>
          </a:xfrm>
          <a:prstGeom prst="rect">
            <a:avLst/>
          </a:prstGeom>
          <a:noFill/>
        </p:spPr>
        <p:txBody>
          <a:bodyPr wrap="square" rtlCol="0">
            <a:spAutoFit/>
          </a:bodyPr>
          <a:lstStyle/>
          <a:p>
            <a:r>
              <a:rPr lang="ru-RU" sz="2000" dirty="0" smtClean="0">
                <a:latin typeface="Arial" pitchFamily="34" charset="0"/>
                <a:cs typeface="Arial" pitchFamily="34" charset="0"/>
              </a:rPr>
              <a:t>Для быстрого приблизительного определения класса зерноуборочного комбайна можно пользоваться формулой:</a:t>
            </a:r>
          </a:p>
          <a:p>
            <a:pPr algn="ctr"/>
            <a:r>
              <a:rPr lang="en-US" sz="2000" i="1" dirty="0" smtClean="0">
                <a:latin typeface="Arial" pitchFamily="34" charset="0"/>
                <a:cs typeface="Arial" pitchFamily="34" charset="0"/>
              </a:rPr>
              <a:t>Q=N</a:t>
            </a:r>
            <a:r>
              <a:rPr lang="ru-RU" sz="2000" i="1" baseline="-25000" dirty="0" err="1" smtClean="0">
                <a:latin typeface="Arial" pitchFamily="34" charset="0"/>
                <a:cs typeface="Arial" pitchFamily="34" charset="0"/>
              </a:rPr>
              <a:t>дв</a:t>
            </a:r>
            <a:r>
              <a:rPr lang="ru-RU" sz="2000" i="1" dirty="0" smtClean="0">
                <a:latin typeface="Arial" pitchFamily="34" charset="0"/>
                <a:cs typeface="Arial" pitchFamily="34" charset="0"/>
              </a:rPr>
              <a:t> / 14,4 </a:t>
            </a:r>
          </a:p>
          <a:p>
            <a:r>
              <a:rPr lang="ru-RU" sz="2000" dirty="0" smtClean="0">
                <a:latin typeface="Arial" pitchFamily="34" charset="0"/>
                <a:cs typeface="Arial" pitchFamily="34" charset="0"/>
              </a:rPr>
              <a:t>где	</a:t>
            </a:r>
            <a:r>
              <a:rPr lang="en-US" sz="2000" dirty="0" smtClean="0">
                <a:latin typeface="Arial" pitchFamily="34" charset="0"/>
                <a:cs typeface="Arial" pitchFamily="34" charset="0"/>
              </a:rPr>
              <a:t>Q </a:t>
            </a:r>
            <a:r>
              <a:rPr lang="ru-RU" sz="2000" dirty="0" smtClean="0">
                <a:latin typeface="Arial" pitchFamily="34" charset="0"/>
                <a:cs typeface="Arial" pitchFamily="34" charset="0"/>
              </a:rPr>
              <a:t>– намолот зерна, т/ч;</a:t>
            </a:r>
          </a:p>
          <a:p>
            <a:r>
              <a:rPr lang="ru-RU" sz="2000" dirty="0" smtClean="0">
                <a:latin typeface="Arial" pitchFamily="34" charset="0"/>
                <a:cs typeface="Arial" pitchFamily="34" charset="0"/>
              </a:rPr>
              <a:t>	</a:t>
            </a:r>
            <a:r>
              <a:rPr lang="en-US" sz="2000" i="1" dirty="0" smtClean="0">
                <a:latin typeface="Arial" pitchFamily="34" charset="0"/>
                <a:cs typeface="Arial" pitchFamily="34" charset="0"/>
              </a:rPr>
              <a:t>N</a:t>
            </a:r>
            <a:r>
              <a:rPr lang="ru-RU" sz="2000" i="1" baseline="-25000" dirty="0" err="1" smtClean="0">
                <a:latin typeface="Arial" pitchFamily="34" charset="0"/>
                <a:cs typeface="Arial" pitchFamily="34" charset="0"/>
              </a:rPr>
              <a:t>дв</a:t>
            </a:r>
            <a:r>
              <a:rPr lang="ru-RU" sz="2000" dirty="0" smtClean="0">
                <a:latin typeface="Arial" pitchFamily="34" charset="0"/>
                <a:cs typeface="Arial" pitchFamily="34" charset="0"/>
              </a:rPr>
              <a:t> – мощность двигателя ЗУК, кВт.</a:t>
            </a:r>
            <a:endParaRPr lang="ru-RU" sz="800" dirty="0" smtClean="0">
              <a:latin typeface="Arial" pitchFamily="34" charset="0"/>
              <a:cs typeface="Arial" pitchFamily="34" charset="0"/>
            </a:endParaRPr>
          </a:p>
          <a:p>
            <a:r>
              <a:rPr lang="ru-RU" sz="800" dirty="0" smtClean="0">
                <a:latin typeface="Arial" pitchFamily="34" charset="0"/>
                <a:cs typeface="Arial" pitchFamily="34" charset="0"/>
              </a:rPr>
              <a:t>	</a:t>
            </a:r>
          </a:p>
          <a:p>
            <a:r>
              <a:rPr lang="ru-RU" sz="2000" dirty="0" smtClean="0">
                <a:latin typeface="Arial" pitchFamily="34" charset="0"/>
                <a:cs typeface="Arial" pitchFamily="34" charset="0"/>
              </a:rPr>
              <a:t>За рубежом класс ЗУК определяется по коэффициентам </a:t>
            </a:r>
            <a:r>
              <a:rPr lang="ru-RU" sz="2000" i="1" dirty="0" smtClean="0">
                <a:latin typeface="Arial" pitchFamily="34" charset="0"/>
                <a:cs typeface="Arial" pitchFamily="34" charset="0"/>
              </a:rPr>
              <a:t>«</a:t>
            </a:r>
            <a:r>
              <a:rPr lang="en-US" sz="2000" i="1" dirty="0" smtClean="0">
                <a:latin typeface="Arial" pitchFamily="34" charset="0"/>
                <a:cs typeface="Arial" pitchFamily="34" charset="0"/>
              </a:rPr>
              <a:t>R</a:t>
            </a:r>
            <a:r>
              <a:rPr lang="ru-RU" sz="2000" i="1" dirty="0" smtClean="0">
                <a:latin typeface="Arial" pitchFamily="34" charset="0"/>
                <a:cs typeface="Arial" pitchFamily="34" charset="0"/>
              </a:rPr>
              <a:t>»</a:t>
            </a:r>
            <a:r>
              <a:rPr lang="ru-RU" sz="2000" dirty="0" smtClean="0">
                <a:latin typeface="Arial" pitchFamily="34" charset="0"/>
                <a:cs typeface="Arial" pitchFamily="34" charset="0"/>
              </a:rPr>
              <a:t> и </a:t>
            </a:r>
            <a:r>
              <a:rPr lang="ru-RU" sz="2000" i="1" dirty="0" smtClean="0">
                <a:latin typeface="Arial" pitchFamily="34" charset="0"/>
                <a:cs typeface="Arial" pitchFamily="34" charset="0"/>
              </a:rPr>
              <a:t>«С», </a:t>
            </a:r>
            <a:r>
              <a:rPr lang="ru-RU" sz="2000" dirty="0" smtClean="0">
                <a:latin typeface="Arial" pitchFamily="34" charset="0"/>
                <a:cs typeface="Arial" pitchFamily="34" charset="0"/>
              </a:rPr>
              <a:t>которые рассчитываются по следующим формулам:</a:t>
            </a:r>
          </a:p>
          <a:p>
            <a:pPr algn="ctr"/>
            <a:r>
              <a:rPr lang="en-US" sz="2000" i="1" dirty="0" smtClean="0">
                <a:latin typeface="Arial" pitchFamily="34" charset="0"/>
                <a:cs typeface="Arial" pitchFamily="34" charset="0"/>
              </a:rPr>
              <a:t>R=0,1NLDS</a:t>
            </a:r>
            <a:r>
              <a:rPr lang="en-US" sz="2000" i="1" baseline="-25000" dirty="0" smtClean="0">
                <a:latin typeface="Arial" pitchFamily="34" charset="0"/>
                <a:cs typeface="Arial" pitchFamily="34" charset="0"/>
              </a:rPr>
              <a:t>c</a:t>
            </a:r>
            <a:r>
              <a:rPr lang="en-US" sz="2000" i="1" dirty="0" smtClean="0">
                <a:latin typeface="Arial" pitchFamily="34" charset="0"/>
                <a:cs typeface="Arial" pitchFamily="34" charset="0"/>
              </a:rPr>
              <a:t> </a:t>
            </a:r>
            <a:r>
              <a:rPr lang="en-US" sz="2000" i="1" dirty="0" err="1" smtClean="0">
                <a:latin typeface="Arial" pitchFamily="34" charset="0"/>
                <a:cs typeface="Arial" pitchFamily="34" charset="0"/>
              </a:rPr>
              <a:t>S</a:t>
            </a:r>
            <a:r>
              <a:rPr lang="en-US" sz="2000" i="1" baseline="-25000" dirty="0" err="1" smtClean="0">
                <a:latin typeface="Arial" pitchFamily="34" charset="0"/>
                <a:cs typeface="Arial" pitchFamily="34" charset="0"/>
              </a:rPr>
              <a:t>o</a:t>
            </a:r>
            <a:r>
              <a:rPr lang="en-US" sz="2000" i="1" dirty="0" err="1" smtClean="0">
                <a:latin typeface="Arial" pitchFamily="34" charset="0"/>
                <a:cs typeface="Arial" pitchFamily="34" charset="0"/>
              </a:rPr>
              <a:t>√VM</a:t>
            </a:r>
            <a:r>
              <a:rPr lang="en-US" sz="2000" i="1" dirty="0" smtClean="0">
                <a:latin typeface="Arial" pitchFamily="34" charset="0"/>
                <a:cs typeface="Arial" pitchFamily="34" charset="0"/>
              </a:rPr>
              <a:t>;</a:t>
            </a:r>
          </a:p>
          <a:p>
            <a:pPr algn="ctr"/>
            <a:r>
              <a:rPr lang="en-US" sz="2000" i="1" dirty="0" smtClean="0">
                <a:latin typeface="Arial" pitchFamily="34" charset="0"/>
                <a:cs typeface="Arial" pitchFamily="34" charset="0"/>
              </a:rPr>
              <a:t>C=10log0,01R,</a:t>
            </a:r>
          </a:p>
          <a:p>
            <a:r>
              <a:rPr lang="ru-RU" sz="2000" dirty="0" smtClean="0">
                <a:latin typeface="Arial" pitchFamily="34" charset="0"/>
                <a:cs typeface="Arial" pitchFamily="34" charset="0"/>
              </a:rPr>
              <a:t>где	</a:t>
            </a:r>
            <a:r>
              <a:rPr lang="en-US" sz="2000" i="1" dirty="0" smtClean="0">
                <a:latin typeface="Arial" pitchFamily="34" charset="0"/>
                <a:cs typeface="Arial" pitchFamily="34" charset="0"/>
              </a:rPr>
              <a:t>N</a:t>
            </a:r>
            <a:r>
              <a:rPr lang="ru-RU" sz="2000" i="1" dirty="0" smtClean="0">
                <a:latin typeface="Arial" pitchFamily="34" charset="0"/>
                <a:cs typeface="Arial" pitchFamily="34" charset="0"/>
              </a:rPr>
              <a:t> – </a:t>
            </a:r>
            <a:r>
              <a:rPr lang="ru-RU" sz="2000" dirty="0" smtClean="0">
                <a:latin typeface="Arial" pitchFamily="34" charset="0"/>
                <a:cs typeface="Arial" pitchFamily="34" charset="0"/>
              </a:rPr>
              <a:t>мощность двигателя, кВт;</a:t>
            </a:r>
            <a:endParaRPr lang="ru-RU" sz="2000" i="1" dirty="0" smtClean="0">
              <a:latin typeface="Arial" pitchFamily="34" charset="0"/>
              <a:cs typeface="Arial" pitchFamily="34" charset="0"/>
            </a:endParaRPr>
          </a:p>
          <a:p>
            <a:r>
              <a:rPr lang="ru-RU" sz="2000" dirty="0" smtClean="0">
                <a:latin typeface="Arial" pitchFamily="34" charset="0"/>
                <a:cs typeface="Arial" pitchFamily="34" charset="0"/>
              </a:rPr>
              <a:t>	</a:t>
            </a:r>
            <a:r>
              <a:rPr lang="en-US" sz="2000" i="1" dirty="0" smtClean="0">
                <a:latin typeface="Arial" pitchFamily="34" charset="0"/>
                <a:cs typeface="Arial" pitchFamily="34" charset="0"/>
              </a:rPr>
              <a:t>L</a:t>
            </a:r>
            <a:r>
              <a:rPr lang="ru-RU" sz="2000" i="1" dirty="0" smtClean="0">
                <a:latin typeface="Arial" pitchFamily="34" charset="0"/>
                <a:cs typeface="Arial" pitchFamily="34" charset="0"/>
              </a:rPr>
              <a:t> – </a:t>
            </a:r>
            <a:r>
              <a:rPr lang="ru-RU" sz="2000" dirty="0" smtClean="0">
                <a:latin typeface="Arial" pitchFamily="34" charset="0"/>
                <a:cs typeface="Arial" pitchFamily="34" charset="0"/>
              </a:rPr>
              <a:t>длина барабана (ротора), дм;</a:t>
            </a:r>
            <a:endParaRPr lang="ru-RU" sz="2000" i="1" dirty="0" smtClean="0">
              <a:latin typeface="Arial" pitchFamily="34" charset="0"/>
              <a:cs typeface="Arial" pitchFamily="34" charset="0"/>
            </a:endParaRPr>
          </a:p>
          <a:p>
            <a:r>
              <a:rPr lang="ru-RU" sz="2000" i="1" dirty="0" smtClean="0">
                <a:latin typeface="Arial" pitchFamily="34" charset="0"/>
                <a:cs typeface="Arial" pitchFamily="34" charset="0"/>
              </a:rPr>
              <a:t>	</a:t>
            </a:r>
            <a:r>
              <a:rPr lang="en-US" sz="2000" i="1" dirty="0" smtClean="0">
                <a:latin typeface="Arial" pitchFamily="34" charset="0"/>
                <a:cs typeface="Arial" pitchFamily="34" charset="0"/>
              </a:rPr>
              <a:t>D</a:t>
            </a:r>
            <a:r>
              <a:rPr lang="ru-RU" sz="2000" i="1" dirty="0" smtClean="0">
                <a:latin typeface="Arial" pitchFamily="34" charset="0"/>
                <a:cs typeface="Arial" pitchFamily="34" charset="0"/>
              </a:rPr>
              <a:t> – </a:t>
            </a:r>
            <a:r>
              <a:rPr lang="ru-RU" sz="2000" dirty="0" smtClean="0">
                <a:latin typeface="Arial" pitchFamily="34" charset="0"/>
                <a:cs typeface="Arial" pitchFamily="34" charset="0"/>
              </a:rPr>
              <a:t>диаметр барабана (ротора), дм;</a:t>
            </a:r>
            <a:endParaRPr lang="ru-RU" sz="2000" i="1" dirty="0" smtClean="0">
              <a:latin typeface="Arial" pitchFamily="34" charset="0"/>
              <a:cs typeface="Arial" pitchFamily="34" charset="0"/>
            </a:endParaRPr>
          </a:p>
          <a:p>
            <a:r>
              <a:rPr lang="ru-RU" sz="2000" i="1" dirty="0" smtClean="0">
                <a:latin typeface="Arial" pitchFamily="34" charset="0"/>
                <a:cs typeface="Arial" pitchFamily="34" charset="0"/>
              </a:rPr>
              <a:t>	</a:t>
            </a:r>
            <a:r>
              <a:rPr lang="en-US" sz="2000" i="1" dirty="0" smtClean="0">
                <a:latin typeface="Arial" pitchFamily="34" charset="0"/>
                <a:cs typeface="Arial" pitchFamily="34" charset="0"/>
              </a:rPr>
              <a:t>S</a:t>
            </a:r>
            <a:r>
              <a:rPr lang="en-US" sz="2000" i="1" baseline="-25000" dirty="0" smtClean="0">
                <a:latin typeface="Arial" pitchFamily="34" charset="0"/>
                <a:cs typeface="Arial" pitchFamily="34" charset="0"/>
              </a:rPr>
              <a:t>c</a:t>
            </a:r>
            <a:r>
              <a:rPr lang="ru-RU" sz="2000" i="1" dirty="0" smtClean="0">
                <a:latin typeface="Arial" pitchFamily="34" charset="0"/>
                <a:cs typeface="Arial" pitchFamily="34" charset="0"/>
              </a:rPr>
              <a:t>– </a:t>
            </a:r>
            <a:r>
              <a:rPr lang="ru-RU" sz="2000" dirty="0" smtClean="0">
                <a:latin typeface="Arial" pitchFamily="34" charset="0"/>
                <a:cs typeface="Arial" pitchFamily="34" charset="0"/>
              </a:rPr>
              <a:t>площадь </a:t>
            </a:r>
            <a:r>
              <a:rPr lang="ru-RU" sz="2000" dirty="0" err="1" smtClean="0">
                <a:latin typeface="Arial" pitchFamily="34" charset="0"/>
                <a:cs typeface="Arial" pitchFamily="34" charset="0"/>
              </a:rPr>
              <a:t>соломоотделителя</a:t>
            </a:r>
            <a:r>
              <a:rPr lang="ru-RU" sz="2000" dirty="0" smtClean="0">
                <a:latin typeface="Arial" pitchFamily="34" charset="0"/>
                <a:cs typeface="Arial" pitchFamily="34" charset="0"/>
              </a:rPr>
              <a:t>, м</a:t>
            </a:r>
            <a:r>
              <a:rPr lang="ru-RU" sz="2000" baseline="30000" dirty="0" smtClean="0">
                <a:latin typeface="Arial" pitchFamily="34" charset="0"/>
                <a:cs typeface="Arial" pitchFamily="34" charset="0"/>
              </a:rPr>
              <a:t>2</a:t>
            </a:r>
            <a:r>
              <a:rPr lang="ru-RU" sz="2000" dirty="0" smtClean="0">
                <a:latin typeface="Arial" pitchFamily="34" charset="0"/>
                <a:cs typeface="Arial" pitchFamily="34" charset="0"/>
              </a:rPr>
              <a:t>;</a:t>
            </a:r>
            <a:endParaRPr lang="ru-RU" sz="2000" i="1" baseline="-25000" dirty="0" smtClean="0">
              <a:latin typeface="Arial" pitchFamily="34" charset="0"/>
              <a:cs typeface="Arial" pitchFamily="34" charset="0"/>
            </a:endParaRPr>
          </a:p>
          <a:p>
            <a:r>
              <a:rPr lang="ru-RU" sz="2000" i="1" baseline="-25000" dirty="0" smtClean="0">
                <a:latin typeface="Arial" pitchFamily="34" charset="0"/>
                <a:cs typeface="Arial" pitchFamily="34" charset="0"/>
              </a:rPr>
              <a:t>	</a:t>
            </a:r>
            <a:r>
              <a:rPr lang="en-US" sz="2000" i="1" dirty="0" smtClean="0">
                <a:latin typeface="Arial" pitchFamily="34" charset="0"/>
                <a:cs typeface="Arial" pitchFamily="34" charset="0"/>
              </a:rPr>
              <a:t>S</a:t>
            </a:r>
            <a:r>
              <a:rPr lang="en-US" sz="2000" i="1" baseline="-25000" dirty="0" smtClean="0">
                <a:latin typeface="Arial" pitchFamily="34" charset="0"/>
                <a:cs typeface="Arial" pitchFamily="34" charset="0"/>
              </a:rPr>
              <a:t>o</a:t>
            </a:r>
            <a:r>
              <a:rPr lang="ru-RU" sz="2000" i="1" dirty="0" smtClean="0">
                <a:latin typeface="Arial" pitchFamily="34" charset="0"/>
                <a:cs typeface="Arial" pitchFamily="34" charset="0"/>
              </a:rPr>
              <a:t>– </a:t>
            </a:r>
            <a:r>
              <a:rPr lang="ru-RU" sz="2000" dirty="0" smtClean="0">
                <a:latin typeface="Arial" pitchFamily="34" charset="0"/>
                <a:cs typeface="Arial" pitchFamily="34" charset="0"/>
              </a:rPr>
              <a:t>площадь очистки, м</a:t>
            </a:r>
            <a:r>
              <a:rPr lang="ru-RU" sz="2000" baseline="30000" dirty="0" smtClean="0">
                <a:latin typeface="Arial" pitchFamily="34" charset="0"/>
                <a:cs typeface="Arial" pitchFamily="34" charset="0"/>
              </a:rPr>
              <a:t>2</a:t>
            </a:r>
            <a:r>
              <a:rPr lang="ru-RU" sz="2000" dirty="0" smtClean="0">
                <a:latin typeface="Arial" pitchFamily="34" charset="0"/>
                <a:cs typeface="Arial" pitchFamily="34" charset="0"/>
              </a:rPr>
              <a:t>;</a:t>
            </a:r>
            <a:endParaRPr lang="ru-RU" sz="2000" i="1" baseline="-25000" dirty="0" smtClean="0">
              <a:latin typeface="Arial" pitchFamily="34" charset="0"/>
              <a:cs typeface="Arial" pitchFamily="34" charset="0"/>
            </a:endParaRPr>
          </a:p>
          <a:p>
            <a:r>
              <a:rPr lang="ru-RU" sz="2000" i="1" baseline="-25000" dirty="0" smtClean="0">
                <a:latin typeface="Arial" pitchFamily="34" charset="0"/>
                <a:cs typeface="Arial" pitchFamily="34" charset="0"/>
              </a:rPr>
              <a:t>	</a:t>
            </a:r>
            <a:r>
              <a:rPr lang="en-US" sz="2000" i="1" dirty="0" smtClean="0">
                <a:latin typeface="Arial" pitchFamily="34" charset="0"/>
                <a:cs typeface="Arial" pitchFamily="34" charset="0"/>
              </a:rPr>
              <a:t>V</a:t>
            </a:r>
            <a:r>
              <a:rPr lang="ru-RU" sz="2000" i="1" dirty="0" smtClean="0">
                <a:latin typeface="Arial" pitchFamily="34" charset="0"/>
                <a:cs typeface="Arial" pitchFamily="34" charset="0"/>
              </a:rPr>
              <a:t> – </a:t>
            </a:r>
            <a:r>
              <a:rPr lang="ru-RU" sz="2000" dirty="0" smtClean="0">
                <a:latin typeface="Arial" pitchFamily="34" charset="0"/>
                <a:cs typeface="Arial" pitchFamily="34" charset="0"/>
              </a:rPr>
              <a:t>объем бункера, м</a:t>
            </a:r>
            <a:r>
              <a:rPr lang="ru-RU" sz="2000" baseline="30000" dirty="0" smtClean="0">
                <a:latin typeface="Arial" pitchFamily="34" charset="0"/>
                <a:cs typeface="Arial" pitchFamily="34" charset="0"/>
              </a:rPr>
              <a:t>3</a:t>
            </a:r>
            <a:r>
              <a:rPr lang="ru-RU" sz="2000" dirty="0" smtClean="0">
                <a:latin typeface="Arial" pitchFamily="34" charset="0"/>
                <a:cs typeface="Arial" pitchFamily="34" charset="0"/>
              </a:rPr>
              <a:t>;</a:t>
            </a:r>
            <a:endParaRPr lang="ru-RU" sz="2000" i="1" dirty="0" smtClean="0">
              <a:latin typeface="Arial" pitchFamily="34" charset="0"/>
              <a:cs typeface="Arial" pitchFamily="34" charset="0"/>
            </a:endParaRPr>
          </a:p>
          <a:p>
            <a:r>
              <a:rPr lang="ru-RU" sz="2000" i="1" dirty="0" smtClean="0">
                <a:latin typeface="Arial" pitchFamily="34" charset="0"/>
                <a:cs typeface="Arial" pitchFamily="34" charset="0"/>
              </a:rPr>
              <a:t>	</a:t>
            </a:r>
            <a:r>
              <a:rPr lang="en-US" sz="2000" i="1" dirty="0" smtClean="0">
                <a:latin typeface="Arial" pitchFamily="34" charset="0"/>
                <a:cs typeface="Arial" pitchFamily="34" charset="0"/>
              </a:rPr>
              <a:t>M</a:t>
            </a:r>
            <a:r>
              <a:rPr lang="ru-RU" sz="2000" i="1" dirty="0" smtClean="0">
                <a:latin typeface="Arial" pitchFamily="34" charset="0"/>
                <a:cs typeface="Arial" pitchFamily="34" charset="0"/>
              </a:rPr>
              <a:t> – </a:t>
            </a:r>
            <a:r>
              <a:rPr lang="ru-RU" sz="2000" dirty="0" smtClean="0">
                <a:latin typeface="Arial" pitchFamily="34" charset="0"/>
                <a:cs typeface="Arial" pitchFamily="34" charset="0"/>
              </a:rPr>
              <a:t>масса комбайна, т.</a:t>
            </a:r>
          </a:p>
          <a:p>
            <a:r>
              <a:rPr lang="ru-RU" sz="2000" dirty="0" smtClean="0">
                <a:latin typeface="Arial" pitchFamily="34" charset="0"/>
                <a:cs typeface="Arial" pitchFamily="34" charset="0"/>
              </a:rPr>
              <a:t>Коэффициент </a:t>
            </a:r>
            <a:r>
              <a:rPr lang="ru-RU" sz="2000" i="1" dirty="0" smtClean="0">
                <a:latin typeface="Arial" pitchFamily="34" charset="0"/>
                <a:cs typeface="Arial" pitchFamily="34" charset="0"/>
              </a:rPr>
              <a:t>«С» </a:t>
            </a:r>
            <a:r>
              <a:rPr lang="ru-RU" sz="2000" dirty="0" smtClean="0">
                <a:latin typeface="Arial" pitchFamily="34" charset="0"/>
                <a:cs typeface="Arial" pitchFamily="34" charset="0"/>
              </a:rPr>
              <a:t>характеризует класс комбайна: </a:t>
            </a:r>
            <a:r>
              <a:rPr lang="ru-RU" sz="2000" i="1" dirty="0" smtClean="0">
                <a:latin typeface="Arial" pitchFamily="34" charset="0"/>
                <a:cs typeface="Arial" pitchFamily="34" charset="0"/>
              </a:rPr>
              <a:t>С=11…16 – </a:t>
            </a:r>
            <a:r>
              <a:rPr lang="en-US" sz="2000" dirty="0" smtClean="0">
                <a:latin typeface="Arial" pitchFamily="34" charset="0"/>
                <a:cs typeface="Arial" pitchFamily="34" charset="0"/>
              </a:rPr>
              <a:t>I </a:t>
            </a:r>
            <a:r>
              <a:rPr lang="ru-RU" sz="2000" dirty="0" smtClean="0">
                <a:latin typeface="Arial" pitchFamily="34" charset="0"/>
                <a:cs typeface="Arial" pitchFamily="34" charset="0"/>
              </a:rPr>
              <a:t>класс; </a:t>
            </a:r>
            <a:r>
              <a:rPr lang="ru-RU" sz="2000" i="1" dirty="0" smtClean="0">
                <a:latin typeface="Arial" pitchFamily="34" charset="0"/>
                <a:cs typeface="Arial" pitchFamily="34" charset="0"/>
              </a:rPr>
              <a:t>С=16…22 – </a:t>
            </a:r>
            <a:r>
              <a:rPr lang="en-US" sz="2000" dirty="0" smtClean="0">
                <a:latin typeface="Arial" pitchFamily="34" charset="0"/>
                <a:cs typeface="Arial" pitchFamily="34" charset="0"/>
              </a:rPr>
              <a:t>II </a:t>
            </a:r>
            <a:r>
              <a:rPr lang="ru-RU" sz="2000" dirty="0" smtClean="0">
                <a:latin typeface="Arial" pitchFamily="34" charset="0"/>
                <a:cs typeface="Arial" pitchFamily="34" charset="0"/>
              </a:rPr>
              <a:t>класс; </a:t>
            </a:r>
            <a:r>
              <a:rPr lang="ru-RU" sz="2000" i="1" dirty="0" smtClean="0">
                <a:latin typeface="Arial" pitchFamily="34" charset="0"/>
                <a:cs typeface="Arial" pitchFamily="34" charset="0"/>
              </a:rPr>
              <a:t>С=</a:t>
            </a:r>
            <a:r>
              <a:rPr lang="en-US" sz="2000" i="1" dirty="0" smtClean="0">
                <a:latin typeface="Arial" pitchFamily="34" charset="0"/>
                <a:cs typeface="Arial" pitchFamily="34" charset="0"/>
              </a:rPr>
              <a:t>22</a:t>
            </a:r>
            <a:r>
              <a:rPr lang="ru-RU" sz="2000" i="1" dirty="0" smtClean="0">
                <a:latin typeface="Arial" pitchFamily="34" charset="0"/>
                <a:cs typeface="Arial" pitchFamily="34" charset="0"/>
              </a:rPr>
              <a:t>…</a:t>
            </a:r>
            <a:r>
              <a:rPr lang="en-US" sz="2000" i="1" dirty="0" smtClean="0">
                <a:latin typeface="Arial" pitchFamily="34" charset="0"/>
                <a:cs typeface="Arial" pitchFamily="34" charset="0"/>
              </a:rPr>
              <a:t>25</a:t>
            </a:r>
            <a:r>
              <a:rPr lang="ru-RU" sz="2000" i="1" dirty="0" smtClean="0">
                <a:latin typeface="Arial" pitchFamily="34" charset="0"/>
                <a:cs typeface="Arial" pitchFamily="34" charset="0"/>
              </a:rPr>
              <a:t> – </a:t>
            </a:r>
            <a:r>
              <a:rPr lang="en-US" sz="2000" dirty="0" smtClean="0">
                <a:latin typeface="Arial" pitchFamily="34" charset="0"/>
                <a:cs typeface="Arial" pitchFamily="34" charset="0"/>
              </a:rPr>
              <a:t>III </a:t>
            </a:r>
            <a:r>
              <a:rPr lang="ru-RU" sz="2000" dirty="0" smtClean="0">
                <a:latin typeface="Arial" pitchFamily="34" charset="0"/>
                <a:cs typeface="Arial" pitchFamily="34" charset="0"/>
              </a:rPr>
              <a:t>класс; </a:t>
            </a:r>
            <a:r>
              <a:rPr lang="ru-RU" sz="2000" i="1" dirty="0" smtClean="0">
                <a:latin typeface="Arial" pitchFamily="34" charset="0"/>
                <a:cs typeface="Arial" pitchFamily="34" charset="0"/>
              </a:rPr>
              <a:t>С=</a:t>
            </a:r>
            <a:r>
              <a:rPr lang="en-US" sz="2000" i="1" dirty="0" smtClean="0">
                <a:latin typeface="Arial" pitchFamily="34" charset="0"/>
                <a:cs typeface="Arial" pitchFamily="34" charset="0"/>
              </a:rPr>
              <a:t>25</a:t>
            </a:r>
            <a:r>
              <a:rPr lang="ru-RU" sz="2000" i="1" dirty="0" smtClean="0">
                <a:latin typeface="Arial" pitchFamily="34" charset="0"/>
                <a:cs typeface="Arial" pitchFamily="34" charset="0"/>
              </a:rPr>
              <a:t>…</a:t>
            </a:r>
            <a:r>
              <a:rPr lang="en-US" sz="2000" i="1" dirty="0" smtClean="0">
                <a:latin typeface="Arial" pitchFamily="34" charset="0"/>
                <a:cs typeface="Arial" pitchFamily="34" charset="0"/>
              </a:rPr>
              <a:t>28</a:t>
            </a:r>
            <a:r>
              <a:rPr lang="ru-RU" sz="2000" i="1" dirty="0" smtClean="0">
                <a:latin typeface="Arial" pitchFamily="34" charset="0"/>
                <a:cs typeface="Arial" pitchFamily="34" charset="0"/>
              </a:rPr>
              <a:t>– </a:t>
            </a:r>
            <a:r>
              <a:rPr lang="en-US" sz="2000" dirty="0" smtClean="0">
                <a:latin typeface="Arial" pitchFamily="34" charset="0"/>
                <a:cs typeface="Arial" pitchFamily="34" charset="0"/>
              </a:rPr>
              <a:t>IV </a:t>
            </a:r>
            <a:r>
              <a:rPr lang="ru-RU" sz="2000" dirty="0" smtClean="0">
                <a:latin typeface="Arial" pitchFamily="34" charset="0"/>
                <a:cs typeface="Arial" pitchFamily="34" charset="0"/>
              </a:rPr>
              <a:t>класс; </a:t>
            </a:r>
            <a:endParaRPr lang="en-US" sz="2000" dirty="0" smtClean="0">
              <a:latin typeface="Arial" pitchFamily="34" charset="0"/>
              <a:cs typeface="Arial" pitchFamily="34" charset="0"/>
            </a:endParaRPr>
          </a:p>
          <a:p>
            <a:r>
              <a:rPr lang="ru-RU" sz="2000" i="1" dirty="0" smtClean="0">
                <a:latin typeface="Arial" pitchFamily="34" charset="0"/>
                <a:cs typeface="Arial" pitchFamily="34" charset="0"/>
              </a:rPr>
              <a:t>С=</a:t>
            </a:r>
            <a:r>
              <a:rPr lang="en-US" sz="2000" i="1" dirty="0" smtClean="0">
                <a:latin typeface="Arial" pitchFamily="34" charset="0"/>
                <a:cs typeface="Arial" pitchFamily="34" charset="0"/>
              </a:rPr>
              <a:t>28</a:t>
            </a:r>
            <a:r>
              <a:rPr lang="ru-RU" sz="2000" i="1" dirty="0" smtClean="0">
                <a:latin typeface="Arial" pitchFamily="34" charset="0"/>
                <a:cs typeface="Arial" pitchFamily="34" charset="0"/>
              </a:rPr>
              <a:t>…</a:t>
            </a:r>
            <a:r>
              <a:rPr lang="en-US" sz="2000" i="1" dirty="0" smtClean="0">
                <a:latin typeface="Arial" pitchFamily="34" charset="0"/>
                <a:cs typeface="Arial" pitchFamily="34" charset="0"/>
              </a:rPr>
              <a:t>32</a:t>
            </a:r>
            <a:r>
              <a:rPr lang="ru-RU" sz="2000" i="1" dirty="0" smtClean="0">
                <a:latin typeface="Arial" pitchFamily="34" charset="0"/>
                <a:cs typeface="Arial" pitchFamily="34" charset="0"/>
              </a:rPr>
              <a:t>– </a:t>
            </a:r>
            <a:r>
              <a:rPr lang="en-US" sz="2000" dirty="0" smtClean="0">
                <a:latin typeface="Arial" pitchFamily="34" charset="0"/>
                <a:cs typeface="Arial" pitchFamily="34" charset="0"/>
              </a:rPr>
              <a:t>V </a:t>
            </a:r>
            <a:r>
              <a:rPr lang="ru-RU" sz="2000" dirty="0" smtClean="0">
                <a:latin typeface="Arial" pitchFamily="34" charset="0"/>
                <a:cs typeface="Arial" pitchFamily="34" charset="0"/>
              </a:rPr>
              <a:t>класс; </a:t>
            </a:r>
            <a:r>
              <a:rPr lang="ru-RU" sz="2000" i="1" dirty="0" smtClean="0">
                <a:latin typeface="Arial" pitchFamily="34" charset="0"/>
                <a:cs typeface="Arial" pitchFamily="34" charset="0"/>
              </a:rPr>
              <a:t>С</a:t>
            </a:r>
            <a:r>
              <a:rPr lang="en-US" sz="2000" i="1" dirty="0" smtClean="0">
                <a:latin typeface="Arial" pitchFamily="34" charset="0"/>
                <a:cs typeface="Arial" pitchFamily="34" charset="0"/>
              </a:rPr>
              <a:t>&gt;32</a:t>
            </a:r>
            <a:r>
              <a:rPr lang="ru-RU" sz="2000" i="1" dirty="0" smtClean="0">
                <a:latin typeface="Arial" pitchFamily="34" charset="0"/>
                <a:cs typeface="Arial" pitchFamily="34" charset="0"/>
              </a:rPr>
              <a:t> – </a:t>
            </a:r>
            <a:r>
              <a:rPr lang="en-US" sz="2000" dirty="0" smtClean="0">
                <a:latin typeface="Arial" pitchFamily="34" charset="0"/>
                <a:cs typeface="Arial" pitchFamily="34" charset="0"/>
              </a:rPr>
              <a:t>VI </a:t>
            </a:r>
            <a:r>
              <a:rPr lang="ru-RU" sz="2000" dirty="0" smtClean="0">
                <a:latin typeface="Arial" pitchFamily="34" charset="0"/>
                <a:cs typeface="Arial" pitchFamily="34" charset="0"/>
              </a:rPr>
              <a:t>класс</a:t>
            </a:r>
            <a:r>
              <a:rPr lang="en-US" sz="2000" dirty="0" smtClean="0">
                <a:latin typeface="Arial" pitchFamily="34" charset="0"/>
                <a:cs typeface="Arial" pitchFamily="34" charset="0"/>
              </a:rPr>
              <a:t>.</a:t>
            </a:r>
            <a:endParaRPr lang="ru-RU"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descr="техпроцесс"/>
          <p:cNvPicPr>
            <a:picLocks noChangeAspect="1" noChangeArrowheads="1"/>
          </p:cNvPicPr>
          <p:nvPr/>
        </p:nvPicPr>
        <p:blipFill>
          <a:blip r:embed="rId2" cstate="print"/>
          <a:srcRect l="2751" t="32407" r="1963" b="9611"/>
          <a:stretch>
            <a:fillRect/>
          </a:stretch>
        </p:blipFill>
        <p:spPr bwMode="auto">
          <a:xfrm>
            <a:off x="0" y="1484784"/>
            <a:ext cx="9144000" cy="3929653"/>
          </a:xfrm>
          <a:prstGeom prst="rect">
            <a:avLst/>
          </a:prstGeom>
          <a:noFill/>
        </p:spPr>
      </p:pic>
      <p:sp>
        <p:nvSpPr>
          <p:cNvPr id="92165" name="Text Box 5"/>
          <p:cNvSpPr txBox="1">
            <a:spLocks noChangeArrowheads="1"/>
          </p:cNvSpPr>
          <p:nvPr/>
        </p:nvSpPr>
        <p:spPr bwMode="auto">
          <a:xfrm>
            <a:off x="1691680" y="476672"/>
            <a:ext cx="5939501" cy="956288"/>
          </a:xfrm>
          <a:prstGeom prst="rect">
            <a:avLst/>
          </a:prstGeom>
          <a:noFill/>
          <a:ln w="25400">
            <a:noFill/>
            <a:miter lim="800000"/>
            <a:headEnd/>
            <a:tailEnd/>
          </a:ln>
          <a:effectLst/>
        </p:spPr>
        <p:txBody>
          <a:bodyPr wrap="square" lIns="90000" tIns="46800" rIns="90000" bIns="46800">
            <a:spAutoFit/>
          </a:bodyPr>
          <a:lstStyle/>
          <a:p>
            <a:pPr algn="ctr"/>
            <a:r>
              <a:rPr lang="ru-RU" sz="2800" dirty="0" smtClean="0">
                <a:solidFill>
                  <a:srgbClr val="FF0000"/>
                </a:solidFill>
                <a:latin typeface="Arial" pitchFamily="34" charset="0"/>
                <a:cs typeface="Arial" pitchFamily="34" charset="0"/>
              </a:rPr>
              <a:t>СХЕМА ТЕХНОЛОГИЧЕСКОГО ПРОЦЕССА «</a:t>
            </a:r>
            <a:r>
              <a:rPr lang="en-US" sz="2800" dirty="0" err="1" smtClean="0">
                <a:solidFill>
                  <a:srgbClr val="FF0000"/>
                </a:solidFill>
                <a:latin typeface="Arial" pitchFamily="34" charset="0"/>
                <a:cs typeface="Arial" pitchFamily="34" charset="0"/>
              </a:rPr>
              <a:t>Acros</a:t>
            </a:r>
            <a:r>
              <a:rPr lang="ru-RU" sz="2800" dirty="0" smtClean="0">
                <a:solidFill>
                  <a:srgbClr val="FF0000"/>
                </a:solidFill>
                <a:latin typeface="Arial" pitchFamily="34" charset="0"/>
                <a:cs typeface="Arial" pitchFamily="34" charset="0"/>
              </a:rPr>
              <a:t>»</a:t>
            </a:r>
            <a:r>
              <a:rPr lang="en-US" sz="2800" dirty="0" smtClean="0">
                <a:solidFill>
                  <a:srgbClr val="FF0000"/>
                </a:solidFill>
                <a:latin typeface="Arial" pitchFamily="34" charset="0"/>
                <a:cs typeface="Arial" pitchFamily="34" charset="0"/>
              </a:rPr>
              <a:t> </a:t>
            </a:r>
            <a:r>
              <a:rPr lang="ru-RU" sz="2800" dirty="0" smtClean="0">
                <a:solidFill>
                  <a:srgbClr val="FF0000"/>
                </a:solidFill>
                <a:latin typeface="Arial" pitchFamily="34" charset="0"/>
                <a:cs typeface="Arial" pitchFamily="34" charset="0"/>
              </a:rPr>
              <a:t>с копнителем</a:t>
            </a:r>
            <a:endParaRPr lang="ru-RU" sz="28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Безымянный"/>
          <p:cNvPicPr>
            <a:picLocks noChangeAspect="1" noChangeArrowheads="1"/>
          </p:cNvPicPr>
          <p:nvPr/>
        </p:nvPicPr>
        <p:blipFill>
          <a:blip r:embed="rId2" cstate="print"/>
          <a:srcRect/>
          <a:stretch>
            <a:fillRect/>
          </a:stretch>
        </p:blipFill>
        <p:spPr bwMode="auto">
          <a:xfrm>
            <a:off x="0" y="2708920"/>
            <a:ext cx="9402466" cy="3514401"/>
          </a:xfrm>
          <a:prstGeom prst="rect">
            <a:avLst/>
          </a:prstGeom>
          <a:noFill/>
        </p:spPr>
      </p:pic>
      <p:pic>
        <p:nvPicPr>
          <p:cNvPr id="3077" name="Picture 5" descr="081"/>
          <p:cNvPicPr>
            <a:picLocks noChangeAspect="1" noChangeArrowheads="1"/>
          </p:cNvPicPr>
          <p:nvPr/>
        </p:nvPicPr>
        <p:blipFill>
          <a:blip r:embed="rId3" cstate="print"/>
          <a:srcRect/>
          <a:stretch>
            <a:fillRect/>
          </a:stretch>
        </p:blipFill>
        <p:spPr bwMode="auto">
          <a:xfrm>
            <a:off x="570154" y="1916832"/>
            <a:ext cx="3399340" cy="1214446"/>
          </a:xfrm>
          <a:prstGeom prst="rect">
            <a:avLst/>
          </a:prstGeom>
          <a:noFill/>
        </p:spPr>
      </p:pic>
      <p:sp>
        <p:nvSpPr>
          <p:cNvPr id="3078" name="AutoShape 6"/>
          <p:cNvSpPr>
            <a:spLocks noChangeArrowheads="1"/>
          </p:cNvSpPr>
          <p:nvPr/>
        </p:nvSpPr>
        <p:spPr bwMode="auto">
          <a:xfrm>
            <a:off x="498146" y="1988840"/>
            <a:ext cx="3571900" cy="1071570"/>
          </a:xfrm>
          <a:prstGeom prst="wedgeRectCallout">
            <a:avLst>
              <a:gd name="adj1" fmla="val -24338"/>
              <a:gd name="adj2" fmla="val 277560"/>
            </a:avLst>
          </a:prstGeom>
          <a:noFill/>
          <a:ln w="25400">
            <a:solidFill>
              <a:srgbClr val="FF0000"/>
            </a:solidFill>
            <a:miter lim="800000"/>
            <a:headEnd/>
            <a:tailEnd/>
          </a:ln>
          <a:effectLst/>
        </p:spPr>
        <p:txBody>
          <a:bodyPr/>
          <a:lstStyle/>
          <a:p>
            <a:pPr algn="ctr"/>
            <a:endParaRPr lang="ru-RU" sz="1000">
              <a:latin typeface="Arial" charset="0"/>
            </a:endParaRPr>
          </a:p>
        </p:txBody>
      </p:sp>
      <p:sp>
        <p:nvSpPr>
          <p:cNvPr id="9" name="Прямоугольник 8"/>
          <p:cNvSpPr/>
          <p:nvPr/>
        </p:nvSpPr>
        <p:spPr>
          <a:xfrm>
            <a:off x="323528" y="764704"/>
            <a:ext cx="8640960" cy="830997"/>
          </a:xfrm>
          <a:prstGeom prst="rect">
            <a:avLst/>
          </a:prstGeom>
        </p:spPr>
        <p:txBody>
          <a:bodyPr wrap="square">
            <a:spAutoFit/>
          </a:bodyPr>
          <a:lstStyle/>
          <a:p>
            <a:pPr algn="ctr"/>
            <a:r>
              <a:rPr lang="ru-RU" dirty="0" smtClean="0">
                <a:solidFill>
                  <a:srgbClr val="FF0000"/>
                </a:solidFill>
                <a:latin typeface="Arial" pitchFamily="34" charset="0"/>
                <a:cs typeface="Arial" pitchFamily="34" charset="0"/>
              </a:rPr>
              <a:t>СХЕМА ТЕХНОЛОГИЧЕСКОГО ПРОЦЕССА </a:t>
            </a:r>
          </a:p>
          <a:p>
            <a:pPr algn="ctr"/>
            <a:r>
              <a:rPr lang="ru-RU" dirty="0" smtClean="0">
                <a:solidFill>
                  <a:srgbClr val="FF0000"/>
                </a:solidFill>
                <a:latin typeface="Arial" pitchFamily="34" charset="0"/>
                <a:cs typeface="Arial" pitchFamily="34" charset="0"/>
              </a:rPr>
              <a:t>«</a:t>
            </a:r>
            <a:r>
              <a:rPr lang="en-US" dirty="0" smtClean="0">
                <a:solidFill>
                  <a:srgbClr val="FF0000"/>
                </a:solidFill>
                <a:latin typeface="Arial" pitchFamily="34" charset="0"/>
                <a:cs typeface="Arial" pitchFamily="34" charset="0"/>
              </a:rPr>
              <a:t>ACROS</a:t>
            </a:r>
            <a:r>
              <a:rPr lang="ru-RU" dirty="0" smtClean="0">
                <a:solidFill>
                  <a:srgbClr val="FF0000"/>
                </a:solidFill>
                <a:latin typeface="Arial" pitchFamily="34" charset="0"/>
                <a:cs typeface="Arial" pitchFamily="34" charset="0"/>
              </a:rPr>
              <a:t>»</a:t>
            </a:r>
            <a:r>
              <a:rPr lang="en-US" dirty="0" smtClean="0">
                <a:solidFill>
                  <a:srgbClr val="FF0000"/>
                </a:solidFill>
                <a:latin typeface="Arial" pitchFamily="34" charset="0"/>
                <a:cs typeface="Arial" pitchFamily="34" charset="0"/>
              </a:rPr>
              <a:t> </a:t>
            </a:r>
            <a:r>
              <a:rPr lang="ru-RU" dirty="0" smtClean="0">
                <a:solidFill>
                  <a:srgbClr val="FF0000"/>
                </a:solidFill>
                <a:latin typeface="Arial" pitchFamily="34" charset="0"/>
                <a:cs typeface="Arial" pitchFamily="34" charset="0"/>
              </a:rPr>
              <a:t>с </a:t>
            </a:r>
            <a:r>
              <a:rPr lang="ru-RU" dirty="0" err="1" smtClean="0">
                <a:solidFill>
                  <a:srgbClr val="FF0000"/>
                </a:solidFill>
                <a:latin typeface="Arial" pitchFamily="34" charset="0"/>
                <a:cs typeface="Arial" pitchFamily="34" charset="0"/>
              </a:rPr>
              <a:t>измельчителем</a:t>
            </a:r>
            <a:endParaRPr lang="ru-RU"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764025"/>
            <a:ext cx="9144000" cy="5463034"/>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1" u="none" strike="noStrike" cap="none" normalizeH="0" baseline="0" dirty="0" smtClean="0">
                <a:ln>
                  <a:noFill/>
                </a:ln>
                <a:solidFill>
                  <a:srgbClr val="FF0000"/>
                </a:solidFill>
                <a:effectLst/>
                <a:latin typeface="Arial" pitchFamily="34" charset="0"/>
                <a:cs typeface="Arial" pitchFamily="34" charset="0"/>
              </a:rPr>
              <a:t>КЛАССИФИКАЦИЯ Р О ЗУК.</a:t>
            </a:r>
          </a:p>
          <a:p>
            <a:pPr marL="0" marR="0" lvl="0" indent="0" algn="l" defTabSz="914400" rtl="0" eaLnBrk="1" fontAlgn="base" latinLnBrk="0" hangingPunct="1">
              <a:lnSpc>
                <a:spcPct val="100000"/>
              </a:lnSpc>
              <a:spcBef>
                <a:spcPct val="0"/>
              </a:spcBef>
              <a:spcAft>
                <a:spcPct val="0"/>
              </a:spcAft>
              <a:buClrTx/>
              <a:buSzTx/>
              <a:buFontTx/>
              <a:buNone/>
              <a:tabLst/>
            </a:pPr>
            <a:endParaRPr lang="ru-RU" sz="8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4FC33"/>
                </a:solidFill>
                <a:effectLst/>
                <a:latin typeface="Arial" pitchFamily="34" charset="0"/>
                <a:cs typeface="Arial" pitchFamily="34" charset="0"/>
              </a:rPr>
              <a:t>1. Жатки:</a:t>
            </a:r>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a:t>
            </a:r>
            <a:r>
              <a:rPr kumimoji="0" lang="ru-RU" sz="2000" b="0" i="0" u="none" strike="noStrike" cap="none" normalizeH="0" baseline="0" dirty="0" smtClean="0">
                <a:ln>
                  <a:noFill/>
                </a:ln>
                <a:solidFill>
                  <a:srgbClr val="9933FF"/>
                </a:solidFill>
                <a:effectLst/>
                <a:latin typeface="Arial" pitchFamily="34" charset="0"/>
                <a:cs typeface="Arial" pitchFamily="34" charset="0"/>
              </a:rPr>
              <a:t>а) по ширине захвата;</a:t>
            </a:r>
            <a:br>
              <a:rPr kumimoji="0" lang="ru-RU" sz="2000" b="0" i="0" u="none" strike="noStrike" cap="none" normalizeH="0" baseline="0" dirty="0" smtClean="0">
                <a:ln>
                  <a:noFill/>
                </a:ln>
                <a:solidFill>
                  <a:srgbClr val="9933FF"/>
                </a:solidFill>
                <a:effectLst/>
                <a:latin typeface="Arial" pitchFamily="34" charset="0"/>
                <a:cs typeface="Arial" pitchFamily="34" charset="0"/>
              </a:rPr>
            </a:br>
            <a:r>
              <a:rPr kumimoji="0" lang="ru-RU" sz="2000" b="0" i="0" u="none" strike="noStrike" cap="none" normalizeH="0" baseline="0" dirty="0" smtClean="0">
                <a:ln>
                  <a:noFill/>
                </a:ln>
                <a:solidFill>
                  <a:srgbClr val="9933FF"/>
                </a:solidFill>
                <a:effectLst/>
                <a:latin typeface="Arial" pitchFamily="34" charset="0"/>
                <a:cs typeface="Arial" pitchFamily="34" charset="0"/>
              </a:rPr>
              <a:t>	б) по типу режущего аппарата;</a:t>
            </a:r>
            <a:br>
              <a:rPr kumimoji="0" lang="ru-RU" sz="2000" b="0" i="0" u="none" strike="noStrike" cap="none" normalizeH="0" baseline="0" dirty="0" smtClean="0">
                <a:ln>
                  <a:noFill/>
                </a:ln>
                <a:solidFill>
                  <a:srgbClr val="9933FF"/>
                </a:solidFill>
                <a:effectLst/>
                <a:latin typeface="Arial" pitchFamily="34" charset="0"/>
                <a:cs typeface="Arial" pitchFamily="34" charset="0"/>
              </a:rPr>
            </a:br>
            <a:r>
              <a:rPr kumimoji="0" lang="ru-RU" sz="2000" b="0" i="0" u="none" strike="noStrike" cap="none" normalizeH="0" baseline="0" dirty="0" smtClean="0">
                <a:ln>
                  <a:noFill/>
                </a:ln>
                <a:solidFill>
                  <a:srgbClr val="9933FF"/>
                </a:solidFill>
                <a:effectLst/>
                <a:latin typeface="Arial" pitchFamily="34" charset="0"/>
                <a:cs typeface="Arial" pitchFamily="34" charset="0"/>
              </a:rPr>
              <a:t>	в) по типу привода режущего аппарата; </a:t>
            </a:r>
            <a:br>
              <a:rPr kumimoji="0" lang="ru-RU" sz="2000" b="0" i="0" u="none" strike="noStrike" cap="none" normalizeH="0" baseline="0" dirty="0" smtClean="0">
                <a:ln>
                  <a:noFill/>
                </a:ln>
                <a:solidFill>
                  <a:srgbClr val="9933FF"/>
                </a:solidFill>
                <a:effectLst/>
                <a:latin typeface="Arial" pitchFamily="34" charset="0"/>
                <a:cs typeface="Arial" pitchFamily="34" charset="0"/>
              </a:rPr>
            </a:br>
            <a:r>
              <a:rPr kumimoji="0" lang="ru-RU" sz="2000" b="0" i="0" u="none" strike="noStrike" cap="none" normalizeH="0" baseline="0" dirty="0" smtClean="0">
                <a:ln>
                  <a:noFill/>
                </a:ln>
                <a:solidFill>
                  <a:srgbClr val="9933FF"/>
                </a:solidFill>
                <a:effectLst/>
                <a:latin typeface="Arial" pitchFamily="34" charset="0"/>
                <a:cs typeface="Arial" pitchFamily="34" charset="0"/>
              </a:rPr>
              <a:t>	г) по типу мотовила:</a:t>
            </a:r>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 жестко-планчатое;</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 </a:t>
            </a:r>
            <a:r>
              <a:rPr kumimoji="0" lang="ru-RU" sz="2000" b="0" i="0" u="none" strike="noStrike" cap="none" normalizeH="0" baseline="0" dirty="0" err="1" smtClean="0">
                <a:ln>
                  <a:noFill/>
                </a:ln>
                <a:solidFill>
                  <a:schemeClr val="tx1"/>
                </a:solidFill>
                <a:effectLst/>
                <a:latin typeface="Arial" pitchFamily="34" charset="0"/>
                <a:cs typeface="Arial" pitchFamily="34" charset="0"/>
              </a:rPr>
              <a:t>параллелограммное</a:t>
            </a:r>
            <a:r>
              <a:rPr kumimoji="0" lang="ru-RU" sz="2000" b="0" i="0" u="none" strike="noStrike" cap="none" normalizeH="0" baseline="0" dirty="0" smtClean="0">
                <a:ln>
                  <a:noFill/>
                </a:ln>
                <a:solidFill>
                  <a:schemeClr val="tx1"/>
                </a:solidFill>
                <a:effectLst/>
                <a:latin typeface="Arial" pitchFamily="34" charset="0"/>
                <a:cs typeface="Arial" pitchFamily="34" charset="0"/>
              </a:rPr>
              <a:t> (эксцентриковое);</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 копирующее;</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a:t>
            </a:r>
            <a:r>
              <a:rPr kumimoji="0" lang="ru-RU" sz="2000" b="0" i="0" u="none" strike="noStrike" cap="none" normalizeH="0" baseline="0" dirty="0" err="1" smtClean="0">
                <a:ln>
                  <a:noFill/>
                </a:ln>
                <a:solidFill>
                  <a:srgbClr val="9933FF"/>
                </a:solidFill>
                <a:effectLst/>
                <a:latin typeface="Arial" pitchFamily="34" charset="0"/>
                <a:cs typeface="Arial" pitchFamily="34" charset="0"/>
              </a:rPr>
              <a:t>д</a:t>
            </a:r>
            <a:r>
              <a:rPr kumimoji="0" lang="ru-RU" sz="2000" b="0" i="0" u="none" strike="noStrike" cap="none" normalizeH="0" baseline="0" dirty="0" smtClean="0">
                <a:ln>
                  <a:noFill/>
                </a:ln>
                <a:solidFill>
                  <a:srgbClr val="9933FF"/>
                </a:solidFill>
                <a:effectLst/>
                <a:latin typeface="Arial" pitchFamily="34" charset="0"/>
                <a:cs typeface="Arial" pitchFamily="34" charset="0"/>
              </a:rPr>
              <a:t>) очесывающие.</a:t>
            </a:r>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4FC33"/>
                </a:solidFill>
                <a:effectLst/>
                <a:latin typeface="Arial" pitchFamily="34" charset="0"/>
                <a:cs typeface="Arial" pitchFamily="34" charset="0"/>
              </a:rPr>
              <a:t>2. Подборщики</a:t>
            </a:r>
            <a:r>
              <a:rPr kumimoji="0" lang="ru-RU" sz="2000" b="0" i="0" u="none" strike="noStrike" cap="none" normalizeH="0" baseline="0" dirty="0" smtClean="0">
                <a:ln>
                  <a:noFill/>
                </a:ln>
                <a:solidFill>
                  <a:schemeClr val="tx1"/>
                </a:solidFill>
                <a:effectLst/>
                <a:latin typeface="Arial" pitchFamily="34" charset="0"/>
                <a:cs typeface="Arial" pitchFamily="34" charset="0"/>
              </a:rPr>
              <a:t>:</a:t>
            </a:r>
            <a:r>
              <a:rPr kumimoji="0" lang="ru-RU" sz="2000" b="0" i="0" u="none" strike="noStrike" cap="none" normalizeH="0" dirty="0" smtClean="0">
                <a:ln>
                  <a:noFill/>
                </a:ln>
                <a:solidFill>
                  <a:schemeClr val="tx1"/>
                </a:solidFill>
                <a:effectLst/>
                <a:latin typeface="Arial" pitchFamily="34" charset="0"/>
                <a:cs typeface="Arial" pitchFamily="34" charset="0"/>
              </a:rPr>
              <a:t> </a:t>
            </a:r>
            <a:r>
              <a:rPr lang="ru-RU" sz="2000" dirty="0" smtClean="0">
                <a:latin typeface="Arial" pitchFamily="34" charset="0"/>
                <a:cs typeface="Arial" pitchFamily="34" charset="0"/>
              </a:rPr>
              <a:t>к</a:t>
            </a:r>
            <a:r>
              <a:rPr kumimoji="0" lang="ru-RU" sz="2000" b="0" i="0" u="none" strike="noStrike" cap="none" normalizeH="0" baseline="0" dirty="0" smtClean="0">
                <a:ln>
                  <a:noFill/>
                </a:ln>
                <a:solidFill>
                  <a:schemeClr val="tx1"/>
                </a:solidFill>
                <a:effectLst/>
                <a:latin typeface="Arial" pitchFamily="34" charset="0"/>
                <a:cs typeface="Arial" pitchFamily="34" charset="0"/>
              </a:rPr>
              <a:t>улисные; барабанные; полотенно-транспортерные.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Arial" pitchFamily="34" charset="0"/>
                <a:cs typeface="Arial" pitchFamily="34" charset="0"/>
              </a:rPr>
              <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rgbClr val="04FC33"/>
                </a:solidFill>
                <a:effectLst/>
                <a:latin typeface="Arial" pitchFamily="34" charset="0"/>
                <a:cs typeface="Arial" pitchFamily="34" charset="0"/>
              </a:rPr>
              <a:t>3. Наклонные камеры</a:t>
            </a:r>
            <a:r>
              <a:rPr kumimoji="0" lang="ru-RU" sz="2000" b="0" i="0" u="none" strike="noStrike" cap="none" normalizeH="0" baseline="0" dirty="0" smtClean="0">
                <a:ln>
                  <a:noFill/>
                </a:ln>
                <a:solidFill>
                  <a:schemeClr val="tx1"/>
                </a:solidFill>
                <a:effectLst/>
                <a:latin typeface="Arial" pitchFamily="34" charset="0"/>
                <a:cs typeface="Arial" pitchFamily="34" charset="0"/>
              </a:rPr>
              <a:t>:</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a:t>
            </a:r>
            <a:r>
              <a:rPr kumimoji="0" lang="ru-RU" sz="2000" b="0" i="0" u="none" strike="noStrike" cap="none" normalizeH="0" baseline="0" dirty="0" smtClean="0">
                <a:ln>
                  <a:noFill/>
                </a:ln>
                <a:solidFill>
                  <a:srgbClr val="9933FF"/>
                </a:solidFill>
                <a:effectLst/>
                <a:latin typeface="Arial" pitchFamily="34" charset="0"/>
                <a:cs typeface="Arial" pitchFamily="34" charset="0"/>
              </a:rPr>
              <a:t>а). Транспортерные;</a:t>
            </a:r>
            <a:br>
              <a:rPr kumimoji="0" lang="ru-RU" sz="2000" b="0" i="0" u="none" strike="noStrike" cap="none" normalizeH="0" baseline="0" dirty="0" smtClean="0">
                <a:ln>
                  <a:noFill/>
                </a:ln>
                <a:solidFill>
                  <a:srgbClr val="9933FF"/>
                </a:solidFill>
                <a:effectLst/>
                <a:latin typeface="Arial" pitchFamily="34" charset="0"/>
                <a:cs typeface="Arial" pitchFamily="34" charset="0"/>
              </a:rPr>
            </a:br>
            <a:r>
              <a:rPr kumimoji="0" lang="ru-RU" sz="2000" b="0" i="0" u="none" strike="noStrike" cap="none" normalizeH="0" baseline="0" dirty="0" smtClean="0">
                <a:ln>
                  <a:noFill/>
                </a:ln>
                <a:solidFill>
                  <a:srgbClr val="9933FF"/>
                </a:solidFill>
                <a:effectLst/>
                <a:latin typeface="Arial" pitchFamily="34" charset="0"/>
                <a:cs typeface="Arial" pitchFamily="34" charset="0"/>
              </a:rPr>
              <a:t>	б). </a:t>
            </a:r>
            <a:r>
              <a:rPr kumimoji="0" lang="ru-RU" sz="2000" b="0" i="0" u="none" strike="noStrike" cap="none" normalizeH="0" baseline="0" dirty="0" err="1" smtClean="0">
                <a:ln>
                  <a:noFill/>
                </a:ln>
                <a:solidFill>
                  <a:srgbClr val="9933FF"/>
                </a:solidFill>
                <a:effectLst/>
                <a:latin typeface="Arial" pitchFamily="34" charset="0"/>
                <a:cs typeface="Arial" pitchFamily="34" charset="0"/>
              </a:rPr>
              <a:t>Транспортерно-битерные</a:t>
            </a:r>
            <a:r>
              <a:rPr kumimoji="0" lang="ru-RU" sz="2000" b="0" i="0" u="none" strike="noStrike" cap="none" normalizeH="0" baseline="0" dirty="0" smtClean="0">
                <a:ln>
                  <a:noFill/>
                </a:ln>
                <a:solidFill>
                  <a:srgbClr val="9933FF"/>
                </a:solidFill>
                <a:effectLst/>
                <a:latin typeface="Arial" pitchFamily="34" charset="0"/>
                <a:cs typeface="Arial" pitchFamily="34" charset="0"/>
              </a:rPr>
              <a:t>;</a:t>
            </a:r>
            <a:br>
              <a:rPr kumimoji="0" lang="ru-RU" sz="2000" b="0" i="0" u="none" strike="noStrike" cap="none" normalizeH="0" baseline="0" dirty="0" smtClean="0">
                <a:ln>
                  <a:noFill/>
                </a:ln>
                <a:solidFill>
                  <a:srgbClr val="9933FF"/>
                </a:solidFill>
                <a:effectLst/>
                <a:latin typeface="Arial" pitchFamily="34" charset="0"/>
                <a:cs typeface="Arial" pitchFamily="34" charset="0"/>
              </a:rPr>
            </a:br>
            <a:r>
              <a:rPr kumimoji="0" lang="ru-RU" sz="2000" b="0" i="0" u="none" strike="noStrike" cap="none" normalizeH="0" baseline="0" dirty="0" smtClean="0">
                <a:ln>
                  <a:noFill/>
                </a:ln>
                <a:solidFill>
                  <a:srgbClr val="9933FF"/>
                </a:solidFill>
                <a:effectLst/>
                <a:latin typeface="Arial" pitchFamily="34" charset="0"/>
                <a:cs typeface="Arial" pitchFamily="34" charset="0"/>
              </a:rPr>
              <a:t>	в). </a:t>
            </a:r>
            <a:r>
              <a:rPr kumimoji="0" lang="ru-RU" sz="2000" b="0" i="0" u="none" strike="noStrike" cap="none" normalizeH="0" baseline="0" dirty="0" err="1" smtClean="0">
                <a:ln>
                  <a:noFill/>
                </a:ln>
                <a:solidFill>
                  <a:srgbClr val="9933FF"/>
                </a:solidFill>
                <a:effectLst/>
                <a:latin typeface="Arial" pitchFamily="34" charset="0"/>
                <a:cs typeface="Arial" pitchFamily="34" charset="0"/>
              </a:rPr>
              <a:t>Битерные</a:t>
            </a:r>
            <a:r>
              <a:rPr kumimoji="0" lang="ru-RU" sz="2000" b="0" i="0" u="none" strike="noStrike" cap="none" normalizeH="0" baseline="0" dirty="0" smtClean="0">
                <a:ln>
                  <a:noFill/>
                </a:ln>
                <a:solidFill>
                  <a:srgbClr val="9933FF"/>
                </a:solidFill>
                <a:effectLst/>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8145463" y="182563"/>
            <a:ext cx="184150" cy="350837"/>
          </a:xfrm>
          <a:prstGeom prst="rect">
            <a:avLst/>
          </a:prstGeom>
          <a:noFill/>
          <a:ln w="9525">
            <a:noFill/>
            <a:miter lim="800000"/>
            <a:headEnd/>
            <a:tailEnd/>
          </a:ln>
          <a:effectLst/>
        </p:spPr>
        <p:txBody>
          <a:bodyPr>
            <a:spAutoFit/>
          </a:bodyPr>
          <a:lstStyle/>
          <a:p>
            <a:pPr algn="r"/>
            <a:endParaRPr lang="ru-RU" sz="1700" b="1">
              <a:solidFill>
                <a:schemeClr val="bg1"/>
              </a:solidFill>
              <a:latin typeface="Tahoma" pitchFamily="34" charset="0"/>
            </a:endParaRPr>
          </a:p>
        </p:txBody>
      </p:sp>
      <p:sp>
        <p:nvSpPr>
          <p:cNvPr id="9222" name="Text Box 6"/>
          <p:cNvSpPr txBox="1">
            <a:spLocks noChangeArrowheads="1"/>
          </p:cNvSpPr>
          <p:nvPr/>
        </p:nvSpPr>
        <p:spPr bwMode="auto">
          <a:xfrm>
            <a:off x="2915816" y="2852936"/>
            <a:ext cx="2952750" cy="402291"/>
          </a:xfrm>
          <a:prstGeom prst="rect">
            <a:avLst/>
          </a:prstGeom>
          <a:noFill/>
          <a:ln w="25400">
            <a:noFill/>
            <a:miter lim="800000"/>
            <a:headEnd/>
            <a:tailEnd/>
          </a:ln>
          <a:effectLst/>
        </p:spPr>
        <p:txBody>
          <a:bodyPr lIns="90000" tIns="46800" rIns="90000" bIns="46800">
            <a:spAutoFit/>
          </a:bodyPr>
          <a:lstStyle/>
          <a:p>
            <a:pPr algn="ctr">
              <a:spcBef>
                <a:spcPct val="50000"/>
              </a:spcBef>
            </a:pPr>
            <a:r>
              <a:rPr lang="en-US" sz="2000" b="1" dirty="0">
                <a:solidFill>
                  <a:srgbClr val="FF0000"/>
                </a:solidFill>
                <a:latin typeface="Arial" pitchFamily="34" charset="0"/>
                <a:cs typeface="Arial" pitchFamily="34" charset="0"/>
              </a:rPr>
              <a:t>ACROS</a:t>
            </a:r>
            <a:r>
              <a:rPr lang="ru-RU" sz="2000" b="1" dirty="0">
                <a:solidFill>
                  <a:srgbClr val="FF0000"/>
                </a:solidFill>
                <a:latin typeface="Arial" pitchFamily="34" charset="0"/>
                <a:cs typeface="Arial" pitchFamily="34" charset="0"/>
              </a:rPr>
              <a:t> 530 </a:t>
            </a:r>
          </a:p>
        </p:txBody>
      </p:sp>
      <p:pic>
        <p:nvPicPr>
          <p:cNvPr id="9224" name="Picture 8" descr="P1010079"/>
          <p:cNvPicPr>
            <a:picLocks noChangeAspect="1" noChangeArrowheads="1"/>
          </p:cNvPicPr>
          <p:nvPr/>
        </p:nvPicPr>
        <p:blipFill>
          <a:blip r:embed="rId3" cstate="print"/>
          <a:srcRect l="4953" t="5371"/>
          <a:stretch>
            <a:fillRect/>
          </a:stretch>
        </p:blipFill>
        <p:spPr bwMode="auto">
          <a:xfrm>
            <a:off x="6372200" y="548680"/>
            <a:ext cx="2771800" cy="1909341"/>
          </a:xfrm>
          <a:prstGeom prst="rect">
            <a:avLst/>
          </a:prstGeom>
          <a:noFill/>
        </p:spPr>
      </p:pic>
      <p:pic>
        <p:nvPicPr>
          <p:cNvPr id="9226" name="Picture 10" descr="7213_Jatka_kukuruzna_min"/>
          <p:cNvPicPr>
            <a:picLocks noChangeAspect="1" noChangeArrowheads="1"/>
          </p:cNvPicPr>
          <p:nvPr/>
        </p:nvPicPr>
        <p:blipFill>
          <a:blip r:embed="rId4" cstate="print"/>
          <a:srcRect l="5250" t="3170" r="4200" b="11067"/>
          <a:stretch>
            <a:fillRect/>
          </a:stretch>
        </p:blipFill>
        <p:spPr bwMode="auto">
          <a:xfrm>
            <a:off x="0" y="476672"/>
            <a:ext cx="3096344" cy="1944216"/>
          </a:xfrm>
          <a:prstGeom prst="rect">
            <a:avLst/>
          </a:prstGeom>
          <a:noFill/>
        </p:spPr>
      </p:pic>
      <p:pic>
        <p:nvPicPr>
          <p:cNvPr id="9227" name="Picture 11" descr="7213_Jatka_podsolnechnik_min"/>
          <p:cNvPicPr>
            <a:picLocks noChangeAspect="1" noChangeArrowheads="1"/>
          </p:cNvPicPr>
          <p:nvPr/>
        </p:nvPicPr>
        <p:blipFill>
          <a:blip r:embed="rId5" cstate="print"/>
          <a:srcRect l="9217" t="5575" r="4868" b="12975"/>
          <a:stretch>
            <a:fillRect/>
          </a:stretch>
        </p:blipFill>
        <p:spPr bwMode="auto">
          <a:xfrm>
            <a:off x="3203848" y="476672"/>
            <a:ext cx="3059098" cy="2016224"/>
          </a:xfrm>
          <a:prstGeom prst="rect">
            <a:avLst/>
          </a:prstGeom>
          <a:noFill/>
        </p:spPr>
      </p:pic>
      <p:sp>
        <p:nvSpPr>
          <p:cNvPr id="9228" name="Text Box 12"/>
          <p:cNvSpPr txBox="1">
            <a:spLocks noChangeArrowheads="1"/>
          </p:cNvSpPr>
          <p:nvPr/>
        </p:nvSpPr>
        <p:spPr bwMode="auto">
          <a:xfrm>
            <a:off x="376238" y="2657475"/>
            <a:ext cx="3116262" cy="366713"/>
          </a:xfrm>
          <a:prstGeom prst="rect">
            <a:avLst/>
          </a:prstGeom>
          <a:noFill/>
          <a:ln w="9525">
            <a:noFill/>
            <a:miter lim="800000"/>
            <a:headEnd/>
            <a:tailEnd/>
          </a:ln>
          <a:effectLst/>
        </p:spPr>
        <p:txBody>
          <a:bodyPr>
            <a:spAutoFit/>
          </a:bodyPr>
          <a:lstStyle/>
          <a:p>
            <a:endParaRPr lang="ru-RU"/>
          </a:p>
        </p:txBody>
      </p:sp>
      <p:sp>
        <p:nvSpPr>
          <p:cNvPr id="9229" name="Text Box 13"/>
          <p:cNvSpPr txBox="1">
            <a:spLocks noChangeArrowheads="1"/>
          </p:cNvSpPr>
          <p:nvPr/>
        </p:nvSpPr>
        <p:spPr bwMode="auto">
          <a:xfrm>
            <a:off x="179512" y="116632"/>
            <a:ext cx="2616935" cy="461665"/>
          </a:xfrm>
          <a:prstGeom prst="rect">
            <a:avLst/>
          </a:prstGeom>
          <a:noFill/>
          <a:ln w="9525">
            <a:noFill/>
            <a:miter lim="800000"/>
            <a:headEnd/>
            <a:tailEnd/>
          </a:ln>
          <a:effectLst/>
        </p:spPr>
        <p:txBody>
          <a:bodyPr wrap="none">
            <a:spAutoFit/>
          </a:bodyPr>
          <a:lstStyle/>
          <a:p>
            <a:r>
              <a:rPr lang="ru-RU" sz="2000" b="1" dirty="0">
                <a:solidFill>
                  <a:srgbClr val="9933FF"/>
                </a:solidFill>
              </a:rPr>
              <a:t>ПКП-8-05 (кукуруза</a:t>
            </a:r>
            <a:r>
              <a:rPr lang="ru-RU" b="1" dirty="0">
                <a:solidFill>
                  <a:srgbClr val="9933FF"/>
                </a:solidFill>
              </a:rPr>
              <a:t>)</a:t>
            </a:r>
          </a:p>
        </p:txBody>
      </p:sp>
      <p:sp>
        <p:nvSpPr>
          <p:cNvPr id="9231" name="Text Box 15"/>
          <p:cNvSpPr txBox="1">
            <a:spLocks noChangeArrowheads="1"/>
          </p:cNvSpPr>
          <p:nvPr/>
        </p:nvSpPr>
        <p:spPr bwMode="auto">
          <a:xfrm>
            <a:off x="6228185" y="188640"/>
            <a:ext cx="2915816" cy="400110"/>
          </a:xfrm>
          <a:prstGeom prst="rect">
            <a:avLst/>
          </a:prstGeom>
          <a:noFill/>
          <a:ln w="9525">
            <a:noFill/>
            <a:miter lim="800000"/>
            <a:headEnd/>
            <a:tailEnd/>
          </a:ln>
          <a:effectLst/>
        </p:spPr>
        <p:txBody>
          <a:bodyPr wrap="square">
            <a:spAutoFit/>
          </a:bodyPr>
          <a:lstStyle/>
          <a:p>
            <a:r>
              <a:rPr lang="ru-RU" sz="2000" b="1" dirty="0">
                <a:solidFill>
                  <a:srgbClr val="9933FF"/>
                </a:solidFill>
              </a:rPr>
              <a:t>Платформа-подборщик</a:t>
            </a:r>
          </a:p>
        </p:txBody>
      </p:sp>
      <p:sp>
        <p:nvSpPr>
          <p:cNvPr id="9232" name="Text Box 16"/>
          <p:cNvSpPr txBox="1">
            <a:spLocks noChangeArrowheads="1"/>
          </p:cNvSpPr>
          <p:nvPr/>
        </p:nvSpPr>
        <p:spPr bwMode="auto">
          <a:xfrm>
            <a:off x="3059832" y="188640"/>
            <a:ext cx="3214195" cy="400110"/>
          </a:xfrm>
          <a:prstGeom prst="rect">
            <a:avLst/>
          </a:prstGeom>
          <a:noFill/>
          <a:ln w="9525">
            <a:noFill/>
            <a:miter lim="800000"/>
            <a:headEnd/>
            <a:tailEnd/>
          </a:ln>
          <a:effectLst/>
        </p:spPr>
        <p:txBody>
          <a:bodyPr wrap="square">
            <a:spAutoFit/>
          </a:bodyPr>
          <a:lstStyle/>
          <a:p>
            <a:r>
              <a:rPr lang="ru-RU" sz="2000" b="1" dirty="0">
                <a:solidFill>
                  <a:srgbClr val="9933FF"/>
                </a:solidFill>
              </a:rPr>
              <a:t>ПСП-10М (подсолнечник</a:t>
            </a:r>
            <a:r>
              <a:rPr lang="ru-RU" sz="2000" b="1" dirty="0">
                <a:solidFill>
                  <a:schemeClr val="bg2"/>
                </a:solidFill>
              </a:rPr>
              <a:t>)</a:t>
            </a:r>
          </a:p>
        </p:txBody>
      </p:sp>
      <p:pic>
        <p:nvPicPr>
          <p:cNvPr id="16" name="Picture 5"/>
          <p:cNvPicPr>
            <a:picLocks noChangeAspect="1" noChangeArrowheads="1"/>
          </p:cNvPicPr>
          <p:nvPr/>
        </p:nvPicPr>
        <p:blipFill>
          <a:blip r:embed="rId6" cstate="print"/>
          <a:srcRect l="17345" t="15443" r="16533" b="2927"/>
          <a:stretch>
            <a:fillRect/>
          </a:stretch>
        </p:blipFill>
        <p:spPr bwMode="auto">
          <a:xfrm>
            <a:off x="0" y="4193704"/>
            <a:ext cx="2880320" cy="2664296"/>
          </a:xfrm>
          <a:prstGeom prst="rect">
            <a:avLst/>
          </a:prstGeom>
          <a:noFill/>
          <a:ln w="9525">
            <a:noFill/>
            <a:miter lim="800000"/>
            <a:headEnd/>
            <a:tailEnd/>
          </a:ln>
          <a:effectLst/>
        </p:spPr>
      </p:pic>
      <p:sp>
        <p:nvSpPr>
          <p:cNvPr id="17" name="AutoShape 8"/>
          <p:cNvSpPr>
            <a:spLocks noChangeArrowheads="1"/>
          </p:cNvSpPr>
          <p:nvPr/>
        </p:nvSpPr>
        <p:spPr bwMode="auto">
          <a:xfrm rot="-5272238">
            <a:off x="798416" y="5682624"/>
            <a:ext cx="533400" cy="1752600"/>
          </a:xfrm>
          <a:prstGeom prst="curvedRightArrow">
            <a:avLst>
              <a:gd name="adj1" fmla="val 65714"/>
              <a:gd name="adj2" fmla="val 131429"/>
              <a:gd name="adj3" fmla="val 33333"/>
            </a:avLst>
          </a:prstGeom>
          <a:solidFill>
            <a:srgbClr val="FF0000"/>
          </a:solidFill>
          <a:ln w="9525">
            <a:solidFill>
              <a:schemeClr val="tx1"/>
            </a:solidFill>
            <a:miter lim="800000"/>
            <a:headEnd/>
            <a:tailEnd/>
          </a:ln>
          <a:effectLst/>
        </p:spPr>
        <p:txBody>
          <a:bodyPr wrap="none" anchor="ctr"/>
          <a:lstStyle/>
          <a:p>
            <a:endParaRPr lang="ru-RU"/>
          </a:p>
        </p:txBody>
      </p:sp>
      <p:sp>
        <p:nvSpPr>
          <p:cNvPr id="18" name="Прямоугольник 17"/>
          <p:cNvSpPr/>
          <p:nvPr/>
        </p:nvSpPr>
        <p:spPr>
          <a:xfrm>
            <a:off x="0" y="3573016"/>
            <a:ext cx="3059832" cy="738664"/>
          </a:xfrm>
          <a:prstGeom prst="rect">
            <a:avLst/>
          </a:prstGeom>
        </p:spPr>
        <p:txBody>
          <a:bodyPr wrap="square">
            <a:spAutoFit/>
          </a:bodyPr>
          <a:lstStyle/>
          <a:p>
            <a:pPr lvl="0" algn="ctr">
              <a:defRPr/>
            </a:pPr>
            <a:r>
              <a:rPr lang="ru-RU" sz="1400" kern="0" dirty="0" smtClean="0">
                <a:solidFill>
                  <a:srgbClr val="0000FF"/>
                </a:solidFill>
                <a:latin typeface="Tahoma" pitchFamily="34" charset="0"/>
              </a:rPr>
              <a:t>МЕХАНИЗМ КАЧАЮЩЕЙСЯ ШАЙБЫ (МКШ): </a:t>
            </a:r>
            <a:r>
              <a:rPr lang="ru-RU" sz="1400" kern="0" dirty="0" smtClean="0">
                <a:latin typeface="Tahoma" pitchFamily="34" charset="0"/>
              </a:rPr>
              <a:t>473 ДВОЙНЫХ ХОДОВ В МИНУТУ</a:t>
            </a:r>
            <a:endParaRPr lang="ru-RU" sz="1400" kern="0" dirty="0">
              <a:latin typeface="Tahoma" pitchFamily="34" charset="0"/>
            </a:endParaRPr>
          </a:p>
        </p:txBody>
      </p:sp>
      <p:pic>
        <p:nvPicPr>
          <p:cNvPr id="19" name="Picture 4"/>
          <p:cNvPicPr>
            <a:picLocks noChangeAspect="1" noChangeArrowheads="1"/>
          </p:cNvPicPr>
          <p:nvPr/>
        </p:nvPicPr>
        <p:blipFill>
          <a:blip r:embed="rId7" cstate="print"/>
          <a:srcRect t="56315" r="63552"/>
          <a:stretch>
            <a:fillRect/>
          </a:stretch>
        </p:blipFill>
        <p:spPr bwMode="auto">
          <a:xfrm>
            <a:off x="3160929" y="4210637"/>
            <a:ext cx="2275167" cy="2647363"/>
          </a:xfrm>
          <a:prstGeom prst="rect">
            <a:avLst/>
          </a:prstGeom>
          <a:noFill/>
          <a:ln w="9525">
            <a:noFill/>
            <a:miter lim="800000"/>
            <a:headEnd/>
            <a:tailEnd/>
          </a:ln>
          <a:effectLst/>
        </p:spPr>
      </p:pic>
      <p:sp>
        <p:nvSpPr>
          <p:cNvPr id="21" name="Прямоугольник 20"/>
          <p:cNvSpPr/>
          <p:nvPr/>
        </p:nvSpPr>
        <p:spPr>
          <a:xfrm>
            <a:off x="3203848" y="3501008"/>
            <a:ext cx="2232248" cy="954107"/>
          </a:xfrm>
          <a:prstGeom prst="rect">
            <a:avLst/>
          </a:prstGeom>
        </p:spPr>
        <p:txBody>
          <a:bodyPr wrap="square">
            <a:spAutoFit/>
          </a:bodyPr>
          <a:lstStyle/>
          <a:p>
            <a:pPr lvl="0" algn="ctr">
              <a:defRPr/>
            </a:pPr>
            <a:r>
              <a:rPr lang="ru-RU" sz="1400" kern="0" dirty="0" smtClean="0">
                <a:solidFill>
                  <a:srgbClr val="0000FF"/>
                </a:solidFill>
                <a:latin typeface="Tahoma" pitchFamily="34" charset="0"/>
              </a:rPr>
              <a:t>ПЛАНЕТАРНЫЙ («ШУМАХЕР»):</a:t>
            </a:r>
            <a:r>
              <a:rPr lang="ru-RU" sz="1400" kern="0" dirty="0" smtClean="0">
                <a:latin typeface="Tahoma" pitchFamily="34" charset="0"/>
              </a:rPr>
              <a:t> 603 ДВОЙНЫХ ХОДОВ В </a:t>
            </a:r>
            <a:r>
              <a:rPr lang="ru-RU" sz="1400" kern="0" dirty="0" smtClean="0">
                <a:solidFill>
                  <a:schemeClr val="bg1"/>
                </a:solidFill>
                <a:latin typeface="Tahoma" pitchFamily="34" charset="0"/>
              </a:rPr>
              <a:t>МИНУТУ</a:t>
            </a:r>
            <a:endParaRPr lang="ru-RU" sz="1400" kern="0" dirty="0">
              <a:solidFill>
                <a:schemeClr val="bg1"/>
              </a:solidFill>
              <a:latin typeface="Tahoma"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305800" cy="928694"/>
          </a:xfrm>
        </p:spPr>
        <p:txBody>
          <a:bodyPr>
            <a:noAutofit/>
          </a:bodyPr>
          <a:lstStyle/>
          <a:p>
            <a:pPr algn="ctr"/>
            <a:r>
              <a:rPr lang="ru-RU" sz="3200" dirty="0" smtClean="0">
                <a:solidFill>
                  <a:srgbClr val="FF0000"/>
                </a:solidFill>
              </a:rPr>
              <a:t>Схемы современных приводов режущих аппаратов жаток</a:t>
            </a:r>
            <a:endParaRPr lang="ru-RU" sz="3200" dirty="0">
              <a:solidFill>
                <a:srgbClr val="FF0000"/>
              </a:solidFill>
            </a:endParaRPr>
          </a:p>
        </p:txBody>
      </p:sp>
      <p:pic>
        <p:nvPicPr>
          <p:cNvPr id="3" name="Picture 2" descr="C:\Documents and Settings\Владелец\Рабочий стол\ЗУК\img047.jpg"/>
          <p:cNvPicPr>
            <a:picLocks noChangeAspect="1" noChangeArrowheads="1"/>
          </p:cNvPicPr>
          <p:nvPr/>
        </p:nvPicPr>
        <p:blipFill>
          <a:blip r:embed="rId2" cstate="print"/>
          <a:srcRect l="3412" t="5311" r="5226"/>
          <a:stretch>
            <a:fillRect/>
          </a:stretch>
        </p:blipFill>
        <p:spPr bwMode="auto">
          <a:xfrm>
            <a:off x="251520" y="1412775"/>
            <a:ext cx="4176464" cy="5263809"/>
          </a:xfrm>
          <a:prstGeom prst="rect">
            <a:avLst/>
          </a:prstGeom>
          <a:noFill/>
        </p:spPr>
      </p:pic>
      <p:pic>
        <p:nvPicPr>
          <p:cNvPr id="83970" name="Picture 2" descr="C:\Documents and Settings\Владелец\Рабочий стол\ЗУК\img048.jpg"/>
          <p:cNvPicPr>
            <a:picLocks noChangeAspect="1" noChangeArrowheads="1"/>
          </p:cNvPicPr>
          <p:nvPr/>
        </p:nvPicPr>
        <p:blipFill>
          <a:blip r:embed="rId3" cstate="print"/>
          <a:srcRect l="1856" r="2666"/>
          <a:stretch>
            <a:fillRect/>
          </a:stretch>
        </p:blipFill>
        <p:spPr bwMode="auto">
          <a:xfrm>
            <a:off x="4572000" y="1700808"/>
            <a:ext cx="4392488" cy="429996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548680"/>
            <a:ext cx="9144000" cy="5447645"/>
          </a:xfrm>
          <a:prstGeom prst="rect">
            <a:avLst/>
          </a:prstGeom>
        </p:spPr>
        <p:txBody>
          <a:bodyPr wrap="square">
            <a:spAutoFit/>
          </a:bodyPr>
          <a:lstStyle/>
          <a:p>
            <a:pPr algn="ctr" eaLnBrk="0" hangingPunct="0"/>
            <a:r>
              <a:rPr lang="ru-RU" i="1" dirty="0" smtClean="0">
                <a:solidFill>
                  <a:srgbClr val="FF0000"/>
                </a:solidFill>
                <a:latin typeface="Arial" pitchFamily="34" charset="0"/>
                <a:cs typeface="Arial" pitchFamily="34" charset="0"/>
              </a:rPr>
              <a:t>КЛАССИФИКАЦИЯ Р О ЗУК.</a:t>
            </a:r>
          </a:p>
          <a:p>
            <a:pPr lvl="0" eaLnBrk="0" hangingPunct="0"/>
            <a:endParaRPr lang="ru-RU" sz="2000" dirty="0" smtClean="0">
              <a:latin typeface="Arial" pitchFamily="34" charset="0"/>
              <a:cs typeface="Arial" pitchFamily="34" charset="0"/>
            </a:endParaRPr>
          </a:p>
          <a:p>
            <a:pPr lvl="0" eaLnBrk="0" hangingPunct="0"/>
            <a:r>
              <a:rPr lang="ru-RU" sz="2000" dirty="0" smtClean="0">
                <a:solidFill>
                  <a:srgbClr val="04FC33"/>
                </a:solidFill>
                <a:latin typeface="Arial" pitchFamily="34" charset="0"/>
                <a:cs typeface="Arial" pitchFamily="34" charset="0"/>
              </a:rPr>
              <a:t>4. Молотильные аппараты </a:t>
            </a:r>
            <a:r>
              <a:rPr lang="ru-RU" sz="2000" dirty="0" smtClean="0">
                <a:latin typeface="Arial" pitchFamily="34" charset="0"/>
                <a:cs typeface="Arial" pitchFamily="34" charset="0"/>
              </a:rPr>
              <a:t>предназначены для </a:t>
            </a:r>
            <a:r>
              <a:rPr lang="ru-RU" sz="2000" dirty="0" err="1" smtClean="0">
                <a:latin typeface="Arial" pitchFamily="34" charset="0"/>
                <a:cs typeface="Arial" pitchFamily="34" charset="0"/>
              </a:rPr>
              <a:t>вымолачивания</a:t>
            </a:r>
            <a:r>
              <a:rPr lang="ru-RU" sz="2000" dirty="0" smtClean="0">
                <a:latin typeface="Arial" pitchFamily="34" charset="0"/>
                <a:cs typeface="Arial" pitchFamily="34" charset="0"/>
              </a:rPr>
              <a:t> зерна из колоса и частичного выделения его из обмолоченного вороха.</a:t>
            </a:r>
          </a:p>
          <a:p>
            <a:pPr lvl="0" eaLnBrk="0" hangingPunct="0"/>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sz="2000" dirty="0" smtClean="0">
                <a:latin typeface="Arial" pitchFamily="34" charset="0"/>
                <a:cs typeface="Arial" pitchFamily="34" charset="0"/>
              </a:rPr>
              <a:t>	</a:t>
            </a:r>
            <a:r>
              <a:rPr lang="ru-RU" sz="2000" dirty="0" smtClean="0">
                <a:solidFill>
                  <a:srgbClr val="9933FF"/>
                </a:solidFill>
                <a:latin typeface="Arial" pitchFamily="34" charset="0"/>
                <a:cs typeface="Arial" pitchFamily="34" charset="0"/>
              </a:rPr>
              <a:t>а). Барабанно-дековые </a:t>
            </a:r>
            <a:r>
              <a:rPr lang="ru-RU" sz="2000" dirty="0" smtClean="0">
                <a:latin typeface="Arial" pitchFamily="34" charset="0"/>
                <a:cs typeface="Arial" pitchFamily="34" charset="0"/>
              </a:rPr>
              <a:t>поперечные с отбойным битером:</a:t>
            </a:r>
            <a:br>
              <a:rPr lang="ru-RU" sz="2000" dirty="0" smtClean="0">
                <a:latin typeface="Arial" pitchFamily="34" charset="0"/>
                <a:cs typeface="Arial" pitchFamily="34" charset="0"/>
              </a:rPr>
            </a:br>
            <a:r>
              <a:rPr lang="ru-RU" sz="2000" dirty="0" smtClean="0">
                <a:latin typeface="Arial" pitchFamily="34" charset="0"/>
                <a:cs typeface="Arial" pitchFamily="34" charset="0"/>
              </a:rPr>
              <a:t>- по конструкции рабочей пары «барабан-дека»  (</a:t>
            </a:r>
            <a:r>
              <a:rPr lang="ru-RU" sz="2000" dirty="0" err="1" smtClean="0">
                <a:latin typeface="Arial" pitchFamily="34" charset="0"/>
                <a:cs typeface="Arial" pitchFamily="34" charset="0"/>
              </a:rPr>
              <a:t>бильные</a:t>
            </a:r>
            <a:r>
              <a:rPr lang="ru-RU" sz="2000" dirty="0" smtClean="0">
                <a:latin typeface="Arial" pitchFamily="34" charset="0"/>
                <a:cs typeface="Arial" pitchFamily="34" charset="0"/>
              </a:rPr>
              <a:t> и штифтовые);</a:t>
            </a:r>
            <a:br>
              <a:rPr lang="ru-RU" sz="2000" dirty="0" smtClean="0">
                <a:latin typeface="Arial" pitchFamily="34" charset="0"/>
                <a:cs typeface="Arial" pitchFamily="34" charset="0"/>
              </a:rPr>
            </a:br>
            <a:r>
              <a:rPr lang="ru-RU" sz="2000" dirty="0" smtClean="0">
                <a:latin typeface="Arial" pitchFamily="34" charset="0"/>
                <a:cs typeface="Arial" pitchFamily="34" charset="0"/>
              </a:rPr>
              <a:t>- по количеству барабанов (однобарабанные и  </a:t>
            </a:r>
            <a:r>
              <a:rPr lang="ru-RU" sz="2000" dirty="0" err="1" smtClean="0">
                <a:latin typeface="Arial" pitchFamily="34" charset="0"/>
                <a:cs typeface="Arial" pitchFamily="34" charset="0"/>
              </a:rPr>
              <a:t>двухбарабанные</a:t>
            </a:r>
            <a:r>
              <a:rPr lang="ru-RU" sz="2000" dirty="0" smtClean="0">
                <a:latin typeface="Arial" pitchFamily="34" charset="0"/>
                <a:cs typeface="Arial" pitchFamily="34" charset="0"/>
              </a:rPr>
              <a:t>).</a:t>
            </a:r>
          </a:p>
          <a:p>
            <a:pPr lvl="0" eaLnBrk="0" hangingPunct="0"/>
            <a:endParaRPr lang="ru-RU" sz="800" dirty="0" smtClean="0">
              <a:solidFill>
                <a:srgbClr val="000000"/>
              </a:solidFill>
              <a:latin typeface="Arial" pitchFamily="34" charset="0"/>
              <a:cs typeface="Arial" pitchFamily="34" charset="0"/>
            </a:endParaRPr>
          </a:p>
          <a:p>
            <a:pPr lvl="0" eaLnBrk="0" hangingPunct="0"/>
            <a:r>
              <a:rPr lang="ru-RU" sz="2000" dirty="0" smtClean="0">
                <a:latin typeface="Arial" pitchFamily="34" charset="0"/>
                <a:cs typeface="Arial" pitchFamily="34" charset="0"/>
              </a:rPr>
              <a:t>	</a:t>
            </a:r>
            <a:r>
              <a:rPr lang="ru-RU" sz="2000" dirty="0" smtClean="0">
                <a:solidFill>
                  <a:srgbClr val="9933FF"/>
                </a:solidFill>
                <a:latin typeface="Arial" pitchFamily="34" charset="0"/>
                <a:cs typeface="Arial" pitchFamily="34" charset="0"/>
              </a:rPr>
              <a:t>б). Барабанно-дековые  </a:t>
            </a:r>
            <a:r>
              <a:rPr lang="ru-RU" sz="2000" dirty="0" smtClean="0">
                <a:latin typeface="Arial" pitchFamily="34" charset="0"/>
                <a:cs typeface="Arial" pitchFamily="34" charset="0"/>
              </a:rPr>
              <a:t>поперечные без отбойного битера с барабаном ускорителем (система </a:t>
            </a:r>
            <a:r>
              <a:rPr lang="en-US" sz="2000" dirty="0" smtClean="0">
                <a:latin typeface="Arial" pitchFamily="34" charset="0"/>
                <a:cs typeface="Arial" pitchFamily="34" charset="0"/>
              </a:rPr>
              <a:t>APS</a:t>
            </a:r>
            <a:r>
              <a:rPr lang="ru-RU" sz="2000" dirty="0" smtClean="0">
                <a:latin typeface="Arial" pitchFamily="34" charset="0"/>
                <a:cs typeface="Arial" pitchFamily="34" charset="0"/>
              </a:rPr>
              <a:t>).</a:t>
            </a:r>
          </a:p>
          <a:p>
            <a:pPr lvl="0" eaLnBrk="0" hangingPunct="0"/>
            <a:endParaRPr lang="ru-RU" sz="800" dirty="0" smtClean="0">
              <a:solidFill>
                <a:srgbClr val="000000"/>
              </a:solidFill>
              <a:latin typeface="Arial" pitchFamily="34" charset="0"/>
              <a:cs typeface="Arial" pitchFamily="34" charset="0"/>
            </a:endParaRPr>
          </a:p>
          <a:p>
            <a:pPr lvl="0" eaLnBrk="0" hangingPunct="0"/>
            <a:r>
              <a:rPr lang="ru-RU" sz="2000" dirty="0" smtClean="0">
                <a:latin typeface="Arial" pitchFamily="34" charset="0"/>
                <a:cs typeface="Arial" pitchFamily="34" charset="0"/>
              </a:rPr>
              <a:t>	</a:t>
            </a:r>
            <a:r>
              <a:rPr lang="ru-RU" sz="2000" dirty="0" smtClean="0">
                <a:solidFill>
                  <a:srgbClr val="9933FF"/>
                </a:solidFill>
                <a:latin typeface="Arial" pitchFamily="34" charset="0"/>
                <a:cs typeface="Arial" pitchFamily="34" charset="0"/>
              </a:rPr>
              <a:t>в). Аксиально-роторные </a:t>
            </a:r>
            <a:r>
              <a:rPr lang="ru-RU" sz="2000" dirty="0" smtClean="0">
                <a:latin typeface="Arial" pitchFamily="34" charset="0"/>
                <a:cs typeface="Arial" pitchFamily="34" charset="0"/>
              </a:rPr>
              <a:t>совмещенные с </a:t>
            </a:r>
            <a:r>
              <a:rPr lang="ru-RU" sz="2000" dirty="0" err="1" smtClean="0">
                <a:latin typeface="Arial" pitchFamily="34" charset="0"/>
                <a:cs typeface="Arial" pitchFamily="34" charset="0"/>
              </a:rPr>
              <a:t>соломоотделителем</a:t>
            </a:r>
            <a:r>
              <a:rPr lang="ru-RU" sz="2000" dirty="0" smtClean="0">
                <a:latin typeface="Arial" pitchFamily="34" charset="0"/>
                <a:cs typeface="Arial" pitchFamily="34" charset="0"/>
              </a:rPr>
              <a:t>:</a:t>
            </a:r>
            <a:br>
              <a:rPr lang="ru-RU" sz="2000" dirty="0" smtClean="0">
                <a:latin typeface="Arial" pitchFamily="34" charset="0"/>
                <a:cs typeface="Arial" pitchFamily="34" charset="0"/>
              </a:rPr>
            </a:br>
            <a:r>
              <a:rPr lang="ru-RU" sz="2000" dirty="0" smtClean="0">
                <a:latin typeface="Arial" pitchFamily="34" charset="0"/>
                <a:cs typeface="Arial" pitchFamily="34" charset="0"/>
              </a:rPr>
              <a:t>- по количеству роторов: однороторные;   </a:t>
            </a:r>
            <a:r>
              <a:rPr lang="ru-RU" sz="2000" dirty="0" err="1" smtClean="0">
                <a:latin typeface="Arial" pitchFamily="34" charset="0"/>
                <a:cs typeface="Arial" pitchFamily="34" charset="0"/>
              </a:rPr>
              <a:t>двухроторные</a:t>
            </a:r>
            <a:r>
              <a:rPr lang="ru-RU" sz="2000" dirty="0" smtClean="0">
                <a:latin typeface="Arial" pitchFamily="34" charset="0"/>
                <a:cs typeface="Arial" pitchFamily="34" charset="0"/>
              </a:rPr>
              <a:t>;</a:t>
            </a:r>
            <a:br>
              <a:rPr lang="ru-RU" sz="2000" dirty="0" smtClean="0">
                <a:latin typeface="Arial" pitchFamily="34" charset="0"/>
                <a:cs typeface="Arial" pitchFamily="34" charset="0"/>
              </a:rPr>
            </a:br>
            <a:r>
              <a:rPr lang="ru-RU" sz="2000" dirty="0" smtClean="0">
                <a:latin typeface="Arial" pitchFamily="34" charset="0"/>
                <a:cs typeface="Arial" pitchFamily="34" charset="0"/>
              </a:rPr>
              <a:t>- по конструкции деки: с неподвижной декой; с вращающейся декой.   </a:t>
            </a:r>
          </a:p>
          <a:p>
            <a:pPr lvl="0" eaLnBrk="0" hangingPunct="0"/>
            <a:r>
              <a:rPr lang="ru-RU" sz="800" dirty="0" smtClean="0">
                <a:latin typeface="Arial" pitchFamily="34" charset="0"/>
                <a:cs typeface="Arial" pitchFamily="34" charset="0"/>
              </a:rPr>
              <a:t>        </a:t>
            </a:r>
            <a:br>
              <a:rPr lang="ru-RU" sz="800" dirty="0" smtClean="0">
                <a:latin typeface="Arial" pitchFamily="34" charset="0"/>
                <a:cs typeface="Arial" pitchFamily="34" charset="0"/>
              </a:rPr>
            </a:br>
            <a:r>
              <a:rPr lang="ru-RU" sz="2000" dirty="0" smtClean="0">
                <a:latin typeface="Arial" pitchFamily="34" charset="0"/>
                <a:cs typeface="Arial" pitchFamily="34" charset="0"/>
              </a:rPr>
              <a:t>	</a:t>
            </a:r>
            <a:r>
              <a:rPr lang="ru-RU" sz="2000" dirty="0" smtClean="0">
                <a:solidFill>
                  <a:srgbClr val="9933FF"/>
                </a:solidFill>
                <a:latin typeface="Arial" pitchFamily="34" charset="0"/>
                <a:cs typeface="Arial" pitchFamily="34" charset="0"/>
              </a:rPr>
              <a:t>г). По типу привода молотильного барабана</a:t>
            </a:r>
            <a:r>
              <a:rPr lang="ru-RU" sz="2000" dirty="0" smtClean="0">
                <a:latin typeface="Arial" pitchFamily="34" charset="0"/>
                <a:cs typeface="Arial" pitchFamily="34" charset="0"/>
              </a:rPr>
              <a:t>:</a:t>
            </a:r>
            <a:br>
              <a:rPr lang="ru-RU" sz="2000" dirty="0" smtClean="0">
                <a:latin typeface="Arial" pitchFamily="34" charset="0"/>
                <a:cs typeface="Arial" pitchFamily="34" charset="0"/>
              </a:rPr>
            </a:br>
            <a:r>
              <a:rPr lang="ru-RU" sz="2000" dirty="0" smtClean="0">
                <a:latin typeface="Arial" pitchFamily="34" charset="0"/>
                <a:cs typeface="Arial" pitchFamily="34" charset="0"/>
              </a:rPr>
              <a:t>- механический с клиноременным вариатором;</a:t>
            </a:r>
            <a:br>
              <a:rPr lang="ru-RU" sz="2000" dirty="0" smtClean="0">
                <a:latin typeface="Arial" pitchFamily="34" charset="0"/>
                <a:cs typeface="Arial" pitchFamily="34" charset="0"/>
              </a:rPr>
            </a:br>
            <a:r>
              <a:rPr lang="ru-RU" sz="2000" dirty="0" smtClean="0">
                <a:latin typeface="Arial" pitchFamily="34" charset="0"/>
                <a:cs typeface="Arial" pitchFamily="34" charset="0"/>
              </a:rPr>
              <a:t>- гидромеханический аксиально-плунжерным  насосом и мотором.</a:t>
            </a:r>
            <a:endParaRPr lang="ru-RU" sz="2000" dirty="0" smtClean="0">
              <a:latin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797990"/>
            <a:ext cx="9144000" cy="5001369"/>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Arial" pitchFamily="34" charset="0"/>
                <a:cs typeface="Arial" pitchFamily="34" charset="0"/>
              </a:rPr>
              <a:t>4. Отношение массы зерна к массе соломы: </a:t>
            </a:r>
            <a:r>
              <a:rPr kumimoji="0" lang="ru-RU" b="0" i="1" u="none" strike="noStrike" cap="none" normalizeH="0" baseline="0" dirty="0" smtClean="0">
                <a:ln>
                  <a:noFill/>
                </a:ln>
                <a:solidFill>
                  <a:srgbClr val="0070C0"/>
                </a:solidFill>
                <a:effectLst/>
                <a:latin typeface="Arial" pitchFamily="34" charset="0"/>
                <a:cs typeface="Arial" pitchFamily="34" charset="0"/>
              </a:rPr>
              <a:t>не более 1 : 0,5; не менее 1 : 1,2.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b="0" i="0" u="none" strike="noStrike" cap="none" normalizeH="0" baseline="0" dirty="0" smtClean="0">
                <a:ln>
                  <a:noFill/>
                </a:ln>
                <a:solidFill>
                  <a:schemeClr val="tx1"/>
                </a:solidFill>
                <a:effectLst/>
                <a:latin typeface="Arial" pitchFamily="34" charset="0"/>
                <a:cs typeface="Arial" pitchFamily="34" charset="0"/>
              </a:rPr>
              <a:t>5. Равномерность созревания.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b="0" i="0" u="none" strike="noStrike" cap="none" normalizeH="0" baseline="0" dirty="0" smtClean="0">
                <a:ln>
                  <a:noFill/>
                </a:ln>
                <a:solidFill>
                  <a:schemeClr val="tx1"/>
                </a:solidFill>
                <a:effectLst/>
                <a:latin typeface="Arial" pitchFamily="34" charset="0"/>
                <a:cs typeface="Arial" pitchFamily="34" charset="0"/>
              </a:rPr>
              <a:t>6. </a:t>
            </a:r>
            <a:r>
              <a:rPr kumimoji="0" lang="ru-RU" b="0" i="0" u="none" strike="noStrike" cap="none" normalizeH="0" baseline="0" dirty="0" err="1" smtClean="0">
                <a:ln>
                  <a:noFill/>
                </a:ln>
                <a:solidFill>
                  <a:schemeClr val="tx1"/>
                </a:solidFill>
                <a:effectLst/>
                <a:latin typeface="Arial" pitchFamily="34" charset="0"/>
                <a:cs typeface="Arial" pitchFamily="34" charset="0"/>
              </a:rPr>
              <a:t>Травмируемость</a:t>
            </a:r>
            <a:r>
              <a:rPr kumimoji="0" lang="ru-RU" b="0" i="0" u="none" strike="noStrike" cap="none" normalizeH="0" baseline="0" dirty="0" smtClean="0">
                <a:ln>
                  <a:noFill/>
                </a:ln>
                <a:solidFill>
                  <a:schemeClr val="tx1"/>
                </a:solidFill>
                <a:effectLst/>
                <a:latin typeface="Arial" pitchFamily="34" charset="0"/>
                <a:cs typeface="Arial" pitchFamily="34" charset="0"/>
              </a:rPr>
              <a:t> зерна (</a:t>
            </a:r>
            <a:r>
              <a:rPr kumimoji="0" lang="ru-RU" sz="2200" b="0" i="1" u="none" strike="noStrike" cap="none" normalizeH="0" baseline="0" dirty="0" smtClean="0">
                <a:ln>
                  <a:noFill/>
                </a:ln>
                <a:solidFill>
                  <a:srgbClr val="0070C0"/>
                </a:solidFill>
                <a:effectLst/>
                <a:latin typeface="Arial" pitchFamily="34" charset="0"/>
                <a:cs typeface="Arial" pitchFamily="34" charset="0"/>
              </a:rPr>
              <a:t>иногда до 50 %  зерна получают микроповреждения, что снижает их товарность и всхожесть</a:t>
            </a:r>
            <a:r>
              <a:rPr kumimoji="0" lang="ru-RU"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b="0" i="0" u="none" strike="noStrike" cap="none" normalizeH="0" baseline="0" dirty="0" smtClean="0">
                <a:ln>
                  <a:noFill/>
                </a:ln>
                <a:solidFill>
                  <a:schemeClr val="tx1"/>
                </a:solidFill>
                <a:effectLst/>
                <a:latin typeface="Arial" pitchFamily="34" charset="0"/>
                <a:cs typeface="Arial" pitchFamily="34" charset="0"/>
              </a:rPr>
              <a:t>7. Прочность связи зерна с колосом.</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b="0" i="0" u="none" strike="noStrike" cap="none" normalizeH="0" baseline="0" dirty="0" smtClean="0">
                <a:ln>
                  <a:noFill/>
                </a:ln>
                <a:solidFill>
                  <a:schemeClr val="tx1"/>
                </a:solidFill>
                <a:effectLst/>
                <a:latin typeface="Arial" pitchFamily="34" charset="0"/>
                <a:cs typeface="Arial" pitchFamily="34" charset="0"/>
              </a:rPr>
              <a:t>8.Засоренность. (</a:t>
            </a:r>
            <a:r>
              <a:rPr kumimoji="0" lang="ru-RU" b="0" i="1" u="none" strike="noStrike" cap="none" normalizeH="0" baseline="0" dirty="0" smtClean="0">
                <a:ln>
                  <a:noFill/>
                </a:ln>
                <a:solidFill>
                  <a:srgbClr val="0070C0"/>
                </a:solidFill>
                <a:effectLst/>
                <a:latin typeface="Arial" pitchFamily="34" charset="0"/>
                <a:cs typeface="Arial" pitchFamily="34" charset="0"/>
              </a:rPr>
              <a:t>до 5 %  </a:t>
            </a:r>
            <a:r>
              <a:rPr kumimoji="0" lang="ru-RU" b="0" i="0" u="none" strike="noStrike" cap="none" normalizeH="0" baseline="0" dirty="0" smtClean="0">
                <a:ln>
                  <a:noFill/>
                </a:ln>
                <a:solidFill>
                  <a:schemeClr val="tx1"/>
                </a:solidFill>
                <a:effectLst/>
                <a:latin typeface="Arial" pitchFamily="34" charset="0"/>
                <a:cs typeface="Arial" pitchFamily="34" charset="0"/>
              </a:rPr>
              <a:t>не влияет на работу ЗУМ; </a:t>
            </a:r>
            <a:r>
              <a:rPr kumimoji="0" lang="ru-RU" b="0" i="1" u="none" strike="noStrike" cap="none" normalizeH="0" baseline="0" dirty="0" smtClean="0">
                <a:ln>
                  <a:noFill/>
                </a:ln>
                <a:solidFill>
                  <a:srgbClr val="0070C0"/>
                </a:solidFill>
                <a:effectLst/>
                <a:latin typeface="Arial" pitchFamily="34" charset="0"/>
                <a:cs typeface="Arial" pitchFamily="34" charset="0"/>
              </a:rPr>
              <a:t>5…26 %</a:t>
            </a:r>
            <a:r>
              <a:rPr kumimoji="0" lang="ru-RU" b="0" i="0" u="none" strike="noStrike" cap="none" normalizeH="0" baseline="0" dirty="0" smtClean="0">
                <a:ln>
                  <a:noFill/>
                </a:ln>
                <a:solidFill>
                  <a:schemeClr val="tx1"/>
                </a:solidFill>
                <a:effectLst/>
                <a:latin typeface="Arial" pitchFamily="34" charset="0"/>
                <a:cs typeface="Arial" pitchFamily="34" charset="0"/>
              </a:rPr>
              <a:t> увеличиваются потери зерна; при засоренности </a:t>
            </a:r>
            <a:r>
              <a:rPr kumimoji="0" lang="ru-RU" b="0" i="1" u="none" strike="noStrike" cap="none" normalizeH="0" baseline="0" dirty="0" smtClean="0">
                <a:ln>
                  <a:noFill/>
                </a:ln>
                <a:solidFill>
                  <a:srgbClr val="0070C0"/>
                </a:solidFill>
                <a:effectLst/>
                <a:latin typeface="Arial" pitchFamily="34" charset="0"/>
                <a:cs typeface="Arial" pitchFamily="34" charset="0"/>
              </a:rPr>
              <a:t>более 26 %  </a:t>
            </a:r>
            <a:r>
              <a:rPr kumimoji="0" lang="ru-RU" b="0" i="0" u="none" strike="noStrike" cap="none" normalizeH="0" baseline="0" dirty="0" smtClean="0">
                <a:ln>
                  <a:noFill/>
                </a:ln>
                <a:solidFill>
                  <a:schemeClr val="tx1"/>
                </a:solidFill>
                <a:effectLst/>
                <a:latin typeface="Arial" pitchFamily="34" charset="0"/>
                <a:cs typeface="Arial" pitchFamily="34" charset="0"/>
              </a:rPr>
              <a:t>качественная уборка невозможна).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b="0" i="0" u="none" strike="noStrike" cap="none" normalizeH="0" baseline="0" dirty="0" smtClean="0">
                <a:ln>
                  <a:noFill/>
                </a:ln>
                <a:solidFill>
                  <a:schemeClr val="tx1"/>
                </a:solidFill>
                <a:effectLst/>
                <a:latin typeface="Arial" pitchFamily="34" charset="0"/>
                <a:cs typeface="Arial" pitchFamily="34" charset="0"/>
              </a:rPr>
              <a:t>9. Влажность. (для качественной уборки должна быть в пределах </a:t>
            </a:r>
            <a:r>
              <a:rPr kumimoji="0" lang="ru-RU" b="0" i="1" u="none" strike="noStrike" cap="none" normalizeH="0" baseline="0" dirty="0" smtClean="0">
                <a:ln>
                  <a:noFill/>
                </a:ln>
                <a:solidFill>
                  <a:srgbClr val="0070C0"/>
                </a:solidFill>
                <a:effectLst/>
                <a:latin typeface="Arial" pitchFamily="34" charset="0"/>
                <a:cs typeface="Arial" pitchFamily="34" charset="0"/>
              </a:rPr>
              <a:t>17…22 %</a:t>
            </a:r>
            <a:r>
              <a:rPr kumimoji="0" lang="ru-RU" b="0" i="0" u="none" strike="noStrike" cap="none" normalizeH="0" baseline="0" dirty="0" smtClean="0">
                <a:ln>
                  <a:noFill/>
                </a:ln>
                <a:solidFill>
                  <a:schemeClr val="tx1"/>
                </a:solidFill>
                <a:effectLst/>
                <a:latin typeface="Arial" pitchFamily="34" charset="0"/>
                <a:cs typeface="Arial" pitchFamily="34" charset="0"/>
              </a:rPr>
              <a:t>).</a:t>
            </a:r>
            <a:endParaRPr kumimoji="0" lang="ru-RU"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t="1592" b="64014"/>
          <a:stretch>
            <a:fillRect/>
          </a:stretch>
        </p:blipFill>
        <p:spPr bwMode="auto">
          <a:xfrm>
            <a:off x="4504629" y="0"/>
            <a:ext cx="4639371" cy="2520280"/>
          </a:xfrm>
          <a:prstGeom prst="rect">
            <a:avLst/>
          </a:prstGeom>
          <a:noFill/>
          <a:ln w="9525">
            <a:noFill/>
            <a:miter lim="800000"/>
            <a:headEnd/>
            <a:tailEnd/>
          </a:ln>
        </p:spPr>
      </p:pic>
      <p:pic>
        <p:nvPicPr>
          <p:cNvPr id="67587" name="Picture 3"/>
          <p:cNvPicPr>
            <a:picLocks noChangeAspect="1" noChangeArrowheads="1"/>
          </p:cNvPicPr>
          <p:nvPr/>
        </p:nvPicPr>
        <p:blipFill>
          <a:blip r:embed="rId2" cstate="print"/>
          <a:srcRect t="40290" b="30275"/>
          <a:stretch>
            <a:fillRect/>
          </a:stretch>
        </p:blipFill>
        <p:spPr bwMode="auto">
          <a:xfrm>
            <a:off x="4499992" y="2708920"/>
            <a:ext cx="4644008" cy="2159067"/>
          </a:xfrm>
          <a:prstGeom prst="rect">
            <a:avLst/>
          </a:prstGeom>
          <a:noFill/>
          <a:ln w="9525">
            <a:noFill/>
            <a:miter lim="800000"/>
            <a:headEnd/>
            <a:tailEnd/>
          </a:ln>
        </p:spPr>
      </p:pic>
      <p:pic>
        <p:nvPicPr>
          <p:cNvPr id="67588" name="Picture 4"/>
          <p:cNvPicPr>
            <a:picLocks noChangeAspect="1" noChangeArrowheads="1"/>
          </p:cNvPicPr>
          <p:nvPr/>
        </p:nvPicPr>
        <p:blipFill>
          <a:blip r:embed="rId2" cstate="print"/>
          <a:srcRect t="72366" b="4232"/>
          <a:stretch>
            <a:fillRect/>
          </a:stretch>
        </p:blipFill>
        <p:spPr bwMode="auto">
          <a:xfrm>
            <a:off x="4468474" y="4941168"/>
            <a:ext cx="4675526" cy="1728192"/>
          </a:xfrm>
          <a:prstGeom prst="rect">
            <a:avLst/>
          </a:prstGeom>
          <a:noFill/>
          <a:ln w="9525">
            <a:noFill/>
            <a:miter lim="800000"/>
            <a:headEnd/>
            <a:tailEnd/>
          </a:ln>
        </p:spPr>
      </p:pic>
      <p:pic>
        <p:nvPicPr>
          <p:cNvPr id="67589" name="Picture 5"/>
          <p:cNvPicPr>
            <a:picLocks noChangeAspect="1" noChangeArrowheads="1"/>
          </p:cNvPicPr>
          <p:nvPr/>
        </p:nvPicPr>
        <p:blipFill>
          <a:blip r:embed="rId3" cstate="print"/>
          <a:srcRect t="34790" r="49712" b="7044"/>
          <a:stretch>
            <a:fillRect/>
          </a:stretch>
        </p:blipFill>
        <p:spPr bwMode="auto">
          <a:xfrm>
            <a:off x="0" y="0"/>
            <a:ext cx="3933802" cy="3284984"/>
          </a:xfrm>
          <a:prstGeom prst="rect">
            <a:avLst/>
          </a:prstGeom>
          <a:noFill/>
          <a:ln w="9525">
            <a:noFill/>
            <a:miter lim="800000"/>
            <a:headEnd/>
            <a:tailEnd/>
          </a:ln>
        </p:spPr>
      </p:pic>
      <p:pic>
        <p:nvPicPr>
          <p:cNvPr id="67590" name="Picture 6"/>
          <p:cNvPicPr>
            <a:picLocks noChangeAspect="1" noChangeArrowheads="1"/>
          </p:cNvPicPr>
          <p:nvPr/>
        </p:nvPicPr>
        <p:blipFill>
          <a:blip r:embed="rId3" cstate="print"/>
          <a:srcRect l="49076" t="33606" b="10498"/>
          <a:stretch>
            <a:fillRect/>
          </a:stretch>
        </p:blipFill>
        <p:spPr bwMode="auto">
          <a:xfrm>
            <a:off x="0" y="3545632"/>
            <a:ext cx="4179893"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0"/>
            <a:ext cx="7772400" cy="714356"/>
          </a:xfrm>
        </p:spPr>
        <p:txBody>
          <a:bodyPr>
            <a:normAutofit fontScale="90000"/>
          </a:bodyPr>
          <a:lstStyle/>
          <a:p>
            <a:r>
              <a:rPr lang="ru-RU" sz="2600" dirty="0" smtClean="0">
                <a:solidFill>
                  <a:srgbClr val="FF0000"/>
                </a:solidFill>
                <a:latin typeface="Tahoma" pitchFamily="34" charset="0"/>
              </a:rPr>
              <a:t>БИЛЬНЫЙ ОДНОБАРАБАННЫЙ МОЛОТИЛЬНЫЙ АППАРАТ</a:t>
            </a:r>
            <a:endParaRPr lang="ru-RU" sz="2600" dirty="0">
              <a:solidFill>
                <a:srgbClr val="FF0000"/>
              </a:solidFill>
              <a:latin typeface="Tahoma" pitchFamily="34" charset="0"/>
            </a:endParaRPr>
          </a:p>
        </p:txBody>
      </p:sp>
      <p:pic>
        <p:nvPicPr>
          <p:cNvPr id="94213" name="Picture 5"/>
          <p:cNvPicPr>
            <a:picLocks noChangeAspect="1" noChangeArrowheads="1"/>
          </p:cNvPicPr>
          <p:nvPr/>
        </p:nvPicPr>
        <p:blipFill>
          <a:blip r:embed="rId2" cstate="print"/>
          <a:srcRect b="6776"/>
          <a:stretch>
            <a:fillRect/>
          </a:stretch>
        </p:blipFill>
        <p:spPr bwMode="auto">
          <a:xfrm>
            <a:off x="0" y="1290489"/>
            <a:ext cx="9144000" cy="5567511"/>
          </a:xfrm>
          <a:prstGeom prst="rect">
            <a:avLst/>
          </a:prstGeom>
          <a:noFill/>
        </p:spPr>
      </p:pic>
      <p:pic>
        <p:nvPicPr>
          <p:cNvPr id="5" name="Picture 7"/>
          <p:cNvPicPr>
            <a:picLocks noChangeAspect="1" noChangeArrowheads="1"/>
          </p:cNvPicPr>
          <p:nvPr/>
        </p:nvPicPr>
        <p:blipFill>
          <a:blip r:embed="rId3" cstate="print"/>
          <a:srcRect b="11953"/>
          <a:stretch>
            <a:fillRect/>
          </a:stretch>
        </p:blipFill>
        <p:spPr bwMode="auto">
          <a:xfrm>
            <a:off x="5663333" y="908720"/>
            <a:ext cx="3480667" cy="3168352"/>
          </a:xfrm>
          <a:prstGeom prst="rect">
            <a:avLst/>
          </a:prstGeom>
          <a:noFill/>
          <a:ln w="25400">
            <a:noFill/>
            <a:miter lim="800000"/>
            <a:headEnd/>
            <a:tailEnd/>
          </a:ln>
          <a:effectLst/>
        </p:spPr>
      </p:pic>
      <p:sp>
        <p:nvSpPr>
          <p:cNvPr id="6" name="Line 11"/>
          <p:cNvSpPr>
            <a:spLocks noChangeShapeType="1"/>
          </p:cNvSpPr>
          <p:nvPr/>
        </p:nvSpPr>
        <p:spPr bwMode="auto">
          <a:xfrm>
            <a:off x="5004048" y="1124744"/>
            <a:ext cx="2031095" cy="648072"/>
          </a:xfrm>
          <a:prstGeom prst="line">
            <a:avLst/>
          </a:prstGeom>
          <a:noFill/>
          <a:ln w="25400">
            <a:solidFill>
              <a:srgbClr val="FF0000"/>
            </a:solidFill>
            <a:round/>
            <a:headEnd/>
            <a:tailEnd type="oval" w="med" len="med"/>
          </a:ln>
          <a:effectLst/>
        </p:spPr>
        <p:txBody>
          <a:bodyPr lIns="90000" tIns="46800" rIns="90000" bIns="46800"/>
          <a:lstStyle/>
          <a:p>
            <a:endParaRPr lang="ru-RU"/>
          </a:p>
        </p:txBody>
      </p:sp>
      <p:sp>
        <p:nvSpPr>
          <p:cNvPr id="7" name="TextBox 6"/>
          <p:cNvSpPr txBox="1"/>
          <p:nvPr/>
        </p:nvSpPr>
        <p:spPr>
          <a:xfrm>
            <a:off x="1475656" y="908720"/>
            <a:ext cx="3592650" cy="461665"/>
          </a:xfrm>
          <a:prstGeom prst="rect">
            <a:avLst/>
          </a:prstGeom>
          <a:noFill/>
        </p:spPr>
        <p:txBody>
          <a:bodyPr wrap="none" rtlCol="0">
            <a:spAutoFit/>
          </a:bodyPr>
          <a:lstStyle/>
          <a:p>
            <a:r>
              <a:rPr lang="ru-RU" dirty="0" smtClean="0"/>
              <a:t>Клиноременный вариатор</a:t>
            </a:r>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6347048" cy="762000"/>
          </a:xfrm>
        </p:spPr>
        <p:txBody>
          <a:bodyPr>
            <a:normAutofit fontScale="90000"/>
          </a:bodyPr>
          <a:lstStyle/>
          <a:p>
            <a:r>
              <a:rPr lang="ru-RU" dirty="0">
                <a:solidFill>
                  <a:srgbClr val="C00000"/>
                </a:solidFill>
              </a:rPr>
              <a:t>Система </a:t>
            </a:r>
            <a:r>
              <a:rPr lang="de-DE" dirty="0" smtClean="0">
                <a:solidFill>
                  <a:srgbClr val="C00000"/>
                </a:solidFill>
              </a:rPr>
              <a:t>APS</a:t>
            </a:r>
            <a:r>
              <a:rPr lang="ru-RU" dirty="0" smtClean="0">
                <a:solidFill>
                  <a:srgbClr val="C00000"/>
                </a:solidFill>
              </a:rPr>
              <a:t> ЗУК «</a:t>
            </a:r>
            <a:r>
              <a:rPr lang="en-US" dirty="0" smtClean="0">
                <a:solidFill>
                  <a:srgbClr val="C00000"/>
                </a:solidFill>
              </a:rPr>
              <a:t>CLAAS</a:t>
            </a:r>
            <a:r>
              <a:rPr lang="ru-RU" dirty="0" smtClean="0">
                <a:solidFill>
                  <a:srgbClr val="C00000"/>
                </a:solidFill>
              </a:rPr>
              <a:t>»</a:t>
            </a:r>
            <a:endParaRPr lang="de-DE" dirty="0">
              <a:solidFill>
                <a:srgbClr val="C00000"/>
              </a:solidFill>
            </a:endParaRPr>
          </a:p>
        </p:txBody>
      </p:sp>
      <p:sp>
        <p:nvSpPr>
          <p:cNvPr id="137230" name="Text Box 14"/>
          <p:cNvSpPr txBox="1">
            <a:spLocks noChangeArrowheads="1"/>
          </p:cNvSpPr>
          <p:nvPr/>
        </p:nvSpPr>
        <p:spPr bwMode="auto">
          <a:xfrm>
            <a:off x="0" y="4941168"/>
            <a:ext cx="9144000" cy="1631216"/>
          </a:xfrm>
          <a:prstGeom prst="rect">
            <a:avLst/>
          </a:prstGeom>
          <a:noFill/>
          <a:ln w="9525">
            <a:noFill/>
            <a:miter lim="800000"/>
            <a:headEnd/>
            <a:tailEnd/>
          </a:ln>
          <a:effectLst/>
        </p:spPr>
        <p:txBody>
          <a:bodyPr wrap="square">
            <a:spAutoFit/>
          </a:bodyPr>
          <a:lstStyle/>
          <a:p>
            <a:pPr>
              <a:buClr>
                <a:srgbClr val="FF0000"/>
              </a:buClr>
              <a:buFont typeface="Wingdings" pitchFamily="2" charset="2"/>
              <a:buChar char="§"/>
            </a:pPr>
            <a:r>
              <a:rPr lang="de-DE" sz="2000" dirty="0">
                <a:latin typeface="Arial" pitchFamily="34" charset="0"/>
                <a:cs typeface="Arial" pitchFamily="34" charset="0"/>
              </a:rPr>
              <a:t> </a:t>
            </a:r>
            <a:r>
              <a:rPr lang="ru-RU" sz="2000" dirty="0">
                <a:latin typeface="Arial" pitchFamily="34" charset="0"/>
                <a:cs typeface="Arial" pitchFamily="34" charset="0"/>
              </a:rPr>
              <a:t>  ускорение подачи массы перед молотильным барабаном</a:t>
            </a:r>
            <a:endParaRPr lang="de-DE" sz="2000" dirty="0">
              <a:latin typeface="Arial" pitchFamily="34" charset="0"/>
              <a:cs typeface="Arial" pitchFamily="34" charset="0"/>
            </a:endParaRPr>
          </a:p>
          <a:p>
            <a:pPr>
              <a:buClr>
                <a:srgbClr val="FF0000"/>
              </a:buClr>
              <a:buFont typeface="Wingdings" pitchFamily="2" charset="2"/>
              <a:buChar char="§"/>
            </a:pPr>
            <a:r>
              <a:rPr lang="de-DE" sz="2000" dirty="0">
                <a:latin typeface="Arial" pitchFamily="34" charset="0"/>
                <a:cs typeface="Arial" pitchFamily="34" charset="0"/>
              </a:rPr>
              <a:t> </a:t>
            </a:r>
            <a:r>
              <a:rPr lang="ru-RU" sz="2000" dirty="0">
                <a:latin typeface="Arial" pitchFamily="34" charset="0"/>
                <a:cs typeface="Arial" pitchFamily="34" charset="0"/>
              </a:rPr>
              <a:t>  увеличение площади сепарации благодаря предварительному </a:t>
            </a:r>
            <a:endParaRPr lang="de-DE" sz="2000" dirty="0">
              <a:latin typeface="Arial" pitchFamily="34" charset="0"/>
              <a:cs typeface="Arial" pitchFamily="34" charset="0"/>
            </a:endParaRPr>
          </a:p>
          <a:p>
            <a:pPr>
              <a:buClr>
                <a:srgbClr val="FF0000"/>
              </a:buClr>
              <a:buFont typeface="Wingdings" pitchFamily="2" charset="2"/>
              <a:buNone/>
            </a:pPr>
            <a:r>
              <a:rPr lang="de-DE" sz="2000" dirty="0">
                <a:latin typeface="Arial" pitchFamily="34" charset="0"/>
                <a:cs typeface="Arial" pitchFamily="34" charset="0"/>
              </a:rPr>
              <a:t>   </a:t>
            </a:r>
            <a:r>
              <a:rPr lang="ru-RU" sz="2000" dirty="0">
                <a:latin typeface="Arial" pitchFamily="34" charset="0"/>
                <a:cs typeface="Arial" pitchFamily="34" charset="0"/>
              </a:rPr>
              <a:t>  </a:t>
            </a:r>
            <a:r>
              <a:rPr lang="ru-RU" sz="2000" dirty="0" err="1">
                <a:latin typeface="Arial" pitchFamily="34" charset="0"/>
                <a:cs typeface="Arial" pitchFamily="34" charset="0"/>
              </a:rPr>
              <a:t>подбарабанью</a:t>
            </a:r>
            <a:endParaRPr lang="de-DE" sz="2000" dirty="0">
              <a:latin typeface="Arial" pitchFamily="34" charset="0"/>
              <a:cs typeface="Arial" pitchFamily="34" charset="0"/>
            </a:endParaRPr>
          </a:p>
          <a:p>
            <a:pPr>
              <a:buClr>
                <a:srgbClr val="FF0000"/>
              </a:buClr>
              <a:buFont typeface="Wingdings" pitchFamily="2" charset="2"/>
              <a:buChar char="§"/>
            </a:pPr>
            <a:r>
              <a:rPr lang="de-DE" sz="2000" dirty="0">
                <a:latin typeface="Arial" pitchFamily="34" charset="0"/>
                <a:cs typeface="Arial" pitchFamily="34" charset="0"/>
              </a:rPr>
              <a:t> </a:t>
            </a:r>
            <a:r>
              <a:rPr lang="ru-RU" sz="2000" dirty="0">
                <a:latin typeface="Arial" pitchFamily="34" charset="0"/>
                <a:cs typeface="Arial" pitchFamily="34" charset="0"/>
              </a:rPr>
              <a:t>  увеличенный общий угол охвата</a:t>
            </a:r>
            <a:endParaRPr lang="de-DE" sz="2000" dirty="0">
              <a:latin typeface="Arial" pitchFamily="34" charset="0"/>
              <a:cs typeface="Arial" pitchFamily="34" charset="0"/>
            </a:endParaRPr>
          </a:p>
          <a:p>
            <a:pPr>
              <a:buClr>
                <a:srgbClr val="FF0000"/>
              </a:buClr>
              <a:buFont typeface="Wingdings" pitchFamily="2" charset="2"/>
              <a:buNone/>
            </a:pPr>
            <a:r>
              <a:rPr lang="de-DE" sz="2000" dirty="0">
                <a:solidFill>
                  <a:srgbClr val="FF0000"/>
                </a:solidFill>
                <a:latin typeface="Arial" pitchFamily="34" charset="0"/>
                <a:cs typeface="Arial" pitchFamily="34" charset="0"/>
                <a:sym typeface="Wingdings" pitchFamily="2" charset="2"/>
              </a:rPr>
              <a:t></a:t>
            </a:r>
            <a:r>
              <a:rPr lang="ru-RU" sz="2000" dirty="0">
                <a:solidFill>
                  <a:srgbClr val="FF0000"/>
                </a:solidFill>
                <a:latin typeface="Arial" pitchFamily="34" charset="0"/>
                <a:cs typeface="Arial" pitchFamily="34" charset="0"/>
                <a:sym typeface="Wingdings" pitchFamily="2" charset="2"/>
              </a:rPr>
              <a:t> </a:t>
            </a:r>
            <a:r>
              <a:rPr lang="ru-RU" sz="2000" dirty="0">
                <a:latin typeface="Arial" pitchFamily="34" charset="0"/>
                <a:cs typeface="Arial" pitchFamily="34" charset="0"/>
              </a:rPr>
              <a:t>ускоритель повышает производительность</a:t>
            </a:r>
            <a:endParaRPr lang="de-DE" sz="2000" dirty="0">
              <a:latin typeface="Arial" pitchFamily="34" charset="0"/>
              <a:cs typeface="Arial" pitchFamily="34" charset="0"/>
            </a:endParaRPr>
          </a:p>
        </p:txBody>
      </p:sp>
      <p:sp>
        <p:nvSpPr>
          <p:cNvPr id="137233" name="Rectangle 17">
            <a:hlinkClick r:id="" action="ppaction://noaction"/>
          </p:cNvPr>
          <p:cNvSpPr>
            <a:spLocks noChangeArrowheads="1"/>
          </p:cNvSpPr>
          <p:nvPr/>
        </p:nvSpPr>
        <p:spPr bwMode="auto">
          <a:xfrm>
            <a:off x="7859713" y="660400"/>
            <a:ext cx="1281112" cy="508000"/>
          </a:xfrm>
          <a:prstGeom prst="rect">
            <a:avLst/>
          </a:prstGeom>
          <a:noFill/>
          <a:ln w="9525">
            <a:noFill/>
            <a:miter lim="800000"/>
            <a:headEnd/>
            <a:tailEnd/>
          </a:ln>
          <a:effectLst/>
        </p:spPr>
        <p:txBody>
          <a:bodyPr wrap="none" anchor="ctr"/>
          <a:lstStyle/>
          <a:p>
            <a:r>
              <a:rPr lang="ru-RU" sz="1200" b="1">
                <a:solidFill>
                  <a:schemeClr val="bg1"/>
                </a:solidFill>
              </a:rPr>
              <a:t>Обмолот/</a:t>
            </a:r>
          </a:p>
          <a:p>
            <a:r>
              <a:rPr lang="ru-RU" sz="1200" b="1">
                <a:solidFill>
                  <a:schemeClr val="bg1"/>
                </a:solidFill>
              </a:rPr>
              <a:t>Сепарация</a:t>
            </a:r>
            <a:endParaRPr lang="de-DE" sz="1200" b="1">
              <a:solidFill>
                <a:schemeClr val="bg1"/>
              </a:solidFill>
            </a:endParaRPr>
          </a:p>
        </p:txBody>
      </p:sp>
      <p:sp>
        <p:nvSpPr>
          <p:cNvPr id="137235" name="Rectangle 19">
            <a:hlinkClick r:id="rId2" action="ppaction://hlinksldjump"/>
          </p:cNvPr>
          <p:cNvSpPr>
            <a:spLocks noChangeArrowheads="1"/>
          </p:cNvSpPr>
          <p:nvPr/>
        </p:nvSpPr>
        <p:spPr bwMode="auto">
          <a:xfrm>
            <a:off x="7859713" y="1905000"/>
            <a:ext cx="1281112" cy="508000"/>
          </a:xfrm>
          <a:prstGeom prst="rect">
            <a:avLst/>
          </a:prstGeom>
          <a:noFill/>
          <a:ln w="9525">
            <a:noFill/>
            <a:miter lim="800000"/>
            <a:headEnd/>
            <a:tailEnd/>
          </a:ln>
          <a:effectLst/>
        </p:spPr>
        <p:txBody>
          <a:bodyPr wrap="none" anchor="ctr"/>
          <a:lstStyle/>
          <a:p>
            <a:r>
              <a:rPr lang="ru-RU" sz="1200" b="1">
                <a:solidFill>
                  <a:schemeClr val="bg1"/>
                </a:solidFill>
              </a:rPr>
              <a:t>Подбарабанье</a:t>
            </a:r>
            <a:endParaRPr lang="de-DE" sz="1200" b="1">
              <a:solidFill>
                <a:schemeClr val="bg1"/>
              </a:solidFill>
            </a:endParaRPr>
          </a:p>
        </p:txBody>
      </p:sp>
      <p:sp>
        <p:nvSpPr>
          <p:cNvPr id="137236" name="Rectangle 20">
            <a:hlinkClick r:id="rId3" action="ppaction://hlinksldjump"/>
          </p:cNvPr>
          <p:cNvSpPr>
            <a:spLocks noChangeArrowheads="1"/>
          </p:cNvSpPr>
          <p:nvPr/>
        </p:nvSpPr>
        <p:spPr bwMode="auto">
          <a:xfrm>
            <a:off x="7859713" y="3721100"/>
            <a:ext cx="1281112" cy="508000"/>
          </a:xfrm>
          <a:prstGeom prst="rect">
            <a:avLst/>
          </a:prstGeom>
          <a:noFill/>
          <a:ln w="9525">
            <a:noFill/>
            <a:miter lim="800000"/>
            <a:headEnd/>
            <a:tailEnd/>
          </a:ln>
          <a:effectLst/>
        </p:spPr>
        <p:txBody>
          <a:bodyPr wrap="none" anchor="ctr"/>
          <a:lstStyle/>
          <a:p>
            <a:r>
              <a:rPr lang="ru-RU" sz="1200" b="1">
                <a:solidFill>
                  <a:schemeClr val="bg1"/>
                </a:solidFill>
              </a:rPr>
              <a:t>Сепарация</a:t>
            </a:r>
          </a:p>
          <a:p>
            <a:r>
              <a:rPr lang="ru-RU" sz="1200" b="1">
                <a:solidFill>
                  <a:schemeClr val="bg1"/>
                </a:solidFill>
              </a:rPr>
              <a:t>остатков</a:t>
            </a:r>
            <a:endParaRPr lang="de-DE" sz="1200" b="1">
              <a:solidFill>
                <a:schemeClr val="bg1"/>
              </a:solidFill>
            </a:endParaRPr>
          </a:p>
        </p:txBody>
      </p:sp>
      <p:sp>
        <p:nvSpPr>
          <p:cNvPr id="137237" name="Rectangle 21">
            <a:hlinkClick r:id="rId4" action="ppaction://hlinksldjump"/>
          </p:cNvPr>
          <p:cNvSpPr>
            <a:spLocks noChangeArrowheads="1"/>
          </p:cNvSpPr>
          <p:nvPr/>
        </p:nvSpPr>
        <p:spPr bwMode="auto">
          <a:xfrm>
            <a:off x="7859713" y="4318000"/>
            <a:ext cx="1281112" cy="508000"/>
          </a:xfrm>
          <a:prstGeom prst="rect">
            <a:avLst/>
          </a:prstGeom>
          <a:noFill/>
          <a:ln w="9525">
            <a:noFill/>
            <a:miter lim="800000"/>
            <a:headEnd/>
            <a:tailEnd/>
          </a:ln>
          <a:effectLst/>
        </p:spPr>
        <p:txBody>
          <a:bodyPr wrap="none" anchor="ctr"/>
          <a:lstStyle/>
          <a:p>
            <a:pPr eaLnBrk="0" hangingPunct="0"/>
            <a:r>
              <a:rPr lang="ru-RU" sz="1200" b="1">
                <a:solidFill>
                  <a:schemeClr val="bg1"/>
                </a:solidFill>
              </a:rPr>
              <a:t>Соломотряс</a:t>
            </a:r>
            <a:endParaRPr lang="de-DE" sz="1200" b="1">
              <a:solidFill>
                <a:schemeClr val="bg1"/>
              </a:solidFill>
            </a:endParaRPr>
          </a:p>
        </p:txBody>
      </p:sp>
      <p:sp>
        <p:nvSpPr>
          <p:cNvPr id="137239" name="Text Box 23"/>
          <p:cNvSpPr txBox="1">
            <a:spLocks noChangeArrowheads="1"/>
          </p:cNvSpPr>
          <p:nvPr/>
        </p:nvSpPr>
        <p:spPr bwMode="auto">
          <a:xfrm>
            <a:off x="8899525" y="736600"/>
            <a:ext cx="320675" cy="366713"/>
          </a:xfrm>
          <a:prstGeom prst="rect">
            <a:avLst/>
          </a:prstGeom>
          <a:noFill/>
          <a:ln w="9525">
            <a:noFill/>
            <a:miter lim="800000"/>
            <a:headEnd/>
            <a:tailEnd/>
          </a:ln>
          <a:effectLst/>
        </p:spPr>
        <p:txBody>
          <a:bodyPr wrap="none">
            <a:spAutoFit/>
          </a:bodyPr>
          <a:lstStyle/>
          <a:p>
            <a:r>
              <a:rPr lang="de-DE" sz="1800">
                <a:solidFill>
                  <a:schemeClr val="bg1"/>
                </a:solidFill>
                <a:latin typeface="Times New Roman" pitchFamily="18" charset="0"/>
                <a:ea typeface="Arial Unicode MS" pitchFamily="50" charset="-128"/>
                <a:cs typeface="Arial Unicode MS" pitchFamily="50" charset="-128"/>
              </a:rPr>
              <a:t>◀</a:t>
            </a:r>
            <a:endParaRPr lang="de-DE" sz="1800">
              <a:solidFill>
                <a:schemeClr val="bg1"/>
              </a:solidFill>
              <a:latin typeface="Times New Roman" pitchFamily="18" charset="0"/>
            </a:endParaRPr>
          </a:p>
        </p:txBody>
      </p:sp>
      <p:sp>
        <p:nvSpPr>
          <p:cNvPr id="137241" name="Text Box 25"/>
          <p:cNvSpPr txBox="1">
            <a:spLocks noChangeArrowheads="1"/>
          </p:cNvSpPr>
          <p:nvPr/>
        </p:nvSpPr>
        <p:spPr bwMode="auto">
          <a:xfrm>
            <a:off x="8899525" y="1373188"/>
            <a:ext cx="320675" cy="366712"/>
          </a:xfrm>
          <a:prstGeom prst="rect">
            <a:avLst/>
          </a:prstGeom>
          <a:noFill/>
          <a:ln w="9525">
            <a:noFill/>
            <a:miter lim="800000"/>
            <a:headEnd/>
            <a:tailEnd/>
          </a:ln>
          <a:effectLst/>
        </p:spPr>
        <p:txBody>
          <a:bodyPr wrap="none">
            <a:spAutoFit/>
          </a:bodyPr>
          <a:lstStyle/>
          <a:p>
            <a:r>
              <a:rPr lang="de-DE" sz="1800">
                <a:solidFill>
                  <a:schemeClr val="bg1"/>
                </a:solidFill>
                <a:latin typeface="Times New Roman" pitchFamily="18" charset="0"/>
                <a:ea typeface="Arial Unicode MS" pitchFamily="50" charset="-128"/>
                <a:cs typeface="Arial Unicode MS" pitchFamily="50" charset="-128"/>
              </a:rPr>
              <a:t>◀</a:t>
            </a:r>
            <a:endParaRPr lang="de-DE" sz="1800">
              <a:solidFill>
                <a:schemeClr val="bg1"/>
              </a:solidFill>
              <a:latin typeface="Times New Roman" pitchFamily="18" charset="0"/>
            </a:endParaRPr>
          </a:p>
        </p:txBody>
      </p:sp>
      <p:sp>
        <p:nvSpPr>
          <p:cNvPr id="137247" name="Rectangle 31">
            <a:hlinkClick r:id="rId5" action="ppaction://hlinksldjump"/>
          </p:cNvPr>
          <p:cNvSpPr>
            <a:spLocks noChangeArrowheads="1"/>
          </p:cNvSpPr>
          <p:nvPr/>
        </p:nvSpPr>
        <p:spPr bwMode="auto">
          <a:xfrm>
            <a:off x="7862888" y="2514600"/>
            <a:ext cx="1281112" cy="508000"/>
          </a:xfrm>
          <a:prstGeom prst="rect">
            <a:avLst/>
          </a:prstGeom>
          <a:noFill/>
          <a:ln w="9525">
            <a:noFill/>
            <a:miter lim="800000"/>
            <a:headEnd/>
            <a:tailEnd/>
          </a:ln>
          <a:effectLst/>
        </p:spPr>
        <p:txBody>
          <a:bodyPr wrap="none" anchor="ctr"/>
          <a:lstStyle/>
          <a:p>
            <a:r>
              <a:rPr lang="ru-RU" sz="1200" b="1">
                <a:solidFill>
                  <a:schemeClr val="bg1"/>
                </a:solidFill>
              </a:rPr>
              <a:t>Молотильный </a:t>
            </a:r>
          </a:p>
          <a:p>
            <a:r>
              <a:rPr lang="ru-RU" sz="1200" b="1">
                <a:solidFill>
                  <a:schemeClr val="bg1"/>
                </a:solidFill>
              </a:rPr>
              <a:t>барабан</a:t>
            </a:r>
            <a:endParaRPr lang="de-DE" sz="1200" b="1">
              <a:solidFill>
                <a:schemeClr val="bg1"/>
              </a:solidFill>
            </a:endParaRPr>
          </a:p>
        </p:txBody>
      </p:sp>
      <p:sp>
        <p:nvSpPr>
          <p:cNvPr id="137248" name="Rectangle 32">
            <a:hlinkClick r:id="" action="ppaction://noaction"/>
          </p:cNvPr>
          <p:cNvSpPr>
            <a:spLocks noChangeArrowheads="1"/>
          </p:cNvSpPr>
          <p:nvPr/>
        </p:nvSpPr>
        <p:spPr bwMode="auto">
          <a:xfrm>
            <a:off x="7859713" y="3124200"/>
            <a:ext cx="1281112" cy="508000"/>
          </a:xfrm>
          <a:prstGeom prst="rect">
            <a:avLst/>
          </a:prstGeom>
          <a:noFill/>
          <a:ln w="9525">
            <a:noFill/>
            <a:miter lim="800000"/>
            <a:headEnd/>
            <a:tailEnd/>
          </a:ln>
          <a:effectLst/>
        </p:spPr>
        <p:txBody>
          <a:bodyPr wrap="none" anchor="ctr"/>
          <a:lstStyle/>
          <a:p>
            <a:r>
              <a:rPr lang="ru-RU" sz="1200" b="1">
                <a:solidFill>
                  <a:schemeClr val="bg1"/>
                </a:solidFill>
              </a:rPr>
              <a:t>Шастание/</a:t>
            </a:r>
          </a:p>
          <a:p>
            <a:r>
              <a:rPr lang="ru-RU" sz="1200" b="1">
                <a:solidFill>
                  <a:schemeClr val="bg1"/>
                </a:solidFill>
              </a:rPr>
              <a:t>Привод</a:t>
            </a:r>
            <a:endParaRPr lang="de-DE" sz="1200" b="1">
              <a:solidFill>
                <a:schemeClr val="bg1"/>
              </a:solidFill>
            </a:endParaRPr>
          </a:p>
        </p:txBody>
      </p:sp>
      <p:pic>
        <p:nvPicPr>
          <p:cNvPr id="137249" name="Picture 33" descr="12020"/>
          <p:cNvPicPr>
            <a:picLocks noChangeAspect="1" noChangeArrowheads="1"/>
          </p:cNvPicPr>
          <p:nvPr/>
        </p:nvPicPr>
        <p:blipFill>
          <a:blip r:embed="rId6" cstate="print"/>
          <a:srcRect/>
          <a:stretch>
            <a:fillRect/>
          </a:stretch>
        </p:blipFill>
        <p:spPr bwMode="auto">
          <a:xfrm>
            <a:off x="1905000" y="685800"/>
            <a:ext cx="4648200" cy="3894138"/>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305800" cy="764704"/>
          </a:xfrm>
        </p:spPr>
        <p:txBody>
          <a:bodyPr>
            <a:normAutofit fontScale="90000"/>
          </a:bodyPr>
          <a:lstStyle/>
          <a:p>
            <a:pPr algn="ctr"/>
            <a:r>
              <a:rPr lang="ru-RU" dirty="0" smtClean="0">
                <a:solidFill>
                  <a:srgbClr val="C00000"/>
                </a:solidFill>
              </a:rPr>
              <a:t>Система </a:t>
            </a:r>
            <a:r>
              <a:rPr lang="de-DE" dirty="0" smtClean="0">
                <a:solidFill>
                  <a:srgbClr val="C00000"/>
                </a:solidFill>
              </a:rPr>
              <a:t>APS</a:t>
            </a:r>
            <a:r>
              <a:rPr lang="ru-RU" dirty="0" smtClean="0">
                <a:solidFill>
                  <a:srgbClr val="C00000"/>
                </a:solidFill>
              </a:rPr>
              <a:t> ЗУК «</a:t>
            </a:r>
            <a:r>
              <a:rPr lang="en-US" dirty="0" smtClean="0">
                <a:solidFill>
                  <a:srgbClr val="C00000"/>
                </a:solidFill>
              </a:rPr>
              <a:t>CLAAS</a:t>
            </a:r>
            <a:r>
              <a:rPr lang="ru-RU" dirty="0" smtClean="0">
                <a:solidFill>
                  <a:srgbClr val="C00000"/>
                </a:solidFill>
              </a:rPr>
              <a:t>»</a:t>
            </a:r>
            <a:endParaRPr lang="ru-RU" dirty="0"/>
          </a:p>
        </p:txBody>
      </p:sp>
      <p:pic>
        <p:nvPicPr>
          <p:cNvPr id="4" name="lexion APS.MPG">
            <a:hlinkClick r:id="" action="ppaction://media"/>
          </p:cNvPr>
          <p:cNvPicPr>
            <a:picLocks noRot="1" noChangeAspect="1"/>
          </p:cNvPicPr>
          <p:nvPr>
            <a:videoFile r:link="rId1"/>
          </p:nvPr>
        </p:nvPicPr>
        <p:blipFill>
          <a:blip r:embed="rId3" cstate="print"/>
          <a:stretch>
            <a:fillRect/>
          </a:stretch>
        </p:blipFill>
        <p:spPr>
          <a:xfrm>
            <a:off x="539552" y="782706"/>
            <a:ext cx="8064896" cy="6048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305800" cy="836712"/>
          </a:xfrm>
        </p:spPr>
        <p:txBody>
          <a:bodyPr/>
          <a:lstStyle/>
          <a:p>
            <a:pPr algn="ctr"/>
            <a:r>
              <a:rPr lang="ru-RU" dirty="0" smtClean="0">
                <a:solidFill>
                  <a:srgbClr val="C00000"/>
                </a:solidFill>
              </a:rPr>
              <a:t>Система </a:t>
            </a:r>
            <a:r>
              <a:rPr lang="de-DE" dirty="0" smtClean="0">
                <a:solidFill>
                  <a:srgbClr val="C00000"/>
                </a:solidFill>
              </a:rPr>
              <a:t>APS</a:t>
            </a:r>
            <a:r>
              <a:rPr lang="ru-RU" dirty="0" smtClean="0">
                <a:solidFill>
                  <a:srgbClr val="C00000"/>
                </a:solidFill>
              </a:rPr>
              <a:t> ЗУК «</a:t>
            </a:r>
            <a:r>
              <a:rPr lang="en-US" dirty="0" smtClean="0">
                <a:solidFill>
                  <a:srgbClr val="C00000"/>
                </a:solidFill>
              </a:rPr>
              <a:t>CLAAS</a:t>
            </a:r>
            <a:r>
              <a:rPr lang="ru-RU" dirty="0" smtClean="0">
                <a:solidFill>
                  <a:srgbClr val="C00000"/>
                </a:solidFill>
              </a:rPr>
              <a:t>»</a:t>
            </a:r>
            <a:endParaRPr lang="ru-RU" dirty="0"/>
          </a:p>
        </p:txBody>
      </p:sp>
      <p:pic>
        <p:nvPicPr>
          <p:cNvPr id="4" name="mmega24.MPG">
            <a:hlinkClick r:id="" action="ppaction://media"/>
          </p:cNvPr>
          <p:cNvPicPr>
            <a:picLocks noRot="1" noChangeAspect="1"/>
          </p:cNvPicPr>
          <p:nvPr>
            <a:videoFile r:link="rId1"/>
          </p:nvPr>
        </p:nvPicPr>
        <p:blipFill>
          <a:blip r:embed="rId3" cstate="print"/>
          <a:stretch>
            <a:fillRect/>
          </a:stretch>
        </p:blipFill>
        <p:spPr>
          <a:xfrm>
            <a:off x="395536" y="705788"/>
            <a:ext cx="8459291" cy="6152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RSM-181_Kinematika_min"/>
          <p:cNvPicPr>
            <a:picLocks noChangeAspect="1" noChangeArrowheads="1"/>
          </p:cNvPicPr>
          <p:nvPr/>
        </p:nvPicPr>
        <p:blipFill>
          <a:blip r:embed="rId2" cstate="print"/>
          <a:srcRect l="2065" t="6395" r="1961" b="6144"/>
          <a:stretch>
            <a:fillRect/>
          </a:stretch>
        </p:blipFill>
        <p:spPr bwMode="auto">
          <a:xfrm>
            <a:off x="0" y="861934"/>
            <a:ext cx="9144000" cy="5996066"/>
          </a:xfrm>
          <a:prstGeom prst="rect">
            <a:avLst/>
          </a:prstGeom>
          <a:noFill/>
          <a:ln w="9525">
            <a:noFill/>
            <a:miter lim="800000"/>
            <a:headEnd/>
            <a:tailEnd/>
          </a:ln>
        </p:spPr>
      </p:pic>
      <p:sp>
        <p:nvSpPr>
          <p:cNvPr id="4" name="Прямоугольник 3"/>
          <p:cNvSpPr/>
          <p:nvPr/>
        </p:nvSpPr>
        <p:spPr>
          <a:xfrm>
            <a:off x="1259632" y="188640"/>
            <a:ext cx="6624736" cy="830997"/>
          </a:xfrm>
          <a:prstGeom prst="rect">
            <a:avLst/>
          </a:prstGeom>
        </p:spPr>
        <p:txBody>
          <a:bodyPr wrap="square">
            <a:spAutoFit/>
          </a:bodyPr>
          <a:lstStyle/>
          <a:p>
            <a:pPr algn="ctr"/>
            <a:r>
              <a:rPr lang="ru-RU" b="1" dirty="0" smtClean="0">
                <a:solidFill>
                  <a:srgbClr val="FF0000"/>
                </a:solidFill>
                <a:latin typeface="Arial" pitchFamily="34" charset="0"/>
                <a:cs typeface="Arial" pitchFamily="34" charset="0"/>
              </a:rPr>
              <a:t>ЗЕРНОУБОРОЧНЫЙ КОМБАЙН «</a:t>
            </a:r>
            <a:r>
              <a:rPr lang="en-US" b="1" dirty="0" smtClean="0">
                <a:solidFill>
                  <a:srgbClr val="FF0000"/>
                </a:solidFill>
                <a:latin typeface="Arial" pitchFamily="34" charset="0"/>
                <a:cs typeface="Arial" pitchFamily="34" charset="0"/>
              </a:rPr>
              <a:t>TORUM</a:t>
            </a:r>
            <a:r>
              <a:rPr lang="ru-RU" b="1" dirty="0" smtClean="0">
                <a:solidFill>
                  <a:srgbClr val="FF0000"/>
                </a:solidFill>
                <a:latin typeface="Arial" pitchFamily="34" charset="0"/>
                <a:cs typeface="Arial" pitchFamily="34" charset="0"/>
              </a:rPr>
              <a:t>»</a:t>
            </a:r>
          </a:p>
          <a:p>
            <a:pPr algn="ctr"/>
            <a:r>
              <a:rPr lang="ru-RU" b="1" dirty="0" smtClean="0">
                <a:solidFill>
                  <a:srgbClr val="FF0000"/>
                </a:solidFill>
                <a:latin typeface="Arial" pitchFamily="34" charset="0"/>
                <a:cs typeface="Arial" pitchFamily="34" charset="0"/>
              </a:rPr>
              <a:t>с аксиально-роторным МСУ</a:t>
            </a:r>
            <a:endParaRPr lang="ru-RU"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5"/>
          <p:cNvPicPr>
            <a:picLocks noChangeAspect="1" noChangeArrowheads="1"/>
          </p:cNvPicPr>
          <p:nvPr/>
        </p:nvPicPr>
        <p:blipFill>
          <a:blip r:embed="rId2" cstate="print"/>
          <a:srcRect/>
          <a:stretch>
            <a:fillRect/>
          </a:stretch>
        </p:blipFill>
        <p:spPr bwMode="auto">
          <a:xfrm>
            <a:off x="0" y="1124744"/>
            <a:ext cx="6781800" cy="5295900"/>
          </a:xfrm>
          <a:prstGeom prst="rect">
            <a:avLst/>
          </a:prstGeom>
          <a:noFill/>
          <a:ln w="9525">
            <a:noFill/>
            <a:miter lim="800000"/>
            <a:headEnd/>
            <a:tailEnd/>
          </a:ln>
        </p:spPr>
      </p:pic>
      <p:sp>
        <p:nvSpPr>
          <p:cNvPr id="21508" name="Rectangle 7"/>
          <p:cNvSpPr>
            <a:spLocks noChangeArrowheads="1"/>
          </p:cNvSpPr>
          <p:nvPr/>
        </p:nvSpPr>
        <p:spPr bwMode="auto">
          <a:xfrm>
            <a:off x="2267744" y="332656"/>
            <a:ext cx="4794518" cy="523220"/>
          </a:xfrm>
          <a:prstGeom prst="rect">
            <a:avLst/>
          </a:prstGeom>
          <a:noFill/>
          <a:ln w="9525">
            <a:noFill/>
            <a:miter lim="800000"/>
            <a:headEnd/>
            <a:tailEnd/>
          </a:ln>
        </p:spPr>
        <p:txBody>
          <a:bodyPr wrap="none">
            <a:spAutoFit/>
          </a:bodyPr>
          <a:lstStyle/>
          <a:p>
            <a:pPr algn="l"/>
            <a:r>
              <a:rPr lang="ru-RU" sz="2800" b="1" dirty="0">
                <a:solidFill>
                  <a:srgbClr val="C00000"/>
                </a:solidFill>
                <a:latin typeface="Arial" pitchFamily="34" charset="0"/>
                <a:cs typeface="Arial" pitchFamily="34" charset="0"/>
              </a:rPr>
              <a:t>Редуктор привода ротора</a:t>
            </a:r>
          </a:p>
        </p:txBody>
      </p:sp>
      <p:sp>
        <p:nvSpPr>
          <p:cNvPr id="21509" name="AutoShape 8"/>
          <p:cNvSpPr>
            <a:spLocks/>
          </p:cNvSpPr>
          <p:nvPr/>
        </p:nvSpPr>
        <p:spPr bwMode="auto">
          <a:xfrm>
            <a:off x="7194550" y="5621338"/>
            <a:ext cx="914400" cy="342900"/>
          </a:xfrm>
          <a:prstGeom prst="accentCallout1">
            <a:avLst>
              <a:gd name="adj1" fmla="val 33333"/>
              <a:gd name="adj2" fmla="val -8333"/>
              <a:gd name="adj3" fmla="val -609722"/>
              <a:gd name="adj4" fmla="val -299653"/>
            </a:avLst>
          </a:prstGeom>
          <a:noFill/>
          <a:ln w="25400">
            <a:solidFill>
              <a:srgbClr val="FF0000"/>
            </a:solidFill>
            <a:miter lim="800000"/>
            <a:headEnd/>
            <a:tailEnd type="oval" w="med" len="med"/>
          </a:ln>
        </p:spPr>
        <p:txBody>
          <a:bodyPr lIns="0" rIns="0"/>
          <a:lstStyle/>
          <a:p>
            <a:pPr algn="l"/>
            <a:r>
              <a:rPr lang="ru-RU" sz="1400"/>
              <a:t>Редуктор</a:t>
            </a:r>
          </a:p>
        </p:txBody>
      </p:sp>
      <p:sp>
        <p:nvSpPr>
          <p:cNvPr id="21510" name="AutoShape 9"/>
          <p:cNvSpPr>
            <a:spLocks/>
          </p:cNvSpPr>
          <p:nvPr/>
        </p:nvSpPr>
        <p:spPr bwMode="auto">
          <a:xfrm>
            <a:off x="7205663" y="3890963"/>
            <a:ext cx="646112" cy="342900"/>
          </a:xfrm>
          <a:prstGeom prst="accentCallout1">
            <a:avLst>
              <a:gd name="adj1" fmla="val 33333"/>
              <a:gd name="adj2" fmla="val -11792"/>
              <a:gd name="adj3" fmla="val -237500"/>
              <a:gd name="adj4" fmla="val -185505"/>
            </a:avLst>
          </a:prstGeom>
          <a:noFill/>
          <a:ln w="25400">
            <a:solidFill>
              <a:srgbClr val="FF0000"/>
            </a:solidFill>
            <a:miter lim="800000"/>
            <a:headEnd/>
            <a:tailEnd type="oval" w="med" len="med"/>
          </a:ln>
        </p:spPr>
        <p:txBody>
          <a:bodyPr lIns="0" rIns="0"/>
          <a:lstStyle/>
          <a:p>
            <a:pPr algn="l"/>
            <a:r>
              <a:rPr lang="ru-RU" sz="1400"/>
              <a:t>Насос</a:t>
            </a:r>
          </a:p>
        </p:txBody>
      </p:sp>
      <p:sp>
        <p:nvSpPr>
          <p:cNvPr id="21511" name="AutoShape 10"/>
          <p:cNvSpPr>
            <a:spLocks/>
          </p:cNvSpPr>
          <p:nvPr/>
        </p:nvSpPr>
        <p:spPr bwMode="auto">
          <a:xfrm>
            <a:off x="7285038" y="1444625"/>
            <a:ext cx="639762" cy="342900"/>
          </a:xfrm>
          <a:prstGeom prst="accentCallout1">
            <a:avLst>
              <a:gd name="adj1" fmla="val 33333"/>
              <a:gd name="adj2" fmla="val -11912"/>
              <a:gd name="adj3" fmla="val 340741"/>
              <a:gd name="adj4" fmla="val -576676"/>
            </a:avLst>
          </a:prstGeom>
          <a:noFill/>
          <a:ln w="25400">
            <a:solidFill>
              <a:srgbClr val="FF0000"/>
            </a:solidFill>
            <a:miter lim="800000"/>
            <a:headEnd/>
            <a:tailEnd type="oval" w="med" len="med"/>
          </a:ln>
        </p:spPr>
        <p:txBody>
          <a:bodyPr lIns="0" rIns="0"/>
          <a:lstStyle/>
          <a:p>
            <a:pPr algn="l"/>
            <a:r>
              <a:rPr lang="ru-RU" sz="1400"/>
              <a:t>Мотор</a:t>
            </a:r>
          </a:p>
        </p:txBody>
      </p:sp>
      <p:sp>
        <p:nvSpPr>
          <p:cNvPr id="21512" name="AutoShape 11"/>
          <p:cNvSpPr>
            <a:spLocks/>
          </p:cNvSpPr>
          <p:nvPr/>
        </p:nvSpPr>
        <p:spPr bwMode="auto">
          <a:xfrm>
            <a:off x="4841875" y="5686425"/>
            <a:ext cx="1406525" cy="638175"/>
          </a:xfrm>
          <a:prstGeom prst="accentCallout1">
            <a:avLst>
              <a:gd name="adj1" fmla="val 17912"/>
              <a:gd name="adj2" fmla="val -5417"/>
              <a:gd name="adj3" fmla="val -265921"/>
              <a:gd name="adj4" fmla="val -94468"/>
            </a:avLst>
          </a:prstGeom>
          <a:noFill/>
          <a:ln w="25400">
            <a:solidFill>
              <a:srgbClr val="FF0000"/>
            </a:solidFill>
            <a:miter lim="800000"/>
            <a:headEnd/>
            <a:tailEnd type="oval" w="med" len="med"/>
          </a:ln>
        </p:spPr>
        <p:txBody>
          <a:bodyPr lIns="0" rIns="0"/>
          <a:lstStyle/>
          <a:p>
            <a:pPr algn="l"/>
            <a:r>
              <a:rPr lang="ru-RU" sz="1400"/>
              <a:t>Механизм</a:t>
            </a:r>
          </a:p>
          <a:p>
            <a:pPr algn="l"/>
            <a:r>
              <a:rPr lang="ru-RU" sz="1400"/>
              <a:t>переключения диапазонов</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cstate="print"/>
          <a:srcRect/>
          <a:stretch>
            <a:fillRect/>
          </a:stretch>
        </p:blipFill>
        <p:spPr bwMode="auto">
          <a:xfrm>
            <a:off x="22267" y="1916832"/>
            <a:ext cx="9121733" cy="4392488"/>
          </a:xfrm>
          <a:prstGeom prst="rect">
            <a:avLst/>
          </a:prstGeom>
          <a:noFill/>
        </p:spPr>
      </p:pic>
      <p:sp>
        <p:nvSpPr>
          <p:cNvPr id="68610" name="Rectangle 2"/>
          <p:cNvSpPr>
            <a:spLocks noChangeArrowheads="1"/>
          </p:cNvSpPr>
          <p:nvPr/>
        </p:nvSpPr>
        <p:spPr bwMode="auto">
          <a:xfrm>
            <a:off x="323528" y="908720"/>
            <a:ext cx="7920880" cy="70788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0" hangingPunct="0">
              <a:tabLst>
                <a:tab pos="1600200" algn="l"/>
              </a:tabLst>
            </a:pPr>
            <a:r>
              <a:rPr lang="ru-RU" sz="2000" b="1" dirty="0" smtClean="0">
                <a:latin typeface="Arial" pitchFamily="34" charset="0"/>
                <a:ea typeface="Times New Roman" pitchFamily="18" charset="0"/>
              </a:rPr>
              <a:t>Схема технологическая самоходного тангенциально-роторного  зерноуборочного комбайна </a:t>
            </a:r>
            <a:r>
              <a:rPr lang="en-US" sz="2000" b="1" dirty="0" smtClean="0">
                <a:latin typeface="Arial" pitchFamily="34" charset="0"/>
                <a:ea typeface="Times New Roman" pitchFamily="18" charset="0"/>
              </a:rPr>
              <a:t>KZR</a:t>
            </a:r>
            <a:r>
              <a:rPr lang="ru-RU" sz="2000" b="1" dirty="0" smtClean="0">
                <a:latin typeface="Arial" pitchFamily="34" charset="0"/>
                <a:ea typeface="Times New Roman" pitchFamily="18" charset="0"/>
              </a:rPr>
              <a:t> 10 </a:t>
            </a:r>
            <a:r>
              <a:rPr lang="en-US" sz="2000" b="1" dirty="0" err="1" smtClean="0">
                <a:latin typeface="Arial" pitchFamily="34" charset="0"/>
                <a:ea typeface="Times New Roman" pitchFamily="18" charset="0"/>
              </a:rPr>
              <a:t>Polesie</a:t>
            </a:r>
            <a:r>
              <a:rPr lang="ru-RU" sz="2000" b="1" dirty="0" smtClean="0">
                <a:latin typeface="Arial" pitchFamily="34" charset="0"/>
                <a:ea typeface="Times New Roman" pitchFamily="18" charset="0"/>
              </a:rPr>
              <a:t>  </a:t>
            </a:r>
            <a:endParaRPr lang="ru-RU" sz="2800" dirty="0" smtClean="0">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332657"/>
            <a:ext cx="9144000" cy="6192688"/>
          </a:xfrm>
          <a:prstGeom prst="rect">
            <a:avLst/>
          </a:prstGeom>
        </p:spPr>
        <p:txBody>
          <a:bodyPr wrap="square">
            <a:spAutoFit/>
          </a:bodyPr>
          <a:lstStyle/>
          <a:p>
            <a:pPr algn="ctr" eaLnBrk="0" hangingPunct="0"/>
            <a:r>
              <a:rPr lang="ru-RU" i="1" dirty="0" smtClean="0">
                <a:solidFill>
                  <a:srgbClr val="FF0000"/>
                </a:solidFill>
                <a:latin typeface="Arial" pitchFamily="34" charset="0"/>
                <a:cs typeface="Arial" pitchFamily="34" charset="0"/>
              </a:rPr>
              <a:t>КЛАССИФИКАЦИЯ Р О ЗУК.</a:t>
            </a:r>
          </a:p>
          <a:p>
            <a:pPr lvl="0" eaLnBrk="0" hangingPunct="0"/>
            <a:endParaRPr lang="ru-RU" sz="2000" dirty="0" smtClean="0">
              <a:latin typeface="Arial" pitchFamily="34" charset="0"/>
              <a:cs typeface="Arial" pitchFamily="34" charset="0"/>
            </a:endParaRPr>
          </a:p>
          <a:p>
            <a:pPr lvl="0" eaLnBrk="0" hangingPunct="0"/>
            <a:r>
              <a:rPr lang="ru-RU" sz="2000" dirty="0" smtClean="0">
                <a:solidFill>
                  <a:srgbClr val="04FC33"/>
                </a:solidFill>
                <a:latin typeface="Arial" pitchFamily="34" charset="0"/>
                <a:cs typeface="Arial" pitchFamily="34" charset="0"/>
              </a:rPr>
              <a:t>5. Очистка </a:t>
            </a:r>
            <a:r>
              <a:rPr lang="ru-RU" sz="2000" dirty="0" smtClean="0">
                <a:latin typeface="Arial" pitchFamily="34" charset="0"/>
                <a:cs typeface="Arial" pitchFamily="34" charset="0"/>
              </a:rPr>
              <a:t>– предназначена для отделения зерна и </a:t>
            </a:r>
            <a:r>
              <a:rPr lang="ru-RU" sz="2000" dirty="0" err="1" smtClean="0">
                <a:latin typeface="Arial" pitchFamily="34" charset="0"/>
                <a:cs typeface="Arial" pitchFamily="34" charset="0"/>
              </a:rPr>
              <a:t>необмолоченных</a:t>
            </a:r>
            <a:r>
              <a:rPr lang="ru-RU" sz="2000" dirty="0" smtClean="0">
                <a:latin typeface="Arial" pitchFamily="34" charset="0"/>
                <a:cs typeface="Arial" pitchFamily="34" charset="0"/>
              </a:rPr>
              <a:t> колосьев из зернового вороха и их направления  соответственно в бункер и на повторный домолот.</a:t>
            </a:r>
            <a:br>
              <a:rPr lang="ru-RU" sz="2000" dirty="0" smtClean="0">
                <a:latin typeface="Arial" pitchFamily="34" charset="0"/>
                <a:cs typeface="Arial" pitchFamily="34" charset="0"/>
              </a:rPr>
            </a:br>
            <a:r>
              <a:rPr lang="ru-RU" sz="2000" dirty="0" smtClean="0">
                <a:latin typeface="Arial" pitchFamily="34" charset="0"/>
                <a:cs typeface="Arial" pitchFamily="34" charset="0"/>
              </a:rPr>
              <a:t>	Зерновой ворох представляет собой смесь зерна, мякины, сбоины, колосков, мелких кусков соломы, просеявшихся через </a:t>
            </a:r>
            <a:r>
              <a:rPr lang="ru-RU" sz="2000" dirty="0" err="1" smtClean="0">
                <a:latin typeface="Arial" pitchFamily="34" charset="0"/>
                <a:cs typeface="Arial" pitchFamily="34" charset="0"/>
              </a:rPr>
              <a:t>подбарабанье</a:t>
            </a:r>
            <a:r>
              <a:rPr lang="ru-RU" sz="2000" dirty="0" smtClean="0">
                <a:latin typeface="Arial" pitchFamily="34" charset="0"/>
                <a:cs typeface="Arial" pitchFamily="34" charset="0"/>
              </a:rPr>
              <a:t> и соломотряс. </a:t>
            </a:r>
            <a:br>
              <a:rPr lang="ru-RU" sz="2000" dirty="0" smtClean="0">
                <a:latin typeface="Arial" pitchFamily="34" charset="0"/>
                <a:cs typeface="Arial" pitchFamily="34" charset="0"/>
              </a:rPr>
            </a:br>
            <a:r>
              <a:rPr lang="ru-RU" sz="2000" dirty="0" smtClean="0">
                <a:latin typeface="Arial" pitchFamily="34" charset="0"/>
                <a:cs typeface="Arial" pitchFamily="34" charset="0"/>
              </a:rPr>
              <a:t>	Наиболее широко применяется </a:t>
            </a:r>
            <a:r>
              <a:rPr lang="ru-RU" sz="2000" u="sng" dirty="0" smtClean="0">
                <a:latin typeface="Arial" pitchFamily="34" charset="0"/>
                <a:cs typeface="Arial" pitchFamily="34" charset="0"/>
              </a:rPr>
              <a:t>очистка воздушно-решетного типа</a:t>
            </a:r>
            <a:r>
              <a:rPr lang="ru-RU" sz="2000" dirty="0" smtClean="0">
                <a:latin typeface="Arial" pitchFamily="34" charset="0"/>
                <a:cs typeface="Arial" pitchFamily="34" charset="0"/>
              </a:rPr>
              <a:t>.</a:t>
            </a:r>
            <a:r>
              <a:rPr lang="ru-RU" dirty="0" smtClean="0">
                <a:cs typeface="Times New Roman" pitchFamily="18" charset="0"/>
              </a:rPr>
              <a:t/>
            </a:r>
            <a:br>
              <a:rPr lang="ru-RU" dirty="0" smtClean="0">
                <a:cs typeface="Times New Roman" pitchFamily="18" charset="0"/>
              </a:rPr>
            </a:br>
            <a:r>
              <a:rPr lang="ru-RU" dirty="0" smtClean="0">
                <a:cs typeface="Times New Roman" pitchFamily="18" charset="0"/>
              </a:rPr>
              <a:t>	</a:t>
            </a:r>
            <a:r>
              <a:rPr lang="ru-RU" sz="2000" dirty="0" smtClean="0">
                <a:solidFill>
                  <a:srgbClr val="9933FF"/>
                </a:solidFill>
                <a:latin typeface="Arial" pitchFamily="34" charset="0"/>
                <a:cs typeface="Arial" pitchFamily="34" charset="0"/>
              </a:rPr>
              <a:t>а) по исполнению решетного стана:</a:t>
            </a:r>
          </a:p>
          <a:p>
            <a:pPr lvl="0" eaLnBrk="0" hangingPunct="0">
              <a:buFontTx/>
              <a:buChar char="-"/>
            </a:pPr>
            <a:r>
              <a:rPr lang="ru-RU" sz="2000" dirty="0" smtClean="0">
                <a:latin typeface="Arial" pitchFamily="34" charset="0"/>
                <a:cs typeface="Arial" pitchFamily="34" charset="0"/>
              </a:rPr>
              <a:t> с каскадным дополнительным жалюзийным регулируемым решетом;</a:t>
            </a:r>
          </a:p>
          <a:p>
            <a:pPr lvl="0" eaLnBrk="0" hangingPunct="0">
              <a:buFontTx/>
              <a:buChar char="-"/>
            </a:pPr>
            <a:r>
              <a:rPr lang="ru-RU" sz="2000" dirty="0" smtClean="0">
                <a:latin typeface="Arial" pitchFamily="34" charset="0"/>
                <a:cs typeface="Arial" pitchFamily="34" charset="0"/>
              </a:rPr>
              <a:t> с каскадным удлинителем </a:t>
            </a:r>
            <a:r>
              <a:rPr lang="ru-RU" sz="2000" dirty="0" err="1" smtClean="0">
                <a:latin typeface="Arial" pitchFamily="34" charset="0"/>
                <a:cs typeface="Arial" pitchFamily="34" charset="0"/>
              </a:rPr>
              <a:t>стрясной</a:t>
            </a:r>
            <a:r>
              <a:rPr lang="ru-RU" sz="2000" dirty="0" smtClean="0">
                <a:latin typeface="Arial" pitchFamily="34" charset="0"/>
                <a:cs typeface="Arial" pitchFamily="34" charset="0"/>
              </a:rPr>
              <a:t> доски;</a:t>
            </a:r>
          </a:p>
          <a:p>
            <a:pPr lvl="0" eaLnBrk="0" hangingPunct="0">
              <a:buFontTx/>
              <a:buChar char="-"/>
            </a:pPr>
            <a:r>
              <a:rPr lang="ru-RU" sz="2000" dirty="0" smtClean="0">
                <a:latin typeface="Arial" pitchFamily="34" charset="0"/>
                <a:cs typeface="Arial" pitchFamily="34" charset="0"/>
              </a:rPr>
              <a:t> с </a:t>
            </a:r>
            <a:r>
              <a:rPr lang="ru-RU" sz="2000" dirty="0" err="1" smtClean="0">
                <a:latin typeface="Arial" pitchFamily="34" charset="0"/>
                <a:cs typeface="Arial" pitchFamily="34" charset="0"/>
              </a:rPr>
              <a:t>регулирруемым</a:t>
            </a:r>
            <a:r>
              <a:rPr lang="ru-RU" sz="2000" dirty="0" smtClean="0">
                <a:latin typeface="Arial" pitchFamily="34" charset="0"/>
                <a:cs typeface="Arial" pitchFamily="34" charset="0"/>
              </a:rPr>
              <a:t> удлинителем жалюзийного решета;</a:t>
            </a:r>
          </a:p>
          <a:p>
            <a:pPr lvl="0" eaLnBrk="0" hangingPunct="0">
              <a:buFontTx/>
              <a:buChar char="-"/>
            </a:pPr>
            <a:r>
              <a:rPr lang="ru-RU" sz="2000" dirty="0" smtClean="0">
                <a:latin typeface="Arial" pitchFamily="34" charset="0"/>
                <a:cs typeface="Arial" pitchFamily="34" charset="0"/>
              </a:rPr>
              <a:t> без каскадного дополнительного решета и удлинителя.</a:t>
            </a:r>
          </a:p>
          <a:p>
            <a:pPr lvl="0" eaLnBrk="0" hangingPunct="0"/>
            <a:r>
              <a:rPr lang="ru-RU" sz="800" dirty="0" smtClean="0">
                <a:latin typeface="Arial" pitchFamily="34" charset="0"/>
                <a:cs typeface="Arial" pitchFamily="34" charset="0"/>
              </a:rPr>
              <a:t/>
            </a:r>
            <a:br>
              <a:rPr lang="ru-RU" sz="800" dirty="0" smtClean="0">
                <a:latin typeface="Arial" pitchFamily="34" charset="0"/>
                <a:cs typeface="Arial" pitchFamily="34" charset="0"/>
              </a:rPr>
            </a:br>
            <a:r>
              <a:rPr lang="ru-RU" sz="2000" dirty="0" smtClean="0">
                <a:latin typeface="Arial" pitchFamily="34" charset="0"/>
                <a:cs typeface="Arial" pitchFamily="34" charset="0"/>
              </a:rPr>
              <a:t>	</a:t>
            </a:r>
            <a:r>
              <a:rPr lang="ru-RU" sz="2000" dirty="0" smtClean="0">
                <a:solidFill>
                  <a:srgbClr val="9933FF"/>
                </a:solidFill>
                <a:latin typeface="Arial" pitchFamily="34" charset="0"/>
                <a:cs typeface="Arial" pitchFamily="34" charset="0"/>
              </a:rPr>
              <a:t>б) по конструкции вентилятора:</a:t>
            </a:r>
          </a:p>
          <a:p>
            <a:pPr lvl="0" eaLnBrk="0" hangingPunct="0">
              <a:buFontTx/>
              <a:buChar char="-"/>
            </a:pPr>
            <a:r>
              <a:rPr lang="ru-RU" sz="2000" dirty="0" smtClean="0">
                <a:solidFill>
                  <a:srgbClr val="000000"/>
                </a:solidFill>
                <a:latin typeface="Arial" pitchFamily="34" charset="0"/>
                <a:cs typeface="Arial" pitchFamily="34" charset="0"/>
              </a:rPr>
              <a:t> с одним центробежным однопоточным вентилятором;</a:t>
            </a:r>
          </a:p>
          <a:p>
            <a:pPr lvl="0" eaLnBrk="0" hangingPunct="0">
              <a:buFontTx/>
              <a:buChar char="-"/>
            </a:pPr>
            <a:r>
              <a:rPr lang="ru-RU" sz="2000" dirty="0" smtClean="0">
                <a:solidFill>
                  <a:srgbClr val="000000"/>
                </a:solidFill>
                <a:latin typeface="Arial" pitchFamily="34" charset="0"/>
                <a:cs typeface="Arial" pitchFamily="34" charset="0"/>
              </a:rPr>
              <a:t> с несколькими центробежными однопоточными вентиляторами;</a:t>
            </a:r>
          </a:p>
          <a:p>
            <a:pPr lvl="0" eaLnBrk="0" hangingPunct="0">
              <a:buFontTx/>
              <a:buChar char="-"/>
            </a:pPr>
            <a:r>
              <a:rPr lang="ru-RU" sz="2000" dirty="0" smtClean="0">
                <a:solidFill>
                  <a:srgbClr val="000000"/>
                </a:solidFill>
                <a:latin typeface="Arial" pitchFamily="34" charset="0"/>
                <a:cs typeface="Arial" pitchFamily="34" charset="0"/>
              </a:rPr>
              <a:t> с диаметральными вентиляторами;</a:t>
            </a:r>
          </a:p>
          <a:p>
            <a:pPr lvl="0" eaLnBrk="0" hangingPunct="0">
              <a:buFontTx/>
              <a:buChar char="-"/>
            </a:pPr>
            <a:r>
              <a:rPr lang="ru-RU" sz="2000" dirty="0" smtClean="0">
                <a:solidFill>
                  <a:srgbClr val="000000"/>
                </a:solidFill>
                <a:latin typeface="Arial" pitchFamily="34" charset="0"/>
                <a:cs typeface="Arial" pitchFamily="34" charset="0"/>
              </a:rPr>
              <a:t> с осевым вентилятором.</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026"/>
          <p:cNvSpPr>
            <a:spLocks noGrp="1" noChangeArrowheads="1"/>
          </p:cNvSpPr>
          <p:nvPr>
            <p:ph type="title"/>
          </p:nvPr>
        </p:nvSpPr>
        <p:spPr>
          <a:xfrm>
            <a:off x="1763688" y="0"/>
            <a:ext cx="3456384" cy="548680"/>
          </a:xfrm>
        </p:spPr>
        <p:txBody>
          <a:bodyPr/>
          <a:lstStyle/>
          <a:p>
            <a:pPr algn="ctr"/>
            <a:r>
              <a:rPr lang="ru-RU" sz="2800" dirty="0" smtClean="0">
                <a:solidFill>
                  <a:srgbClr val="C00000"/>
                </a:solidFill>
              </a:rPr>
              <a:t>Очистка ЗУК </a:t>
            </a:r>
            <a:r>
              <a:rPr lang="en-US" sz="2800" dirty="0" smtClean="0">
                <a:solidFill>
                  <a:srgbClr val="C00000"/>
                </a:solidFill>
              </a:rPr>
              <a:t>CLAAS</a:t>
            </a:r>
            <a:endParaRPr lang="de-DE" sz="2800" dirty="0">
              <a:solidFill>
                <a:srgbClr val="C00000"/>
              </a:solidFill>
            </a:endParaRPr>
          </a:p>
        </p:txBody>
      </p:sp>
      <p:sp>
        <p:nvSpPr>
          <p:cNvPr id="191491" name="Text Box 1027"/>
          <p:cNvSpPr txBox="1">
            <a:spLocks noChangeArrowheads="1"/>
          </p:cNvSpPr>
          <p:nvPr/>
        </p:nvSpPr>
        <p:spPr bwMode="auto">
          <a:xfrm>
            <a:off x="179512" y="5877272"/>
            <a:ext cx="3419872" cy="830997"/>
          </a:xfrm>
          <a:prstGeom prst="rect">
            <a:avLst/>
          </a:prstGeom>
          <a:noFill/>
          <a:ln w="9525">
            <a:noFill/>
            <a:miter lim="800000"/>
            <a:headEnd/>
            <a:tailEnd/>
          </a:ln>
          <a:effectLst/>
        </p:spPr>
        <p:txBody>
          <a:bodyPr wrap="square">
            <a:spAutoFit/>
          </a:bodyPr>
          <a:lstStyle/>
          <a:p>
            <a:pPr>
              <a:buClr>
                <a:srgbClr val="FF0000"/>
              </a:buClr>
              <a:buFont typeface="Wingdings" pitchFamily="2" charset="2"/>
              <a:buChar char="§"/>
            </a:pPr>
            <a:r>
              <a:rPr lang="ru-RU" sz="1600" dirty="0" smtClean="0"/>
              <a:t>активное </a:t>
            </a:r>
            <a:r>
              <a:rPr lang="ru-RU" sz="1600" dirty="0"/>
              <a:t>подготовка </a:t>
            </a:r>
            <a:r>
              <a:rPr lang="ru-RU" sz="1600" dirty="0" smtClean="0"/>
              <a:t>материала </a:t>
            </a:r>
            <a:r>
              <a:rPr lang="ru-RU" sz="1600" dirty="0"/>
              <a:t>к очистке </a:t>
            </a:r>
            <a:r>
              <a:rPr lang="ru-RU" sz="1600" dirty="0" smtClean="0"/>
              <a:t>благодаря</a:t>
            </a:r>
            <a:r>
              <a:rPr lang="en-US" sz="1600" dirty="0" smtClean="0"/>
              <a:t> </a:t>
            </a:r>
            <a:r>
              <a:rPr lang="ru-RU" sz="1600" dirty="0" smtClean="0"/>
              <a:t>продуваемой </a:t>
            </a:r>
            <a:r>
              <a:rPr lang="ru-RU" sz="1600" dirty="0"/>
              <a:t>промежуточной  </a:t>
            </a:r>
            <a:r>
              <a:rPr lang="ru-RU" sz="1600" dirty="0" smtClean="0"/>
              <a:t>ступени</a:t>
            </a:r>
            <a:endParaRPr lang="de-DE" sz="1600" dirty="0"/>
          </a:p>
        </p:txBody>
      </p:sp>
      <p:sp>
        <p:nvSpPr>
          <p:cNvPr id="191492" name="Text Box 1028"/>
          <p:cNvSpPr txBox="1">
            <a:spLocks noChangeArrowheads="1"/>
          </p:cNvSpPr>
          <p:nvPr/>
        </p:nvSpPr>
        <p:spPr bwMode="auto">
          <a:xfrm>
            <a:off x="4499992" y="5805264"/>
            <a:ext cx="3347864" cy="861774"/>
          </a:xfrm>
          <a:prstGeom prst="rect">
            <a:avLst/>
          </a:prstGeom>
          <a:noFill/>
          <a:ln w="9525">
            <a:noFill/>
            <a:miter lim="800000"/>
            <a:headEnd/>
            <a:tailEnd/>
          </a:ln>
          <a:effectLst/>
        </p:spPr>
        <p:txBody>
          <a:bodyPr wrap="square">
            <a:spAutoFit/>
          </a:bodyPr>
          <a:lstStyle/>
          <a:p>
            <a:pPr>
              <a:buClr>
                <a:srgbClr val="FF0000"/>
              </a:buClr>
              <a:buFont typeface="Wingdings" pitchFamily="2" charset="2"/>
              <a:buChar char="§"/>
            </a:pPr>
            <a:r>
              <a:rPr lang="de-DE" sz="1800" dirty="0">
                <a:cs typeface="Times New Roman" pitchFamily="18" charset="0"/>
              </a:rPr>
              <a:t> </a:t>
            </a:r>
            <a:r>
              <a:rPr lang="ru-RU" sz="1600" dirty="0"/>
              <a:t>Турбовентилятор</a:t>
            </a:r>
            <a:endParaRPr lang="de-DE" sz="1600" dirty="0"/>
          </a:p>
          <a:p>
            <a:pPr>
              <a:buClr>
                <a:srgbClr val="FF0000"/>
              </a:buClr>
              <a:buFont typeface="Wingdings" pitchFamily="2" charset="2"/>
              <a:buChar char="§"/>
            </a:pPr>
            <a:r>
              <a:rPr lang="de-DE" sz="1600" dirty="0">
                <a:cs typeface="Times New Roman" pitchFamily="18" charset="0"/>
              </a:rPr>
              <a:t> </a:t>
            </a:r>
            <a:r>
              <a:rPr lang="ru-RU" sz="1600" dirty="0"/>
              <a:t> постоянный и стабильный поток воздуха</a:t>
            </a:r>
            <a:endParaRPr lang="de-DE" sz="1600" dirty="0"/>
          </a:p>
        </p:txBody>
      </p:sp>
      <p:sp>
        <p:nvSpPr>
          <p:cNvPr id="191495" name="Rectangle 1031">
            <a:hlinkClick r:id="rId2" action="ppaction://hlinksldjump"/>
          </p:cNvPr>
          <p:cNvSpPr>
            <a:spLocks noChangeArrowheads="1"/>
          </p:cNvSpPr>
          <p:nvPr/>
        </p:nvSpPr>
        <p:spPr bwMode="auto">
          <a:xfrm>
            <a:off x="7859713" y="1282700"/>
            <a:ext cx="1281112" cy="508000"/>
          </a:xfrm>
          <a:prstGeom prst="rect">
            <a:avLst/>
          </a:prstGeom>
          <a:noFill/>
          <a:ln w="9525">
            <a:noFill/>
            <a:miter lim="800000"/>
            <a:headEnd/>
            <a:tailEnd/>
          </a:ln>
          <a:effectLst/>
        </p:spPr>
        <p:txBody>
          <a:bodyPr wrap="none" anchor="ctr"/>
          <a:lstStyle/>
          <a:p>
            <a:r>
              <a:rPr lang="ru-RU" sz="1200" b="1">
                <a:solidFill>
                  <a:schemeClr val="bg1"/>
                </a:solidFill>
              </a:rPr>
              <a:t>Подготовка</a:t>
            </a:r>
            <a:endParaRPr lang="de-DE" sz="1200" b="1">
              <a:solidFill>
                <a:schemeClr val="bg1"/>
              </a:solidFill>
            </a:endParaRPr>
          </a:p>
        </p:txBody>
      </p:sp>
      <p:sp>
        <p:nvSpPr>
          <p:cNvPr id="191496" name="Rectangle 1032">
            <a:hlinkClick r:id="rId3" action="ppaction://hlinksldjump"/>
          </p:cNvPr>
          <p:cNvSpPr>
            <a:spLocks noChangeArrowheads="1"/>
          </p:cNvSpPr>
          <p:nvPr/>
        </p:nvSpPr>
        <p:spPr bwMode="auto">
          <a:xfrm>
            <a:off x="7859713" y="660400"/>
            <a:ext cx="1281112" cy="508000"/>
          </a:xfrm>
          <a:prstGeom prst="rect">
            <a:avLst/>
          </a:prstGeom>
          <a:noFill/>
          <a:ln w="9525">
            <a:noFill/>
            <a:miter lim="800000"/>
            <a:headEnd/>
            <a:tailEnd/>
          </a:ln>
          <a:effectLst/>
        </p:spPr>
        <p:txBody>
          <a:bodyPr wrap="none" anchor="ctr"/>
          <a:lstStyle/>
          <a:p>
            <a:r>
              <a:rPr lang="ru-RU" sz="1200" b="1" dirty="0">
                <a:solidFill>
                  <a:schemeClr val="bg1"/>
                </a:solidFill>
              </a:rPr>
              <a:t>Очистка</a:t>
            </a:r>
            <a:endParaRPr lang="de-DE" sz="1200" b="1" dirty="0">
              <a:solidFill>
                <a:schemeClr val="bg1"/>
              </a:solidFill>
            </a:endParaRPr>
          </a:p>
        </p:txBody>
      </p:sp>
      <p:sp>
        <p:nvSpPr>
          <p:cNvPr id="191497" name="Text Box 1033"/>
          <p:cNvSpPr txBox="1">
            <a:spLocks noChangeArrowheads="1"/>
          </p:cNvSpPr>
          <p:nvPr/>
        </p:nvSpPr>
        <p:spPr bwMode="auto">
          <a:xfrm>
            <a:off x="8899525" y="736600"/>
            <a:ext cx="320675" cy="366713"/>
          </a:xfrm>
          <a:prstGeom prst="rect">
            <a:avLst/>
          </a:prstGeom>
          <a:noFill/>
          <a:ln w="9525">
            <a:noFill/>
            <a:miter lim="800000"/>
            <a:headEnd/>
            <a:tailEnd/>
          </a:ln>
          <a:effectLst/>
        </p:spPr>
        <p:txBody>
          <a:bodyPr wrap="none">
            <a:spAutoFit/>
          </a:bodyPr>
          <a:lstStyle/>
          <a:p>
            <a:r>
              <a:rPr lang="de-DE" sz="1800">
                <a:solidFill>
                  <a:schemeClr val="bg1"/>
                </a:solidFill>
                <a:latin typeface="Times New Roman" pitchFamily="18" charset="0"/>
                <a:ea typeface="Arial Unicode MS" pitchFamily="50" charset="-128"/>
                <a:cs typeface="Arial Unicode MS" pitchFamily="50" charset="-128"/>
              </a:rPr>
              <a:t>◀</a:t>
            </a:r>
            <a:endParaRPr lang="de-DE" sz="1800">
              <a:solidFill>
                <a:schemeClr val="bg1"/>
              </a:solidFill>
              <a:latin typeface="Times New Roman" pitchFamily="18" charset="0"/>
            </a:endParaRPr>
          </a:p>
        </p:txBody>
      </p:sp>
      <p:sp>
        <p:nvSpPr>
          <p:cNvPr id="191498" name="Text Box 1034"/>
          <p:cNvSpPr txBox="1">
            <a:spLocks noChangeArrowheads="1"/>
          </p:cNvSpPr>
          <p:nvPr/>
        </p:nvSpPr>
        <p:spPr bwMode="auto">
          <a:xfrm>
            <a:off x="8899525" y="1968500"/>
            <a:ext cx="320675" cy="366713"/>
          </a:xfrm>
          <a:prstGeom prst="rect">
            <a:avLst/>
          </a:prstGeom>
          <a:noFill/>
          <a:ln w="9525">
            <a:noFill/>
            <a:miter lim="800000"/>
            <a:headEnd/>
            <a:tailEnd/>
          </a:ln>
          <a:effectLst/>
        </p:spPr>
        <p:txBody>
          <a:bodyPr wrap="none">
            <a:spAutoFit/>
          </a:bodyPr>
          <a:lstStyle/>
          <a:p>
            <a:r>
              <a:rPr lang="de-DE" sz="1800">
                <a:solidFill>
                  <a:schemeClr val="bg1"/>
                </a:solidFill>
                <a:latin typeface="Times New Roman" pitchFamily="18" charset="0"/>
                <a:ea typeface="Arial Unicode MS" pitchFamily="50" charset="-128"/>
                <a:cs typeface="Arial Unicode MS" pitchFamily="50" charset="-128"/>
              </a:rPr>
              <a:t>◀</a:t>
            </a:r>
            <a:endParaRPr lang="de-DE" sz="1800">
              <a:solidFill>
                <a:schemeClr val="bg1"/>
              </a:solidFill>
              <a:latin typeface="Times New Roman" pitchFamily="18" charset="0"/>
            </a:endParaRPr>
          </a:p>
        </p:txBody>
      </p:sp>
      <p:pic>
        <p:nvPicPr>
          <p:cNvPr id="191499" name="Picture 1035" descr="02040306"/>
          <p:cNvPicPr>
            <a:picLocks noChangeAspect="1" noChangeArrowheads="1"/>
          </p:cNvPicPr>
          <p:nvPr/>
        </p:nvPicPr>
        <p:blipFill>
          <a:blip r:embed="rId4" cstate="print"/>
          <a:srcRect/>
          <a:stretch>
            <a:fillRect/>
          </a:stretch>
        </p:blipFill>
        <p:spPr bwMode="auto">
          <a:xfrm>
            <a:off x="467544" y="692696"/>
            <a:ext cx="4288738" cy="2736304"/>
          </a:xfrm>
          <a:prstGeom prst="rect">
            <a:avLst/>
          </a:prstGeom>
          <a:noFill/>
        </p:spPr>
      </p:pic>
      <p:sp>
        <p:nvSpPr>
          <p:cNvPr id="191503" name="Rectangle 1039">
            <a:hlinkClick r:id="rId5" action="ppaction://hlinksldjump"/>
          </p:cNvPr>
          <p:cNvSpPr>
            <a:spLocks noChangeArrowheads="1"/>
          </p:cNvSpPr>
          <p:nvPr/>
        </p:nvSpPr>
        <p:spPr bwMode="auto">
          <a:xfrm>
            <a:off x="7862888" y="2514600"/>
            <a:ext cx="1281112" cy="508000"/>
          </a:xfrm>
          <a:prstGeom prst="rect">
            <a:avLst/>
          </a:prstGeom>
          <a:noFill/>
          <a:ln w="9525">
            <a:noFill/>
            <a:miter lim="800000"/>
            <a:headEnd/>
            <a:tailEnd/>
          </a:ln>
          <a:effectLst/>
        </p:spPr>
        <p:txBody>
          <a:bodyPr wrap="none" anchor="ctr"/>
          <a:lstStyle/>
          <a:p>
            <a:pPr eaLnBrk="0" hangingPunct="0"/>
            <a:r>
              <a:rPr lang="ru-RU" sz="1200" b="1">
                <a:solidFill>
                  <a:schemeClr val="bg1"/>
                </a:solidFill>
              </a:rPr>
              <a:t>Колосовой</a:t>
            </a:r>
            <a:endParaRPr lang="de-DE" sz="1200" b="1">
              <a:solidFill>
                <a:schemeClr val="bg1"/>
              </a:solidFill>
            </a:endParaRPr>
          </a:p>
        </p:txBody>
      </p:sp>
      <p:pic>
        <p:nvPicPr>
          <p:cNvPr id="191506" name="Picture 1042" descr="11994"/>
          <p:cNvPicPr>
            <a:picLocks noChangeAspect="1" noChangeArrowheads="1"/>
          </p:cNvPicPr>
          <p:nvPr/>
        </p:nvPicPr>
        <p:blipFill>
          <a:blip r:embed="rId6" cstate="print"/>
          <a:srcRect l="2982"/>
          <a:stretch>
            <a:fillRect/>
          </a:stretch>
        </p:blipFill>
        <p:spPr bwMode="auto">
          <a:xfrm>
            <a:off x="0" y="3501008"/>
            <a:ext cx="5840288" cy="1898650"/>
          </a:xfrm>
          <a:prstGeom prst="rect">
            <a:avLst/>
          </a:prstGeom>
          <a:noFill/>
        </p:spPr>
      </p:pic>
      <p:sp>
        <p:nvSpPr>
          <p:cNvPr id="191507" name="Rectangle 1043">
            <a:hlinkClick r:id="" action="ppaction://noaction"/>
          </p:cNvPr>
          <p:cNvSpPr>
            <a:spLocks noChangeArrowheads="1"/>
          </p:cNvSpPr>
          <p:nvPr/>
        </p:nvSpPr>
        <p:spPr bwMode="auto">
          <a:xfrm>
            <a:off x="7862888" y="3124200"/>
            <a:ext cx="1281112" cy="508000"/>
          </a:xfrm>
          <a:prstGeom prst="rect">
            <a:avLst/>
          </a:prstGeom>
          <a:noFill/>
          <a:ln w="9525">
            <a:noFill/>
            <a:miter lim="800000"/>
            <a:headEnd/>
            <a:tailEnd/>
          </a:ln>
          <a:effectLst/>
        </p:spPr>
        <p:txBody>
          <a:bodyPr wrap="none" anchor="ctr"/>
          <a:lstStyle/>
          <a:p>
            <a:r>
              <a:rPr lang="ru-RU" sz="1200" b="1" dirty="0">
                <a:solidFill>
                  <a:schemeClr val="bg1"/>
                </a:solidFill>
              </a:rPr>
              <a:t>Полова</a:t>
            </a:r>
            <a:endParaRPr lang="de-DE" sz="1200" b="1" dirty="0">
              <a:solidFill>
                <a:schemeClr val="bg1"/>
              </a:solidFill>
            </a:endParaRPr>
          </a:p>
        </p:txBody>
      </p:sp>
      <p:pic>
        <p:nvPicPr>
          <p:cNvPr id="16" name="Picture 45" descr="D:\Bergmann\Bilder\MEGA 350-360\12848.jpg"/>
          <p:cNvPicPr>
            <a:picLocks noChangeAspect="1" noChangeArrowheads="1"/>
          </p:cNvPicPr>
          <p:nvPr/>
        </p:nvPicPr>
        <p:blipFill>
          <a:blip r:embed="rId7" cstate="print"/>
          <a:srcRect l="21214" t="5782" r="7430" b="4598"/>
          <a:stretch>
            <a:fillRect/>
          </a:stretch>
        </p:blipFill>
        <p:spPr bwMode="auto">
          <a:xfrm>
            <a:off x="5292080" y="620688"/>
            <a:ext cx="3384376" cy="2835558"/>
          </a:xfrm>
          <a:prstGeom prst="rect">
            <a:avLst/>
          </a:prstGeom>
          <a:noFill/>
        </p:spPr>
      </p:pic>
      <p:sp>
        <p:nvSpPr>
          <p:cNvPr id="17" name="Прямоугольник 16"/>
          <p:cNvSpPr/>
          <p:nvPr/>
        </p:nvSpPr>
        <p:spPr>
          <a:xfrm>
            <a:off x="6047656" y="3356992"/>
            <a:ext cx="3096344" cy="461665"/>
          </a:xfrm>
          <a:prstGeom prst="rect">
            <a:avLst/>
          </a:prstGeom>
        </p:spPr>
        <p:txBody>
          <a:bodyPr wrap="square">
            <a:spAutoFit/>
          </a:bodyPr>
          <a:lstStyle/>
          <a:p>
            <a:pPr>
              <a:buClr>
                <a:srgbClr val="FF0000"/>
              </a:buClr>
              <a:buFont typeface="Wingdings" pitchFamily="2" charset="2"/>
              <a:buChar char="§"/>
            </a:pPr>
            <a:r>
              <a:rPr lang="ru-RU" dirty="0" smtClean="0"/>
              <a:t>система очистки 3</a:t>
            </a:r>
            <a:r>
              <a:rPr lang="de-DE" dirty="0" smtClean="0"/>
              <a:t>-D</a:t>
            </a:r>
            <a:endParaRPr lang="ru-RU" dirty="0"/>
          </a:p>
        </p:txBody>
      </p:sp>
      <p:pic>
        <p:nvPicPr>
          <p:cNvPr id="18" name="Picture 34" descr="D:\BILDER\LEXION PB\S 050 Turbinengebläse.jpg"/>
          <p:cNvPicPr>
            <a:picLocks noChangeAspect="1" noChangeArrowheads="1"/>
          </p:cNvPicPr>
          <p:nvPr/>
        </p:nvPicPr>
        <p:blipFill>
          <a:blip r:embed="rId8" cstate="print"/>
          <a:srcRect l="8814" b="8496"/>
          <a:stretch>
            <a:fillRect/>
          </a:stretch>
        </p:blipFill>
        <p:spPr bwMode="auto">
          <a:xfrm>
            <a:off x="5419402" y="4437112"/>
            <a:ext cx="3724598" cy="1465263"/>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3055"/>
            <a:ext cx="9144000" cy="6109365"/>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C00000"/>
                </a:solidFill>
                <a:effectLst/>
                <a:latin typeface="Arial" pitchFamily="34" charset="0"/>
                <a:cs typeface="Arial" pitchFamily="34" charset="0"/>
              </a:rPr>
              <a:t>ВОПРОС №2.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1" u="none" strike="noStrike" cap="none" normalizeH="0" baseline="0" dirty="0" smtClean="0">
                <a:ln>
                  <a:noFill/>
                </a:ln>
                <a:solidFill>
                  <a:srgbClr val="FF0000"/>
                </a:solidFill>
                <a:effectLst/>
                <a:latin typeface="Arial" pitchFamily="34" charset="0"/>
                <a:cs typeface="Arial" pitchFamily="34" charset="0"/>
              </a:rPr>
              <a:t>Технологии уборки.</a:t>
            </a:r>
          </a:p>
          <a:p>
            <a:pPr marL="0" marR="0" lvl="0" indent="0"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sz="2200" b="0" i="0" u="none" strike="noStrike" cap="none" normalizeH="0" baseline="0" dirty="0" smtClean="0">
                <a:ln>
                  <a:noFill/>
                </a:ln>
                <a:solidFill>
                  <a:srgbClr val="04FC33"/>
                </a:solidFill>
                <a:effectLst/>
                <a:latin typeface="Arial" pitchFamily="34" charset="0"/>
                <a:cs typeface="Arial" pitchFamily="34" charset="0"/>
              </a:rPr>
              <a:t>1. </a:t>
            </a:r>
            <a:r>
              <a:rPr kumimoji="0" lang="ru-RU" sz="2200" b="0" i="1" u="none" strike="noStrike" cap="none" normalizeH="0" baseline="0" dirty="0" smtClean="0">
                <a:ln>
                  <a:noFill/>
                </a:ln>
                <a:solidFill>
                  <a:srgbClr val="04FC33"/>
                </a:solidFill>
                <a:effectLst/>
                <a:latin typeface="Arial" pitchFamily="34" charset="0"/>
                <a:cs typeface="Arial" pitchFamily="34" charset="0"/>
              </a:rPr>
              <a:t>Индустриальные технологии </a:t>
            </a:r>
            <a:r>
              <a:rPr kumimoji="0" lang="ru-RU" sz="2200" b="0" i="0" u="none" strike="noStrike" cap="none" normalizeH="0" baseline="0" dirty="0" smtClean="0">
                <a:ln>
                  <a:noFill/>
                </a:ln>
                <a:solidFill>
                  <a:schemeClr val="tx1"/>
                </a:solidFill>
                <a:effectLst/>
                <a:latin typeface="Arial" pitchFamily="34" charset="0"/>
                <a:cs typeface="Arial" pitchFamily="34" charset="0"/>
              </a:rPr>
              <a:t>предусматривают транспортировку всего  биологического урожая на стационарный  пункт для обмолота, сепарирования и очистки зерна. Применяют для обмолота зерновых и семенных посевов трав.</a:t>
            </a:r>
            <a:br>
              <a:rPr kumimoji="0" lang="ru-RU" sz="2200" b="0" i="0" u="none" strike="noStrike" cap="none" normalizeH="0" baseline="0" dirty="0" smtClean="0">
                <a:ln>
                  <a:noFill/>
                </a:ln>
                <a:solidFill>
                  <a:schemeClr val="tx1"/>
                </a:solidFill>
                <a:effectLst/>
                <a:latin typeface="Arial" pitchFamily="34" charset="0"/>
                <a:cs typeface="Arial" pitchFamily="34" charset="0"/>
              </a:rPr>
            </a:br>
            <a:r>
              <a:rPr kumimoji="0" lang="ru-RU" sz="2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200" b="0" i="1" u="none" strike="noStrike" cap="none" normalizeH="0" baseline="0" dirty="0" smtClean="0">
                <a:ln>
                  <a:noFill/>
                </a:ln>
                <a:solidFill>
                  <a:srgbClr val="9933FF"/>
                </a:solidFill>
                <a:effectLst/>
                <a:latin typeface="Arial" pitchFamily="34" charset="0"/>
                <a:ea typeface="Times New Roman" pitchFamily="18" charset="0"/>
                <a:cs typeface="Arial" pitchFamily="34" charset="0"/>
              </a:rPr>
              <a:t>Преимущества:</a:t>
            </a: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2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сокращение потерь зерна; </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повышение производительности мобильной уборочной техники;</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меньшая зависимость от погоды, за счет быстрой уборки полей;</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возможность</a:t>
            </a:r>
            <a:r>
              <a:rPr kumimoji="0" lang="ru-RU" sz="2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использования полова в качестве  корма; </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освобождение полей от семян сорных растений;</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уменьшение использования тяжелых машин в поле.</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200" b="0" i="1" u="none" strike="noStrike" cap="none" normalizeH="0" baseline="0" dirty="0" smtClean="0">
                <a:ln>
                  <a:noFill/>
                </a:ln>
                <a:solidFill>
                  <a:srgbClr val="9933FF"/>
                </a:solidFill>
                <a:effectLst/>
                <a:latin typeface="Arial" pitchFamily="34" charset="0"/>
                <a:ea typeface="Times New Roman" pitchFamily="18" charset="0"/>
                <a:cs typeface="Arial" pitchFamily="34" charset="0"/>
              </a:rPr>
              <a:t>Недостатки:</a:t>
            </a: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высокая потребность в транспорте;</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высокая энергоемкость;</a:t>
            </a:r>
            <a:b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2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высокая стоимость.</a:t>
            </a:r>
            <a:endParaRPr kumimoji="0" lang="ru-RU" sz="2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1673" b="1639"/>
          <a:stretch>
            <a:fillRect/>
          </a:stretch>
        </p:blipFill>
        <p:spPr bwMode="auto">
          <a:xfrm>
            <a:off x="3131840" y="116632"/>
            <a:ext cx="5837237" cy="6741368"/>
          </a:xfrm>
          <a:prstGeom prst="rect">
            <a:avLst/>
          </a:prstGeom>
          <a:noFill/>
          <a:ln w="9525">
            <a:noFill/>
            <a:miter lim="800000"/>
            <a:headEnd/>
            <a:tailEnd/>
          </a:ln>
        </p:spPr>
      </p:pic>
      <p:sp>
        <p:nvSpPr>
          <p:cNvPr id="4" name="Прямоугольник 3"/>
          <p:cNvSpPr/>
          <p:nvPr/>
        </p:nvSpPr>
        <p:spPr>
          <a:xfrm>
            <a:off x="0" y="2780928"/>
            <a:ext cx="3131840" cy="3785652"/>
          </a:xfrm>
          <a:prstGeom prst="rect">
            <a:avLst/>
          </a:prstGeom>
        </p:spPr>
        <p:txBody>
          <a:bodyPr wrap="square">
            <a:spAutoFit/>
          </a:bodyPr>
          <a:lstStyle/>
          <a:p>
            <a:r>
              <a:rPr lang="ru-RU" b="1" dirty="0" smtClean="0"/>
              <a:t>Схема технологическая самоходного зерноуборочного комбайна </a:t>
            </a:r>
            <a:r>
              <a:rPr lang="en-US" b="1" dirty="0" err="1" smtClean="0"/>
              <a:t>Lexion</a:t>
            </a:r>
            <a:r>
              <a:rPr lang="ru-RU" b="1" dirty="0" smtClean="0"/>
              <a:t> 570 фирмы “</a:t>
            </a:r>
            <a:r>
              <a:rPr lang="en-US" b="1" dirty="0" err="1" smtClean="0"/>
              <a:t>Claas</a:t>
            </a:r>
            <a:r>
              <a:rPr lang="ru-RU" b="1" dirty="0" smtClean="0"/>
              <a:t>” с динамической системой 3-Д выравнивания слоя вороха на  очистке </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19672" y="260648"/>
            <a:ext cx="6180282" cy="523220"/>
          </a:xfrm>
          <a:prstGeom prst="rect">
            <a:avLst/>
          </a:prstGeom>
        </p:spPr>
        <p:txBody>
          <a:bodyPr wrap="none">
            <a:spAutoFit/>
          </a:bodyPr>
          <a:lstStyle/>
          <a:p>
            <a:pPr>
              <a:buClr>
                <a:srgbClr val="FF0000"/>
              </a:buClr>
              <a:buFont typeface="Wingdings" pitchFamily="2" charset="2"/>
              <a:buChar char="§"/>
            </a:pPr>
            <a:r>
              <a:rPr lang="ru-RU" sz="2800" dirty="0" smtClean="0">
                <a:solidFill>
                  <a:srgbClr val="C00000"/>
                </a:solidFill>
                <a:latin typeface="Arial" pitchFamily="34" charset="0"/>
                <a:cs typeface="Arial" pitchFamily="34" charset="0"/>
              </a:rPr>
              <a:t>РАБОТА СИСТЕМЫ ОЧИСТКИ 3 </a:t>
            </a:r>
            <a:r>
              <a:rPr lang="de-DE" sz="2800" dirty="0" smtClean="0">
                <a:solidFill>
                  <a:srgbClr val="C00000"/>
                </a:solidFill>
                <a:latin typeface="Arial" pitchFamily="34" charset="0"/>
                <a:cs typeface="Arial" pitchFamily="34" charset="0"/>
              </a:rPr>
              <a:t>D</a:t>
            </a:r>
            <a:endParaRPr lang="ru-RU" sz="2800" dirty="0">
              <a:solidFill>
                <a:srgbClr val="C00000"/>
              </a:solidFill>
              <a:latin typeface="Arial" pitchFamily="34" charset="0"/>
              <a:cs typeface="Arial" pitchFamily="34" charset="0"/>
            </a:endParaRPr>
          </a:p>
        </p:txBody>
      </p:sp>
      <p:pic>
        <p:nvPicPr>
          <p:cNvPr id="5" name="lexion 3D.MPG">
            <a:hlinkClick r:id="" action="ppaction://media"/>
          </p:cNvPr>
          <p:cNvPicPr>
            <a:picLocks noRot="1" noChangeAspect="1"/>
          </p:cNvPicPr>
          <p:nvPr>
            <a:videoFile r:link="rId1"/>
          </p:nvPr>
        </p:nvPicPr>
        <p:blipFill>
          <a:blip r:embed="rId3" cstate="print"/>
          <a:stretch>
            <a:fillRect/>
          </a:stretch>
        </p:blipFill>
        <p:spPr>
          <a:xfrm>
            <a:off x="827584" y="908720"/>
            <a:ext cx="7488832" cy="5616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descr="RSM-181_Kinematika_min"/>
          <p:cNvPicPr>
            <a:picLocks noChangeAspect="1" noChangeArrowheads="1"/>
          </p:cNvPicPr>
          <p:nvPr/>
        </p:nvPicPr>
        <p:blipFill>
          <a:blip r:embed="rId2" cstate="print"/>
          <a:srcRect/>
          <a:stretch>
            <a:fillRect/>
          </a:stretch>
        </p:blipFill>
        <p:spPr bwMode="auto">
          <a:xfrm>
            <a:off x="-9525" y="271463"/>
            <a:ext cx="9153525" cy="5737225"/>
          </a:xfrm>
          <a:prstGeom prst="rect">
            <a:avLst/>
          </a:prstGeom>
          <a:noFill/>
          <a:ln w="9525">
            <a:noFill/>
            <a:miter lim="800000"/>
            <a:headEnd/>
            <a:tailEnd/>
          </a:ln>
        </p:spPr>
      </p:pic>
      <p:pic>
        <p:nvPicPr>
          <p:cNvPr id="28678" name="Picture 6" descr="Доска стрясная"/>
          <p:cNvPicPr>
            <a:picLocks noChangeAspect="1" noChangeArrowheads="1"/>
          </p:cNvPicPr>
          <p:nvPr/>
        </p:nvPicPr>
        <p:blipFill>
          <a:blip r:embed="rId3" cstate="print"/>
          <a:srcRect/>
          <a:stretch>
            <a:fillRect/>
          </a:stretch>
        </p:blipFill>
        <p:spPr bwMode="auto">
          <a:xfrm>
            <a:off x="152400" y="457200"/>
            <a:ext cx="8839200" cy="5986463"/>
          </a:xfrm>
          <a:prstGeom prst="rect">
            <a:avLst/>
          </a:prstGeom>
          <a:noFill/>
          <a:ln w="9525">
            <a:noFill/>
            <a:miter lim="800000"/>
            <a:headEnd/>
            <a:tailEnd/>
          </a:ln>
        </p:spPr>
      </p:pic>
      <p:sp>
        <p:nvSpPr>
          <p:cNvPr id="38917" name="AutoShape 8"/>
          <p:cNvSpPr>
            <a:spLocks/>
          </p:cNvSpPr>
          <p:nvPr/>
        </p:nvSpPr>
        <p:spPr bwMode="auto">
          <a:xfrm>
            <a:off x="838200" y="800100"/>
            <a:ext cx="1143000" cy="609600"/>
          </a:xfrm>
          <a:prstGeom prst="accentCallout1">
            <a:avLst>
              <a:gd name="adj1" fmla="val 18750"/>
              <a:gd name="adj2" fmla="val 106667"/>
              <a:gd name="adj3" fmla="val 318750"/>
              <a:gd name="adj4" fmla="val 153333"/>
            </a:avLst>
          </a:prstGeom>
          <a:solidFill>
            <a:schemeClr val="bg1"/>
          </a:solidFill>
          <a:ln w="25400">
            <a:solidFill>
              <a:srgbClr val="FF0000"/>
            </a:solidFill>
            <a:miter lim="800000"/>
            <a:headEnd/>
            <a:tailEnd type="oval" w="med" len="med"/>
          </a:ln>
        </p:spPr>
        <p:txBody>
          <a:bodyPr lIns="90000" tIns="46800" rIns="90000" bIns="46800"/>
          <a:lstStyle/>
          <a:p>
            <a:pPr algn="r"/>
            <a:r>
              <a:rPr lang="ru-RU" sz="1400"/>
              <a:t>Доска стрясная</a:t>
            </a:r>
          </a:p>
        </p:txBody>
      </p:sp>
      <p:sp>
        <p:nvSpPr>
          <p:cNvPr id="38918" name="AutoShape 9"/>
          <p:cNvSpPr>
            <a:spLocks/>
          </p:cNvSpPr>
          <p:nvPr/>
        </p:nvSpPr>
        <p:spPr bwMode="auto">
          <a:xfrm>
            <a:off x="6991350" y="666750"/>
            <a:ext cx="1143000" cy="609600"/>
          </a:xfrm>
          <a:prstGeom prst="accentCallout1">
            <a:avLst>
              <a:gd name="adj1" fmla="val 18750"/>
              <a:gd name="adj2" fmla="val -6667"/>
              <a:gd name="adj3" fmla="val 170315"/>
              <a:gd name="adj4" fmla="val -164167"/>
            </a:avLst>
          </a:prstGeom>
          <a:solidFill>
            <a:schemeClr val="bg1"/>
          </a:solidFill>
          <a:ln w="25400">
            <a:solidFill>
              <a:srgbClr val="FF0000"/>
            </a:solidFill>
            <a:miter lim="800000"/>
            <a:headEnd/>
            <a:tailEnd type="oval" w="med" len="med"/>
          </a:ln>
        </p:spPr>
        <p:txBody>
          <a:bodyPr lIns="90000" tIns="46800" rIns="90000" bIns="46800"/>
          <a:lstStyle/>
          <a:p>
            <a:pPr algn="l"/>
            <a:r>
              <a:rPr lang="ru-RU" sz="1400"/>
              <a:t>Решетка пальцевая</a:t>
            </a:r>
          </a:p>
        </p:txBody>
      </p:sp>
      <p:sp>
        <p:nvSpPr>
          <p:cNvPr id="7" name="TextBox 6"/>
          <p:cNvSpPr txBox="1"/>
          <p:nvPr/>
        </p:nvSpPr>
        <p:spPr>
          <a:xfrm>
            <a:off x="2627784" y="260648"/>
            <a:ext cx="3556679"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Очистка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p:cTn id="7" dur="1000" fill="hold"/>
                                        <p:tgtEl>
                                          <p:spTgt spid="28678"/>
                                        </p:tgtEl>
                                        <p:attrNameLst>
                                          <p:attrName>ppt_w</p:attrName>
                                        </p:attrNameLst>
                                      </p:cBhvr>
                                      <p:tavLst>
                                        <p:tav tm="0">
                                          <p:val>
                                            <p:fltVal val="0"/>
                                          </p:val>
                                        </p:tav>
                                        <p:tav tm="100000">
                                          <p:val>
                                            <p:strVal val="#ppt_w"/>
                                          </p:val>
                                        </p:tav>
                                      </p:tavLst>
                                    </p:anim>
                                    <p:anim calcmode="lin" valueType="num">
                                      <p:cBhvr>
                                        <p:cTn id="8" dur="1000" fill="hold"/>
                                        <p:tgtEl>
                                          <p:spTgt spid="28678"/>
                                        </p:tgtEl>
                                        <p:attrNameLst>
                                          <p:attrName>ppt_h</p:attrName>
                                        </p:attrNameLst>
                                      </p:cBhvr>
                                      <p:tavLst>
                                        <p:tav tm="0">
                                          <p:val>
                                            <p:fltVal val="0"/>
                                          </p:val>
                                        </p:tav>
                                        <p:tav tm="100000">
                                          <p:val>
                                            <p:strVal val="#ppt_h"/>
                                          </p:val>
                                        </p:tav>
                                      </p:tavLst>
                                    </p:anim>
                                    <p:animEffect transition="in" filter="fade">
                                      <p:cBhvr>
                                        <p:cTn id="9" dur="10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descr="очистка"/>
          <p:cNvPicPr>
            <a:picLocks noChangeAspect="1" noChangeArrowheads="1"/>
          </p:cNvPicPr>
          <p:nvPr/>
        </p:nvPicPr>
        <p:blipFill>
          <a:blip r:embed="rId2" cstate="print"/>
          <a:srcRect/>
          <a:stretch>
            <a:fillRect/>
          </a:stretch>
        </p:blipFill>
        <p:spPr bwMode="auto">
          <a:xfrm>
            <a:off x="228600" y="882650"/>
            <a:ext cx="8915400" cy="4732338"/>
          </a:xfrm>
          <a:prstGeom prst="rect">
            <a:avLst/>
          </a:prstGeom>
          <a:noFill/>
          <a:ln w="9525">
            <a:noFill/>
            <a:miter lim="800000"/>
            <a:headEnd/>
            <a:tailEnd/>
          </a:ln>
        </p:spPr>
      </p:pic>
      <p:pic>
        <p:nvPicPr>
          <p:cNvPr id="31748" name="Picture 4" descr="Решето"/>
          <p:cNvPicPr>
            <a:picLocks noChangeAspect="1" noChangeArrowheads="1"/>
          </p:cNvPicPr>
          <p:nvPr/>
        </p:nvPicPr>
        <p:blipFill>
          <a:blip r:embed="rId3" cstate="print"/>
          <a:srcRect/>
          <a:stretch>
            <a:fillRect/>
          </a:stretch>
        </p:blipFill>
        <p:spPr bwMode="auto">
          <a:xfrm>
            <a:off x="228600" y="889000"/>
            <a:ext cx="8915400" cy="5969000"/>
          </a:xfrm>
          <a:prstGeom prst="rect">
            <a:avLst/>
          </a:prstGeom>
          <a:noFill/>
          <a:ln w="9525">
            <a:noFill/>
            <a:miter lim="800000"/>
            <a:headEnd/>
            <a:tailEnd/>
          </a:ln>
        </p:spPr>
      </p:pic>
      <p:sp>
        <p:nvSpPr>
          <p:cNvPr id="39941" name="Text Box 7"/>
          <p:cNvSpPr txBox="1">
            <a:spLocks noChangeArrowheads="1"/>
          </p:cNvSpPr>
          <p:nvPr/>
        </p:nvSpPr>
        <p:spPr bwMode="auto">
          <a:xfrm>
            <a:off x="3870325" y="490538"/>
            <a:ext cx="2346861" cy="461665"/>
          </a:xfrm>
          <a:prstGeom prst="rect">
            <a:avLst/>
          </a:prstGeom>
          <a:noFill/>
          <a:ln w="9525">
            <a:noFill/>
            <a:miter lim="800000"/>
            <a:headEnd/>
            <a:tailEnd/>
          </a:ln>
        </p:spPr>
        <p:txBody>
          <a:bodyPr wrap="none">
            <a:spAutoFit/>
          </a:bodyPr>
          <a:lstStyle/>
          <a:p>
            <a:pPr algn="l"/>
            <a:r>
              <a:rPr lang="ru-RU" sz="2400" b="1" dirty="0">
                <a:solidFill>
                  <a:srgbClr val="C00000"/>
                </a:solidFill>
              </a:rPr>
              <a:t>Решетный стан</a:t>
            </a:r>
          </a:p>
        </p:txBody>
      </p:sp>
      <p:sp>
        <p:nvSpPr>
          <p:cNvPr id="31757" name="AutoShape 13"/>
          <p:cNvSpPr>
            <a:spLocks/>
          </p:cNvSpPr>
          <p:nvPr/>
        </p:nvSpPr>
        <p:spPr bwMode="auto">
          <a:xfrm>
            <a:off x="1447800" y="1790700"/>
            <a:ext cx="1676400" cy="609600"/>
          </a:xfrm>
          <a:prstGeom prst="accentCallout1">
            <a:avLst>
              <a:gd name="adj1" fmla="val 18750"/>
              <a:gd name="adj2" fmla="val -4546"/>
              <a:gd name="adj3" fmla="val 428125"/>
              <a:gd name="adj4" fmla="val -48866"/>
            </a:avLst>
          </a:prstGeom>
          <a:solidFill>
            <a:schemeClr val="bg1"/>
          </a:solidFill>
          <a:ln w="25400">
            <a:solidFill>
              <a:srgbClr val="FF0000"/>
            </a:solidFill>
            <a:miter lim="800000"/>
            <a:headEnd/>
            <a:tailEnd type="oval" w="med" len="med"/>
          </a:ln>
        </p:spPr>
        <p:txBody>
          <a:bodyPr lIns="90000" tIns="46800" rIns="90000" bIns="46800"/>
          <a:lstStyle/>
          <a:p>
            <a:pPr algn="l"/>
            <a:r>
              <a:rPr lang="ru-RU" sz="1400"/>
              <a:t>Решето дополнительное</a:t>
            </a:r>
          </a:p>
        </p:txBody>
      </p:sp>
      <p:sp>
        <p:nvSpPr>
          <p:cNvPr id="31758" name="AutoShape 14"/>
          <p:cNvSpPr>
            <a:spLocks/>
          </p:cNvSpPr>
          <p:nvPr/>
        </p:nvSpPr>
        <p:spPr bwMode="auto">
          <a:xfrm>
            <a:off x="7239000" y="800100"/>
            <a:ext cx="1219200" cy="419100"/>
          </a:xfrm>
          <a:prstGeom prst="accentCallout1">
            <a:avLst>
              <a:gd name="adj1" fmla="val 27273"/>
              <a:gd name="adj2" fmla="val -6250"/>
              <a:gd name="adj3" fmla="val 390907"/>
              <a:gd name="adj4" fmla="val -87500"/>
            </a:avLst>
          </a:prstGeom>
          <a:solidFill>
            <a:schemeClr val="bg1"/>
          </a:solidFill>
          <a:ln w="25400">
            <a:solidFill>
              <a:srgbClr val="FF0000"/>
            </a:solidFill>
            <a:miter lim="800000"/>
            <a:headEnd/>
            <a:tailEnd type="oval" w="med" len="med"/>
          </a:ln>
        </p:spPr>
        <p:txBody>
          <a:bodyPr lIns="90000" tIns="46800" rIns="90000" bIns="46800"/>
          <a:lstStyle/>
          <a:p>
            <a:pPr algn="l"/>
            <a:r>
              <a:rPr lang="ru-RU" sz="1400"/>
              <a:t>Удлинитель</a:t>
            </a:r>
          </a:p>
        </p:txBody>
      </p:sp>
      <p:sp>
        <p:nvSpPr>
          <p:cNvPr id="8" name="TextBox 7"/>
          <p:cNvSpPr txBox="1"/>
          <p:nvPr/>
        </p:nvSpPr>
        <p:spPr>
          <a:xfrm>
            <a:off x="2699792" y="0"/>
            <a:ext cx="3556679"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Очистка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fltVal val="0"/>
                                          </p:val>
                                        </p:tav>
                                        <p:tav tm="100000">
                                          <p:val>
                                            <p:strVal val="#ppt_w"/>
                                          </p:val>
                                        </p:tav>
                                      </p:tavLst>
                                    </p:anim>
                                    <p:anim calcmode="lin" valueType="num">
                                      <p:cBhvr>
                                        <p:cTn id="8" dur="1000" fill="hold"/>
                                        <p:tgtEl>
                                          <p:spTgt spid="31748"/>
                                        </p:tgtEl>
                                        <p:attrNameLst>
                                          <p:attrName>ppt_h</p:attrName>
                                        </p:attrNameLst>
                                      </p:cBhvr>
                                      <p:tavLst>
                                        <p:tav tm="0">
                                          <p:val>
                                            <p:fltVal val="0"/>
                                          </p:val>
                                        </p:tav>
                                        <p:tav tm="100000">
                                          <p:val>
                                            <p:strVal val="#ppt_h"/>
                                          </p:val>
                                        </p:tav>
                                      </p:tavLst>
                                    </p:anim>
                                    <p:animEffect transition="in" filter="fade">
                                      <p:cBhvr>
                                        <p:cTn id="9" dur="1000"/>
                                        <p:tgtEl>
                                          <p:spTgt spid="3174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1757"/>
                                        </p:tgtEl>
                                        <p:attrNameLst>
                                          <p:attrName>style.visibility</p:attrName>
                                        </p:attrNameLst>
                                      </p:cBhvr>
                                      <p:to>
                                        <p:strVal val="visible"/>
                                      </p:to>
                                    </p:set>
                                    <p:anim calcmode="lin" valueType="num">
                                      <p:cBhvr>
                                        <p:cTn id="12" dur="500" fill="hold"/>
                                        <p:tgtEl>
                                          <p:spTgt spid="31757"/>
                                        </p:tgtEl>
                                        <p:attrNameLst>
                                          <p:attrName>ppt_w</p:attrName>
                                        </p:attrNameLst>
                                      </p:cBhvr>
                                      <p:tavLst>
                                        <p:tav tm="0">
                                          <p:val>
                                            <p:fltVal val="0"/>
                                          </p:val>
                                        </p:tav>
                                        <p:tav tm="100000">
                                          <p:val>
                                            <p:strVal val="#ppt_w"/>
                                          </p:val>
                                        </p:tav>
                                      </p:tavLst>
                                    </p:anim>
                                    <p:anim calcmode="lin" valueType="num">
                                      <p:cBhvr>
                                        <p:cTn id="13" dur="500" fill="hold"/>
                                        <p:tgtEl>
                                          <p:spTgt spid="31757"/>
                                        </p:tgtEl>
                                        <p:attrNameLst>
                                          <p:attrName>ppt_h</p:attrName>
                                        </p:attrNameLst>
                                      </p:cBhvr>
                                      <p:tavLst>
                                        <p:tav tm="0">
                                          <p:val>
                                            <p:fltVal val="0"/>
                                          </p:val>
                                        </p:tav>
                                        <p:tav tm="100000">
                                          <p:val>
                                            <p:strVal val="#ppt_h"/>
                                          </p:val>
                                        </p:tav>
                                      </p:tavLst>
                                    </p:anim>
                                    <p:animEffect transition="in" filter="fade">
                                      <p:cBhvr>
                                        <p:cTn id="14" dur="500"/>
                                        <p:tgtEl>
                                          <p:spTgt spid="3175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1758"/>
                                        </p:tgtEl>
                                        <p:attrNameLst>
                                          <p:attrName>style.visibility</p:attrName>
                                        </p:attrNameLst>
                                      </p:cBhvr>
                                      <p:to>
                                        <p:strVal val="visible"/>
                                      </p:to>
                                    </p:set>
                                    <p:anim calcmode="lin" valueType="num">
                                      <p:cBhvr>
                                        <p:cTn id="17" dur="500" fill="hold"/>
                                        <p:tgtEl>
                                          <p:spTgt spid="31758"/>
                                        </p:tgtEl>
                                        <p:attrNameLst>
                                          <p:attrName>ppt_w</p:attrName>
                                        </p:attrNameLst>
                                      </p:cBhvr>
                                      <p:tavLst>
                                        <p:tav tm="0">
                                          <p:val>
                                            <p:fltVal val="0"/>
                                          </p:val>
                                        </p:tav>
                                        <p:tav tm="100000">
                                          <p:val>
                                            <p:strVal val="#ppt_w"/>
                                          </p:val>
                                        </p:tav>
                                      </p:tavLst>
                                    </p:anim>
                                    <p:anim calcmode="lin" valueType="num">
                                      <p:cBhvr>
                                        <p:cTn id="18" dur="500" fill="hold"/>
                                        <p:tgtEl>
                                          <p:spTgt spid="31758"/>
                                        </p:tgtEl>
                                        <p:attrNameLst>
                                          <p:attrName>ppt_h</p:attrName>
                                        </p:attrNameLst>
                                      </p:cBhvr>
                                      <p:tavLst>
                                        <p:tav tm="0">
                                          <p:val>
                                            <p:fltVal val="0"/>
                                          </p:val>
                                        </p:tav>
                                        <p:tav tm="100000">
                                          <p:val>
                                            <p:strVal val="#ppt_h"/>
                                          </p:val>
                                        </p:tav>
                                      </p:tavLst>
                                    </p:anim>
                                    <p:animEffect transition="in" filter="fade">
                                      <p:cBhvr>
                                        <p:cTn id="19" dur="500"/>
                                        <p:tgtEl>
                                          <p:spTgt spid="31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7" grpId="0" animBg="1"/>
      <p:bldP spid="317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4" descr="Решето"/>
          <p:cNvPicPr>
            <a:picLocks noChangeAspect="1" noChangeArrowheads="1"/>
          </p:cNvPicPr>
          <p:nvPr/>
        </p:nvPicPr>
        <p:blipFill>
          <a:blip r:embed="rId2" cstate="print"/>
          <a:srcRect/>
          <a:stretch>
            <a:fillRect/>
          </a:stretch>
        </p:blipFill>
        <p:spPr bwMode="auto">
          <a:xfrm>
            <a:off x="0" y="685800"/>
            <a:ext cx="8915400" cy="5969000"/>
          </a:xfrm>
          <a:prstGeom prst="rect">
            <a:avLst/>
          </a:prstGeom>
          <a:noFill/>
          <a:ln w="9525">
            <a:noFill/>
            <a:miter lim="800000"/>
            <a:headEnd/>
            <a:tailEnd/>
          </a:ln>
        </p:spPr>
      </p:pic>
      <p:pic>
        <p:nvPicPr>
          <p:cNvPr id="63493" name="Picture 5"/>
          <p:cNvPicPr>
            <a:picLocks noChangeAspect="1" noChangeArrowheads="1"/>
          </p:cNvPicPr>
          <p:nvPr/>
        </p:nvPicPr>
        <p:blipFill>
          <a:blip r:embed="rId3" cstate="print"/>
          <a:srcRect/>
          <a:stretch>
            <a:fillRect/>
          </a:stretch>
        </p:blipFill>
        <p:spPr bwMode="auto">
          <a:xfrm>
            <a:off x="95250" y="393700"/>
            <a:ext cx="4167188" cy="3203575"/>
          </a:xfrm>
          <a:prstGeom prst="rect">
            <a:avLst/>
          </a:prstGeom>
          <a:noFill/>
          <a:ln w="9525">
            <a:noFill/>
            <a:miter lim="800000"/>
            <a:headEnd/>
            <a:tailEnd/>
          </a:ln>
        </p:spPr>
      </p:pic>
      <p:sp>
        <p:nvSpPr>
          <p:cNvPr id="63494" name="AutoShape 6"/>
          <p:cNvSpPr>
            <a:spLocks noChangeArrowheads="1"/>
          </p:cNvSpPr>
          <p:nvPr/>
        </p:nvSpPr>
        <p:spPr bwMode="auto">
          <a:xfrm>
            <a:off x="77788" y="392113"/>
            <a:ext cx="4191000" cy="3200400"/>
          </a:xfrm>
          <a:prstGeom prst="wedgeRectCallout">
            <a:avLst>
              <a:gd name="adj1" fmla="val 37653"/>
              <a:gd name="adj2" fmla="val 114731"/>
            </a:avLst>
          </a:prstGeom>
          <a:noFill/>
          <a:ln w="25400">
            <a:solidFill>
              <a:srgbClr val="FF0000"/>
            </a:solidFill>
            <a:miter lim="800000"/>
            <a:headEnd/>
            <a:tailEnd/>
          </a:ln>
        </p:spPr>
        <p:txBody>
          <a:bodyPr/>
          <a:lstStyle/>
          <a:p>
            <a:endParaRPr lang="ru-RU" sz="1400"/>
          </a:p>
        </p:txBody>
      </p:sp>
      <p:sp>
        <p:nvSpPr>
          <p:cNvPr id="40966" name="AutoShape 7"/>
          <p:cNvSpPr>
            <a:spLocks/>
          </p:cNvSpPr>
          <p:nvPr/>
        </p:nvSpPr>
        <p:spPr bwMode="auto">
          <a:xfrm>
            <a:off x="4724400" y="5953125"/>
            <a:ext cx="1905000" cy="723900"/>
          </a:xfrm>
          <a:prstGeom prst="accentCallout1">
            <a:avLst>
              <a:gd name="adj1" fmla="val 15792"/>
              <a:gd name="adj2" fmla="val -4000"/>
              <a:gd name="adj3" fmla="val -28949"/>
              <a:gd name="adj4" fmla="val -45000"/>
            </a:avLst>
          </a:prstGeom>
          <a:solidFill>
            <a:schemeClr val="bg1"/>
          </a:solidFill>
          <a:ln w="25400">
            <a:solidFill>
              <a:srgbClr val="FF0000"/>
            </a:solidFill>
            <a:miter lim="800000"/>
            <a:headEnd/>
            <a:tailEnd type="oval" w="med" len="med"/>
          </a:ln>
        </p:spPr>
        <p:txBody>
          <a:bodyPr lIns="90000" tIns="46800" rIns="90000" bIns="46800"/>
          <a:lstStyle/>
          <a:p>
            <a:pPr algn="l"/>
            <a:r>
              <a:rPr lang="ru-RU" sz="1400"/>
              <a:t>Регулировка дополнительного решета</a:t>
            </a:r>
          </a:p>
        </p:txBody>
      </p:sp>
      <p:sp>
        <p:nvSpPr>
          <p:cNvPr id="7" name="TextBox 6"/>
          <p:cNvSpPr txBox="1"/>
          <p:nvPr/>
        </p:nvSpPr>
        <p:spPr>
          <a:xfrm>
            <a:off x="2627784" y="0"/>
            <a:ext cx="3556679"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Очистка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fade">
                                      <p:cBhvr>
                                        <p:cTn id="7" dur="1000"/>
                                        <p:tgtEl>
                                          <p:spTgt spid="63494"/>
                                        </p:tgtEl>
                                      </p:cBhvr>
                                    </p:animEffect>
                                  </p:childTnLst>
                                </p:cTn>
                              </p:par>
                              <p:par>
                                <p:cTn id="8" presetID="10" presetClass="entr" presetSubtype="0" fill="hold" nodeType="withEffect">
                                  <p:stCondLst>
                                    <p:cond delay="0"/>
                                  </p:stCondLst>
                                  <p:childTnLst>
                                    <p:set>
                                      <p:cBhvr>
                                        <p:cTn id="9" dur="1" fill="hold">
                                          <p:stCondLst>
                                            <p:cond delay="0"/>
                                          </p:stCondLst>
                                        </p:cTn>
                                        <p:tgtEl>
                                          <p:spTgt spid="63493"/>
                                        </p:tgtEl>
                                        <p:attrNameLst>
                                          <p:attrName>style.visibility</p:attrName>
                                        </p:attrNameLst>
                                      </p:cBhvr>
                                      <p:to>
                                        <p:strVal val="visible"/>
                                      </p:to>
                                    </p:set>
                                    <p:animEffect transition="in" filter="fade">
                                      <p:cBhvr>
                                        <p:cTn id="10" dur="10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9" descr="Решето"/>
          <p:cNvPicPr>
            <a:picLocks noChangeAspect="1" noChangeArrowheads="1"/>
          </p:cNvPicPr>
          <p:nvPr/>
        </p:nvPicPr>
        <p:blipFill>
          <a:blip r:embed="rId2" cstate="print"/>
          <a:srcRect/>
          <a:stretch>
            <a:fillRect/>
          </a:stretch>
        </p:blipFill>
        <p:spPr bwMode="auto">
          <a:xfrm>
            <a:off x="0" y="685800"/>
            <a:ext cx="8915400" cy="5969000"/>
          </a:xfrm>
          <a:prstGeom prst="rect">
            <a:avLst/>
          </a:prstGeom>
          <a:noFill/>
          <a:ln w="9525">
            <a:noFill/>
            <a:miter lim="800000"/>
            <a:headEnd/>
            <a:tailEnd/>
          </a:ln>
        </p:spPr>
      </p:pic>
      <p:pic>
        <p:nvPicPr>
          <p:cNvPr id="43018" name="Picture 10" descr="Регулировка"/>
          <p:cNvPicPr>
            <a:picLocks noChangeAspect="1" noChangeArrowheads="1"/>
          </p:cNvPicPr>
          <p:nvPr/>
        </p:nvPicPr>
        <p:blipFill>
          <a:blip r:embed="rId3" cstate="print"/>
          <a:srcRect/>
          <a:stretch>
            <a:fillRect/>
          </a:stretch>
        </p:blipFill>
        <p:spPr bwMode="auto">
          <a:xfrm>
            <a:off x="762000" y="304800"/>
            <a:ext cx="5181600" cy="3530600"/>
          </a:xfrm>
          <a:prstGeom prst="rect">
            <a:avLst/>
          </a:prstGeom>
          <a:noFill/>
          <a:ln w="9525">
            <a:noFill/>
            <a:miter lim="800000"/>
            <a:headEnd/>
            <a:tailEnd/>
          </a:ln>
        </p:spPr>
      </p:pic>
      <p:sp>
        <p:nvSpPr>
          <p:cNvPr id="43019" name="AutoShape 11"/>
          <p:cNvSpPr>
            <a:spLocks noChangeArrowheads="1"/>
          </p:cNvSpPr>
          <p:nvPr/>
        </p:nvSpPr>
        <p:spPr bwMode="auto">
          <a:xfrm>
            <a:off x="762000" y="304800"/>
            <a:ext cx="5172075" cy="3530600"/>
          </a:xfrm>
          <a:prstGeom prst="wedgeRectCallout">
            <a:avLst>
              <a:gd name="adj1" fmla="val 76764"/>
              <a:gd name="adj2" fmla="val 59532"/>
            </a:avLst>
          </a:prstGeom>
          <a:noFill/>
          <a:ln w="25400">
            <a:solidFill>
              <a:srgbClr val="FF0000"/>
            </a:solidFill>
            <a:miter lim="800000"/>
            <a:headEnd/>
            <a:tailEnd/>
          </a:ln>
        </p:spPr>
        <p:txBody>
          <a:bodyPr/>
          <a:lstStyle/>
          <a:p>
            <a:endParaRPr lang="ru-RU" sz="1400"/>
          </a:p>
        </p:txBody>
      </p:sp>
      <p:sp>
        <p:nvSpPr>
          <p:cNvPr id="41990" name="AutoShape 12"/>
          <p:cNvSpPr>
            <a:spLocks/>
          </p:cNvSpPr>
          <p:nvPr/>
        </p:nvSpPr>
        <p:spPr bwMode="auto">
          <a:xfrm>
            <a:off x="5048250" y="5562600"/>
            <a:ext cx="1390650" cy="762000"/>
          </a:xfrm>
          <a:prstGeom prst="accentCallout1">
            <a:avLst>
              <a:gd name="adj1" fmla="val 15000"/>
              <a:gd name="adj2" fmla="val 105481"/>
              <a:gd name="adj3" fmla="val -150000"/>
              <a:gd name="adj4" fmla="val 152056"/>
            </a:avLst>
          </a:prstGeom>
          <a:solidFill>
            <a:schemeClr val="bg1"/>
          </a:solidFill>
          <a:ln w="25400">
            <a:solidFill>
              <a:srgbClr val="FF0000"/>
            </a:solidFill>
            <a:miter lim="800000"/>
            <a:headEnd/>
            <a:tailEnd type="oval" w="med" len="med"/>
          </a:ln>
        </p:spPr>
        <p:txBody>
          <a:bodyPr lIns="90000" tIns="46800" rIns="90000" bIns="46800"/>
          <a:lstStyle/>
          <a:p>
            <a:pPr algn="r"/>
            <a:r>
              <a:rPr lang="ru-RU" sz="1400"/>
              <a:t>Регулировка верхнего решета</a:t>
            </a:r>
          </a:p>
        </p:txBody>
      </p:sp>
      <p:sp>
        <p:nvSpPr>
          <p:cNvPr id="41991" name="AutoShape 13"/>
          <p:cNvSpPr>
            <a:spLocks/>
          </p:cNvSpPr>
          <p:nvPr/>
        </p:nvSpPr>
        <p:spPr bwMode="auto">
          <a:xfrm>
            <a:off x="7848600" y="4762500"/>
            <a:ext cx="1295400" cy="609600"/>
          </a:xfrm>
          <a:prstGeom prst="accentCallout1">
            <a:avLst>
              <a:gd name="adj1" fmla="val 18750"/>
              <a:gd name="adj2" fmla="val -5884"/>
              <a:gd name="adj3" fmla="val -81250"/>
              <a:gd name="adj4" fmla="val -29412"/>
            </a:avLst>
          </a:prstGeom>
          <a:solidFill>
            <a:schemeClr val="bg1"/>
          </a:solidFill>
          <a:ln w="25400">
            <a:solidFill>
              <a:srgbClr val="FF0000"/>
            </a:solidFill>
            <a:miter lim="800000"/>
            <a:headEnd/>
            <a:tailEnd type="oval" w="med" len="med"/>
          </a:ln>
        </p:spPr>
        <p:txBody>
          <a:bodyPr lIns="90000" tIns="46800" rIns="90000" bIns="46800"/>
          <a:lstStyle/>
          <a:p>
            <a:pPr algn="l"/>
            <a:r>
              <a:rPr lang="ru-RU" sz="1400"/>
              <a:t>Регулировка удлинителя</a:t>
            </a:r>
          </a:p>
        </p:txBody>
      </p:sp>
      <p:sp>
        <p:nvSpPr>
          <p:cNvPr id="8" name="TextBox 7"/>
          <p:cNvSpPr txBox="1"/>
          <p:nvPr/>
        </p:nvSpPr>
        <p:spPr>
          <a:xfrm>
            <a:off x="2483768" y="260648"/>
            <a:ext cx="3556679"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Очистка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fade">
                                      <p:cBhvr>
                                        <p:cTn id="7" dur="1000"/>
                                        <p:tgtEl>
                                          <p:spTgt spid="43019"/>
                                        </p:tgtEl>
                                      </p:cBhvr>
                                    </p:animEffect>
                                  </p:childTnLst>
                                </p:cTn>
                              </p:par>
                              <p:par>
                                <p:cTn id="8" presetID="10" presetClass="entr" presetSubtype="0" fill="hold" nodeType="withEffect">
                                  <p:stCondLst>
                                    <p:cond delay="0"/>
                                  </p:stCondLst>
                                  <p:childTnLst>
                                    <p:set>
                                      <p:cBhvr>
                                        <p:cTn id="9" dur="1" fill="hold">
                                          <p:stCondLst>
                                            <p:cond delay="0"/>
                                          </p:stCondLst>
                                        </p:cTn>
                                        <p:tgtEl>
                                          <p:spTgt spid="43018"/>
                                        </p:tgtEl>
                                        <p:attrNameLst>
                                          <p:attrName>style.visibility</p:attrName>
                                        </p:attrNameLst>
                                      </p:cBhvr>
                                      <p:to>
                                        <p:strVal val="visible"/>
                                      </p:to>
                                    </p:set>
                                    <p:animEffect transition="in" filter="fade">
                                      <p:cBhvr>
                                        <p:cTn id="10" dur="1000"/>
                                        <p:tgtEl>
                                          <p:spTgt spid="430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43018"/>
                                        </p:tgtEl>
                                      </p:cBhvr>
                                    </p:animEffect>
                                    <p:set>
                                      <p:cBhvr>
                                        <p:cTn id="15" dur="1" fill="hold">
                                          <p:stCondLst>
                                            <p:cond delay="999"/>
                                          </p:stCondLst>
                                        </p:cTn>
                                        <p:tgtEl>
                                          <p:spTgt spid="4301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1000"/>
                                        <p:tgtEl>
                                          <p:spTgt spid="43019"/>
                                        </p:tgtEl>
                                      </p:cBhvr>
                                    </p:animEffect>
                                    <p:set>
                                      <p:cBhvr>
                                        <p:cTn id="18" dur="1" fill="hold">
                                          <p:stCondLst>
                                            <p:cond delay="999"/>
                                          </p:stCondLst>
                                        </p:cTn>
                                        <p:tgtEl>
                                          <p:spTgt spid="430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P spid="430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очистка"/>
          <p:cNvPicPr>
            <a:picLocks noChangeAspect="1" noChangeArrowheads="1"/>
          </p:cNvPicPr>
          <p:nvPr/>
        </p:nvPicPr>
        <p:blipFill>
          <a:blip r:embed="rId2" cstate="print"/>
          <a:srcRect/>
          <a:stretch>
            <a:fillRect/>
          </a:stretch>
        </p:blipFill>
        <p:spPr bwMode="auto">
          <a:xfrm>
            <a:off x="304800" y="923925"/>
            <a:ext cx="8693150" cy="4613275"/>
          </a:xfrm>
          <a:prstGeom prst="rect">
            <a:avLst/>
          </a:prstGeom>
          <a:noFill/>
          <a:ln w="9525">
            <a:noFill/>
            <a:miter lim="800000"/>
            <a:headEnd/>
            <a:tailEnd/>
          </a:ln>
        </p:spPr>
      </p:pic>
      <p:pic>
        <p:nvPicPr>
          <p:cNvPr id="39941" name="Picture 5" descr="Решето Н"/>
          <p:cNvPicPr>
            <a:picLocks noChangeAspect="1" noChangeArrowheads="1"/>
          </p:cNvPicPr>
          <p:nvPr/>
        </p:nvPicPr>
        <p:blipFill>
          <a:blip r:embed="rId3" cstate="print"/>
          <a:srcRect/>
          <a:stretch>
            <a:fillRect/>
          </a:stretch>
        </p:blipFill>
        <p:spPr bwMode="auto">
          <a:xfrm>
            <a:off x="152400" y="838200"/>
            <a:ext cx="8763000" cy="5889625"/>
          </a:xfrm>
          <a:prstGeom prst="rect">
            <a:avLst/>
          </a:prstGeom>
          <a:noFill/>
          <a:ln w="9525">
            <a:noFill/>
            <a:miter lim="800000"/>
            <a:headEnd/>
            <a:tailEnd/>
          </a:ln>
        </p:spPr>
      </p:pic>
      <p:sp>
        <p:nvSpPr>
          <p:cNvPr id="43013" name="Text Box 8"/>
          <p:cNvSpPr txBox="1">
            <a:spLocks noChangeArrowheads="1"/>
          </p:cNvSpPr>
          <p:nvPr/>
        </p:nvSpPr>
        <p:spPr bwMode="auto">
          <a:xfrm>
            <a:off x="3203848" y="1412776"/>
            <a:ext cx="2306978" cy="461665"/>
          </a:xfrm>
          <a:prstGeom prst="rect">
            <a:avLst/>
          </a:prstGeom>
          <a:noFill/>
          <a:ln w="9525">
            <a:noFill/>
            <a:miter lim="800000"/>
            <a:headEnd/>
            <a:tailEnd/>
          </a:ln>
        </p:spPr>
        <p:txBody>
          <a:bodyPr wrap="none">
            <a:spAutoFit/>
          </a:bodyPr>
          <a:lstStyle/>
          <a:p>
            <a:pPr algn="l"/>
            <a:r>
              <a:rPr lang="ru-RU" sz="2400" b="1" dirty="0">
                <a:solidFill>
                  <a:srgbClr val="9933FF"/>
                </a:solidFill>
              </a:rPr>
              <a:t>Решето нижнее</a:t>
            </a:r>
          </a:p>
        </p:txBody>
      </p:sp>
      <p:sp>
        <p:nvSpPr>
          <p:cNvPr id="6" name="TextBox 5"/>
          <p:cNvSpPr txBox="1"/>
          <p:nvPr/>
        </p:nvSpPr>
        <p:spPr>
          <a:xfrm>
            <a:off x="2627784" y="260648"/>
            <a:ext cx="3556679"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Очистка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10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descr="Решето Н"/>
          <p:cNvPicPr>
            <a:picLocks noChangeAspect="1" noChangeArrowheads="1"/>
          </p:cNvPicPr>
          <p:nvPr/>
        </p:nvPicPr>
        <p:blipFill>
          <a:blip r:embed="rId2" cstate="print"/>
          <a:srcRect/>
          <a:stretch>
            <a:fillRect/>
          </a:stretch>
        </p:blipFill>
        <p:spPr bwMode="auto">
          <a:xfrm>
            <a:off x="228600" y="685800"/>
            <a:ext cx="8763000" cy="5889625"/>
          </a:xfrm>
          <a:prstGeom prst="rect">
            <a:avLst/>
          </a:prstGeom>
          <a:noFill/>
          <a:ln w="9525">
            <a:noFill/>
            <a:miter lim="800000"/>
            <a:headEnd/>
            <a:tailEnd/>
          </a:ln>
        </p:spPr>
      </p:pic>
      <p:pic>
        <p:nvPicPr>
          <p:cNvPr id="44037" name="Picture 5" descr="2"/>
          <p:cNvPicPr>
            <a:picLocks noChangeAspect="1" noChangeArrowheads="1"/>
          </p:cNvPicPr>
          <p:nvPr/>
        </p:nvPicPr>
        <p:blipFill>
          <a:blip r:embed="rId3" cstate="print"/>
          <a:srcRect/>
          <a:stretch>
            <a:fillRect/>
          </a:stretch>
        </p:blipFill>
        <p:spPr bwMode="auto">
          <a:xfrm>
            <a:off x="2911475" y="280988"/>
            <a:ext cx="6219825" cy="4295775"/>
          </a:xfrm>
          <a:prstGeom prst="rect">
            <a:avLst/>
          </a:prstGeom>
          <a:noFill/>
          <a:ln w="9525">
            <a:noFill/>
            <a:miter lim="800000"/>
            <a:headEnd/>
            <a:tailEnd/>
          </a:ln>
        </p:spPr>
      </p:pic>
      <p:sp>
        <p:nvSpPr>
          <p:cNvPr id="44038" name="AutoShape 6"/>
          <p:cNvSpPr>
            <a:spLocks noChangeArrowheads="1"/>
          </p:cNvSpPr>
          <p:nvPr/>
        </p:nvSpPr>
        <p:spPr bwMode="auto">
          <a:xfrm>
            <a:off x="2895600" y="298450"/>
            <a:ext cx="6248400" cy="4273550"/>
          </a:xfrm>
          <a:prstGeom prst="wedgeRectCallout">
            <a:avLst>
              <a:gd name="adj1" fmla="val -7648"/>
              <a:gd name="adj2" fmla="val 56426"/>
            </a:avLst>
          </a:prstGeom>
          <a:noFill/>
          <a:ln w="25400">
            <a:solidFill>
              <a:srgbClr val="FF0000"/>
            </a:solidFill>
            <a:miter lim="800000"/>
            <a:headEnd/>
            <a:tailEnd/>
          </a:ln>
        </p:spPr>
        <p:txBody>
          <a:bodyPr/>
          <a:lstStyle/>
          <a:p>
            <a:endParaRPr lang="ru-RU" sz="1400"/>
          </a:p>
        </p:txBody>
      </p:sp>
      <p:sp>
        <p:nvSpPr>
          <p:cNvPr id="44039" name="AutoShape 7"/>
          <p:cNvSpPr>
            <a:spLocks/>
          </p:cNvSpPr>
          <p:nvPr/>
        </p:nvSpPr>
        <p:spPr bwMode="auto">
          <a:xfrm>
            <a:off x="7391400" y="1333500"/>
            <a:ext cx="1066800" cy="342900"/>
          </a:xfrm>
          <a:prstGeom prst="accentCallout1">
            <a:avLst>
              <a:gd name="adj1" fmla="val 33333"/>
              <a:gd name="adj2" fmla="val -7144"/>
              <a:gd name="adj3" fmla="val 217593"/>
              <a:gd name="adj4" fmla="val -98361"/>
            </a:avLst>
          </a:prstGeom>
          <a:noFill/>
          <a:ln w="25400">
            <a:solidFill>
              <a:srgbClr val="FF0000"/>
            </a:solidFill>
            <a:miter lim="800000"/>
            <a:headEnd/>
            <a:tailEnd type="oval" w="med" len="med"/>
          </a:ln>
        </p:spPr>
        <p:txBody>
          <a:bodyPr/>
          <a:lstStyle/>
          <a:p>
            <a:pPr algn="l"/>
            <a:r>
              <a:rPr lang="ru-RU" sz="1400"/>
              <a:t>Указатель</a:t>
            </a:r>
          </a:p>
        </p:txBody>
      </p:sp>
      <p:sp>
        <p:nvSpPr>
          <p:cNvPr id="44040" name="AutoShape 8"/>
          <p:cNvSpPr>
            <a:spLocks/>
          </p:cNvSpPr>
          <p:nvPr/>
        </p:nvSpPr>
        <p:spPr bwMode="auto">
          <a:xfrm>
            <a:off x="7620000" y="4038600"/>
            <a:ext cx="1371600" cy="381000"/>
          </a:xfrm>
          <a:prstGeom prst="accentCallout1">
            <a:avLst>
              <a:gd name="adj1" fmla="val 30000"/>
              <a:gd name="adj2" fmla="val -5556"/>
              <a:gd name="adj3" fmla="val -421667"/>
              <a:gd name="adj4" fmla="val -147454"/>
            </a:avLst>
          </a:prstGeom>
          <a:noFill/>
          <a:ln w="25400">
            <a:solidFill>
              <a:srgbClr val="FF0000"/>
            </a:solidFill>
            <a:miter lim="800000"/>
            <a:headEnd/>
            <a:tailEnd type="oval" w="med" len="med"/>
          </a:ln>
        </p:spPr>
        <p:txBody>
          <a:bodyPr/>
          <a:lstStyle/>
          <a:p>
            <a:pPr algn="l"/>
            <a:r>
              <a:rPr lang="ru-RU" sz="1400"/>
              <a:t>Линейка</a:t>
            </a:r>
          </a:p>
        </p:txBody>
      </p:sp>
      <p:sp>
        <p:nvSpPr>
          <p:cNvPr id="8" name="TextBox 7"/>
          <p:cNvSpPr txBox="1"/>
          <p:nvPr/>
        </p:nvSpPr>
        <p:spPr>
          <a:xfrm>
            <a:off x="2627784" y="260648"/>
            <a:ext cx="3556679"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Очистка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1000"/>
                                        <p:tgtEl>
                                          <p:spTgt spid="440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038"/>
                                        </p:tgtEl>
                                        <p:attrNameLst>
                                          <p:attrName>style.visibility</p:attrName>
                                        </p:attrNameLst>
                                      </p:cBhvr>
                                      <p:to>
                                        <p:strVal val="visible"/>
                                      </p:to>
                                    </p:set>
                                    <p:animEffect transition="in" filter="fade">
                                      <p:cBhvr>
                                        <p:cTn id="10" dur="1000"/>
                                        <p:tgtEl>
                                          <p:spTgt spid="440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040"/>
                                        </p:tgtEl>
                                        <p:attrNameLst>
                                          <p:attrName>style.visibility</p:attrName>
                                        </p:attrNameLst>
                                      </p:cBhvr>
                                      <p:to>
                                        <p:strVal val="visible"/>
                                      </p:to>
                                    </p:set>
                                    <p:animEffect transition="in" filter="fade">
                                      <p:cBhvr>
                                        <p:cTn id="13" dur="1000"/>
                                        <p:tgtEl>
                                          <p:spTgt spid="440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039"/>
                                        </p:tgtEl>
                                        <p:attrNameLst>
                                          <p:attrName>style.visibility</p:attrName>
                                        </p:attrNameLst>
                                      </p:cBhvr>
                                      <p:to>
                                        <p:strVal val="visible"/>
                                      </p:to>
                                    </p:set>
                                    <p:animEffect transition="in" filter="fade">
                                      <p:cBhvr>
                                        <p:cTn id="16" dur="1000"/>
                                        <p:tgtEl>
                                          <p:spTgt spid="440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44037"/>
                                        </p:tgtEl>
                                      </p:cBhvr>
                                    </p:animEffect>
                                    <p:set>
                                      <p:cBhvr>
                                        <p:cTn id="21" dur="1" fill="hold">
                                          <p:stCondLst>
                                            <p:cond delay="999"/>
                                          </p:stCondLst>
                                        </p:cTn>
                                        <p:tgtEl>
                                          <p:spTgt spid="4403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44038"/>
                                        </p:tgtEl>
                                      </p:cBhvr>
                                    </p:animEffect>
                                    <p:set>
                                      <p:cBhvr>
                                        <p:cTn id="24" dur="1" fill="hold">
                                          <p:stCondLst>
                                            <p:cond delay="999"/>
                                          </p:stCondLst>
                                        </p:cTn>
                                        <p:tgtEl>
                                          <p:spTgt spid="4403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44040"/>
                                        </p:tgtEl>
                                      </p:cBhvr>
                                    </p:animEffect>
                                    <p:set>
                                      <p:cBhvr>
                                        <p:cTn id="27" dur="1" fill="hold">
                                          <p:stCondLst>
                                            <p:cond delay="999"/>
                                          </p:stCondLst>
                                        </p:cTn>
                                        <p:tgtEl>
                                          <p:spTgt spid="4404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44039"/>
                                        </p:tgtEl>
                                      </p:cBhvr>
                                    </p:animEffect>
                                    <p:set>
                                      <p:cBhvr>
                                        <p:cTn id="30" dur="1" fill="hold">
                                          <p:stCondLst>
                                            <p:cond delay="999"/>
                                          </p:stCondLst>
                                        </p:cTn>
                                        <p:tgtEl>
                                          <p:spTgt spid="440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8" grpId="1" animBg="1"/>
      <p:bldP spid="44039" grpId="0" animBg="1"/>
      <p:bldP spid="44039" grpId="1" animBg="1"/>
      <p:bldP spid="44040" grpId="0" animBg="1"/>
      <p:bldP spid="4404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descr="Поворот 5 (2)"/>
          <p:cNvPicPr>
            <a:picLocks noChangeAspect="1" noChangeArrowheads="1"/>
          </p:cNvPicPr>
          <p:nvPr/>
        </p:nvPicPr>
        <p:blipFill>
          <a:blip r:embed="rId2" cstate="print"/>
          <a:srcRect/>
          <a:stretch>
            <a:fillRect/>
          </a:stretch>
        </p:blipFill>
        <p:spPr bwMode="auto">
          <a:xfrm>
            <a:off x="381000" y="609600"/>
            <a:ext cx="8077200" cy="5502275"/>
          </a:xfrm>
          <a:prstGeom prst="rect">
            <a:avLst/>
          </a:prstGeom>
          <a:noFill/>
          <a:ln w="9525">
            <a:noFill/>
            <a:miter lim="800000"/>
            <a:headEnd/>
            <a:tailEnd/>
          </a:ln>
        </p:spPr>
      </p:pic>
      <p:sp>
        <p:nvSpPr>
          <p:cNvPr id="45060" name="AutoShape 5"/>
          <p:cNvSpPr>
            <a:spLocks/>
          </p:cNvSpPr>
          <p:nvPr/>
        </p:nvSpPr>
        <p:spPr bwMode="auto">
          <a:xfrm>
            <a:off x="3733800" y="5981700"/>
            <a:ext cx="1295400" cy="419100"/>
          </a:xfrm>
          <a:prstGeom prst="accentCallout1">
            <a:avLst>
              <a:gd name="adj1" fmla="val 27273"/>
              <a:gd name="adj2" fmla="val 105884"/>
              <a:gd name="adj3" fmla="val -331440"/>
              <a:gd name="adj4" fmla="val 209681"/>
            </a:avLst>
          </a:prstGeom>
          <a:noFill/>
          <a:ln w="25400">
            <a:solidFill>
              <a:srgbClr val="FF0000"/>
            </a:solidFill>
            <a:miter lim="800000"/>
            <a:headEnd/>
            <a:tailEnd type="oval" w="med" len="med"/>
          </a:ln>
        </p:spPr>
        <p:txBody>
          <a:bodyPr/>
          <a:lstStyle/>
          <a:p>
            <a:pPr algn="r"/>
            <a:r>
              <a:rPr lang="ru-RU" sz="1400"/>
              <a:t>Гидромотор</a:t>
            </a:r>
          </a:p>
        </p:txBody>
      </p:sp>
      <p:sp>
        <p:nvSpPr>
          <p:cNvPr id="45061" name="AutoShape 6"/>
          <p:cNvSpPr>
            <a:spLocks/>
          </p:cNvSpPr>
          <p:nvPr/>
        </p:nvSpPr>
        <p:spPr bwMode="auto">
          <a:xfrm>
            <a:off x="323850" y="4514850"/>
            <a:ext cx="1066800" cy="495300"/>
          </a:xfrm>
          <a:prstGeom prst="accentCallout1">
            <a:avLst>
              <a:gd name="adj1" fmla="val 23079"/>
              <a:gd name="adj2" fmla="val 107144"/>
              <a:gd name="adj3" fmla="val -250000"/>
              <a:gd name="adj4" fmla="val 276787"/>
            </a:avLst>
          </a:prstGeom>
          <a:solidFill>
            <a:schemeClr val="bg1"/>
          </a:solidFill>
          <a:ln w="25400">
            <a:solidFill>
              <a:srgbClr val="FF0000"/>
            </a:solidFill>
            <a:miter lim="800000"/>
            <a:headEnd/>
            <a:tailEnd type="oval" w="med" len="med"/>
          </a:ln>
        </p:spPr>
        <p:txBody>
          <a:bodyPr lIns="90000" tIns="46800" rIns="90000" bIns="46800"/>
          <a:lstStyle/>
          <a:p>
            <a:pPr algn="r"/>
            <a:r>
              <a:rPr lang="ru-RU" sz="1400"/>
              <a:t>Делитель</a:t>
            </a:r>
          </a:p>
        </p:txBody>
      </p:sp>
      <p:sp>
        <p:nvSpPr>
          <p:cNvPr id="6" name="TextBox 5"/>
          <p:cNvSpPr txBox="1"/>
          <p:nvPr/>
        </p:nvSpPr>
        <p:spPr>
          <a:xfrm>
            <a:off x="2267744" y="260648"/>
            <a:ext cx="5253682"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Вентилятор очистки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descr="Вентилятор"/>
          <p:cNvPicPr>
            <a:picLocks noChangeAspect="1" noChangeArrowheads="1" noCrop="1"/>
          </p:cNvPicPr>
          <p:nvPr/>
        </p:nvPicPr>
        <p:blipFill>
          <a:blip r:embed="rId2" cstate="print"/>
          <a:srcRect/>
          <a:stretch>
            <a:fillRect/>
          </a:stretch>
        </p:blipFill>
        <p:spPr bwMode="auto">
          <a:xfrm>
            <a:off x="1219200" y="762000"/>
            <a:ext cx="6791325" cy="4567238"/>
          </a:xfrm>
          <a:prstGeom prst="rect">
            <a:avLst/>
          </a:prstGeom>
          <a:noFill/>
          <a:ln w="9525">
            <a:noFill/>
            <a:miter lim="800000"/>
            <a:headEnd/>
            <a:tailEnd/>
          </a:ln>
        </p:spPr>
      </p:pic>
      <p:sp>
        <p:nvSpPr>
          <p:cNvPr id="46084" name="Text Box 7"/>
          <p:cNvSpPr txBox="1">
            <a:spLocks noChangeArrowheads="1"/>
          </p:cNvSpPr>
          <p:nvPr/>
        </p:nvSpPr>
        <p:spPr bwMode="auto">
          <a:xfrm>
            <a:off x="4114800" y="6096000"/>
            <a:ext cx="1528763" cy="304800"/>
          </a:xfrm>
          <a:prstGeom prst="rect">
            <a:avLst/>
          </a:prstGeom>
          <a:noFill/>
          <a:ln w="9525">
            <a:noFill/>
            <a:miter lim="800000"/>
            <a:headEnd/>
            <a:tailEnd/>
          </a:ln>
        </p:spPr>
        <p:txBody>
          <a:bodyPr wrap="none">
            <a:spAutoFit/>
          </a:bodyPr>
          <a:lstStyle/>
          <a:p>
            <a:r>
              <a:rPr lang="ru-RU" sz="1400" b="1"/>
              <a:t>Забор воздуха</a:t>
            </a:r>
          </a:p>
        </p:txBody>
      </p:sp>
      <p:sp>
        <p:nvSpPr>
          <p:cNvPr id="46085" name="AutoShape 8" descr="Крупное конфетти"/>
          <p:cNvSpPr>
            <a:spLocks noChangeArrowheads="1"/>
          </p:cNvSpPr>
          <p:nvPr/>
        </p:nvSpPr>
        <p:spPr bwMode="auto">
          <a:xfrm rot="10445185">
            <a:off x="4419600" y="3505200"/>
            <a:ext cx="298450" cy="2289175"/>
          </a:xfrm>
          <a:prstGeom prst="curvedRightArrow">
            <a:avLst>
              <a:gd name="adj1" fmla="val 95096"/>
              <a:gd name="adj2" fmla="val 305459"/>
              <a:gd name="adj3" fmla="val 74671"/>
            </a:avLst>
          </a:prstGeom>
          <a:pattFill prst="lgConfetti">
            <a:fgClr>
              <a:srgbClr val="99CCFF"/>
            </a:fgClr>
            <a:bgClr>
              <a:schemeClr val="bg1"/>
            </a:bgClr>
          </a:pattFill>
          <a:ln w="9525">
            <a:solidFill>
              <a:schemeClr val="tx1"/>
            </a:solidFill>
            <a:miter lim="800000"/>
            <a:headEnd/>
            <a:tailEnd/>
          </a:ln>
        </p:spPr>
        <p:txBody>
          <a:bodyPr wrap="none" anchor="ctr"/>
          <a:lstStyle/>
          <a:p>
            <a:endParaRPr lang="ru-RU"/>
          </a:p>
        </p:txBody>
      </p:sp>
      <p:sp>
        <p:nvSpPr>
          <p:cNvPr id="46086" name="AutoShape 9" descr="Крупное конфетти"/>
          <p:cNvSpPr>
            <a:spLocks noChangeArrowheads="1"/>
          </p:cNvSpPr>
          <p:nvPr/>
        </p:nvSpPr>
        <p:spPr bwMode="auto">
          <a:xfrm flipV="1">
            <a:off x="4876800" y="3657600"/>
            <a:ext cx="228600" cy="2133600"/>
          </a:xfrm>
          <a:prstGeom prst="curvedRightArrow">
            <a:avLst>
              <a:gd name="adj1" fmla="val 186667"/>
              <a:gd name="adj2" fmla="val 373333"/>
              <a:gd name="adj3" fmla="val 33333"/>
            </a:avLst>
          </a:prstGeom>
          <a:pattFill prst="lgConfetti">
            <a:fgClr>
              <a:srgbClr val="99CCFF"/>
            </a:fgClr>
            <a:bgClr>
              <a:schemeClr val="bg1"/>
            </a:bgClr>
          </a:pattFill>
          <a:ln w="9525">
            <a:solidFill>
              <a:schemeClr val="tx1"/>
            </a:solidFill>
            <a:miter lim="800000"/>
            <a:headEnd/>
            <a:tailEnd/>
          </a:ln>
        </p:spPr>
        <p:txBody>
          <a:bodyPr wrap="none" anchor="ctr"/>
          <a:lstStyle/>
          <a:p>
            <a:endParaRPr lang="ru-RU"/>
          </a:p>
        </p:txBody>
      </p:sp>
      <p:sp>
        <p:nvSpPr>
          <p:cNvPr id="46087" name="AutoShape 12" descr="Крупное конфетти"/>
          <p:cNvSpPr>
            <a:spLocks noChangeArrowheads="1"/>
          </p:cNvSpPr>
          <p:nvPr/>
        </p:nvSpPr>
        <p:spPr bwMode="auto">
          <a:xfrm flipV="1">
            <a:off x="1981200" y="3657600"/>
            <a:ext cx="228600" cy="2133600"/>
          </a:xfrm>
          <a:prstGeom prst="curvedRightArrow">
            <a:avLst>
              <a:gd name="adj1" fmla="val 186667"/>
              <a:gd name="adj2" fmla="val 373333"/>
              <a:gd name="adj3" fmla="val 33333"/>
            </a:avLst>
          </a:prstGeom>
          <a:pattFill prst="lgConfetti">
            <a:fgClr>
              <a:srgbClr val="99CCFF"/>
            </a:fgClr>
            <a:bgClr>
              <a:schemeClr val="bg1"/>
            </a:bgClr>
          </a:pattFill>
          <a:ln w="9525">
            <a:solidFill>
              <a:schemeClr val="tx1"/>
            </a:solidFill>
            <a:miter lim="800000"/>
            <a:headEnd/>
            <a:tailEnd/>
          </a:ln>
        </p:spPr>
        <p:txBody>
          <a:bodyPr wrap="none" anchor="ctr"/>
          <a:lstStyle/>
          <a:p>
            <a:endParaRPr lang="ru-RU"/>
          </a:p>
        </p:txBody>
      </p:sp>
      <p:sp>
        <p:nvSpPr>
          <p:cNvPr id="46088" name="AutoShape 13" descr="Крупное конфетти"/>
          <p:cNvSpPr>
            <a:spLocks noChangeArrowheads="1"/>
          </p:cNvSpPr>
          <p:nvPr/>
        </p:nvSpPr>
        <p:spPr bwMode="auto">
          <a:xfrm rot="10445185">
            <a:off x="7391400" y="3429000"/>
            <a:ext cx="298450" cy="2289175"/>
          </a:xfrm>
          <a:prstGeom prst="curvedRightArrow">
            <a:avLst>
              <a:gd name="adj1" fmla="val 95096"/>
              <a:gd name="adj2" fmla="val 305459"/>
              <a:gd name="adj3" fmla="val 74671"/>
            </a:avLst>
          </a:prstGeom>
          <a:pattFill prst="lgConfetti">
            <a:fgClr>
              <a:srgbClr val="99CCFF"/>
            </a:fgClr>
            <a:bgClr>
              <a:schemeClr val="bg1"/>
            </a:bgClr>
          </a:pattFill>
          <a:ln w="9525">
            <a:solidFill>
              <a:schemeClr val="tx1"/>
            </a:solidFill>
            <a:miter lim="800000"/>
            <a:headEnd/>
            <a:tailEnd/>
          </a:ln>
        </p:spPr>
        <p:txBody>
          <a:bodyPr wrap="none" anchor="ctr"/>
          <a:lstStyle/>
          <a:p>
            <a:endParaRPr lang="ru-RU"/>
          </a:p>
        </p:txBody>
      </p:sp>
      <p:sp>
        <p:nvSpPr>
          <p:cNvPr id="9" name="TextBox 8"/>
          <p:cNvSpPr txBox="1"/>
          <p:nvPr/>
        </p:nvSpPr>
        <p:spPr>
          <a:xfrm>
            <a:off x="2267744" y="188640"/>
            <a:ext cx="5253682" cy="461665"/>
          </a:xfrm>
          <a:prstGeom prst="rect">
            <a:avLst/>
          </a:prstGeom>
          <a:noFill/>
        </p:spPr>
        <p:txBody>
          <a:bodyPr wrap="none" rtlCol="0">
            <a:spAutoFit/>
          </a:bodyPr>
          <a:lstStyle/>
          <a:p>
            <a:r>
              <a:rPr lang="ru-RU" dirty="0" smtClean="0">
                <a:solidFill>
                  <a:srgbClr val="C00000"/>
                </a:solidFill>
                <a:latin typeface="Arial" pitchFamily="34" charset="0"/>
                <a:cs typeface="Arial" pitchFamily="34" charset="0"/>
              </a:rPr>
              <a:t>Вентилятор очистки ЗУК «</a:t>
            </a:r>
            <a:r>
              <a:rPr lang="en-US" dirty="0" smtClean="0">
                <a:solidFill>
                  <a:srgbClr val="C00000"/>
                </a:solidFill>
                <a:latin typeface="Arial" pitchFamily="34" charset="0"/>
                <a:cs typeface="Arial" pitchFamily="34" charset="0"/>
              </a:rPr>
              <a:t>TORUM</a:t>
            </a:r>
            <a:r>
              <a:rPr lang="ru-RU" dirty="0" smtClean="0">
                <a:solidFill>
                  <a:srgbClr val="C00000"/>
                </a:solidFill>
                <a:latin typeface="Arial" pitchFamily="34" charset="0"/>
                <a:cs typeface="Arial" pitchFamily="34" charset="0"/>
              </a:rPr>
              <a:t>»</a:t>
            </a:r>
            <a:endParaRPr lang="ru-RU"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620688"/>
            <a:ext cx="9144000" cy="5755422"/>
          </a:xfrm>
          <a:prstGeom prst="rect">
            <a:avLst/>
          </a:prstGeom>
        </p:spPr>
        <p:txBody>
          <a:bodyPr wrap="square">
            <a:spAutoFit/>
          </a:bodyPr>
          <a:lstStyle/>
          <a:p>
            <a:pPr lvl="0" algn="ctr"/>
            <a:r>
              <a:rPr lang="ru-RU" sz="2800" i="1" dirty="0" smtClean="0">
                <a:solidFill>
                  <a:srgbClr val="9933FF"/>
                </a:solidFill>
                <a:latin typeface="Arial" pitchFamily="34" charset="0"/>
                <a:cs typeface="Arial" pitchFamily="34" charset="0"/>
              </a:rPr>
              <a:t>Виды и основные этапы индустриальных технологий.</a:t>
            </a:r>
          </a:p>
          <a:p>
            <a:pPr lvl="0" algn="ctr"/>
            <a:endParaRPr lang="ru-RU" sz="1000" i="1" dirty="0" smtClean="0">
              <a:solidFill>
                <a:srgbClr val="9933FF"/>
              </a:solidFill>
              <a:latin typeface="Arial" pitchFamily="34" charset="0"/>
              <a:cs typeface="Arial" pitchFamily="34" charset="0"/>
            </a:endParaRPr>
          </a:p>
          <a:p>
            <a:pPr lvl="0" algn="ctr"/>
            <a:r>
              <a:rPr lang="ru-RU" sz="2800" i="1" dirty="0" smtClean="0">
                <a:solidFill>
                  <a:srgbClr val="9933FF"/>
                </a:solidFill>
                <a:latin typeface="Arial" pitchFamily="34" charset="0"/>
                <a:cs typeface="Arial" pitchFamily="34" charset="0"/>
              </a:rPr>
              <a:t>а). Технология «</a:t>
            </a:r>
            <a:r>
              <a:rPr lang="ru-RU" sz="2800" i="1" dirty="0" err="1" smtClean="0">
                <a:solidFill>
                  <a:srgbClr val="9933FF"/>
                </a:solidFill>
                <a:latin typeface="Arial" pitchFamily="34" charset="0"/>
                <a:cs typeface="Arial" pitchFamily="34" charset="0"/>
              </a:rPr>
              <a:t>Невейка</a:t>
            </a:r>
            <a:r>
              <a:rPr lang="ru-RU" sz="2800" i="1" dirty="0" smtClean="0">
                <a:solidFill>
                  <a:srgbClr val="9933FF"/>
                </a:solidFill>
                <a:latin typeface="Arial" pitchFamily="34" charset="0"/>
                <a:cs typeface="Arial" pitchFamily="34" charset="0"/>
              </a:rPr>
              <a:t>» </a:t>
            </a:r>
          </a:p>
          <a:p>
            <a:pPr lvl="0" algn="ctr"/>
            <a:endParaRPr lang="ru-RU" sz="1000" i="1" dirty="0" smtClean="0">
              <a:solidFill>
                <a:srgbClr val="9933FF"/>
              </a:solidFill>
              <a:latin typeface="Arial" pitchFamily="34" charset="0"/>
              <a:cs typeface="Arial" pitchFamily="34" charset="0"/>
            </a:endParaRPr>
          </a:p>
          <a:p>
            <a:pPr marL="457200" lvl="0" indent="-457200">
              <a:buAutoNum type="arabicPeriod"/>
            </a:pPr>
            <a:r>
              <a:rPr lang="ru-RU" dirty="0" smtClean="0">
                <a:latin typeface="Arial" pitchFamily="34" charset="0"/>
                <a:cs typeface="Arial" pitchFamily="34" charset="0"/>
              </a:rPr>
              <a:t>Скашивание и укладка в валок.</a:t>
            </a:r>
          </a:p>
          <a:p>
            <a:pPr marL="457200" lvl="0" indent="-457200">
              <a:buAutoNum type="arabicPeriod"/>
            </a:pPr>
            <a:endParaRPr lang="ru-RU" dirty="0" smtClean="0">
              <a:latin typeface="Arial" pitchFamily="34" charset="0"/>
              <a:cs typeface="Arial" pitchFamily="34" charset="0"/>
            </a:endParaRPr>
          </a:p>
          <a:p>
            <a:pPr marL="457200" lvl="0" indent="-457200">
              <a:buAutoNum type="arabicPeriod"/>
            </a:pPr>
            <a:r>
              <a:rPr lang="ru-RU" dirty="0" smtClean="0">
                <a:latin typeface="Arial" pitchFamily="34" charset="0"/>
                <a:cs typeface="Arial" pitchFamily="34" charset="0"/>
              </a:rPr>
              <a:t>Подбор и обмолот валков с разделением на две фракции: солому и </a:t>
            </a:r>
            <a:r>
              <a:rPr lang="ru-RU" i="1" dirty="0" smtClean="0">
                <a:latin typeface="Arial" pitchFamily="34" charset="0"/>
                <a:cs typeface="Arial" pitchFamily="34" charset="0"/>
              </a:rPr>
              <a:t>«</a:t>
            </a:r>
            <a:r>
              <a:rPr lang="ru-RU" i="1" dirty="0" err="1" smtClean="0">
                <a:latin typeface="Arial" pitchFamily="34" charset="0"/>
                <a:cs typeface="Arial" pitchFamily="34" charset="0"/>
              </a:rPr>
              <a:t>невейку</a:t>
            </a:r>
            <a:r>
              <a:rPr lang="ru-RU" i="1" dirty="0" smtClean="0">
                <a:latin typeface="Arial" pitchFamily="34" charset="0"/>
                <a:cs typeface="Arial" pitchFamily="34" charset="0"/>
              </a:rPr>
              <a:t>» </a:t>
            </a:r>
            <a:r>
              <a:rPr lang="ru-RU" dirty="0" smtClean="0">
                <a:latin typeface="Arial" pitchFamily="34" charset="0"/>
                <a:cs typeface="Arial" pitchFamily="34" charset="0"/>
              </a:rPr>
              <a:t>(смесь зерна с половой).</a:t>
            </a:r>
          </a:p>
          <a:p>
            <a:pPr marL="457200" lvl="0" indent="-457200">
              <a:buAutoNum type="arabicPeriod"/>
            </a:pPr>
            <a:endParaRPr lang="ru-RU" dirty="0" smtClean="0">
              <a:latin typeface="Arial" pitchFamily="34" charset="0"/>
              <a:cs typeface="Arial" pitchFamily="34" charset="0"/>
            </a:endParaRPr>
          </a:p>
          <a:p>
            <a:pPr marL="457200" lvl="0" indent="-457200">
              <a:buAutoNum type="arabicPeriod"/>
            </a:pPr>
            <a:r>
              <a:rPr lang="ru-RU" dirty="0" smtClean="0">
                <a:latin typeface="Arial" pitchFamily="34" charset="0"/>
                <a:cs typeface="Arial" pitchFamily="34" charset="0"/>
              </a:rPr>
              <a:t>Транспортировка «</a:t>
            </a:r>
            <a:r>
              <a:rPr lang="ru-RU" dirty="0" err="1" smtClean="0">
                <a:latin typeface="Arial" pitchFamily="34" charset="0"/>
                <a:cs typeface="Arial" pitchFamily="34" charset="0"/>
              </a:rPr>
              <a:t>невейки</a:t>
            </a:r>
            <a:r>
              <a:rPr lang="ru-RU" dirty="0" smtClean="0">
                <a:latin typeface="Arial" pitchFamily="34" charset="0"/>
                <a:cs typeface="Arial" pitchFamily="34" charset="0"/>
              </a:rPr>
              <a:t>» на стационарный пункт и разделение </a:t>
            </a:r>
            <a:r>
              <a:rPr lang="ru-RU" dirty="0" err="1" smtClean="0">
                <a:latin typeface="Arial" pitchFamily="34" charset="0"/>
                <a:cs typeface="Arial" pitchFamily="34" charset="0"/>
              </a:rPr>
              <a:t>ворохоочистителем</a:t>
            </a:r>
            <a:r>
              <a:rPr lang="ru-RU" dirty="0" smtClean="0">
                <a:latin typeface="Arial" pitchFamily="34" charset="0"/>
                <a:cs typeface="Arial" pitchFamily="34" charset="0"/>
              </a:rPr>
              <a:t> на зерно (пневмотранспортом направляется на очистку) и </a:t>
            </a:r>
            <a:r>
              <a:rPr lang="ru-RU" dirty="0" err="1" smtClean="0">
                <a:latin typeface="Arial" pitchFamily="34" charset="0"/>
                <a:cs typeface="Arial" pitchFamily="34" charset="0"/>
              </a:rPr>
              <a:t>полово</a:t>
            </a:r>
            <a:r>
              <a:rPr lang="ru-RU" dirty="0" smtClean="0">
                <a:latin typeface="Arial" pitchFamily="34" charset="0"/>
                <a:cs typeface="Arial" pitchFamily="34" charset="0"/>
              </a:rPr>
              <a:t> (пневмотранспортом направляется в кормоцех).</a:t>
            </a:r>
          </a:p>
          <a:p>
            <a:pPr marL="457200" lvl="0" indent="-457200">
              <a:buAutoNum type="arabicPeriod"/>
            </a:pPr>
            <a:endParaRPr lang="ru-RU" dirty="0" smtClean="0">
              <a:latin typeface="Arial" pitchFamily="34" charset="0"/>
              <a:cs typeface="Arial" pitchFamily="34" charset="0"/>
            </a:endParaRPr>
          </a:p>
          <a:p>
            <a:pPr marL="457200" lvl="0" indent="-457200">
              <a:buAutoNum type="arabicPeriod"/>
            </a:pPr>
            <a:r>
              <a:rPr lang="ru-RU" dirty="0" smtClean="0">
                <a:latin typeface="Arial" pitchFamily="34" charset="0"/>
                <a:cs typeface="Arial" pitchFamily="34" charset="0"/>
              </a:rPr>
              <a:t>Уборка соломы.</a:t>
            </a:r>
            <a:endParaRPr lang="ru-RU" dirty="0"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0" y="60594"/>
            <a:ext cx="9144000" cy="6786473"/>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algn="ctr" eaLnBrk="0" hangingPunct="0"/>
            <a:r>
              <a:rPr lang="ru-RU" i="1" dirty="0" smtClean="0">
                <a:solidFill>
                  <a:srgbClr val="FF0000"/>
                </a:solidFill>
                <a:latin typeface="Arial" pitchFamily="34" charset="0"/>
                <a:cs typeface="Arial" pitchFamily="34" charset="0"/>
              </a:rPr>
              <a:t>КЛАССИФИКАЦИЯ Р О ЗУК.</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4FC33"/>
                </a:solidFill>
                <a:effectLst/>
                <a:latin typeface="Arial" pitchFamily="34" charset="0"/>
                <a:cs typeface="Arial" pitchFamily="34" charset="0"/>
              </a:rPr>
              <a:t>6. Сепараторы грубого вороха (</a:t>
            </a:r>
            <a:r>
              <a:rPr kumimoji="0" lang="ru-RU" sz="2000" b="0" i="0" u="none" strike="noStrike" cap="none" normalizeH="0" baseline="0" dirty="0" err="1" smtClean="0">
                <a:ln>
                  <a:noFill/>
                </a:ln>
                <a:solidFill>
                  <a:srgbClr val="04FC33"/>
                </a:solidFill>
                <a:effectLst/>
                <a:latin typeface="Arial" pitchFamily="34" charset="0"/>
                <a:cs typeface="Arial" pitchFamily="34" charset="0"/>
              </a:rPr>
              <a:t>соломоотделители</a:t>
            </a:r>
            <a:r>
              <a:rPr kumimoji="0" lang="ru-RU" sz="2000" b="0" i="0" u="none" strike="noStrike" cap="none" normalizeH="0" baseline="0" dirty="0" smtClean="0">
                <a:ln>
                  <a:noFill/>
                </a:ln>
                <a:solidFill>
                  <a:srgbClr val="04FC33"/>
                </a:solidFill>
                <a:effectLst/>
                <a:latin typeface="Arial" pitchFamily="34" charset="0"/>
                <a:cs typeface="Arial" pitchFamily="34" charset="0"/>
              </a:rPr>
              <a:t>) </a:t>
            </a:r>
            <a:r>
              <a:rPr kumimoji="0" lang="ru-RU" sz="2000" b="0" i="0" u="none" strike="noStrike" cap="none" normalizeH="0" baseline="0" dirty="0" smtClean="0">
                <a:ln>
                  <a:noFill/>
                </a:ln>
                <a:solidFill>
                  <a:schemeClr val="tx1"/>
                </a:solidFill>
                <a:effectLst/>
                <a:latin typeface="Arial" pitchFamily="34" charset="0"/>
                <a:cs typeface="Arial" pitchFamily="34" charset="0"/>
              </a:rPr>
              <a:t>предназначены для выделения из соломы мелкого вороха (зерно, </a:t>
            </a:r>
            <a:r>
              <a:rPr kumimoji="0" lang="ru-RU" sz="2000" b="0" i="0" u="none" strike="noStrike" cap="none" normalizeH="0" baseline="0" dirty="0" err="1" smtClean="0">
                <a:ln>
                  <a:noFill/>
                </a:ln>
                <a:solidFill>
                  <a:schemeClr val="tx1"/>
                </a:solidFill>
                <a:effectLst/>
                <a:latin typeface="Arial" pitchFamily="34" charset="0"/>
                <a:cs typeface="Arial" pitchFamily="34" charset="0"/>
              </a:rPr>
              <a:t>полово</a:t>
            </a:r>
            <a:r>
              <a:rPr kumimoji="0" lang="ru-RU" sz="2000" b="0" i="0" u="none" strike="noStrike" cap="none" normalizeH="0" baseline="0" dirty="0" smtClean="0">
                <a:ln>
                  <a:noFill/>
                </a:ln>
                <a:solidFill>
                  <a:schemeClr val="tx1"/>
                </a:solidFill>
                <a:effectLst/>
                <a:latin typeface="Arial" pitchFamily="34" charset="0"/>
                <a:cs typeface="Arial" pitchFamily="34" charset="0"/>
              </a:rPr>
              <a:t>, сбоина), направления  его на очистку и вывода соломы из молотилки.</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sz="800" b="0" i="0" u="none" strike="noStrike" cap="none" normalizeH="0" baseline="0" dirty="0" smtClean="0">
                <a:ln>
                  <a:noFill/>
                </a:ln>
                <a:solidFill>
                  <a:schemeClr val="tx1"/>
                </a:solidFill>
                <a:effectLst/>
                <a:latin typeface="Arial" pitchFamily="34" charset="0"/>
                <a:cs typeface="Arial" pitchFamily="34" charset="0"/>
              </a:rPr>
              <a:t>	</a:t>
            </a:r>
            <a:r>
              <a:rPr kumimoji="0" lang="ru-RU" sz="2000" b="0" i="0" u="none" strike="noStrike" cap="none" normalizeH="0" baseline="0" dirty="0" smtClean="0">
                <a:ln>
                  <a:noFill/>
                </a:ln>
                <a:solidFill>
                  <a:srgbClr val="9933FF"/>
                </a:solidFill>
                <a:effectLst/>
                <a:latin typeface="Arial" pitchFamily="34" charset="0"/>
                <a:cs typeface="Arial" pitchFamily="34" charset="0"/>
              </a:rPr>
              <a:t>а). Клавишные  соломотрясы </a:t>
            </a:r>
            <a:r>
              <a:rPr kumimoji="0" lang="ru-RU" sz="2000" b="0" i="0" u="none" strike="noStrike" cap="none" normalizeH="0" baseline="0" dirty="0" smtClean="0">
                <a:ln>
                  <a:noFill/>
                </a:ln>
                <a:solidFill>
                  <a:schemeClr val="tx1"/>
                </a:solidFill>
                <a:effectLst/>
                <a:latin typeface="Arial" pitchFamily="34" charset="0"/>
                <a:cs typeface="Arial" pitchFamily="34" charset="0"/>
              </a:rPr>
              <a:t>(подбрасывают и встряхивают).</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1" u="none" strike="noStrike" cap="none" normalizeH="0" baseline="0" dirty="0" smtClean="0">
                <a:ln>
                  <a:noFill/>
                </a:ln>
                <a:solidFill>
                  <a:schemeClr val="tx1"/>
                </a:solidFill>
                <a:effectLst/>
                <a:latin typeface="Arial" pitchFamily="34" charset="0"/>
                <a:cs typeface="Arial" pitchFamily="34" charset="0"/>
              </a:rPr>
              <a:t>Преимущество</a:t>
            </a:r>
            <a:r>
              <a:rPr kumimoji="0" lang="ru-RU" sz="2000" b="0" i="0" u="none" strike="noStrike" cap="none" normalizeH="0" baseline="0" dirty="0" smtClean="0">
                <a:ln>
                  <a:noFill/>
                </a:ln>
                <a:solidFill>
                  <a:schemeClr val="tx1"/>
                </a:solidFill>
                <a:effectLst/>
                <a:latin typeface="Arial" pitchFamily="34" charset="0"/>
                <a:cs typeface="Arial" pitchFamily="34" charset="0"/>
              </a:rPr>
              <a:t>: хорошо сепарируют;</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1" u="none" strike="noStrike" cap="none" normalizeH="0" baseline="0" dirty="0" smtClean="0">
                <a:ln>
                  <a:noFill/>
                </a:ln>
                <a:solidFill>
                  <a:schemeClr val="tx1"/>
                </a:solidFill>
                <a:effectLst/>
                <a:latin typeface="Arial" pitchFamily="34" charset="0"/>
                <a:cs typeface="Arial" pitchFamily="34" charset="0"/>
              </a:rPr>
              <a:t>Недостатки:</a:t>
            </a:r>
            <a:r>
              <a:rPr kumimoji="0" lang="ru-RU" sz="2000" b="0" i="0" u="none" strike="noStrike" cap="none" normalizeH="0" baseline="0" dirty="0" smtClean="0">
                <a:ln>
                  <a:noFill/>
                </a:ln>
                <a:solidFill>
                  <a:schemeClr val="tx1"/>
                </a:solidFill>
                <a:effectLst/>
                <a:latin typeface="Arial" pitchFamily="34" charset="0"/>
                <a:cs typeface="Arial" pitchFamily="34" charset="0"/>
              </a:rPr>
              <a:t> чувствительны к уклонам; забиваются щели.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a:t>
            </a:r>
            <a:r>
              <a:rPr kumimoji="0" lang="ru-RU" sz="2000" b="0" i="0" u="none" strike="noStrike" cap="none" normalizeH="0" baseline="0" dirty="0" smtClean="0">
                <a:ln>
                  <a:noFill/>
                </a:ln>
                <a:solidFill>
                  <a:srgbClr val="9933FF"/>
                </a:solidFill>
                <a:effectLst/>
                <a:latin typeface="Arial" pitchFamily="34" charset="0"/>
                <a:cs typeface="Arial" pitchFamily="34" charset="0"/>
              </a:rPr>
              <a:t>б). Конвейерно-роторные </a:t>
            </a:r>
            <a:r>
              <a:rPr kumimoji="0" lang="ru-RU" sz="2000" b="0" i="0" u="none" strike="noStrike" cap="none" normalizeH="0" baseline="0" dirty="0" smtClean="0">
                <a:ln>
                  <a:noFill/>
                </a:ln>
                <a:solidFill>
                  <a:schemeClr val="tx1"/>
                </a:solidFill>
                <a:effectLst/>
                <a:latin typeface="Arial" pitchFamily="34" charset="0"/>
                <a:cs typeface="Arial" pitchFamily="34" charset="0"/>
              </a:rPr>
              <a:t>(расчесывают, растаскивают, вспушивают).</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1" u="none" strike="noStrike" cap="none" normalizeH="0" baseline="0" dirty="0" smtClean="0">
                <a:ln>
                  <a:noFill/>
                </a:ln>
                <a:solidFill>
                  <a:schemeClr val="tx1"/>
                </a:solidFill>
                <a:effectLst/>
                <a:latin typeface="Arial" pitchFamily="34" charset="0"/>
                <a:cs typeface="Arial" pitchFamily="34" charset="0"/>
              </a:rPr>
              <a:t>Преимущество:</a:t>
            </a:r>
            <a:r>
              <a:rPr kumimoji="0" lang="ru-RU" sz="2000" b="0" i="0" u="none" strike="noStrike" cap="none" normalizeH="0" baseline="0" dirty="0" smtClean="0">
                <a:ln>
                  <a:noFill/>
                </a:ln>
                <a:solidFill>
                  <a:schemeClr val="tx1"/>
                </a:solidFill>
                <a:effectLst/>
                <a:latin typeface="Arial" pitchFamily="34" charset="0"/>
                <a:cs typeface="Arial" pitchFamily="34" charset="0"/>
              </a:rPr>
              <a:t> менее чувствительны к уклонам;</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1" u="none" strike="noStrike" cap="none" normalizeH="0" baseline="0" dirty="0" smtClean="0">
                <a:ln>
                  <a:noFill/>
                </a:ln>
                <a:solidFill>
                  <a:schemeClr val="tx1"/>
                </a:solidFill>
                <a:effectLst/>
                <a:latin typeface="Arial" pitchFamily="34" charset="0"/>
                <a:cs typeface="Arial" pitchFamily="34" charset="0"/>
              </a:rPr>
              <a:t>Недостатки</a:t>
            </a:r>
            <a:r>
              <a:rPr kumimoji="0" lang="ru-RU" sz="2000" b="0" i="0" u="none" strike="noStrike" cap="none" normalizeH="0" baseline="0" dirty="0" smtClean="0">
                <a:ln>
                  <a:noFill/>
                </a:ln>
                <a:solidFill>
                  <a:schemeClr val="tx1"/>
                </a:solidFill>
                <a:effectLst/>
                <a:latin typeface="Arial" pitchFamily="34" charset="0"/>
                <a:cs typeface="Arial" pitchFamily="34" charset="0"/>
              </a:rPr>
              <a:t>:  сильно перебивают солому следовательно перезагружают очистку; сложность конструкции; энергоемкий.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smtClean="0">
                <a:ln>
                  <a:noFill/>
                </a:ln>
                <a:solidFill>
                  <a:schemeClr val="tx1"/>
                </a:solidFill>
                <a:effectLst/>
                <a:latin typeface="Arial" pitchFamily="34" charset="0"/>
                <a:cs typeface="Arial" pitchFamily="34" charset="0"/>
              </a:rPr>
              <a:t/>
            </a:r>
            <a:br>
              <a:rPr kumimoji="0" lang="ru-RU" sz="800" b="0" i="0" u="none" strike="noStrike" cap="none" normalizeH="0" baseline="0" dirty="0" smtClean="0">
                <a:ln>
                  <a:noFill/>
                </a:ln>
                <a:solidFill>
                  <a:schemeClr val="tx1"/>
                </a:solidFill>
                <a:effectLst/>
                <a:latin typeface="Arial" pitchFamily="34" charset="0"/>
                <a:cs typeface="Arial" pitchFamily="34" charset="0"/>
              </a:rPr>
            </a:br>
            <a:r>
              <a:rPr kumimoji="0" lang="ru-RU" sz="2000" b="0" i="0" u="none" strike="noStrike" cap="none" normalizeH="0" baseline="0" dirty="0" smtClean="0">
                <a:ln>
                  <a:noFill/>
                </a:ln>
                <a:solidFill>
                  <a:schemeClr val="tx1"/>
                </a:solidFill>
                <a:effectLst/>
                <a:latin typeface="Arial" pitchFamily="34" charset="0"/>
                <a:cs typeface="Arial" pitchFamily="34" charset="0"/>
              </a:rPr>
              <a:t>	</a:t>
            </a:r>
            <a:r>
              <a:rPr kumimoji="0" lang="ru-RU" sz="2000" b="0" i="0" u="none" strike="noStrike" cap="none" normalizeH="0" baseline="0" dirty="0" smtClean="0">
                <a:ln>
                  <a:noFill/>
                </a:ln>
                <a:solidFill>
                  <a:srgbClr val="9933FF"/>
                </a:solidFill>
                <a:effectLst/>
                <a:latin typeface="Arial" pitchFamily="34" charset="0"/>
                <a:cs typeface="Arial" pitchFamily="34" charset="0"/>
              </a:rPr>
              <a:t>в). Роторные </a:t>
            </a:r>
            <a:r>
              <a:rPr kumimoji="0" lang="ru-RU" sz="2000" b="0" i="0" u="none" strike="noStrike" cap="none" normalizeH="0" baseline="0" dirty="0" smtClean="0">
                <a:ln>
                  <a:noFill/>
                </a:ln>
                <a:solidFill>
                  <a:schemeClr val="tx1"/>
                </a:solidFill>
                <a:effectLst/>
                <a:latin typeface="Arial" pitchFamily="34" charset="0"/>
                <a:cs typeface="Arial" pitchFamily="34" charset="0"/>
              </a:rPr>
              <a:t>(расчесывают, растаскивают).</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1" u="none" strike="noStrike" cap="none" normalizeH="0" baseline="0" dirty="0" smtClean="0">
                <a:ln>
                  <a:noFill/>
                </a:ln>
                <a:solidFill>
                  <a:schemeClr val="tx1"/>
                </a:solidFill>
                <a:effectLst/>
                <a:latin typeface="Arial" pitchFamily="34" charset="0"/>
                <a:cs typeface="Arial" pitchFamily="34" charset="0"/>
              </a:rPr>
              <a:t>Преимущество:</a:t>
            </a:r>
            <a:r>
              <a:rPr kumimoji="0" lang="ru-RU" sz="2000" b="0" i="0" u="none" strike="noStrike" cap="none" normalizeH="0" baseline="0" dirty="0" smtClean="0">
                <a:ln>
                  <a:noFill/>
                </a:ln>
                <a:solidFill>
                  <a:schemeClr val="tx1"/>
                </a:solidFill>
                <a:effectLst/>
                <a:latin typeface="Arial" pitchFamily="34" charset="0"/>
                <a:cs typeface="Arial" pitchFamily="34" charset="0"/>
              </a:rPr>
              <a:t> хорошо работает на уклонах; лучше выделяет зерно при уборке </a:t>
            </a:r>
            <a:r>
              <a:rPr kumimoji="0" lang="ru-RU" sz="2000" b="0" i="0" u="none" strike="noStrike" cap="none" normalizeH="0" baseline="0" dirty="0" err="1" smtClean="0">
                <a:ln>
                  <a:noFill/>
                </a:ln>
                <a:solidFill>
                  <a:schemeClr val="tx1"/>
                </a:solidFill>
                <a:effectLst/>
                <a:latin typeface="Arial" pitchFamily="34" charset="0"/>
                <a:cs typeface="Arial" pitchFamily="34" charset="0"/>
              </a:rPr>
              <a:t>длинностебельных</a:t>
            </a:r>
            <a:r>
              <a:rPr kumimoji="0" lang="ru-RU" sz="2000" b="0" i="0" u="none" strike="noStrike" cap="none" normalizeH="0" baseline="0" dirty="0" smtClean="0">
                <a:ln>
                  <a:noFill/>
                </a:ln>
                <a:solidFill>
                  <a:schemeClr val="tx1"/>
                </a:solidFill>
                <a:effectLst/>
                <a:latin typeface="Arial" pitchFamily="34" charset="0"/>
                <a:cs typeface="Arial" pitchFamily="34" charset="0"/>
              </a:rPr>
              <a:t> и влажных хлебов.</a:t>
            </a:r>
            <a:br>
              <a:rPr kumimoji="0" lang="ru-RU" sz="2000" b="0" i="0" u="none" strike="noStrike" cap="none" normalizeH="0" baseline="0" dirty="0" smtClean="0">
                <a:ln>
                  <a:noFill/>
                </a:ln>
                <a:solidFill>
                  <a:schemeClr val="tx1"/>
                </a:solidFill>
                <a:effectLst/>
                <a:latin typeface="Arial" pitchFamily="34" charset="0"/>
                <a:cs typeface="Arial" pitchFamily="34" charset="0"/>
              </a:rPr>
            </a:br>
            <a:r>
              <a:rPr kumimoji="0" lang="ru-RU" sz="2000" b="0" i="1" u="none" strike="noStrike" cap="none" normalizeH="0" baseline="0" dirty="0" smtClean="0">
                <a:ln>
                  <a:noFill/>
                </a:ln>
                <a:solidFill>
                  <a:schemeClr val="tx1"/>
                </a:solidFill>
                <a:effectLst/>
                <a:latin typeface="Arial" pitchFamily="34" charset="0"/>
                <a:cs typeface="Arial" pitchFamily="34" charset="0"/>
              </a:rPr>
              <a:t>Недостатки</a:t>
            </a:r>
            <a:r>
              <a:rPr kumimoji="0" lang="ru-RU" sz="2000" b="0" i="0" u="none" strike="noStrike" cap="none" normalizeH="0" baseline="0" dirty="0" smtClean="0">
                <a:ln>
                  <a:noFill/>
                </a:ln>
                <a:solidFill>
                  <a:schemeClr val="tx1"/>
                </a:solidFill>
                <a:effectLst/>
                <a:latin typeface="Arial" pitchFamily="34" charset="0"/>
                <a:cs typeface="Arial" pitchFamily="34" charset="0"/>
              </a:rPr>
              <a:t>: сильно перебивают солому и перезагружают очистку.</a:t>
            </a:r>
          </a:p>
          <a:p>
            <a:pPr lvl="0"/>
            <a:endParaRPr lang="ru-RU" sz="800" dirty="0" smtClean="0">
              <a:latin typeface="Arial" pitchFamily="34" charset="0"/>
              <a:cs typeface="Arial" pitchFamily="34" charset="0"/>
            </a:endParaRPr>
          </a:p>
          <a:p>
            <a:pPr lvl="0"/>
            <a:r>
              <a:rPr lang="ru-RU" sz="1800" dirty="0" smtClean="0">
                <a:solidFill>
                  <a:srgbClr val="04FC33"/>
                </a:solidFill>
                <a:latin typeface="Arial" pitchFamily="34" charset="0"/>
                <a:cs typeface="Arial" pitchFamily="34" charset="0"/>
              </a:rPr>
              <a:t>7. Копнители, </a:t>
            </a:r>
            <a:r>
              <a:rPr lang="ru-RU" sz="1800" dirty="0" err="1" smtClean="0">
                <a:solidFill>
                  <a:srgbClr val="04FC33"/>
                </a:solidFill>
                <a:latin typeface="Arial" pitchFamily="34" charset="0"/>
                <a:cs typeface="Arial" pitchFamily="34" charset="0"/>
              </a:rPr>
              <a:t>измельчители</a:t>
            </a:r>
            <a:r>
              <a:rPr lang="ru-RU" sz="1800" dirty="0" smtClean="0">
                <a:solidFill>
                  <a:srgbClr val="04FC33"/>
                </a:solidFill>
                <a:latin typeface="Arial" pitchFamily="34" charset="0"/>
                <a:cs typeface="Arial" pitchFamily="34" charset="0"/>
              </a:rPr>
              <a:t> </a:t>
            </a:r>
            <a:r>
              <a:rPr lang="ru-RU" sz="1800" dirty="0" smtClean="0">
                <a:latin typeface="Arial" pitchFamily="34" charset="0"/>
                <a:cs typeface="Arial" pitchFamily="34" charset="0"/>
              </a:rPr>
              <a:t>соломы (были рассмотрены выше)</a:t>
            </a:r>
          </a:p>
          <a:p>
            <a:pPr lvl="0"/>
            <a:endParaRPr lang="ru-RU" sz="800" dirty="0" smtClean="0">
              <a:latin typeface="Arial" pitchFamily="34" charset="0"/>
              <a:cs typeface="Arial" pitchFamily="34" charset="0"/>
            </a:endParaRPr>
          </a:p>
          <a:p>
            <a:pPr lvl="0"/>
            <a:r>
              <a:rPr lang="ru-RU" sz="1800" dirty="0" smtClean="0">
                <a:solidFill>
                  <a:srgbClr val="04FC33"/>
                </a:solidFill>
                <a:latin typeface="Arial" pitchFamily="34" charset="0"/>
                <a:cs typeface="Arial" pitchFamily="34" charset="0"/>
              </a:rPr>
              <a:t>8. Приспособления для </a:t>
            </a:r>
            <a:r>
              <a:rPr lang="ru-RU" sz="1800" dirty="0" smtClean="0">
                <a:latin typeface="Arial" pitchFamily="34" charset="0"/>
                <a:cs typeface="Arial" pitchFamily="34" charset="0"/>
              </a:rPr>
              <a:t>уборки зерновых бобовых, крупяных, мелкосеменных масличных культур, подсолнечника, початков кукурузы, гречихи, семян трав, сои.</a:t>
            </a: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3768" y="188640"/>
            <a:ext cx="4021742" cy="523220"/>
          </a:xfrm>
          <a:prstGeom prst="rect">
            <a:avLst/>
          </a:prstGeom>
          <a:noFill/>
        </p:spPr>
        <p:txBody>
          <a:bodyPr wrap="none" rtlCol="0">
            <a:spAutoFit/>
          </a:bodyPr>
          <a:lstStyle/>
          <a:p>
            <a:r>
              <a:rPr lang="ru-RU" sz="2800" dirty="0" smtClean="0">
                <a:solidFill>
                  <a:srgbClr val="C00000"/>
                </a:solidFill>
                <a:latin typeface="Arial" pitchFamily="34" charset="0"/>
                <a:cs typeface="Arial" pitchFamily="34" charset="0"/>
              </a:rPr>
              <a:t>Работа МСУ «</a:t>
            </a:r>
            <a:r>
              <a:rPr lang="en-US" sz="2800" dirty="0" smtClean="0">
                <a:solidFill>
                  <a:srgbClr val="C00000"/>
                </a:solidFill>
                <a:latin typeface="Arial" pitchFamily="34" charset="0"/>
                <a:cs typeface="Arial" pitchFamily="34" charset="0"/>
              </a:rPr>
              <a:t>ACROS</a:t>
            </a:r>
            <a:r>
              <a:rPr lang="ru-RU" sz="2800" dirty="0" smtClean="0">
                <a:solidFill>
                  <a:srgbClr val="C00000"/>
                </a:solidFill>
                <a:latin typeface="Arial" pitchFamily="34" charset="0"/>
                <a:cs typeface="Arial" pitchFamily="34" charset="0"/>
              </a:rPr>
              <a:t>»</a:t>
            </a:r>
            <a:endParaRPr lang="ru-RU" sz="2800" dirty="0">
              <a:solidFill>
                <a:srgbClr val="C00000"/>
              </a:solidFill>
              <a:latin typeface="Arial" pitchFamily="34" charset="0"/>
              <a:cs typeface="Arial" pitchFamily="34" charset="0"/>
            </a:endParaRPr>
          </a:p>
        </p:txBody>
      </p:sp>
      <p:pic>
        <p:nvPicPr>
          <p:cNvPr id="5" name="Анимация ЗУК.MPG">
            <a:hlinkClick r:id="" action="ppaction://media"/>
          </p:cNvPr>
          <p:cNvPicPr>
            <a:picLocks noRot="1" noChangeAspect="1"/>
          </p:cNvPicPr>
          <p:nvPr>
            <a:videoFile r:link="rId1"/>
          </p:nvPr>
        </p:nvPicPr>
        <p:blipFill>
          <a:blip r:embed="rId3" cstate="print"/>
          <a:stretch>
            <a:fillRect/>
          </a:stretch>
        </p:blipFill>
        <p:spPr>
          <a:xfrm>
            <a:off x="683568" y="685800"/>
            <a:ext cx="771525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11560" y="404664"/>
            <a:ext cx="8229600" cy="685800"/>
          </a:xfrm>
        </p:spPr>
        <p:txBody>
          <a:bodyPr>
            <a:normAutofit fontScale="90000"/>
          </a:bodyPr>
          <a:lstStyle/>
          <a:p>
            <a:r>
              <a:rPr lang="ru-RU" dirty="0" smtClean="0"/>
              <a:t>Соломотряс ЗУК фирмы «</a:t>
            </a:r>
            <a:r>
              <a:rPr lang="en-US" dirty="0" smtClean="0"/>
              <a:t>CLAAS</a:t>
            </a:r>
            <a:r>
              <a:rPr lang="ru-RU" dirty="0" smtClean="0"/>
              <a:t>»</a:t>
            </a:r>
            <a:endParaRPr lang="de-DE" dirty="0"/>
          </a:p>
        </p:txBody>
      </p:sp>
      <p:sp>
        <p:nvSpPr>
          <p:cNvPr id="141339" name="Text Box 27"/>
          <p:cNvSpPr txBox="1">
            <a:spLocks noChangeArrowheads="1"/>
          </p:cNvSpPr>
          <p:nvPr/>
        </p:nvSpPr>
        <p:spPr bwMode="auto">
          <a:xfrm>
            <a:off x="8899525" y="736600"/>
            <a:ext cx="320675" cy="366713"/>
          </a:xfrm>
          <a:prstGeom prst="rect">
            <a:avLst/>
          </a:prstGeom>
          <a:noFill/>
          <a:ln w="9525">
            <a:noFill/>
            <a:miter lim="800000"/>
            <a:headEnd/>
            <a:tailEnd/>
          </a:ln>
          <a:effectLst/>
        </p:spPr>
        <p:txBody>
          <a:bodyPr wrap="none">
            <a:spAutoFit/>
          </a:bodyPr>
          <a:lstStyle/>
          <a:p>
            <a:r>
              <a:rPr lang="de-DE" sz="1800">
                <a:solidFill>
                  <a:schemeClr val="bg1"/>
                </a:solidFill>
                <a:ea typeface="Arial Unicode MS" pitchFamily="50" charset="-128"/>
                <a:cs typeface="Arial Unicode MS" pitchFamily="50" charset="-128"/>
              </a:rPr>
              <a:t>◀</a:t>
            </a:r>
            <a:endParaRPr lang="de-DE" sz="1800">
              <a:solidFill>
                <a:schemeClr val="bg1"/>
              </a:solidFill>
            </a:endParaRPr>
          </a:p>
        </p:txBody>
      </p:sp>
      <p:sp>
        <p:nvSpPr>
          <p:cNvPr id="141341" name="Text Box 29"/>
          <p:cNvSpPr txBox="1">
            <a:spLocks noChangeArrowheads="1"/>
          </p:cNvSpPr>
          <p:nvPr/>
        </p:nvSpPr>
        <p:spPr bwMode="auto">
          <a:xfrm>
            <a:off x="8899525" y="3810000"/>
            <a:ext cx="320675" cy="366713"/>
          </a:xfrm>
          <a:prstGeom prst="rect">
            <a:avLst/>
          </a:prstGeom>
          <a:noFill/>
          <a:ln w="9525">
            <a:noFill/>
            <a:miter lim="800000"/>
            <a:headEnd/>
            <a:tailEnd/>
          </a:ln>
          <a:effectLst/>
        </p:spPr>
        <p:txBody>
          <a:bodyPr wrap="none">
            <a:spAutoFit/>
          </a:bodyPr>
          <a:lstStyle/>
          <a:p>
            <a:r>
              <a:rPr lang="de-DE" sz="1800">
                <a:solidFill>
                  <a:schemeClr val="bg1"/>
                </a:solidFill>
                <a:ea typeface="Arial Unicode MS" pitchFamily="50" charset="-128"/>
                <a:cs typeface="Arial Unicode MS" pitchFamily="50" charset="-128"/>
              </a:rPr>
              <a:t>◀</a:t>
            </a:r>
            <a:endParaRPr lang="de-DE" sz="1800">
              <a:solidFill>
                <a:schemeClr val="bg1"/>
              </a:solidFill>
            </a:endParaRPr>
          </a:p>
        </p:txBody>
      </p:sp>
      <p:pic>
        <p:nvPicPr>
          <p:cNvPr id="141355" name="Picture 43" descr="I:\PM\Fact Marketing\Produkteinführungsszenario\53674.jpg"/>
          <p:cNvPicPr>
            <a:picLocks noChangeAspect="1" noChangeArrowheads="1"/>
          </p:cNvPicPr>
          <p:nvPr/>
        </p:nvPicPr>
        <p:blipFill>
          <a:blip r:embed="rId2" cstate="print"/>
          <a:srcRect/>
          <a:stretch>
            <a:fillRect/>
          </a:stretch>
        </p:blipFill>
        <p:spPr bwMode="auto">
          <a:xfrm>
            <a:off x="179512" y="2276872"/>
            <a:ext cx="4032448" cy="4103987"/>
          </a:xfrm>
          <a:prstGeom prst="rect">
            <a:avLst/>
          </a:prstGeom>
          <a:noFill/>
          <a:ln w="9525">
            <a:noFill/>
            <a:miter lim="800000"/>
            <a:headEnd/>
            <a:tailEnd/>
          </a:ln>
        </p:spPr>
      </p:pic>
      <p:sp>
        <p:nvSpPr>
          <p:cNvPr id="141356" name="Text Box 44"/>
          <p:cNvSpPr txBox="1">
            <a:spLocks noChangeArrowheads="1"/>
          </p:cNvSpPr>
          <p:nvPr/>
        </p:nvSpPr>
        <p:spPr bwMode="auto">
          <a:xfrm>
            <a:off x="755576" y="2420888"/>
            <a:ext cx="2895600" cy="707886"/>
          </a:xfrm>
          <a:prstGeom prst="rect">
            <a:avLst/>
          </a:prstGeom>
          <a:noFill/>
          <a:ln w="9525">
            <a:noFill/>
            <a:miter lim="800000"/>
            <a:headEnd/>
            <a:tailEnd/>
          </a:ln>
          <a:effectLst/>
        </p:spPr>
        <p:txBody>
          <a:bodyPr>
            <a:spAutoFit/>
          </a:bodyPr>
          <a:lstStyle/>
          <a:p>
            <a:pPr>
              <a:buClr>
                <a:srgbClr val="FF0000"/>
              </a:buClr>
              <a:buFont typeface="Wingdings" pitchFamily="2" charset="2"/>
              <a:buNone/>
            </a:pPr>
            <a:r>
              <a:rPr lang="de-DE" sz="2000" u="sng" dirty="0">
                <a:solidFill>
                  <a:srgbClr val="FF0000"/>
                </a:solidFill>
                <a:latin typeface="Arial" pitchFamily="34" charset="0"/>
                <a:cs typeface="Arial" pitchFamily="34" charset="0"/>
              </a:rPr>
              <a:t>Multifinger-Separator-</a:t>
            </a:r>
            <a:endParaRPr lang="ru-RU" sz="2000" u="sng" dirty="0">
              <a:solidFill>
                <a:srgbClr val="FF0000"/>
              </a:solidFill>
              <a:latin typeface="Arial" pitchFamily="34" charset="0"/>
              <a:cs typeface="Arial" pitchFamily="34" charset="0"/>
            </a:endParaRPr>
          </a:p>
          <a:p>
            <a:pPr>
              <a:buClr>
                <a:srgbClr val="FF0000"/>
              </a:buClr>
              <a:buFont typeface="Wingdings" pitchFamily="2" charset="2"/>
              <a:buNone/>
            </a:pPr>
            <a:r>
              <a:rPr lang="de-DE" sz="2000" u="sng" dirty="0">
                <a:solidFill>
                  <a:srgbClr val="FF0000"/>
                </a:solidFill>
                <a:latin typeface="Arial" pitchFamily="34" charset="0"/>
                <a:cs typeface="Arial" pitchFamily="34" charset="0"/>
              </a:rPr>
              <a:t>System (MSS</a:t>
            </a:r>
            <a:r>
              <a:rPr lang="de-DE" sz="2000" u="sng" dirty="0" smtClean="0">
                <a:solidFill>
                  <a:srgbClr val="FF0000"/>
                </a:solidFill>
                <a:latin typeface="Arial" pitchFamily="34" charset="0"/>
                <a:cs typeface="Arial" pitchFamily="34" charset="0"/>
              </a:rPr>
              <a:t>)</a:t>
            </a:r>
            <a:endParaRPr lang="de-DE" sz="2000" u="sng" dirty="0">
              <a:solidFill>
                <a:srgbClr val="FF0000"/>
              </a:solidFill>
              <a:latin typeface="Arial" pitchFamily="34" charset="0"/>
              <a:cs typeface="Arial" pitchFamily="34" charset="0"/>
            </a:endParaRPr>
          </a:p>
        </p:txBody>
      </p:sp>
      <p:sp>
        <p:nvSpPr>
          <p:cNvPr id="141362" name="Rectangle 50">
            <a:hlinkClick r:id="rId3" action="ppaction://hlinksldjump"/>
          </p:cNvPr>
          <p:cNvSpPr>
            <a:spLocks noChangeArrowheads="1"/>
          </p:cNvSpPr>
          <p:nvPr/>
        </p:nvSpPr>
        <p:spPr bwMode="auto">
          <a:xfrm>
            <a:off x="7862888" y="4318000"/>
            <a:ext cx="1281112" cy="508000"/>
          </a:xfrm>
          <a:prstGeom prst="rect">
            <a:avLst/>
          </a:prstGeom>
          <a:noFill/>
          <a:ln w="9525">
            <a:noFill/>
            <a:miter lim="800000"/>
            <a:headEnd/>
            <a:tailEnd/>
          </a:ln>
          <a:effectLst/>
        </p:spPr>
        <p:txBody>
          <a:bodyPr wrap="none" anchor="ctr"/>
          <a:lstStyle/>
          <a:p>
            <a:r>
              <a:rPr lang="ru-RU" sz="1200" b="1">
                <a:solidFill>
                  <a:schemeClr val="bg1"/>
                </a:solidFill>
              </a:rPr>
              <a:t>Сепарация</a:t>
            </a:r>
            <a:endParaRPr lang="de-DE" sz="1200" b="1">
              <a:solidFill>
                <a:schemeClr val="bg1"/>
              </a:solidFill>
            </a:endParaRPr>
          </a:p>
        </p:txBody>
      </p:sp>
      <p:sp>
        <p:nvSpPr>
          <p:cNvPr id="141364" name="Rectangle 52">
            <a:hlinkClick r:id="" action="ppaction://noaction"/>
          </p:cNvPr>
          <p:cNvSpPr>
            <a:spLocks noChangeArrowheads="1"/>
          </p:cNvSpPr>
          <p:nvPr/>
        </p:nvSpPr>
        <p:spPr bwMode="auto">
          <a:xfrm>
            <a:off x="7859713" y="3124200"/>
            <a:ext cx="1281112" cy="508000"/>
          </a:xfrm>
          <a:prstGeom prst="rect">
            <a:avLst/>
          </a:prstGeom>
          <a:noFill/>
          <a:ln w="9525">
            <a:noFill/>
            <a:miter lim="800000"/>
            <a:headEnd/>
            <a:tailEnd/>
          </a:ln>
          <a:effectLst/>
        </p:spPr>
        <p:txBody>
          <a:bodyPr wrap="none" anchor="ctr"/>
          <a:lstStyle/>
          <a:p>
            <a:pPr eaLnBrk="0" hangingPunct="0"/>
            <a:r>
              <a:rPr lang="ru-RU" sz="1200" b="1">
                <a:solidFill>
                  <a:schemeClr val="bg1"/>
                </a:solidFill>
              </a:rPr>
              <a:t>Привод</a:t>
            </a:r>
            <a:endParaRPr lang="de-DE" sz="1200" b="1">
              <a:solidFill>
                <a:schemeClr val="bg1"/>
              </a:solidFill>
            </a:endParaRPr>
          </a:p>
        </p:txBody>
      </p:sp>
      <p:sp>
        <p:nvSpPr>
          <p:cNvPr id="141366" name="Rectangle 54">
            <a:hlinkClick r:id="rId4" action="ppaction://hlinksldjump"/>
          </p:cNvPr>
          <p:cNvSpPr>
            <a:spLocks noChangeArrowheads="1"/>
          </p:cNvSpPr>
          <p:nvPr/>
        </p:nvSpPr>
        <p:spPr bwMode="auto">
          <a:xfrm>
            <a:off x="7862888" y="2514600"/>
            <a:ext cx="1281112" cy="508000"/>
          </a:xfrm>
          <a:prstGeom prst="rect">
            <a:avLst/>
          </a:prstGeom>
          <a:noFill/>
          <a:ln w="9525">
            <a:noFill/>
            <a:miter lim="800000"/>
            <a:headEnd/>
            <a:tailEnd/>
          </a:ln>
          <a:effectLst/>
        </p:spPr>
        <p:txBody>
          <a:bodyPr wrap="none" anchor="ctr"/>
          <a:lstStyle/>
          <a:p>
            <a:r>
              <a:rPr lang="ru-RU" sz="1200" b="1">
                <a:solidFill>
                  <a:schemeClr val="bg1"/>
                </a:solidFill>
              </a:rPr>
              <a:t>Регулировка</a:t>
            </a:r>
            <a:endParaRPr lang="de-DE" sz="1200" b="1">
              <a:solidFill>
                <a:schemeClr val="bg1"/>
              </a:solidFill>
            </a:endParaRPr>
          </a:p>
        </p:txBody>
      </p:sp>
      <p:sp>
        <p:nvSpPr>
          <p:cNvPr id="141367" name="Rectangle 55">
            <a:hlinkClick r:id="rId5" action="ppaction://hlinksldjump"/>
          </p:cNvPr>
          <p:cNvSpPr>
            <a:spLocks noChangeArrowheads="1"/>
          </p:cNvSpPr>
          <p:nvPr/>
        </p:nvSpPr>
        <p:spPr bwMode="auto">
          <a:xfrm>
            <a:off x="7859713" y="1905000"/>
            <a:ext cx="1281112" cy="508000"/>
          </a:xfrm>
          <a:prstGeom prst="rect">
            <a:avLst/>
          </a:prstGeom>
          <a:noFill/>
          <a:ln w="9525">
            <a:noFill/>
            <a:miter lim="800000"/>
            <a:headEnd/>
            <a:tailEnd/>
          </a:ln>
          <a:effectLst/>
        </p:spPr>
        <p:txBody>
          <a:bodyPr wrap="none" anchor="ctr"/>
          <a:lstStyle/>
          <a:p>
            <a:r>
              <a:rPr lang="ru-RU" sz="1200" b="1">
                <a:solidFill>
                  <a:schemeClr val="bg1"/>
                </a:solidFill>
              </a:rPr>
              <a:t>Подбарабанье</a:t>
            </a:r>
            <a:endParaRPr lang="de-DE" sz="1200" b="1">
              <a:solidFill>
                <a:schemeClr val="bg1"/>
              </a:solidFill>
            </a:endParaRPr>
          </a:p>
        </p:txBody>
      </p:sp>
      <p:pic>
        <p:nvPicPr>
          <p:cNvPr id="16" name="Picture 2"/>
          <p:cNvPicPr>
            <a:picLocks noChangeAspect="1" noChangeArrowheads="1"/>
          </p:cNvPicPr>
          <p:nvPr/>
        </p:nvPicPr>
        <p:blipFill>
          <a:blip r:embed="rId6" cstate="print"/>
          <a:srcRect b="3032"/>
          <a:stretch>
            <a:fillRect/>
          </a:stretch>
        </p:blipFill>
        <p:spPr bwMode="auto">
          <a:xfrm>
            <a:off x="4860032" y="2780928"/>
            <a:ext cx="4048125" cy="3888432"/>
          </a:xfrm>
          <a:prstGeom prst="rect">
            <a:avLst/>
          </a:prstGeom>
          <a:noFill/>
          <a:ln w="9525">
            <a:noFill/>
            <a:miter lim="800000"/>
            <a:headEnd/>
            <a:tailEnd/>
          </a:ln>
        </p:spPr>
      </p:pic>
      <p:sp>
        <p:nvSpPr>
          <p:cNvPr id="17" name="Rectangle 3"/>
          <p:cNvSpPr>
            <a:spLocks noChangeArrowheads="1"/>
          </p:cNvSpPr>
          <p:nvPr/>
        </p:nvSpPr>
        <p:spPr bwMode="auto">
          <a:xfrm>
            <a:off x="4644008" y="2060848"/>
            <a:ext cx="4139952"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82563"/>
            <a:r>
              <a:rPr kumimoji="0" lang="ru-RU" sz="2000" b="1" i="0" u="none" strike="noStrike" cap="none" normalizeH="0" baseline="0" dirty="0" smtClean="0">
                <a:ln>
                  <a:noFill/>
                </a:ln>
                <a:solidFill>
                  <a:schemeClr val="tx1"/>
                </a:solidFill>
                <a:effectLst/>
                <a:latin typeface="Arial" pitchFamily="34" charset="0"/>
                <a:ea typeface="Times New Roman" pitchFamily="18" charset="0"/>
              </a:rPr>
              <a:t>Схема системы обмолота </a:t>
            </a:r>
            <a:r>
              <a:rPr kumimoji="0" lang="en-US" sz="2000" b="1" i="0" u="none" strike="noStrike" cap="none" normalizeH="0" baseline="0" dirty="0" err="1" smtClean="0">
                <a:ln>
                  <a:noFill/>
                </a:ln>
                <a:solidFill>
                  <a:schemeClr val="tx1"/>
                </a:solidFill>
                <a:effectLst/>
                <a:latin typeface="Arial" pitchFamily="34" charset="0"/>
                <a:ea typeface="Times New Roman" pitchFamily="18" charset="0"/>
              </a:rPr>
              <a:t>Hibrid</a:t>
            </a:r>
            <a:r>
              <a:rPr kumimoji="0" lang="en-US" sz="2000" b="1" i="0" u="none" strike="noStrike" cap="none" normalizeH="0" baseline="0" dirty="0" smtClean="0">
                <a:ln>
                  <a:noFill/>
                </a:ln>
                <a:solidFill>
                  <a:schemeClr val="tx1"/>
                </a:solidFill>
                <a:effectLst/>
                <a:latin typeface="Arial" pitchFamily="34" charset="0"/>
                <a:ea typeface="Times New Roman" pitchFamily="18" charset="0"/>
              </a:rPr>
              <a:t> </a:t>
            </a:r>
            <a:r>
              <a:rPr kumimoji="0" lang="en-US" sz="2000" b="1" i="0" u="none" strike="noStrike" cap="none" normalizeH="0" baseline="0" dirty="0" err="1" smtClean="0">
                <a:ln>
                  <a:noFill/>
                </a:ln>
                <a:solidFill>
                  <a:schemeClr val="tx1"/>
                </a:solidFill>
                <a:effectLst/>
                <a:latin typeface="Arial" pitchFamily="34" charset="0"/>
                <a:ea typeface="Times New Roman" pitchFamily="18" charset="0"/>
              </a:rPr>
              <a:t>Sistem</a:t>
            </a:r>
            <a:r>
              <a:rPr kumimoji="0" lang="ru-RU" sz="2000" b="1" i="0" u="none" strike="noStrike" cap="none" normalizeH="0" baseline="0" dirty="0" smtClean="0">
                <a:ln>
                  <a:noFill/>
                </a:ln>
                <a:solidFill>
                  <a:schemeClr val="tx1"/>
                </a:solidFill>
                <a:effectLst/>
                <a:latin typeface="Arial" pitchFamily="34" charset="0"/>
                <a:ea typeface="Times New Roman" pitchFamily="18" charset="0"/>
              </a:rPr>
              <a:t> ( </a:t>
            </a:r>
            <a:r>
              <a:rPr kumimoji="0" lang="en-US" sz="2000" b="1" i="0" u="none" strike="noStrike" cap="none" normalizeH="0" baseline="0" dirty="0" smtClean="0">
                <a:ln>
                  <a:noFill/>
                </a:ln>
                <a:solidFill>
                  <a:schemeClr val="tx1"/>
                </a:solidFill>
                <a:effectLst/>
                <a:latin typeface="Arial" pitchFamily="34" charset="0"/>
                <a:ea typeface="Times New Roman" pitchFamily="18" charset="0"/>
              </a:rPr>
              <a:t>APS</a:t>
            </a:r>
            <a:r>
              <a:rPr kumimoji="0" lang="ru-RU" sz="2000" b="1" i="0" u="none" strike="noStrike" cap="none" normalizeH="0" baseline="0" dirty="0" smtClean="0">
                <a:ln>
                  <a:noFill/>
                </a:ln>
                <a:solidFill>
                  <a:schemeClr val="tx1"/>
                </a:solidFill>
                <a:effectLst/>
                <a:latin typeface="Arial" pitchFamily="34" charset="0"/>
                <a:ea typeface="Times New Roman" pitchFamily="18" charset="0"/>
              </a:rPr>
              <a:t> + </a:t>
            </a:r>
            <a:r>
              <a:rPr kumimoji="0" lang="en-US" sz="2000" b="1" i="0" u="none" strike="noStrike" cap="none" normalizeH="0" baseline="0" dirty="0" err="1" smtClean="0">
                <a:ln>
                  <a:noFill/>
                </a:ln>
                <a:solidFill>
                  <a:schemeClr val="tx1"/>
                </a:solidFill>
                <a:effectLst/>
                <a:latin typeface="Arial" pitchFamily="34" charset="0"/>
                <a:ea typeface="Times New Roman" pitchFamily="18" charset="0"/>
              </a:rPr>
              <a:t>Roto</a:t>
            </a:r>
            <a:r>
              <a:rPr kumimoji="0" lang="en-US" sz="2000" b="1" i="0" u="none" strike="noStrike" cap="none" normalizeH="0" baseline="0" dirty="0" smtClean="0">
                <a:ln>
                  <a:noFill/>
                </a:ln>
                <a:solidFill>
                  <a:schemeClr val="tx1"/>
                </a:solidFill>
                <a:effectLst/>
                <a:latin typeface="Arial" pitchFamily="34" charset="0"/>
                <a:ea typeface="Times New Roman" pitchFamily="18" charset="0"/>
              </a:rPr>
              <a:t> Plus</a:t>
            </a:r>
            <a:r>
              <a:rPr kumimoji="0" lang="ru-RU" sz="2000" b="1" i="0" u="none" strike="noStrike" cap="none" normalizeH="0" baseline="0" dirty="0" smtClean="0">
                <a:ln>
                  <a:noFill/>
                </a:ln>
                <a:solidFill>
                  <a:schemeClr val="tx1"/>
                </a:solidFill>
                <a:effectLst/>
                <a:latin typeface="Arial" pitchFamily="34" charset="0"/>
                <a:ea typeface="Times New Roman" pitchFamily="18" charset="0"/>
              </a:rPr>
              <a:t>)</a:t>
            </a:r>
            <a:r>
              <a:rPr lang="ru-RU" sz="2000" b="1" dirty="0" smtClean="0">
                <a:latin typeface="Arial" pitchFamily="34" charset="0"/>
                <a:ea typeface="Times New Roman" pitchFamily="18" charset="0"/>
              </a:rPr>
              <a:t> зерноуборочного комбайна фирмы “</a:t>
            </a:r>
            <a:r>
              <a:rPr lang="en-US" sz="2000" b="1" dirty="0" err="1" smtClean="0">
                <a:latin typeface="Arial" pitchFamily="34" charset="0"/>
                <a:ea typeface="Times New Roman" pitchFamily="18" charset="0"/>
              </a:rPr>
              <a:t>Claas</a:t>
            </a:r>
            <a:r>
              <a:rPr lang="ru-RU" sz="2000" b="1" dirty="0" smtClean="0">
                <a:latin typeface="Arial" pitchFamily="34" charset="0"/>
                <a:ea typeface="Times New Roman" pitchFamily="18" charset="0"/>
              </a:rPr>
              <a:t>” </a:t>
            </a:r>
            <a:endParaRPr kumimoji="0" lang="ru-RU" sz="2000" b="0" i="0" u="none" strike="noStrike" cap="none" normalizeH="0" baseline="0" dirty="0" smtClean="0">
              <a:ln>
                <a:noFill/>
              </a:ln>
              <a:solidFill>
                <a:schemeClr val="tx1"/>
              </a:solidFill>
              <a:effectLst/>
              <a:latin typeface="Arial" pitchFamily="34" charset="0"/>
            </a:endParaRPr>
          </a:p>
          <a:p>
            <a:pPr marL="0" marR="0" lvl="0" indent="1825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88640"/>
            <a:ext cx="9144000" cy="6532558"/>
          </a:xfrm>
          <a:prstGeom prst="rect">
            <a:avLst/>
          </a:prstGeom>
        </p:spPr>
        <p:txBody>
          <a:bodyPr wrap="square">
            <a:spAutoFit/>
          </a:bodyPr>
          <a:lstStyle/>
          <a:p>
            <a:pPr algn="ctr" eaLnBrk="0" hangingPunct="0"/>
            <a:r>
              <a:rPr lang="ru-RU" i="1" dirty="0" smtClean="0">
                <a:solidFill>
                  <a:srgbClr val="FF0000"/>
                </a:solidFill>
                <a:latin typeface="Arial" pitchFamily="34" charset="0"/>
                <a:cs typeface="Arial" pitchFamily="34" charset="0"/>
              </a:rPr>
              <a:t>ВОПРОС №5</a:t>
            </a:r>
          </a:p>
          <a:p>
            <a:pPr algn="ctr" eaLnBrk="0" hangingPunct="0"/>
            <a:r>
              <a:rPr lang="ru-RU" i="1" dirty="0" smtClean="0">
                <a:solidFill>
                  <a:srgbClr val="FF0000"/>
                </a:solidFill>
                <a:latin typeface="Arial" pitchFamily="34" charset="0"/>
                <a:cs typeface="Arial" pitchFamily="34" charset="0"/>
              </a:rPr>
              <a:t>Тенденции развития зерноуборочных машин.</a:t>
            </a:r>
          </a:p>
          <a:p>
            <a:pPr lvl="0"/>
            <a:endParaRPr lang="ru-RU" sz="1050" dirty="0" smtClean="0">
              <a:latin typeface="Arial" pitchFamily="34" charset="0"/>
              <a:cs typeface="Arial" pitchFamily="34" charset="0"/>
            </a:endParaRPr>
          </a:p>
          <a:p>
            <a:pPr lvl="0">
              <a:buFontTx/>
              <a:buChar char="-"/>
            </a:pPr>
            <a:r>
              <a:rPr lang="ru-RU" sz="2100" dirty="0" smtClean="0">
                <a:solidFill>
                  <a:srgbClr val="04FC33"/>
                </a:solidFill>
                <a:latin typeface="Arial" pitchFamily="34" charset="0"/>
                <a:cs typeface="Arial" pitchFamily="34" charset="0"/>
              </a:rPr>
              <a:t>Увеличение</a:t>
            </a:r>
            <a:r>
              <a:rPr lang="ru-RU" sz="2100" dirty="0" smtClean="0">
                <a:latin typeface="Arial" pitchFamily="34" charset="0"/>
                <a:cs typeface="Arial" pitchFamily="34" charset="0"/>
              </a:rPr>
              <a:t> мощности двигателя, объема бункера, ширины захвата, пропускной способности, диаметра барабана;</a:t>
            </a:r>
          </a:p>
          <a:p>
            <a:pPr lvl="0">
              <a:buFontTx/>
              <a:buChar char="-"/>
            </a:pPr>
            <a:r>
              <a:rPr lang="ru-RU" sz="2100" dirty="0" smtClean="0">
                <a:solidFill>
                  <a:srgbClr val="04FC33"/>
                </a:solidFill>
                <a:latin typeface="Arial" pitchFamily="34" charset="0"/>
                <a:cs typeface="Arial" pitchFamily="34" charset="0"/>
              </a:rPr>
              <a:t> центральное размещение </a:t>
            </a:r>
            <a:r>
              <a:rPr lang="ru-RU" sz="2100" dirty="0" smtClean="0">
                <a:latin typeface="Arial" pitchFamily="34" charset="0"/>
                <a:cs typeface="Arial" pitchFamily="34" charset="0"/>
              </a:rPr>
              <a:t>кабины бункера и двигателя;</a:t>
            </a:r>
          </a:p>
          <a:p>
            <a:pPr lvl="0">
              <a:buFontTx/>
              <a:buChar char="-"/>
            </a:pPr>
            <a:r>
              <a:rPr lang="ru-RU" sz="2100" dirty="0" smtClean="0">
                <a:solidFill>
                  <a:srgbClr val="04FC33"/>
                </a:solidFill>
                <a:latin typeface="Arial" pitchFamily="34" charset="0"/>
                <a:cs typeface="Arial" pitchFamily="34" charset="0"/>
              </a:rPr>
              <a:t> обеспечение устойчивости </a:t>
            </a:r>
            <a:r>
              <a:rPr lang="ru-RU" sz="2100" dirty="0" smtClean="0">
                <a:latin typeface="Arial" pitchFamily="34" charset="0"/>
                <a:cs typeface="Arial" pitchFamily="34" charset="0"/>
              </a:rPr>
              <a:t>технологического процесса;</a:t>
            </a:r>
          </a:p>
          <a:p>
            <a:pPr lvl="0">
              <a:buFontTx/>
              <a:buChar char="-"/>
            </a:pPr>
            <a:r>
              <a:rPr lang="ru-RU" sz="2100" dirty="0" smtClean="0">
                <a:solidFill>
                  <a:srgbClr val="04FC33"/>
                </a:solidFill>
                <a:latin typeface="Arial" pitchFamily="34" charset="0"/>
                <a:cs typeface="Arial" pitchFamily="34" charset="0"/>
              </a:rPr>
              <a:t> применение </a:t>
            </a:r>
            <a:r>
              <a:rPr lang="ru-RU" sz="2100" dirty="0" err="1" smtClean="0">
                <a:latin typeface="Arial" pitchFamily="34" charset="0"/>
                <a:cs typeface="Arial" pitchFamily="34" charset="0"/>
              </a:rPr>
              <a:t>молотильно-сепарирующих</a:t>
            </a:r>
            <a:r>
              <a:rPr lang="ru-RU" sz="2100" dirty="0" smtClean="0">
                <a:latin typeface="Arial" pitchFamily="34" charset="0"/>
                <a:cs typeface="Arial" pitchFamily="34" charset="0"/>
              </a:rPr>
              <a:t> устройств аксиально-роторного типа, с ускорительным барабаном, каскадного решета </a:t>
            </a:r>
            <a:r>
              <a:rPr lang="ru-RU" sz="2100" dirty="0" err="1" smtClean="0">
                <a:latin typeface="Arial" pitchFamily="34" charset="0"/>
                <a:cs typeface="Arial" pitchFamily="34" charset="0"/>
              </a:rPr>
              <a:t>стрясной</a:t>
            </a:r>
            <a:r>
              <a:rPr lang="ru-RU" sz="2100" dirty="0" smtClean="0">
                <a:latin typeface="Arial" pitchFamily="34" charset="0"/>
                <a:cs typeface="Arial" pitchFamily="34" charset="0"/>
              </a:rPr>
              <a:t> доски, многопоточных вентиляторов, </a:t>
            </a:r>
            <a:r>
              <a:rPr lang="ru-RU" sz="2100" dirty="0" err="1" smtClean="0">
                <a:latin typeface="Arial" pitchFamily="34" charset="0"/>
                <a:cs typeface="Arial" pitchFamily="34" charset="0"/>
              </a:rPr>
              <a:t>измельчителей-разбрасывателей</a:t>
            </a:r>
            <a:r>
              <a:rPr lang="ru-RU" sz="2100" dirty="0" smtClean="0">
                <a:latin typeface="Arial" pitchFamily="34" charset="0"/>
                <a:cs typeface="Arial" pitchFamily="34" charset="0"/>
              </a:rPr>
              <a:t>, а также различных приспособлений для уборки и обмолота подсолнечника, кукурузы, семенников трав, крупяных культур;</a:t>
            </a:r>
          </a:p>
          <a:p>
            <a:pPr lvl="0">
              <a:buFontTx/>
              <a:buChar char="-"/>
            </a:pPr>
            <a:r>
              <a:rPr lang="ru-RU" sz="2100" dirty="0" smtClean="0">
                <a:solidFill>
                  <a:srgbClr val="04FC33"/>
                </a:solidFill>
                <a:latin typeface="Arial" pitchFamily="34" charset="0"/>
                <a:cs typeface="Arial" pitchFamily="34" charset="0"/>
              </a:rPr>
              <a:t> использование </a:t>
            </a:r>
            <a:r>
              <a:rPr lang="ru-RU" sz="2100" dirty="0" err="1" smtClean="0">
                <a:solidFill>
                  <a:srgbClr val="04FC33"/>
                </a:solidFill>
                <a:latin typeface="Arial" pitchFamily="34" charset="0"/>
                <a:cs typeface="Arial" pitchFamily="34" charset="0"/>
              </a:rPr>
              <a:t>автокопир</a:t>
            </a:r>
            <a:r>
              <a:rPr lang="ru-RU" sz="2100" dirty="0" err="1" smtClean="0">
                <a:latin typeface="Arial" pitchFamily="34" charset="0"/>
                <a:cs typeface="Arial" pitchFamily="34" charset="0"/>
              </a:rPr>
              <a:t>ующих</a:t>
            </a:r>
            <a:r>
              <a:rPr lang="ru-RU" sz="2100" dirty="0" smtClean="0">
                <a:latin typeface="Arial" pitchFamily="34" charset="0"/>
                <a:cs typeface="Arial" pitchFamily="34" charset="0"/>
              </a:rPr>
              <a:t> устройств на жатках;</a:t>
            </a:r>
          </a:p>
          <a:p>
            <a:pPr lvl="0">
              <a:buFontTx/>
              <a:buChar char="-"/>
            </a:pPr>
            <a:r>
              <a:rPr lang="ru-RU" sz="2100" dirty="0" smtClean="0">
                <a:solidFill>
                  <a:srgbClr val="04FC33"/>
                </a:solidFill>
                <a:latin typeface="Arial" pitchFamily="34" charset="0"/>
                <a:cs typeface="Arial" pitchFamily="34" charset="0"/>
              </a:rPr>
              <a:t> использование устройств для автоматического </a:t>
            </a:r>
            <a:r>
              <a:rPr lang="ru-RU" sz="2100" dirty="0" smtClean="0">
                <a:latin typeface="Arial" pitchFamily="34" charset="0"/>
                <a:cs typeface="Arial" pitchFamily="34" charset="0"/>
              </a:rPr>
              <a:t>поперечного и продольного </a:t>
            </a:r>
            <a:r>
              <a:rPr lang="ru-RU" sz="2100" dirty="0" err="1" smtClean="0">
                <a:latin typeface="Arial" pitchFamily="34" charset="0"/>
                <a:cs typeface="Arial" pitchFamily="34" charset="0"/>
              </a:rPr>
              <a:t>выравннивания</a:t>
            </a:r>
            <a:r>
              <a:rPr lang="ru-RU" sz="2100" dirty="0" smtClean="0">
                <a:latin typeface="Arial" pitchFamily="34" charset="0"/>
                <a:cs typeface="Arial" pitchFamily="34" charset="0"/>
              </a:rPr>
              <a:t> очистки при работе на склонах;</a:t>
            </a:r>
          </a:p>
          <a:p>
            <a:pPr lvl="0">
              <a:buFontTx/>
              <a:buChar char="-"/>
            </a:pPr>
            <a:r>
              <a:rPr lang="ru-RU" sz="2100" dirty="0" smtClean="0">
                <a:solidFill>
                  <a:srgbClr val="04FC33"/>
                </a:solidFill>
                <a:latin typeface="Arial" pitchFamily="34" charset="0"/>
                <a:cs typeface="Arial" pitchFamily="34" charset="0"/>
              </a:rPr>
              <a:t> снижение давления </a:t>
            </a:r>
            <a:r>
              <a:rPr lang="ru-RU" sz="2100" dirty="0" smtClean="0">
                <a:latin typeface="Arial" pitchFamily="34" charset="0"/>
                <a:cs typeface="Arial" pitchFamily="34" charset="0"/>
              </a:rPr>
              <a:t>на почву;</a:t>
            </a:r>
          </a:p>
          <a:p>
            <a:pPr lvl="0">
              <a:buFontTx/>
              <a:buChar char="-"/>
            </a:pPr>
            <a:r>
              <a:rPr lang="ru-RU" sz="2100" dirty="0" smtClean="0">
                <a:solidFill>
                  <a:srgbClr val="04FC33"/>
                </a:solidFill>
                <a:latin typeface="Arial" pitchFamily="34" charset="0"/>
                <a:cs typeface="Arial" pitchFamily="34" charset="0"/>
              </a:rPr>
              <a:t> автоматизация </a:t>
            </a:r>
            <a:r>
              <a:rPr lang="ru-RU" sz="2100" dirty="0" smtClean="0">
                <a:latin typeface="Arial" pitchFamily="34" charset="0"/>
                <a:cs typeface="Arial" pitchFamily="34" charset="0"/>
              </a:rPr>
              <a:t>технологического процесса на основе </a:t>
            </a:r>
            <a:r>
              <a:rPr lang="ru-RU" sz="2100" dirty="0" err="1" smtClean="0">
                <a:latin typeface="Arial" pitchFamily="34" charset="0"/>
                <a:cs typeface="Arial" pitchFamily="34" charset="0"/>
              </a:rPr>
              <a:t>примения</a:t>
            </a:r>
            <a:r>
              <a:rPr lang="ru-RU" sz="2100" dirty="0" smtClean="0">
                <a:latin typeface="Arial" pitchFamily="34" charset="0"/>
                <a:cs typeface="Arial" pitchFamily="34" charset="0"/>
              </a:rPr>
              <a:t> </a:t>
            </a:r>
            <a:r>
              <a:rPr lang="ru-RU" sz="2100" dirty="0" err="1" smtClean="0">
                <a:latin typeface="Arial" pitchFamily="34" charset="0"/>
                <a:cs typeface="Arial" pitchFamily="34" charset="0"/>
              </a:rPr>
              <a:t>электрогидравлики</a:t>
            </a:r>
            <a:r>
              <a:rPr lang="ru-RU" sz="2100" dirty="0" smtClean="0">
                <a:latin typeface="Arial" pitchFamily="34" charset="0"/>
                <a:cs typeface="Arial" pitchFamily="34" charset="0"/>
              </a:rPr>
              <a:t>, микропроцессорного </a:t>
            </a:r>
            <a:r>
              <a:rPr lang="ru-RU" sz="2100" dirty="0" err="1" smtClean="0">
                <a:latin typeface="Arial" pitchFamily="34" charset="0"/>
                <a:cs typeface="Arial" pitchFamily="34" charset="0"/>
              </a:rPr>
              <a:t>обрудования</a:t>
            </a:r>
            <a:r>
              <a:rPr lang="ru-RU" sz="2100" dirty="0" smtClean="0">
                <a:latin typeface="Arial" pitchFamily="34" charset="0"/>
                <a:cs typeface="Arial" pitchFamily="34" charset="0"/>
              </a:rPr>
              <a:t>, спутниковых и наземных навигационных систем</a:t>
            </a:r>
            <a:r>
              <a:rPr lang="ru-RU" dirty="0" smtClean="0">
                <a:latin typeface="Arial" pitchFamily="34" charset="0"/>
                <a:cs typeface="Arial" pitchFamily="34" charset="0"/>
              </a:rPr>
              <a:t>.</a:t>
            </a:r>
            <a:endParaRPr lang="ru-RU"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C:\Bild-DB\58787.jpg"/>
          <p:cNvPicPr>
            <a:picLocks noChangeAspect="1" noChangeArrowheads="1"/>
          </p:cNvPicPr>
          <p:nvPr/>
        </p:nvPicPr>
        <p:blipFill>
          <a:blip r:embed="rId2" cstate="print"/>
          <a:srcRect b="12699"/>
          <a:stretch>
            <a:fillRect/>
          </a:stretch>
        </p:blipFill>
        <p:spPr bwMode="auto">
          <a:xfrm>
            <a:off x="451677" y="2420938"/>
            <a:ext cx="4437823" cy="3384326"/>
          </a:xfrm>
          <a:prstGeom prst="rect">
            <a:avLst/>
          </a:prstGeom>
          <a:noFill/>
        </p:spPr>
      </p:pic>
      <p:pic>
        <p:nvPicPr>
          <p:cNvPr id="4" name="Picture 14" descr="D:\academy\trainings\präsentationen\LEXION-MEGA Revision\Bilder\LEXION\58078.jpg"/>
          <p:cNvPicPr>
            <a:picLocks noChangeAspect="1" noChangeArrowheads="1"/>
          </p:cNvPicPr>
          <p:nvPr/>
        </p:nvPicPr>
        <p:blipFill>
          <a:blip r:embed="rId3" cstate="print"/>
          <a:srcRect/>
          <a:stretch>
            <a:fillRect/>
          </a:stretch>
        </p:blipFill>
        <p:spPr bwMode="auto">
          <a:xfrm>
            <a:off x="467544" y="980728"/>
            <a:ext cx="4332473" cy="2882900"/>
          </a:xfrm>
          <a:prstGeom prst="rect">
            <a:avLst/>
          </a:prstGeom>
          <a:noFill/>
        </p:spPr>
      </p:pic>
      <p:pic>
        <p:nvPicPr>
          <p:cNvPr id="5121" name="Picture 1"/>
          <p:cNvPicPr>
            <a:picLocks noChangeAspect="1" noChangeArrowheads="1"/>
          </p:cNvPicPr>
          <p:nvPr/>
        </p:nvPicPr>
        <p:blipFill>
          <a:blip r:embed="rId4" cstate="print"/>
          <a:srcRect/>
          <a:stretch>
            <a:fillRect/>
          </a:stretch>
        </p:blipFill>
        <p:spPr bwMode="auto">
          <a:xfrm>
            <a:off x="0" y="0"/>
            <a:ext cx="6172200" cy="4095750"/>
          </a:xfrm>
          <a:prstGeom prst="rect">
            <a:avLst/>
          </a:prstGeom>
          <a:noFill/>
          <a:ln w="9525">
            <a:noFill/>
            <a:miter lim="800000"/>
            <a:headEnd/>
            <a:tailEnd/>
          </a:ln>
        </p:spPr>
      </p:pic>
      <p:sp>
        <p:nvSpPr>
          <p:cNvPr id="5" name="Прямоугольник 4"/>
          <p:cNvSpPr/>
          <p:nvPr/>
        </p:nvSpPr>
        <p:spPr>
          <a:xfrm>
            <a:off x="1115616" y="0"/>
            <a:ext cx="3844066" cy="461665"/>
          </a:xfrm>
          <a:prstGeom prst="rect">
            <a:avLst/>
          </a:prstGeom>
        </p:spPr>
        <p:txBody>
          <a:bodyPr wrap="none">
            <a:spAutoFit/>
          </a:bodyPr>
          <a:lstStyle/>
          <a:p>
            <a:r>
              <a:rPr lang="ru-RU" b="1" dirty="0" smtClean="0"/>
              <a:t>ЗУК с системой </a:t>
            </a:r>
            <a:r>
              <a:rPr lang="en-US" b="1" dirty="0" smtClean="0"/>
              <a:t>Terra </a:t>
            </a:r>
            <a:r>
              <a:rPr lang="en-US" b="1" dirty="0" err="1" smtClean="0"/>
              <a:t>Trac</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620689"/>
            <a:ext cx="9144000" cy="6237312"/>
          </a:xfrm>
          <a:prstGeom prst="rect">
            <a:avLst/>
          </a:prstGeom>
        </p:spPr>
        <p:txBody>
          <a:bodyPr wrap="square">
            <a:spAutoFit/>
          </a:bodyPr>
          <a:lstStyle/>
          <a:p>
            <a:pPr marL="457200" lvl="0" indent="-457200" algn="ctr"/>
            <a:r>
              <a:rPr lang="ru-RU" i="1" dirty="0" smtClean="0">
                <a:solidFill>
                  <a:srgbClr val="9933FF"/>
                </a:solidFill>
                <a:latin typeface="Arial" pitchFamily="34" charset="0"/>
                <a:cs typeface="Arial" pitchFamily="34" charset="0"/>
              </a:rPr>
              <a:t>б). Кубанская безотходная технология (для влажных хлебов)</a:t>
            </a:r>
          </a:p>
          <a:p>
            <a:pPr marL="457200" lvl="0" indent="-457200"/>
            <a:endParaRPr lang="ru-RU" sz="800" i="1" dirty="0" smtClean="0">
              <a:solidFill>
                <a:srgbClr val="9933FF"/>
              </a:solidFill>
              <a:latin typeface="Arial" pitchFamily="34" charset="0"/>
              <a:cs typeface="Arial" pitchFamily="34" charset="0"/>
            </a:endParaRPr>
          </a:p>
          <a:p>
            <a:pPr marL="457200" lvl="0" indent="-457200"/>
            <a:r>
              <a:rPr lang="ru-RU" dirty="0" smtClean="0">
                <a:latin typeface="Arial" pitchFamily="34" charset="0"/>
                <a:cs typeface="Arial" pitchFamily="34" charset="0"/>
              </a:rPr>
              <a:t>1. </a:t>
            </a:r>
            <a:r>
              <a:rPr lang="ru-RU" sz="2200" dirty="0" smtClean="0">
                <a:latin typeface="Arial" pitchFamily="34" charset="0"/>
                <a:cs typeface="Arial" pitchFamily="34" charset="0"/>
              </a:rPr>
              <a:t>Прямое скашивание или подбор хлебной массы из валков (возможно с измельчением).</a:t>
            </a:r>
          </a:p>
          <a:p>
            <a:pPr marL="457200" lvl="0" indent="-457200"/>
            <a:r>
              <a:rPr lang="ru-RU" sz="2200" dirty="0" smtClean="0">
                <a:latin typeface="Arial" pitchFamily="34" charset="0"/>
                <a:cs typeface="Arial" pitchFamily="34" charset="0"/>
              </a:rPr>
              <a:t>2. Транспортировка всего биологического урожая на стационарный пункт для сушки и обмолота.</a:t>
            </a:r>
          </a:p>
          <a:p>
            <a:pPr marL="457200" lvl="0" indent="-457200"/>
            <a:r>
              <a:rPr lang="ru-RU" sz="2200" dirty="0" smtClean="0">
                <a:latin typeface="Arial" pitchFamily="34" charset="0"/>
                <a:cs typeface="Arial" pitchFamily="34" charset="0"/>
              </a:rPr>
              <a:t>3. Сушка и обмолот.</a:t>
            </a:r>
          </a:p>
          <a:p>
            <a:pPr marL="457200" lvl="0" indent="-457200"/>
            <a:r>
              <a:rPr lang="ru-RU" sz="2200" dirty="0" smtClean="0">
                <a:latin typeface="Arial" pitchFamily="34" charset="0"/>
                <a:cs typeface="Arial" pitchFamily="34" charset="0"/>
              </a:rPr>
              <a:t>4. Разделение на зерно (направляется на очистку), </a:t>
            </a:r>
            <a:r>
              <a:rPr lang="ru-RU" sz="2200" dirty="0" err="1" smtClean="0">
                <a:latin typeface="Arial" pitchFamily="34" charset="0"/>
                <a:cs typeface="Arial" pitchFamily="34" charset="0"/>
              </a:rPr>
              <a:t>полово</a:t>
            </a:r>
            <a:r>
              <a:rPr lang="ru-RU" sz="2200" dirty="0" smtClean="0">
                <a:latin typeface="Arial" pitchFamily="34" charset="0"/>
                <a:cs typeface="Arial" pitchFamily="34" charset="0"/>
              </a:rPr>
              <a:t> и солому (направляется в кормоцех).</a:t>
            </a:r>
          </a:p>
          <a:p>
            <a:pPr marL="457200" lvl="0" indent="-457200"/>
            <a:endParaRPr lang="ru-RU" sz="800" dirty="0" smtClean="0">
              <a:latin typeface="Arial" pitchFamily="34" charset="0"/>
              <a:cs typeface="Arial" pitchFamily="34" charset="0"/>
            </a:endParaRPr>
          </a:p>
          <a:p>
            <a:pPr marL="457200" indent="-457200" algn="ctr"/>
            <a:r>
              <a:rPr lang="ru-RU" i="1" dirty="0" smtClean="0">
                <a:solidFill>
                  <a:srgbClr val="9933FF"/>
                </a:solidFill>
                <a:latin typeface="Arial" pitchFamily="34" charset="0"/>
                <a:cs typeface="Arial" pitchFamily="34" charset="0"/>
              </a:rPr>
              <a:t>в). Технология с обмолотом на краю поля</a:t>
            </a:r>
          </a:p>
          <a:p>
            <a:pPr marL="457200" lvl="0" indent="-457200">
              <a:buAutoNum type="arabicPeriod"/>
            </a:pPr>
            <a:r>
              <a:rPr lang="ru-RU" sz="2200" dirty="0" smtClean="0">
                <a:latin typeface="Arial" pitchFamily="34" charset="0"/>
                <a:cs typeface="Arial" pitchFamily="34" charset="0"/>
              </a:rPr>
              <a:t>Прямое скашивание или подбор хлебной массы из валков с погрузкой всего биологического урожая в </a:t>
            </a:r>
            <a:r>
              <a:rPr lang="ru-RU" sz="2200" dirty="0" err="1" smtClean="0">
                <a:latin typeface="Arial" pitchFamily="34" charset="0"/>
                <a:cs typeface="Arial" pitchFamily="34" charset="0"/>
              </a:rPr>
              <a:t>стогообразователи</a:t>
            </a:r>
            <a:r>
              <a:rPr lang="ru-RU" sz="2200" dirty="0" smtClean="0">
                <a:latin typeface="Arial" pitchFamily="34" charset="0"/>
                <a:cs typeface="Arial" pitchFamily="34" charset="0"/>
              </a:rPr>
              <a:t>.</a:t>
            </a:r>
          </a:p>
          <a:p>
            <a:pPr marL="457200" lvl="0" indent="-457200">
              <a:buAutoNum type="arabicPeriod"/>
            </a:pPr>
            <a:r>
              <a:rPr lang="ru-RU" sz="2200" dirty="0" smtClean="0">
                <a:latin typeface="Arial" pitchFamily="34" charset="0"/>
                <a:cs typeface="Arial" pitchFamily="34" charset="0"/>
              </a:rPr>
              <a:t>Транспортировка биологического урожая на край поля и складирование в стога.</a:t>
            </a:r>
          </a:p>
          <a:p>
            <a:pPr marL="457200" lvl="0" indent="-457200">
              <a:buAutoNum type="arabicPeriod"/>
            </a:pPr>
            <a:r>
              <a:rPr lang="ru-RU" sz="2200" dirty="0" smtClean="0">
                <a:latin typeface="Arial" pitchFamily="34" charset="0"/>
                <a:cs typeface="Arial" pitchFamily="34" charset="0"/>
              </a:rPr>
              <a:t>Сушка (при необходимости).</a:t>
            </a:r>
          </a:p>
          <a:p>
            <a:pPr marL="457200" lvl="0" indent="-457200">
              <a:buAutoNum type="arabicPeriod"/>
            </a:pPr>
            <a:r>
              <a:rPr lang="ru-RU" sz="2200" dirty="0" smtClean="0">
                <a:latin typeface="Arial" pitchFamily="34" charset="0"/>
                <a:cs typeface="Arial" pitchFamily="34" charset="0"/>
              </a:rPr>
              <a:t>Обмолот передвижными молотилками.</a:t>
            </a:r>
          </a:p>
          <a:p>
            <a:pPr marL="457200" lvl="0" indent="-457200">
              <a:buAutoNum type="arabicPeriod"/>
            </a:pPr>
            <a:r>
              <a:rPr lang="ru-RU" sz="2200" dirty="0" smtClean="0">
                <a:latin typeface="Arial" pitchFamily="34" charset="0"/>
                <a:cs typeface="Arial" pitchFamily="34" charset="0"/>
              </a:rPr>
              <a:t>Транспортировка зерна на </a:t>
            </a:r>
            <a:r>
              <a:rPr lang="ru-RU" sz="2200" dirty="0" err="1" smtClean="0">
                <a:latin typeface="Arial" pitchFamily="34" charset="0"/>
                <a:cs typeface="Arial" pitchFamily="34" charset="0"/>
              </a:rPr>
              <a:t>зерноток</a:t>
            </a:r>
            <a:r>
              <a:rPr lang="ru-RU" sz="2200" dirty="0" smtClean="0">
                <a:latin typeface="Arial" pitchFamily="34" charset="0"/>
                <a:cs typeface="Arial" pitchFamily="34" charset="0"/>
              </a:rPr>
              <a:t>.</a:t>
            </a:r>
          </a:p>
          <a:p>
            <a:pPr marL="457200" lvl="0" indent="-457200">
              <a:buAutoNum type="arabicPeriod"/>
            </a:pPr>
            <a:r>
              <a:rPr lang="ru-RU" sz="2200" dirty="0" smtClean="0">
                <a:latin typeface="Arial" pitchFamily="34" charset="0"/>
                <a:cs typeface="Arial" pitchFamily="34" charset="0"/>
              </a:rPr>
              <a:t>Транспортировка полова и соломы к местам складирования</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343540"/>
            <a:ext cx="9144000" cy="6170920"/>
          </a:xfrm>
          <a:prstGeom prst="rect">
            <a:avLst/>
          </a:prstGeom>
          <a:noFill/>
          <a:ln w="9525">
            <a:noFill/>
            <a:miter lim="800000"/>
            <a:headEnd/>
            <a:tailEnd/>
          </a:ln>
          <a:effectLst/>
        </p:spPr>
        <p:txBody>
          <a:bodyPr vert="horz" wrap="square" lIns="274551" tIns="45720" rIns="91440" bIns="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2"/>
              <a:tabLst/>
            </a:pPr>
            <a:r>
              <a:rPr kumimoji="0" lang="ru-RU" b="0" i="1" u="none" strike="noStrike" cap="none" normalizeH="0" baseline="0" dirty="0" smtClean="0">
                <a:ln>
                  <a:noFill/>
                </a:ln>
                <a:solidFill>
                  <a:srgbClr val="C00000"/>
                </a:solidFill>
                <a:effectLst/>
                <a:latin typeface="Arial" pitchFamily="34" charset="0"/>
                <a:cs typeface="Arial" pitchFamily="34" charset="0"/>
              </a:rPr>
              <a:t>Комбайновые технологии</a:t>
            </a:r>
            <a:r>
              <a:rPr kumimoji="0" lang="ru-RU" b="0" i="0" u="none" strike="noStrike" cap="none" normalizeH="0" baseline="0" dirty="0" smtClean="0">
                <a:ln>
                  <a:noFill/>
                </a:ln>
                <a:solidFill>
                  <a:srgbClr val="C00000"/>
                </a:solidFill>
                <a:effectLst/>
                <a:latin typeface="Arial" pitchFamily="34" charset="0"/>
                <a:cs typeface="Arial" pitchFamily="34" charset="0"/>
              </a:rPr>
              <a:t> </a:t>
            </a:r>
            <a:r>
              <a:rPr kumimoji="0" lang="ru-RU" b="0" i="0" u="none" strike="noStrike" cap="none" normalizeH="0" baseline="0" dirty="0" smtClean="0">
                <a:ln>
                  <a:noFill/>
                </a:ln>
                <a:solidFill>
                  <a:schemeClr val="tx1"/>
                </a:solidFill>
                <a:effectLst/>
                <a:latin typeface="Arial" pitchFamily="34" charset="0"/>
                <a:cs typeface="Arial" pitchFamily="34" charset="0"/>
              </a:rPr>
              <a:t>предусматривает</a:t>
            </a:r>
            <a:r>
              <a:rPr kumimoji="0" lang="ru-RU" b="0" i="0" u="none" strike="noStrike" cap="none" normalizeH="0" dirty="0" smtClean="0">
                <a:ln>
                  <a:noFill/>
                </a:ln>
                <a:solidFill>
                  <a:schemeClr val="tx1"/>
                </a:solidFill>
                <a:effectLst/>
                <a:latin typeface="Arial" pitchFamily="34" charset="0"/>
                <a:cs typeface="Arial" pitchFamily="34" charset="0"/>
              </a:rPr>
              <a:t> обмолот и разделение биологического урожая с частичной зерна непосредственно в поле комбайнами. Наиболее широко применяемые технологии.</a:t>
            </a:r>
          </a:p>
          <a:p>
            <a:pPr marL="457200" marR="0" lvl="0" indent="-457200" algn="l" defTabSz="914400" rtl="0" eaLnBrk="1" fontAlgn="base" latinLnBrk="0" hangingPunct="1">
              <a:lnSpc>
                <a:spcPct val="100000"/>
              </a:lnSpc>
              <a:spcBef>
                <a:spcPct val="0"/>
              </a:spcBef>
              <a:spcAft>
                <a:spcPct val="0"/>
              </a:spcAft>
              <a:buClrTx/>
              <a:buSzTx/>
              <a:buFontTx/>
              <a:buAutoNum type="arabicPeriod" startAt="2"/>
              <a:tabLst/>
            </a:pPr>
            <a:endParaRPr kumimoji="0" lang="ru-RU" sz="800" b="0" i="0" u="none" strike="noStrike" cap="none" normalizeH="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1" u="none" strike="noStrike" cap="none" normalizeH="0" baseline="0" dirty="0" smtClean="0">
                <a:ln>
                  <a:noFill/>
                </a:ln>
                <a:solidFill>
                  <a:srgbClr val="9933FF"/>
                </a:solidFill>
                <a:effectLst/>
                <a:latin typeface="Arial" pitchFamily="34" charset="0"/>
                <a:cs typeface="Arial" pitchFamily="34" charset="0"/>
              </a:rPr>
              <a:t>Виды и основные этапы комбайновых технологий.</a:t>
            </a:r>
            <a:br>
              <a:rPr kumimoji="0" lang="ru-RU" b="0" i="1" u="none" strike="noStrike" cap="none" normalizeH="0" baseline="0" dirty="0" smtClean="0">
                <a:ln>
                  <a:noFill/>
                </a:ln>
                <a:solidFill>
                  <a:srgbClr val="9933FF"/>
                </a:solidFill>
                <a:effectLst/>
                <a:latin typeface="Arial" pitchFamily="34" charset="0"/>
                <a:cs typeface="Arial" pitchFamily="34" charset="0"/>
              </a:rPr>
            </a:br>
            <a:r>
              <a:rPr kumimoji="0" lang="ru-RU" b="0" i="1" u="none" strike="noStrike" cap="none" normalizeH="0" baseline="0" dirty="0" smtClean="0">
                <a:ln>
                  <a:noFill/>
                </a:ln>
                <a:solidFill>
                  <a:srgbClr val="9933FF"/>
                </a:solidFill>
                <a:effectLst/>
                <a:latin typeface="Arial" pitchFamily="34" charset="0"/>
                <a:cs typeface="Arial" pitchFamily="34" charset="0"/>
              </a:rPr>
              <a:t>а). Однофазная (прямое </a:t>
            </a:r>
            <a:r>
              <a:rPr kumimoji="0" lang="ru-RU" b="0" i="1" u="none" strike="noStrike" cap="none" normalizeH="0" baseline="0" dirty="0" err="1" smtClean="0">
                <a:ln>
                  <a:noFill/>
                </a:ln>
                <a:solidFill>
                  <a:srgbClr val="9933FF"/>
                </a:solidFill>
                <a:effectLst/>
                <a:latin typeface="Arial" pitchFamily="34" charset="0"/>
                <a:cs typeface="Arial" pitchFamily="34" charset="0"/>
              </a:rPr>
              <a:t>комбайнирование</a:t>
            </a:r>
            <a:r>
              <a:rPr kumimoji="0" lang="ru-RU" b="0" i="1" u="none" strike="noStrike" cap="none" normalizeH="0" baseline="0" dirty="0" smtClean="0">
                <a:ln>
                  <a:noFill/>
                </a:ln>
                <a:solidFill>
                  <a:srgbClr val="9933FF"/>
                </a:solidFill>
                <a:effectLst/>
                <a:latin typeface="Arial" pitchFamily="34" charset="0"/>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800" b="0" i="1" u="none" strike="noStrike" cap="none" normalizeH="0" baseline="0" dirty="0" smtClean="0">
              <a:ln>
                <a:noFill/>
              </a:ln>
              <a:solidFill>
                <a:srgbClr val="9933FF"/>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ru-RU" sz="2200" b="0" i="0" u="none" strike="noStrike" cap="none" normalizeH="0" baseline="0" dirty="0" smtClean="0">
                <a:ln>
                  <a:noFill/>
                </a:ln>
                <a:solidFill>
                  <a:schemeClr val="tx1"/>
                </a:solidFill>
                <a:effectLst/>
                <a:latin typeface="Arial" pitchFamily="34" charset="0"/>
                <a:cs typeface="Arial" pitchFamily="34" charset="0"/>
              </a:rPr>
              <a:t>Скашивание и обмолот хлебной</a:t>
            </a:r>
            <a:r>
              <a:rPr kumimoji="0" lang="ru-RU" sz="2200" b="0" i="0" u="none" strike="noStrike" cap="none" normalizeH="0" dirty="0" smtClean="0">
                <a:ln>
                  <a:noFill/>
                </a:ln>
                <a:solidFill>
                  <a:schemeClr val="tx1"/>
                </a:solidFill>
                <a:effectLst/>
                <a:latin typeface="Arial" pitchFamily="34" charset="0"/>
                <a:cs typeface="Arial" pitchFamily="34" charset="0"/>
              </a:rPr>
              <a:t> массы при влажности зерна не более 25% с разделением зерна и </a:t>
            </a:r>
            <a:r>
              <a:rPr kumimoji="0" lang="ru-RU" sz="2200" b="0" i="0" u="none" strike="noStrike" cap="none" normalizeH="0" dirty="0" err="1" smtClean="0">
                <a:ln>
                  <a:noFill/>
                </a:ln>
                <a:solidFill>
                  <a:schemeClr val="tx1"/>
                </a:solidFill>
                <a:effectLst/>
                <a:latin typeface="Arial" pitchFamily="34" charset="0"/>
                <a:cs typeface="Arial" pitchFamily="34" charset="0"/>
              </a:rPr>
              <a:t>незерновой</a:t>
            </a:r>
            <a:r>
              <a:rPr kumimoji="0" lang="ru-RU" sz="2200" b="0" i="0" u="none" strike="noStrike" cap="none" normalizeH="0" dirty="0" smtClean="0">
                <a:ln>
                  <a:noFill/>
                </a:ln>
                <a:solidFill>
                  <a:schemeClr val="tx1"/>
                </a:solidFill>
                <a:effectLst/>
                <a:latin typeface="Arial" pitchFamily="34" charset="0"/>
                <a:cs typeface="Arial" pitchFamily="34" charset="0"/>
              </a:rPr>
              <a:t> части.</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lang="ru-RU" sz="2200" baseline="0" dirty="0" smtClean="0">
                <a:latin typeface="Arial" pitchFamily="34" charset="0"/>
                <a:cs typeface="Arial" pitchFamily="34" charset="0"/>
              </a:rPr>
              <a:t>Погрузка и транспортировка</a:t>
            </a:r>
            <a:r>
              <a:rPr lang="ru-RU" sz="2200" dirty="0" smtClean="0">
                <a:latin typeface="Arial" pitchFamily="34" charset="0"/>
                <a:cs typeface="Arial" pitchFamily="34" charset="0"/>
              </a:rPr>
              <a:t> зерна на </a:t>
            </a:r>
            <a:r>
              <a:rPr lang="ru-RU" sz="2200" dirty="0" err="1" smtClean="0">
                <a:latin typeface="Arial" pitchFamily="34" charset="0"/>
                <a:cs typeface="Arial" pitchFamily="34" charset="0"/>
              </a:rPr>
              <a:t>зерноток</a:t>
            </a:r>
            <a:r>
              <a:rPr lang="ru-RU" sz="2200" dirty="0" smtClean="0">
                <a:latin typeface="Arial" pitchFamily="34" charset="0"/>
                <a:cs typeface="Arial" pitchFamily="34" charset="0"/>
              </a:rPr>
              <a: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ru-RU" sz="2200" b="0" i="0" u="none" strike="noStrike" cap="none" normalizeH="0" baseline="0" dirty="0" smtClean="0">
                <a:ln>
                  <a:noFill/>
                </a:ln>
                <a:solidFill>
                  <a:schemeClr val="tx1"/>
                </a:solidFill>
                <a:effectLst/>
                <a:latin typeface="Arial" pitchFamily="34" charset="0"/>
                <a:cs typeface="Arial" pitchFamily="34" charset="0"/>
              </a:rPr>
              <a:t>Уборка</a:t>
            </a:r>
            <a:r>
              <a:rPr kumimoji="0" lang="ru-RU" sz="2200" b="0" i="0" u="none" strike="noStrike" cap="none" normalizeH="0" dirty="0" smtClean="0">
                <a:ln>
                  <a:noFill/>
                </a:ln>
                <a:solidFill>
                  <a:schemeClr val="tx1"/>
                </a:solidFill>
                <a:effectLst/>
                <a:latin typeface="Arial" pitchFamily="34" charset="0"/>
                <a:cs typeface="Arial" pitchFamily="34" charset="0"/>
              </a:rPr>
              <a:t> соломы.</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kumimoji="0" lang="ru-RU" sz="800" b="0" i="0" u="none" strike="noStrike" cap="none" normalizeH="0" dirty="0" smtClean="0">
              <a:ln>
                <a:noFill/>
              </a:ln>
              <a:solidFill>
                <a:schemeClr val="tx1"/>
              </a:solidFill>
              <a:effectLst/>
              <a:latin typeface="Arial" pitchFamily="34" charset="0"/>
              <a:cs typeface="Arial" pitchFamily="34" charset="0"/>
            </a:endParaRPr>
          </a:p>
          <a:p>
            <a:pPr marL="457200" marR="0" lvl="0" indent="-457200" algn="l" defTabSz="914400" rtl="0" eaLnBrk="0" fontAlgn="base" latinLnBrk="0" hangingPunct="0">
              <a:lnSpc>
                <a:spcPct val="100000"/>
              </a:lnSpc>
              <a:spcBef>
                <a:spcPct val="0"/>
              </a:spcBef>
              <a:spcAft>
                <a:spcPct val="0"/>
              </a:spcAft>
              <a:buClrTx/>
              <a:buSzTx/>
              <a:tabLst/>
            </a:pPr>
            <a:r>
              <a:rPr kumimoji="0" lang="ru-RU" sz="2000" b="0" i="1" u="none" strike="noStrike" cap="none" normalizeH="0" baseline="0" dirty="0" smtClean="0">
                <a:ln>
                  <a:noFill/>
                </a:ln>
                <a:solidFill>
                  <a:schemeClr val="tx1"/>
                </a:solidFill>
                <a:effectLst/>
                <a:latin typeface="Arial" pitchFamily="34" charset="0"/>
                <a:cs typeface="Arial" pitchFamily="34" charset="0"/>
              </a:rPr>
              <a:t>Преимущество</a:t>
            </a:r>
            <a:r>
              <a:rPr kumimoji="0" lang="ru-RU" sz="2000" b="0" i="0" u="none" strike="noStrike" cap="none" normalizeH="0" baseline="0" dirty="0" smtClean="0">
                <a:ln>
                  <a:noFill/>
                </a:ln>
                <a:solidFill>
                  <a:schemeClr val="tx1"/>
                </a:solidFill>
                <a:effectLst/>
                <a:latin typeface="Arial" pitchFamily="34" charset="0"/>
                <a:cs typeface="Arial" pitchFamily="34" charset="0"/>
              </a:rPr>
              <a:t> – меньше затрат; Недостаток – повышенные  потери.</a:t>
            </a:r>
            <a:r>
              <a:rPr kumimoji="0" lang="ru-RU" b="0" i="0" u="none" strike="noStrike" cap="none" normalizeH="0" baseline="0" dirty="0" smtClean="0">
                <a:ln>
                  <a:noFill/>
                </a:ln>
                <a:solidFill>
                  <a:schemeClr val="tx1"/>
                </a:solidFill>
                <a:effectLst/>
                <a:latin typeface="Arial" pitchFamily="34" charset="0"/>
                <a:cs typeface="Arial" pitchFamily="34" charset="0"/>
              </a:rPr>
              <a:t> </a:t>
            </a:r>
          </a:p>
          <a:p>
            <a:pPr marL="457200" marR="0" lvl="0" indent="-457200" algn="l" defTabSz="914400" rtl="0" eaLnBrk="0" fontAlgn="base" latinLnBrk="0" hangingPunct="0">
              <a:lnSpc>
                <a:spcPct val="100000"/>
              </a:lnSpc>
              <a:spcBef>
                <a:spcPct val="0"/>
              </a:spcBef>
              <a:spcAft>
                <a:spcPct val="0"/>
              </a:spcAft>
              <a:buClrTx/>
              <a:buSzTx/>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0" i="1" u="none" strike="noStrike" cap="none" normalizeH="0" baseline="0" dirty="0" smtClean="0">
                <a:ln>
                  <a:noFill/>
                </a:ln>
                <a:solidFill>
                  <a:schemeClr val="tx1"/>
                </a:solidFill>
                <a:effectLst/>
                <a:latin typeface="Arial" pitchFamily="34" charset="0"/>
                <a:cs typeface="Arial" pitchFamily="34" charset="0"/>
              </a:rPr>
              <a:t>Рекомендуется применять при</a:t>
            </a:r>
            <a:r>
              <a:rPr kumimoji="0" lang="ru-RU" sz="2200" b="0" i="0" u="none" strike="noStrike" cap="none" normalizeH="0" baseline="0" dirty="0" smtClean="0">
                <a:ln>
                  <a:noFill/>
                </a:ln>
                <a:solidFill>
                  <a:schemeClr val="tx1"/>
                </a:solidFill>
                <a:effectLst/>
                <a:latin typeface="Arial" pitchFamily="34" charset="0"/>
                <a:cs typeface="Arial" pitchFamily="34" charset="0"/>
              </a:rPr>
              <a:t>: низкорослой массе (менее 50 см);  плохих погодных условиях; равномерном созревании; </a:t>
            </a:r>
            <a:r>
              <a:rPr kumimoji="0" lang="ru-RU" sz="2200" b="0" i="0" u="none" strike="noStrike" cap="none" normalizeH="0" baseline="0" dirty="0" err="1" smtClean="0">
                <a:ln>
                  <a:noFill/>
                </a:ln>
                <a:solidFill>
                  <a:schemeClr val="tx1"/>
                </a:solidFill>
                <a:effectLst/>
                <a:latin typeface="Arial" pitchFamily="34" charset="0"/>
                <a:cs typeface="Arial" pitchFamily="34" charset="0"/>
              </a:rPr>
              <a:t>изреженых</a:t>
            </a:r>
            <a:r>
              <a:rPr kumimoji="0" lang="ru-RU" sz="2200" b="0" i="0" u="none" strike="noStrike" cap="none" normalizeH="0" baseline="0" dirty="0" smtClean="0">
                <a:ln>
                  <a:noFill/>
                </a:ln>
                <a:solidFill>
                  <a:schemeClr val="tx1"/>
                </a:solidFill>
                <a:effectLst/>
                <a:latin typeface="Arial" pitchFamily="34" charset="0"/>
                <a:cs typeface="Arial" pitchFamily="34" charset="0"/>
              </a:rPr>
              <a:t> (менее 300 стеблей на 1 м²) и не засоренных хлебах; при наличии высокопроизводительной  базы для послеуборочной обработки зерна.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3010" name="Picture 2" descr="http://felisov.narod.ru/imige/werk.GIF"/>
          <p:cNvPicPr>
            <a:picLocks noChangeAspect="1" noChangeArrowheads="1"/>
          </p:cNvPicPr>
          <p:nvPr/>
        </p:nvPicPr>
        <p:blipFill>
          <a:blip r:embed="rId2" cstate="print"/>
          <a:srcRect/>
          <a:stretch>
            <a:fillRect/>
          </a:stretch>
        </p:blipFill>
        <p:spPr bwMode="auto">
          <a:xfrm>
            <a:off x="0" y="0"/>
            <a:ext cx="9096375" cy="3810000"/>
          </a:xfrm>
          <a:prstGeom prst="rect">
            <a:avLst/>
          </a:prstGeom>
          <a:noFill/>
        </p:spPr>
      </p:pic>
      <p:sp>
        <p:nvSpPr>
          <p:cNvPr id="4" name="Прямоугольник 3"/>
          <p:cNvSpPr/>
          <p:nvPr/>
        </p:nvSpPr>
        <p:spPr>
          <a:xfrm>
            <a:off x="3059832" y="4149080"/>
            <a:ext cx="6084168" cy="2677656"/>
          </a:xfrm>
          <a:prstGeom prst="rect">
            <a:avLst/>
          </a:prstGeom>
        </p:spPr>
        <p:txBody>
          <a:bodyPr wrap="square">
            <a:spAutoFit/>
          </a:bodyPr>
          <a:lstStyle/>
          <a:p>
            <a:r>
              <a:rPr lang="ru-RU" sz="1400" dirty="0" smtClean="0">
                <a:latin typeface="Arial" pitchFamily="34" charset="0"/>
                <a:cs typeface="Arial" pitchFamily="34" charset="0"/>
              </a:rPr>
              <a:t>1. Мотовило  2. Режущий аппарат  3. Шнек  4. Пальчиковый аппарат  5. Наклонная камера  6. Приемный битер  7. </a:t>
            </a:r>
            <a:r>
              <a:rPr lang="ru-RU" sz="1400" dirty="0" err="1" smtClean="0">
                <a:latin typeface="Arial" pitchFamily="34" charset="0"/>
                <a:cs typeface="Arial" pitchFamily="34" charset="0"/>
              </a:rPr>
              <a:t>Камнеуловитель</a:t>
            </a:r>
            <a:r>
              <a:rPr lang="ru-RU" sz="1400" dirty="0" smtClean="0">
                <a:latin typeface="Arial" pitchFamily="34" charset="0"/>
                <a:cs typeface="Arial" pitchFamily="34" charset="0"/>
              </a:rPr>
              <a:t>  8. Барабан  9. Приставка деки   10. Основная дека   11. Отбойный битер   12. Соломотряс   13. Транспортная (</a:t>
            </a:r>
            <a:r>
              <a:rPr lang="ru-RU" sz="1400" dirty="0" err="1" smtClean="0">
                <a:latin typeface="Arial" pitchFamily="34" charset="0"/>
                <a:cs typeface="Arial" pitchFamily="34" charset="0"/>
              </a:rPr>
              <a:t>стрясная</a:t>
            </a:r>
            <a:r>
              <a:rPr lang="ru-RU" sz="1400" dirty="0" smtClean="0">
                <a:latin typeface="Arial" pitchFamily="34" charset="0"/>
                <a:cs typeface="Arial" pitchFamily="34" charset="0"/>
              </a:rPr>
              <a:t>) доска   14. Пальчиковая (разравнивающая) решетка   15. Верхнее решето   16. Удлинитель верхнего решета   17. Нижнее решето   18. Скатная доска   19. Зерновой шнек   20. Колосовой шнек  21. Зерновой элеватор  22. Колосовой элеватор  23. Верхний (распределительный) колосовой шнек  24. Скатная доска удлинителя  25. </a:t>
            </a:r>
            <a:r>
              <a:rPr lang="ru-RU" sz="1400" dirty="0" err="1" smtClean="0">
                <a:latin typeface="Arial" pitchFamily="34" charset="0"/>
                <a:cs typeface="Arial" pitchFamily="34" charset="0"/>
              </a:rPr>
              <a:t>Половонабиватель</a:t>
            </a:r>
            <a:r>
              <a:rPr lang="ru-RU" sz="1400" dirty="0" smtClean="0">
                <a:latin typeface="Arial" pitchFamily="34" charset="0"/>
                <a:cs typeface="Arial" pitchFamily="34" charset="0"/>
              </a:rPr>
              <a:t>  26 Измельчающий барабан с ножами  27 </a:t>
            </a:r>
            <a:r>
              <a:rPr lang="ru-RU" sz="1400" dirty="0" err="1" smtClean="0">
                <a:latin typeface="Arial" pitchFamily="34" charset="0"/>
                <a:cs typeface="Arial" pitchFamily="34" charset="0"/>
              </a:rPr>
              <a:t>Противорежущий</a:t>
            </a:r>
            <a:r>
              <a:rPr lang="ru-RU" sz="1400" dirty="0" smtClean="0">
                <a:latin typeface="Arial" pitchFamily="34" charset="0"/>
                <a:cs typeface="Arial" pitchFamily="34" charset="0"/>
              </a:rPr>
              <a:t> брус  28. Шнек </a:t>
            </a:r>
            <a:r>
              <a:rPr lang="ru-RU" sz="1400" dirty="0" err="1" smtClean="0">
                <a:latin typeface="Arial" pitchFamily="34" charset="0"/>
                <a:cs typeface="Arial" pitchFamily="34" charset="0"/>
              </a:rPr>
              <a:t>измельчителя</a:t>
            </a:r>
            <a:r>
              <a:rPr lang="ru-RU" sz="1400" dirty="0" smtClean="0">
                <a:latin typeface="Arial" pitchFamily="34" charset="0"/>
                <a:cs typeface="Arial" pitchFamily="34" charset="0"/>
              </a:rPr>
              <a:t>  29. Вентилятор </a:t>
            </a:r>
            <a:r>
              <a:rPr lang="ru-RU" sz="1400" dirty="0" err="1" smtClean="0">
                <a:latin typeface="Arial" pitchFamily="34" charset="0"/>
                <a:cs typeface="Arial" pitchFamily="34" charset="0"/>
              </a:rPr>
              <a:t>измельчителя</a:t>
            </a:r>
            <a:r>
              <a:rPr lang="ru-RU" sz="1400" dirty="0" smtClean="0">
                <a:latin typeface="Arial" pitchFamily="34" charset="0"/>
                <a:cs typeface="Arial" pitchFamily="34" charset="0"/>
              </a:rPr>
              <a:t>  30. Бункер  31. Вентилятор очистки</a:t>
            </a:r>
            <a:endParaRPr lang="ru-RU" sz="1400" dirty="0">
              <a:latin typeface="Arial" pitchFamily="34" charset="0"/>
              <a:cs typeface="Arial" pitchFamily="34" charset="0"/>
            </a:endParaRPr>
          </a:p>
        </p:txBody>
      </p:sp>
      <p:pic>
        <p:nvPicPr>
          <p:cNvPr id="5" name="Picture 2" descr="http://felisov.narod.ru/imige/uravnoves.gif"/>
          <p:cNvPicPr>
            <a:picLocks noChangeAspect="1" noChangeArrowheads="1"/>
          </p:cNvPicPr>
          <p:nvPr/>
        </p:nvPicPr>
        <p:blipFill>
          <a:blip r:embed="rId3" cstate="print"/>
          <a:srcRect/>
          <a:stretch>
            <a:fillRect/>
          </a:stretch>
        </p:blipFill>
        <p:spPr bwMode="auto">
          <a:xfrm>
            <a:off x="0" y="4581128"/>
            <a:ext cx="3001516" cy="150075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operation,  works the harvester, работа комбайна"/>
          <p:cNvPicPr>
            <a:picLocks noChangeAspect="1" noChangeArrowheads="1" noCrop="1"/>
          </p:cNvPicPr>
          <p:nvPr/>
        </p:nvPicPr>
        <p:blipFill>
          <a:blip r:embed="rId2" cstate="print"/>
          <a:srcRect/>
          <a:stretch>
            <a:fillRect/>
          </a:stretch>
        </p:blipFill>
        <p:spPr bwMode="auto">
          <a:xfrm>
            <a:off x="0" y="2069232"/>
            <a:ext cx="9144000" cy="3657600"/>
          </a:xfrm>
          <a:prstGeom prst="rect">
            <a:avLst/>
          </a:prstGeom>
          <a:noFill/>
        </p:spPr>
      </p:pic>
      <p:sp>
        <p:nvSpPr>
          <p:cNvPr id="4" name="TextBox 3"/>
          <p:cNvSpPr txBox="1"/>
          <p:nvPr/>
        </p:nvSpPr>
        <p:spPr>
          <a:xfrm>
            <a:off x="1" y="692696"/>
            <a:ext cx="9144000" cy="954107"/>
          </a:xfrm>
          <a:prstGeom prst="rect">
            <a:avLst/>
          </a:prstGeom>
          <a:noFill/>
        </p:spPr>
        <p:txBody>
          <a:bodyPr wrap="square" rtlCol="0">
            <a:spAutoFit/>
          </a:bodyPr>
          <a:lstStyle/>
          <a:p>
            <a:pPr algn="ctr"/>
            <a:r>
              <a:rPr lang="ru-RU" sz="2800" dirty="0" smtClean="0">
                <a:solidFill>
                  <a:srgbClr val="C00000"/>
                </a:solidFill>
                <a:latin typeface="Arial" pitchFamily="34" charset="0"/>
                <a:cs typeface="Arial" pitchFamily="34" charset="0"/>
              </a:rPr>
              <a:t>Схема технологической работы </a:t>
            </a:r>
          </a:p>
          <a:p>
            <a:pPr algn="ctr"/>
            <a:r>
              <a:rPr lang="ru-RU" sz="2800" dirty="0" smtClean="0">
                <a:solidFill>
                  <a:srgbClr val="C00000"/>
                </a:solidFill>
                <a:latin typeface="Arial" pitchFamily="34" charset="0"/>
                <a:cs typeface="Arial" pitchFamily="34" charset="0"/>
              </a:rPr>
              <a:t>ЗУК «НИВА» с </a:t>
            </a:r>
            <a:r>
              <a:rPr lang="ru-RU" sz="2800" dirty="0" err="1" smtClean="0">
                <a:solidFill>
                  <a:srgbClr val="C00000"/>
                </a:solidFill>
                <a:latin typeface="Arial" pitchFamily="34" charset="0"/>
                <a:cs typeface="Arial" pitchFamily="34" charset="0"/>
              </a:rPr>
              <a:t>измельчителем</a:t>
            </a:r>
            <a:endParaRPr lang="ru-RU" sz="2800"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E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E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5069</TotalTime>
  <Words>1283</Words>
  <Application>Microsoft Office PowerPoint</Application>
  <PresentationFormat>Экран (4:3)</PresentationFormat>
  <Paragraphs>309</Paragraphs>
  <Slides>54</Slides>
  <Notes>1</Notes>
  <HiddenSlides>0</HiddenSlides>
  <MMClips>4</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Поток</vt:lpstr>
      <vt:lpstr>ТЕМА:  ЗЕРНОУБОРОЧНЫЕ Машины</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Схемы современных приводов режущих аппаратов жаток</vt:lpstr>
      <vt:lpstr>Слайд 29</vt:lpstr>
      <vt:lpstr>Слайд 30</vt:lpstr>
      <vt:lpstr>БИЛЬНЫЙ ОДНОБАРАБАННЫЙ МОЛОТИЛЬНЫЙ АППАРАТ</vt:lpstr>
      <vt:lpstr>Система APS ЗУК «CLAAS»</vt:lpstr>
      <vt:lpstr>Система APS ЗУК «CLAAS»</vt:lpstr>
      <vt:lpstr>Система APS ЗУК «CLAAS»</vt:lpstr>
      <vt:lpstr>Слайд 35</vt:lpstr>
      <vt:lpstr>Слайд 36</vt:lpstr>
      <vt:lpstr>Слайд 37</vt:lpstr>
      <vt:lpstr>Слайд 38</vt:lpstr>
      <vt:lpstr>Очистка ЗУК CLAAS</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Соломотряс ЗУК фирмы «CLAAS»</vt:lpstr>
      <vt:lpstr>Слайд 53</vt:lpstr>
      <vt:lpstr>Слайд 54</vt:lpstr>
    </vt:vector>
  </TitlesOfParts>
  <Company>КГМУ</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Учебная часть</dc:creator>
  <cp:lastModifiedBy>User</cp:lastModifiedBy>
  <cp:revision>436</cp:revision>
  <dcterms:created xsi:type="dcterms:W3CDTF">2005-10-14T10:01:51Z</dcterms:created>
  <dcterms:modified xsi:type="dcterms:W3CDTF">2012-04-20T16:41:03Z</dcterms:modified>
</cp:coreProperties>
</file>