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1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notesSlides/notesSlide2.xml" ContentType="application/vnd.openxmlformats-officedocument.presentationml.notesSlide+xml"/>
  <Override PartName="/ppt/charts/chart17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  <p:sldMasterId id="2147483704" r:id="rId2"/>
    <p:sldMasterId id="2147483717" r:id="rId3"/>
  </p:sldMasterIdLst>
  <p:notesMasterIdLst>
    <p:notesMasterId r:id="rId84"/>
  </p:notesMasterIdLst>
  <p:handoutMasterIdLst>
    <p:handoutMasterId r:id="rId85"/>
  </p:handoutMasterIdLst>
  <p:sldIdLst>
    <p:sldId id="497" r:id="rId4"/>
    <p:sldId id="530" r:id="rId5"/>
    <p:sldId id="531" r:id="rId6"/>
    <p:sldId id="363" r:id="rId7"/>
    <p:sldId id="532" r:id="rId8"/>
    <p:sldId id="491" r:id="rId9"/>
    <p:sldId id="533" r:id="rId10"/>
    <p:sldId id="523" r:id="rId11"/>
    <p:sldId id="524" r:id="rId12"/>
    <p:sldId id="508" r:id="rId13"/>
    <p:sldId id="534" r:id="rId14"/>
    <p:sldId id="552" r:id="rId15"/>
    <p:sldId id="535" r:id="rId16"/>
    <p:sldId id="553" r:id="rId17"/>
    <p:sldId id="554" r:id="rId18"/>
    <p:sldId id="555" r:id="rId19"/>
    <p:sldId id="556" r:id="rId20"/>
    <p:sldId id="522" r:id="rId21"/>
    <p:sldId id="525" r:id="rId22"/>
    <p:sldId id="526" r:id="rId23"/>
    <p:sldId id="527" r:id="rId24"/>
    <p:sldId id="500" r:id="rId25"/>
    <p:sldId id="501" r:id="rId26"/>
    <p:sldId id="498" r:id="rId27"/>
    <p:sldId id="509" r:id="rId28"/>
    <p:sldId id="540" r:id="rId29"/>
    <p:sldId id="541" r:id="rId30"/>
    <p:sldId id="542" r:id="rId31"/>
    <p:sldId id="536" r:id="rId32"/>
    <p:sldId id="537" r:id="rId33"/>
    <p:sldId id="551" r:id="rId34"/>
    <p:sldId id="538" r:id="rId35"/>
    <p:sldId id="548" r:id="rId36"/>
    <p:sldId id="505" r:id="rId37"/>
    <p:sldId id="543" r:id="rId38"/>
    <p:sldId id="549" r:id="rId39"/>
    <p:sldId id="539" r:id="rId40"/>
    <p:sldId id="545" r:id="rId41"/>
    <p:sldId id="550" r:id="rId42"/>
    <p:sldId id="544" r:id="rId43"/>
    <p:sldId id="546" r:id="rId44"/>
    <p:sldId id="547" r:id="rId45"/>
    <p:sldId id="521" r:id="rId46"/>
    <p:sldId id="495" r:id="rId47"/>
    <p:sldId id="475" r:id="rId48"/>
    <p:sldId id="485" r:id="rId49"/>
    <p:sldId id="486" r:id="rId50"/>
    <p:sldId id="557" r:id="rId51"/>
    <p:sldId id="558" r:id="rId52"/>
    <p:sldId id="559" r:id="rId53"/>
    <p:sldId id="560" r:id="rId54"/>
    <p:sldId id="561" r:id="rId55"/>
    <p:sldId id="562" r:id="rId56"/>
    <p:sldId id="563" r:id="rId57"/>
    <p:sldId id="564" r:id="rId58"/>
    <p:sldId id="565" r:id="rId59"/>
    <p:sldId id="566" r:id="rId60"/>
    <p:sldId id="567" r:id="rId61"/>
    <p:sldId id="568" r:id="rId62"/>
    <p:sldId id="569" r:id="rId63"/>
    <p:sldId id="570" r:id="rId64"/>
    <p:sldId id="571" r:id="rId65"/>
    <p:sldId id="572" r:id="rId66"/>
    <p:sldId id="573" r:id="rId67"/>
    <p:sldId id="574" r:id="rId68"/>
    <p:sldId id="575" r:id="rId69"/>
    <p:sldId id="576" r:id="rId70"/>
    <p:sldId id="577" r:id="rId71"/>
    <p:sldId id="578" r:id="rId72"/>
    <p:sldId id="579" r:id="rId73"/>
    <p:sldId id="580" r:id="rId74"/>
    <p:sldId id="581" r:id="rId75"/>
    <p:sldId id="582" r:id="rId76"/>
    <p:sldId id="583" r:id="rId77"/>
    <p:sldId id="585" r:id="rId78"/>
    <p:sldId id="586" r:id="rId79"/>
    <p:sldId id="587" r:id="rId80"/>
    <p:sldId id="588" r:id="rId81"/>
    <p:sldId id="499" r:id="rId82"/>
    <p:sldId id="413" r:id="rId83"/>
  </p:sldIdLst>
  <p:sldSz cx="9144000" cy="6858000" type="screen4x3"/>
  <p:notesSz cx="6735763" cy="9799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F6FF"/>
    <a:srgbClr val="006600"/>
    <a:srgbClr val="1F497D"/>
    <a:srgbClr val="993300"/>
    <a:srgbClr val="FFFF99"/>
    <a:srgbClr val="008000"/>
    <a:srgbClr val="009242"/>
    <a:srgbClr val="CCFFCC"/>
    <a:srgbClr val="00A84C"/>
    <a:srgbClr val="ECEA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509" autoAdjust="0"/>
    <p:restoredTop sz="52295" autoAdjust="0"/>
  </p:normalViewPr>
  <p:slideViewPr>
    <p:cSldViewPr>
      <p:cViewPr varScale="1">
        <p:scale>
          <a:sx n="109" d="100"/>
          <a:sy n="109" d="100"/>
        </p:scale>
        <p:origin x="-25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6.xlsx"/><Relationship Id="rId1" Type="http://schemas.openxmlformats.org/officeDocument/2006/relationships/image" Target="../media/image27.jpeg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D1B653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CC99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invertIfNegative val="0"/>
            <c:bubble3D val="0"/>
            <c:spPr>
              <a:solidFill>
                <a:srgbClr val="CC99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invertIfNegative val="0"/>
            <c:bubble3D val="0"/>
            <c:spPr>
              <a:solidFill>
                <a:srgbClr val="CC99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3"/>
            <c:invertIfNegative val="0"/>
            <c:bubble3D val="0"/>
            <c:spPr>
              <a:solidFill>
                <a:srgbClr val="CC99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0"/>
              <c:layout>
                <c:manualLayout>
                  <c:x val="2.3637121648568259E-2"/>
                  <c:y val="-0.362467449176411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0000641394942374E-2"/>
                  <c:y val="-0.405715707105173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1818881521755405E-2"/>
                  <c:y val="-0.4330676066961084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217,1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7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0.0</c:formatCode>
                <c:ptCount val="4"/>
                <c:pt idx="0" formatCode="General">
                  <c:v>160.19999999999999</c:v>
                </c:pt>
                <c:pt idx="1">
                  <c:v>186</c:v>
                </c:pt>
                <c:pt idx="2" formatCode="General">
                  <c:v>213.7</c:v>
                </c:pt>
                <c:pt idx="3" formatCode="General">
                  <c:v>184.2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pattFill prst="wdUpDiag">
              <a:fgClr>
                <a:srgbClr val="CC9900"/>
              </a:fgClr>
              <a:bgClr>
                <a:schemeClr val="bg1"/>
              </a:bgClr>
            </a:patt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3"/>
            <c:invertIfNegative val="0"/>
            <c:bubble3D val="0"/>
            <c:spPr>
              <a:pattFill prst="wdUpDiag">
                <a:fgClr>
                  <a:srgbClr val="B48500"/>
                </a:fgClr>
                <a:bgClr>
                  <a:schemeClr val="bg1"/>
                </a:bgClr>
              </a:patt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3"/>
              <c:layout>
                <c:manualLayout>
                  <c:x val="2.9091842029007123E-2"/>
                  <c:y val="-0.25528365129325292"/>
                </c:manualLayout>
              </c:layout>
              <c:tx>
                <c:rich>
                  <a:bodyPr/>
                  <a:lstStyle/>
                  <a:p>
                    <a:r>
                      <a:rPr lang="en-US" sz="2700" dirty="0" smtClean="0"/>
                      <a:t>235,2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7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3">
                  <c:v>51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shape val="cylinder"/>
        <c:axId val="210372096"/>
        <c:axId val="210373632"/>
        <c:axId val="0"/>
      </c:bar3DChart>
      <c:catAx>
        <c:axId val="210372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210373632"/>
        <c:crosses val="autoZero"/>
        <c:auto val="1"/>
        <c:lblAlgn val="ctr"/>
        <c:lblOffset val="100"/>
        <c:noMultiLvlLbl val="0"/>
      </c:catAx>
      <c:valAx>
        <c:axId val="2103736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103720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B05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cat>
            <c:strRef>
              <c:f>Лист1!$A$2</c:f>
              <c:strCache>
                <c:ptCount val="1"/>
                <c:pt idx="0">
                  <c:v>лл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500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7"/>
        <c:shape val="cylinder"/>
        <c:axId val="262432640"/>
        <c:axId val="262434176"/>
        <c:axId val="0"/>
      </c:bar3DChart>
      <c:catAx>
        <c:axId val="2624326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62434176"/>
        <c:crosses val="autoZero"/>
        <c:auto val="1"/>
        <c:lblAlgn val="ctr"/>
        <c:lblOffset val="100"/>
        <c:noMultiLvlLbl val="0"/>
      </c:catAx>
      <c:valAx>
        <c:axId val="26243417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6243264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B05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cat>
            <c:strRef>
              <c:f>Лист1!$A$2</c:f>
              <c:strCache>
                <c:ptCount val="1"/>
                <c:pt idx="0">
                  <c:v>лл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500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7"/>
        <c:shape val="cylinder"/>
        <c:axId val="262741376"/>
        <c:axId val="262743168"/>
        <c:axId val="0"/>
      </c:bar3DChart>
      <c:catAx>
        <c:axId val="2627413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62743168"/>
        <c:crosses val="autoZero"/>
        <c:auto val="1"/>
        <c:lblAlgn val="ctr"/>
        <c:lblOffset val="100"/>
        <c:noMultiLvlLbl val="0"/>
      </c:catAx>
      <c:valAx>
        <c:axId val="26274316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6274137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5430392996328237E-2"/>
          <c:y val="4.2073686098001113E-2"/>
          <c:w val="0.88913921400734353"/>
          <c:h val="0.9000749955172475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C0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Лист1!$A$2</c:f>
              <c:strCache>
                <c:ptCount val="1"/>
                <c:pt idx="0">
                  <c:v>лл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1105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9"/>
        <c:shape val="box"/>
        <c:axId val="262554368"/>
        <c:axId val="262555904"/>
        <c:axId val="0"/>
      </c:bar3DChart>
      <c:catAx>
        <c:axId val="2625543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62555904"/>
        <c:crosses val="autoZero"/>
        <c:auto val="1"/>
        <c:lblAlgn val="ctr"/>
        <c:lblOffset val="100"/>
        <c:noMultiLvlLbl val="0"/>
      </c:catAx>
      <c:valAx>
        <c:axId val="2625559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6255436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8.0716125949512357E-2"/>
          <c:w val="0.88913925799484894"/>
          <c:h val="0.838567748100974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B05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Лист1!$A$2</c:f>
              <c:strCache>
                <c:ptCount val="1"/>
                <c:pt idx="0">
                  <c:v>лл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500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7"/>
        <c:shape val="cylinder"/>
        <c:axId val="286643712"/>
        <c:axId val="286645248"/>
        <c:axId val="0"/>
      </c:bar3DChart>
      <c:catAx>
        <c:axId val="2866437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86645248"/>
        <c:crosses val="autoZero"/>
        <c:auto val="1"/>
        <c:lblAlgn val="ctr"/>
        <c:lblOffset val="100"/>
        <c:noMultiLvlLbl val="0"/>
      </c:catAx>
      <c:valAx>
        <c:axId val="28664524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8664371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347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explosion val="6"/>
          <c:dPt>
            <c:idx val="0"/>
            <c:bubble3D val="0"/>
            <c:spPr>
              <a:solidFill>
                <a:srgbClr val="FFBB5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bubble3D val="0"/>
            <c:spPr>
              <a:solidFill>
                <a:srgbClr val="FF9393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bubble3D val="0"/>
            <c:spPr>
              <a:solidFill>
                <a:srgbClr val="66CC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3"/>
            <c:bubble3D val="0"/>
            <c:spPr>
              <a:solidFill>
                <a:schemeClr val="bg1">
                  <a:lumMod val="6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4"/>
            <c:bubble3D val="0"/>
            <c:spPr>
              <a:solidFill>
                <a:srgbClr val="CC99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5"/>
            <c:bubble3D val="0"/>
            <c:spPr>
              <a:solidFill>
                <a:srgbClr val="DA9D7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6"/>
            <c:bubble3D val="0"/>
            <c:spPr>
              <a:solidFill>
                <a:srgbClr val="FFFF6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cat>
            <c:numRef>
              <c:f>Лист1!$A$2:$A$8</c:f>
              <c:numCache>
                <c:formatCode>General</c:formatCode>
                <c:ptCount val="7"/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113</c:v>
                </c:pt>
                <c:pt idx="1">
                  <c:v>111</c:v>
                </c:pt>
                <c:pt idx="2">
                  <c:v>119</c:v>
                </c:pt>
                <c:pt idx="3">
                  <c:v>111</c:v>
                </c:pt>
                <c:pt idx="4">
                  <c:v>157</c:v>
                </c:pt>
                <c:pt idx="5">
                  <c:v>261</c:v>
                </c:pt>
                <c:pt idx="6">
                  <c:v>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Производство</a:t>
            </a:r>
            <a:r>
              <a:rPr lang="ru-RU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aseline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зерноединиц</a:t>
            </a:r>
            <a:r>
              <a:rPr lang="ru-RU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ru-RU" baseline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млн.тн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c:rich>
      </c:tx>
      <c:layout>
        <c:manualLayout>
          <c:xMode val="edge"/>
          <c:yMode val="edge"/>
          <c:x val="0.27646576134632561"/>
          <c:y val="5.9374999999999997E-2"/>
        </c:manualLayout>
      </c:layout>
      <c:overlay val="0"/>
      <c:spPr>
        <a:solidFill>
          <a:srgbClr val="FFFF99"/>
        </a:solidFill>
      </c:spPr>
    </c:title>
    <c:autoTitleDeleted val="0"/>
    <c:plotArea>
      <c:layout>
        <c:manualLayout>
          <c:layoutTarget val="inner"/>
          <c:xMode val="edge"/>
          <c:yMode val="edge"/>
          <c:x val="0.20613581054489671"/>
          <c:y val="0.20426574803149602"/>
          <c:w val="0.77775986760203153"/>
          <c:h val="0.6710415846456693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Lbls>
            <c:txPr>
              <a:bodyPr/>
              <a:lstStyle/>
              <a:p>
                <a:pPr>
                  <a:defRPr sz="36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2017 г. прогноз</c:v>
                </c:pt>
                <c:pt idx="1">
                  <c:v>2016 г.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7.5</c:v>
                </c:pt>
                <c:pt idx="1">
                  <c:v>6.8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3"/>
        <c:overlap val="100"/>
        <c:axId val="262670592"/>
        <c:axId val="262672384"/>
      </c:barChart>
      <c:catAx>
        <c:axId val="262670592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2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262672384"/>
        <c:crosses val="autoZero"/>
        <c:auto val="1"/>
        <c:lblAlgn val="ctr"/>
        <c:lblOffset val="100"/>
        <c:noMultiLvlLbl val="0"/>
      </c:catAx>
      <c:valAx>
        <c:axId val="262672384"/>
        <c:scaling>
          <c:orientation val="minMax"/>
          <c:min val="3"/>
        </c:scaling>
        <c:delete val="1"/>
        <c:axPos val="b"/>
        <c:numFmt formatCode="General" sourceLinked="1"/>
        <c:majorTickMark val="out"/>
        <c:minorTickMark val="none"/>
        <c:tickLblPos val="none"/>
        <c:crossAx val="2626705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9965345762058811E-2"/>
          <c:y val="3.8526980072526279E-2"/>
          <c:w val="0.96006930847588234"/>
          <c:h val="0.8824849371263195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8000"/>
                    <a:shade val="25000"/>
                    <a:satMod val="250000"/>
                  </a:schemeClr>
                </a:gs>
                <a:gs pos="68000">
                  <a:schemeClr val="accent1">
                    <a:tint val="86000"/>
                    <a:satMod val="115000"/>
                  </a:schemeClr>
                </a:gs>
                <a:gs pos="100000">
                  <a:schemeClr val="accent1">
                    <a:tint val="50000"/>
                    <a:satMod val="150000"/>
                  </a:schemeClr>
                </a:gs>
              </a:gsLst>
              <a:path path="circle">
                <a:fillToRect l="50000" t="130000" r="50000" b="-30000"/>
              </a:path>
            </a:gradFill>
            <a:ln>
              <a:noFill/>
            </a:ln>
            <a:effectLst>
              <a:outerShdw blurRad="57150" dist="38100" dir="5400000" algn="ctr" rotWithShape="0">
                <a:schemeClr val="accent1">
                  <a:shade val="9000"/>
                  <a:alpha val="48000"/>
                  <a:satMod val="105000"/>
                </a:schemeClr>
              </a:outerShdw>
            </a:effectLst>
            <a:scene3d>
              <a:camera prst="orthographicFront">
                <a:rot lat="0" lon="0" rev="0"/>
              </a:camera>
              <a:lightRig rig="glow" dir="tl">
                <a:rot lat="0" lon="0" rev="900000"/>
              </a:lightRig>
            </a:scene3d>
            <a:sp3d prstMaterial="powder">
              <a:bevelT w="25400" h="38100"/>
            </a:sp3d>
          </c:spPr>
          <c:invertIfNegative val="0"/>
          <c:dPt>
            <c:idx val="0"/>
            <c:invertIfNegative val="0"/>
            <c:bubble3D val="0"/>
            <c:spPr>
              <a:blipFill>
                <a:blip xmlns:r="http://schemas.openxmlformats.org/officeDocument/2006/relationships" r:embed="rId1"/>
                <a:tile tx="0" ty="0" sx="100000" sy="100000" flip="none" algn="tl"/>
              </a:blipFill>
              <a:ln>
                <a:noFill/>
              </a:ln>
              <a:effectLst>
                <a:outerShdw blurRad="57150" dist="38100" dir="5400000" algn="ctr" rotWithShape="0">
                  <a:schemeClr val="accent1">
                    <a:shade val="9000"/>
                    <a:alpha val="48000"/>
                    <a:satMod val="105000"/>
                  </a:schemeClr>
                </a:outerShdw>
              </a:effectLst>
              <a:scene3d>
                <a:camera prst="orthographicFront">
                  <a:rot lat="0" lon="0" rev="0"/>
                </a:camera>
                <a:lightRig rig="glow" dir="tl">
                  <a:rot lat="0" lon="0" rev="900000"/>
                </a:lightRig>
              </a:scene3d>
              <a:sp3d prstMaterial="powder">
                <a:bevelT w="25400" h="38100"/>
              </a:sp3d>
            </c:spPr>
          </c:dPt>
          <c:dLbls>
            <c:dLbl>
              <c:idx val="0"/>
              <c:layout>
                <c:manualLayout>
                  <c:x val="2.0007077193429756E-2"/>
                  <c:y val="-3.56088267738242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8182465228528687E-2"/>
                  <c:y val="-2.47433333618202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8192045760515353E-2"/>
                  <c:y val="-1.4899816579721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0978762131412847E-2"/>
                  <c:y val="-6.11122845323655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6328708766630406E-2"/>
                  <c:y val="-2.16365396552972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822105768026978E-2"/>
                  <c:y val="-2.30610140710693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2.2229275913932638E-2"/>
                  <c:y val="-2.13781131108147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2.1780377194973249E-2"/>
                  <c:y val="-1.68555537817302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6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Лист1!$A$2:$A$9</c:f>
              <c:strCache>
                <c:ptCount val="8"/>
                <c:pt idx="1">
                  <c:v>2010г.</c:v>
                </c:pt>
                <c:pt idx="2">
                  <c:v>2011г.</c:v>
                </c:pt>
                <c:pt idx="3">
                  <c:v>2012г.</c:v>
                </c:pt>
                <c:pt idx="4">
                  <c:v>2013г.</c:v>
                </c:pt>
                <c:pt idx="5">
                  <c:v>2014г.</c:v>
                </c:pt>
                <c:pt idx="6">
                  <c:v>2015г.</c:v>
                </c:pt>
                <c:pt idx="7">
                  <c:v>2016г.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99</c:v>
                </c:pt>
                <c:pt idx="1">
                  <c:v>29</c:v>
                </c:pt>
                <c:pt idx="2">
                  <c:v>137</c:v>
                </c:pt>
                <c:pt idx="3">
                  <c:v>87</c:v>
                </c:pt>
                <c:pt idx="4">
                  <c:v>62</c:v>
                </c:pt>
                <c:pt idx="5">
                  <c:v>80</c:v>
                </c:pt>
                <c:pt idx="6">
                  <c:v>71</c:v>
                </c:pt>
                <c:pt idx="7">
                  <c:v>74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6"/>
        <c:shape val="box"/>
        <c:axId val="233022208"/>
        <c:axId val="235510784"/>
        <c:axId val="0"/>
      </c:bar3DChart>
      <c:catAx>
        <c:axId val="2330222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5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235510784"/>
        <c:crosses val="autoZero"/>
        <c:auto val="1"/>
        <c:lblAlgn val="ctr"/>
        <c:lblOffset val="100"/>
        <c:noMultiLvlLbl val="0"/>
      </c:catAx>
      <c:valAx>
        <c:axId val="2355107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330222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9307357662014211E-2"/>
          <c:y val="5.1557168251146701E-2"/>
          <c:w val="0.9730987867444969"/>
          <c:h val="0.85007955465265761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Диз. топливо</c:v>
                </c:pt>
              </c:strCache>
            </c:strRef>
          </c:tx>
          <c:spPr>
            <a:ln w="3810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pPr>
              <a:ln w="38100"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marker>
          <c:dLbls>
            <c:dLbl>
              <c:idx val="1"/>
              <c:layout>
                <c:manualLayout>
                  <c:x val="-5.1432276323955084E-2"/>
                  <c:y val="-5.76251424788745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5.7035048855402164E-2"/>
                  <c:y val="-5.867030916184847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5.5253540852363323E-2"/>
                  <c:y val="-5.867030916184856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5.7035048855402164E-2"/>
                  <c:y val="-6.15533710371237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6.2379572864518992E-2"/>
                  <c:y val="-6.44364329123990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6.9505604876674829E-2"/>
                  <c:y val="-6.1553371037123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5.9560301380654684E-2"/>
                  <c:y val="-6.05082043541499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5.7778793377615732E-2"/>
                  <c:y val="-6.05082043541499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5.1412123799110039E-2"/>
                  <c:y val="-5.86702667957528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1.5595781755243569E-2"/>
                  <c:y val="-5.883175678892821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Лист1!$A$2:$A$12</c:f>
              <c:numCache>
                <c:formatCode>General</c:formatCode>
                <c:ptCount val="11"/>
                <c:pt idx="0">
                  <c:v>2001</c:v>
                </c:pt>
                <c:pt idx="1">
                  <c:v>2003</c:v>
                </c:pt>
                <c:pt idx="2">
                  <c:v>2005</c:v>
                </c:pt>
                <c:pt idx="3">
                  <c:v>2007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</c:numCache>
            </c:numRef>
          </c:cat>
          <c:val>
            <c:numRef>
              <c:f>Лист1!$B$2:$B$12</c:f>
              <c:numCache>
                <c:formatCode>0.0</c:formatCode>
                <c:ptCount val="11"/>
                <c:pt idx="0">
                  <c:v>5.4</c:v>
                </c:pt>
                <c:pt idx="1">
                  <c:v>7</c:v>
                </c:pt>
                <c:pt idx="2">
                  <c:v>13.7</c:v>
                </c:pt>
                <c:pt idx="3">
                  <c:v>16.5</c:v>
                </c:pt>
                <c:pt idx="4">
                  <c:v>18.3</c:v>
                </c:pt>
                <c:pt idx="5">
                  <c:v>18.3</c:v>
                </c:pt>
                <c:pt idx="6">
                  <c:v>23.2</c:v>
                </c:pt>
                <c:pt idx="7">
                  <c:v>30</c:v>
                </c:pt>
                <c:pt idx="8">
                  <c:v>32</c:v>
                </c:pt>
                <c:pt idx="9">
                  <c:v>34</c:v>
                </c:pt>
                <c:pt idx="10">
                  <c:v>34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Ам. селитра</c:v>
                </c:pt>
              </c:strCache>
            </c:strRef>
          </c:tx>
          <c:spPr>
            <a:ln w="3810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square"/>
            <c:size val="8"/>
            <c:spPr>
              <a:ln w="38100"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marker>
          <c:dLbls>
            <c:dLbl>
              <c:idx val="0"/>
              <c:layout>
                <c:manualLayout>
                  <c:x val="-4.4478784063274684E-2"/>
                  <c:y val="4.54717881044867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0093468851384817E-2"/>
                  <c:y val="5.093984411942777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Лист1!$A$2:$A$12</c:f>
              <c:numCache>
                <c:formatCode>General</c:formatCode>
                <c:ptCount val="11"/>
                <c:pt idx="0">
                  <c:v>2001</c:v>
                </c:pt>
                <c:pt idx="1">
                  <c:v>2003</c:v>
                </c:pt>
                <c:pt idx="2">
                  <c:v>2005</c:v>
                </c:pt>
                <c:pt idx="3">
                  <c:v>2007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</c:numCache>
            </c:numRef>
          </c:cat>
          <c:val>
            <c:numRef>
              <c:f>Лист1!$C$2:$C$12</c:f>
              <c:numCache>
                <c:formatCode>0.0</c:formatCode>
                <c:ptCount val="11"/>
                <c:pt idx="0">
                  <c:v>1.7</c:v>
                </c:pt>
                <c:pt idx="1">
                  <c:v>2.4</c:v>
                </c:pt>
                <c:pt idx="2">
                  <c:v>4.2</c:v>
                </c:pt>
                <c:pt idx="3">
                  <c:v>5.5</c:v>
                </c:pt>
                <c:pt idx="4">
                  <c:v>8.6999999999999993</c:v>
                </c:pt>
                <c:pt idx="5">
                  <c:v>8.6999999999999993</c:v>
                </c:pt>
                <c:pt idx="6">
                  <c:v>9.8000000000000007</c:v>
                </c:pt>
                <c:pt idx="7">
                  <c:v>12</c:v>
                </c:pt>
                <c:pt idx="8">
                  <c:v>14</c:v>
                </c:pt>
                <c:pt idx="9">
                  <c:v>15</c:v>
                </c:pt>
                <c:pt idx="10">
                  <c:v>14.5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Пшеница 3 кл.</c:v>
                </c:pt>
              </c:strCache>
            </c:strRef>
          </c:tx>
          <c:spPr>
            <a:ln w="3810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triangle"/>
            <c:size val="10"/>
            <c:spPr>
              <a:ln w="38100"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marker>
          <c:dLbls>
            <c:dLbl>
              <c:idx val="0"/>
              <c:layout>
                <c:manualLayout>
                  <c:x val="-3.5982350489072258E-2"/>
                  <c:y val="-2.330019216989121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5437992860501625E-2"/>
                  <c:y val="-3.712021618877844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4.0743088029500704E-2"/>
                  <c:y val="5.185924574107048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4.0743088029500704E-2"/>
                  <c:y val="5.185924574107048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4.0743088029500704E-2"/>
                  <c:y val="5.76253694916207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Лист1!$A$2:$A$12</c:f>
              <c:numCache>
                <c:formatCode>General</c:formatCode>
                <c:ptCount val="11"/>
                <c:pt idx="0">
                  <c:v>2001</c:v>
                </c:pt>
                <c:pt idx="1">
                  <c:v>2003</c:v>
                </c:pt>
                <c:pt idx="2">
                  <c:v>2005</c:v>
                </c:pt>
                <c:pt idx="3">
                  <c:v>2007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</c:numCache>
            </c:numRef>
          </c:cat>
          <c:val>
            <c:numRef>
              <c:f>Лист1!$D$2:$D$12</c:f>
              <c:numCache>
                <c:formatCode>0.0</c:formatCode>
                <c:ptCount val="11"/>
                <c:pt idx="0">
                  <c:v>3</c:v>
                </c:pt>
                <c:pt idx="1">
                  <c:v>3.4</c:v>
                </c:pt>
                <c:pt idx="2">
                  <c:v>2.8</c:v>
                </c:pt>
                <c:pt idx="3">
                  <c:v>5</c:v>
                </c:pt>
                <c:pt idx="4">
                  <c:v>4.7</c:v>
                </c:pt>
                <c:pt idx="5">
                  <c:v>3.4</c:v>
                </c:pt>
                <c:pt idx="6">
                  <c:v>6.2</c:v>
                </c:pt>
                <c:pt idx="7">
                  <c:v>8</c:v>
                </c:pt>
                <c:pt idx="8">
                  <c:v>8</c:v>
                </c:pt>
                <c:pt idx="9">
                  <c:v>10</c:v>
                </c:pt>
                <c:pt idx="10">
                  <c:v>10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97692544"/>
        <c:axId val="297702528"/>
      </c:lineChart>
      <c:catAx>
        <c:axId val="297692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3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297702528"/>
        <c:crosses val="autoZero"/>
        <c:auto val="1"/>
        <c:lblAlgn val="ctr"/>
        <c:lblOffset val="400"/>
        <c:noMultiLvlLbl val="0"/>
      </c:catAx>
      <c:valAx>
        <c:axId val="297702528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one"/>
        <c:crossAx val="2976925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7938635473251509"/>
          <c:y val="1.8364650120010293E-2"/>
          <c:w val="0.23177600149690974"/>
          <c:h val="0.16057928204494898"/>
        </c:manualLayout>
      </c:layout>
      <c:overlay val="0"/>
      <c:txPr>
        <a:bodyPr/>
        <a:lstStyle/>
        <a:p>
          <a:pPr>
            <a:defRPr sz="1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3400038148345125E-2"/>
          <c:y val="3.9260398174068296E-2"/>
          <c:w val="0.89319992370330981"/>
          <c:h val="0.8144053904498589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CA33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1"/>
            <c:invertIfNegative val="0"/>
            <c:bubble3D val="0"/>
            <c:spPr>
              <a:pattFill prst="wdDnDiag">
                <a:fgClr>
                  <a:srgbClr val="0070C0"/>
                </a:fgClr>
                <a:bgClr>
                  <a:schemeClr val="bg1"/>
                </a:bgClr>
              </a:patt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cat>
            <c:strRef>
              <c:f>Лист1!$A$2:$A$3</c:f>
              <c:strCache>
                <c:ptCount val="2"/>
                <c:pt idx="0">
                  <c:v>2015г.</c:v>
                </c:pt>
                <c:pt idx="1">
                  <c:v>2016г. (ожид.) 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3367.7</c:v>
                </c:pt>
                <c:pt idx="1">
                  <c:v>4015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5"/>
        <c:shape val="box"/>
        <c:axId val="218780416"/>
        <c:axId val="218781952"/>
        <c:axId val="0"/>
      </c:bar3DChart>
      <c:catAx>
        <c:axId val="21878041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218781952"/>
        <c:crosses val="autoZero"/>
        <c:auto val="1"/>
        <c:lblAlgn val="ctr"/>
        <c:lblOffset val="0"/>
        <c:noMultiLvlLbl val="0"/>
      </c:catAx>
      <c:valAx>
        <c:axId val="218781952"/>
        <c:scaling>
          <c:orientation val="minMax"/>
          <c:max val="4500"/>
        </c:scaling>
        <c:delete val="1"/>
        <c:axPos val="l"/>
        <c:numFmt formatCode="General" sourceLinked="1"/>
        <c:majorTickMark val="none"/>
        <c:minorTickMark val="none"/>
        <c:tickLblPos val="none"/>
        <c:crossAx val="218780416"/>
        <c:crosses val="autoZero"/>
        <c:crossBetween val="between"/>
        <c:majorUnit val="500"/>
        <c:minorUnit val="2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3400038148345125E-2"/>
          <c:y val="0.19539118409108924"/>
          <c:w val="0.89319992370330981"/>
          <c:h val="0.648151419335465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CA33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F7C8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invertIfNegative val="0"/>
            <c:bubble3D val="0"/>
            <c:spPr>
              <a:pattFill prst="wdDnDiag">
                <a:fgClr>
                  <a:srgbClr val="0070C0"/>
                </a:fgClr>
                <a:bgClr>
                  <a:schemeClr val="bg1"/>
                </a:bgClr>
              </a:patt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cat>
            <c:strRef>
              <c:f>Лист1!$A$2:$A$3</c:f>
              <c:strCache>
                <c:ptCount val="2"/>
                <c:pt idx="0">
                  <c:v>2015г.</c:v>
                </c:pt>
                <c:pt idx="1">
                  <c:v>2016г. (ожид.) 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2011.8</c:v>
                </c:pt>
                <c:pt idx="1">
                  <c:v>2300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shape val="box"/>
        <c:axId val="218815872"/>
        <c:axId val="218838144"/>
        <c:axId val="0"/>
      </c:bar3DChart>
      <c:catAx>
        <c:axId val="21881587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218838144"/>
        <c:crosses val="autoZero"/>
        <c:auto val="1"/>
        <c:lblAlgn val="ctr"/>
        <c:lblOffset val="0"/>
        <c:noMultiLvlLbl val="0"/>
      </c:catAx>
      <c:valAx>
        <c:axId val="218838144"/>
        <c:scaling>
          <c:orientation val="minMax"/>
          <c:max val="2500"/>
          <c:min val="0"/>
        </c:scaling>
        <c:delete val="1"/>
        <c:axPos val="l"/>
        <c:numFmt formatCode="General" sourceLinked="1"/>
        <c:majorTickMark val="none"/>
        <c:minorTickMark val="none"/>
        <c:tickLblPos val="none"/>
        <c:crossAx val="2188158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3400038148345125E-2"/>
          <c:y val="0.1338791446550055"/>
          <c:w val="0.89319992370330981"/>
          <c:h val="0.7096634587715486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CA33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996633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invertIfNegative val="0"/>
            <c:bubble3D val="0"/>
            <c:spPr>
              <a:pattFill prst="wdDnDiag">
                <a:fgClr>
                  <a:srgbClr val="0070C0"/>
                </a:fgClr>
                <a:bgClr>
                  <a:schemeClr val="bg1"/>
                </a:bgClr>
              </a:patt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cat>
            <c:strRef>
              <c:f>Лист1!$A$2:$A$3</c:f>
              <c:strCache>
                <c:ptCount val="2"/>
                <c:pt idx="0">
                  <c:v>2015г.</c:v>
                </c:pt>
                <c:pt idx="1">
                  <c:v>2016г. (ожид.) 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1590</c:v>
                </c:pt>
                <c:pt idx="1">
                  <c:v>1341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shape val="box"/>
        <c:axId val="218931968"/>
        <c:axId val="218933504"/>
        <c:axId val="0"/>
      </c:bar3DChart>
      <c:catAx>
        <c:axId val="2189319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218933504"/>
        <c:crosses val="autoZero"/>
        <c:auto val="1"/>
        <c:lblAlgn val="ctr"/>
        <c:lblOffset val="0"/>
        <c:noMultiLvlLbl val="0"/>
      </c:catAx>
      <c:valAx>
        <c:axId val="218933504"/>
        <c:scaling>
          <c:orientation val="minMax"/>
          <c:max val="2500"/>
          <c:min val="0"/>
        </c:scaling>
        <c:delete val="1"/>
        <c:axPos val="l"/>
        <c:numFmt formatCode="General" sourceLinked="1"/>
        <c:majorTickMark val="none"/>
        <c:minorTickMark val="none"/>
        <c:tickLblPos val="none"/>
        <c:crossAx val="2189319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3400038148345125E-2"/>
          <c:y val="0.1338791446550055"/>
          <c:w val="0.89319992370330981"/>
          <c:h val="0.7096634587715486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CA33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invertIfNegative val="0"/>
            <c:bubble3D val="0"/>
            <c:spPr>
              <a:pattFill prst="wdDnDiag">
                <a:fgClr>
                  <a:srgbClr val="0070C0"/>
                </a:fgClr>
                <a:bgClr>
                  <a:schemeClr val="bg1"/>
                </a:bgClr>
              </a:patt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cat>
            <c:strRef>
              <c:f>Лист1!$A$2:$A$3</c:f>
              <c:strCache>
                <c:ptCount val="2"/>
                <c:pt idx="0">
                  <c:v>2015г.</c:v>
                </c:pt>
                <c:pt idx="1">
                  <c:v>2016г. (ожид.) 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 formatCode="General">
                  <c:v>385.3</c:v>
                </c:pt>
                <c:pt idx="1">
                  <c:v>350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shape val="box"/>
        <c:axId val="235678336"/>
        <c:axId val="235680128"/>
        <c:axId val="0"/>
      </c:bar3DChart>
      <c:catAx>
        <c:axId val="23567833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235680128"/>
        <c:crosses val="autoZero"/>
        <c:auto val="1"/>
        <c:lblAlgn val="ctr"/>
        <c:lblOffset val="0"/>
        <c:noMultiLvlLbl val="0"/>
      </c:catAx>
      <c:valAx>
        <c:axId val="235680128"/>
        <c:scaling>
          <c:orientation val="minMax"/>
          <c:max val="2500"/>
          <c:min val="0"/>
        </c:scaling>
        <c:delete val="1"/>
        <c:axPos val="l"/>
        <c:numFmt formatCode="General" sourceLinked="1"/>
        <c:majorTickMark val="none"/>
        <c:minorTickMark val="none"/>
        <c:tickLblPos val="none"/>
        <c:crossAx val="2356783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>
              <a:gsLst>
                <a:gs pos="71000">
                  <a:srgbClr val="68C168"/>
                </a:gs>
                <a:gs pos="0">
                  <a:srgbClr val="008000"/>
                </a:gs>
                <a:gs pos="100000">
                  <a:srgbClr val="CCFFCC"/>
                </a:gs>
              </a:gsLst>
              <a:lin ang="5400000" scaled="0"/>
            </a:gradFill>
            <a:scene3d>
              <a:camera prst="orthographicFront"/>
              <a:lightRig rig="glow" dir="tl">
                <a:rot lat="0" lon="0" rev="900000"/>
              </a:lightRig>
            </a:scene3d>
            <a:sp3d prstMaterial="powder">
              <a:bevelT/>
            </a:sp3d>
          </c:spPr>
          <c:invertIfNegative val="0"/>
          <c:dLbls>
            <c:dLbl>
              <c:idx val="0"/>
              <c:layout>
                <c:manualLayout>
                  <c:x val="1.5470990552706634E-2"/>
                  <c:y val="-6.250246062992126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5470990552706619E-2"/>
                  <c:y val="-6.25000000000000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5470990552706619E-2"/>
                  <c:y val="3.12500000000005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392389149743609E-2"/>
                  <c:y val="-3.124999999999959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22,7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3923891497435958E-2"/>
                  <c:y val="-1.2500000000000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FF6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/>
              <a:lstStyle/>
              <a:p>
                <a:pPr>
                  <a:defRPr sz="28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0.0</c:formatCode>
                <c:ptCount val="5"/>
                <c:pt idx="0">
                  <c:v>18.600000000000001</c:v>
                </c:pt>
                <c:pt idx="1">
                  <c:v>18</c:v>
                </c:pt>
                <c:pt idx="2">
                  <c:v>20.9</c:v>
                </c:pt>
                <c:pt idx="3">
                  <c:v>21.5</c:v>
                </c:pt>
                <c:pt idx="4">
                  <c:v>23.4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2"/>
        <c:shape val="box"/>
        <c:axId val="218840064"/>
        <c:axId val="218862336"/>
        <c:axId val="0"/>
      </c:bar3DChart>
      <c:catAx>
        <c:axId val="2188400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218862336"/>
        <c:crosses val="autoZero"/>
        <c:auto val="1"/>
        <c:lblAlgn val="ctr"/>
        <c:lblOffset val="100"/>
        <c:noMultiLvlLbl val="0"/>
      </c:catAx>
      <c:valAx>
        <c:axId val="218862336"/>
        <c:scaling>
          <c:orientation val="minMax"/>
          <c:min val="0"/>
        </c:scaling>
        <c:delete val="1"/>
        <c:axPos val="l"/>
        <c:numFmt formatCode="0.0" sourceLinked="1"/>
        <c:majorTickMark val="out"/>
        <c:minorTickMark val="none"/>
        <c:tickLblPos val="none"/>
        <c:crossAx val="2188400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7"/>
        <c:shape val="cylinder"/>
        <c:axId val="232813312"/>
        <c:axId val="232814848"/>
        <c:axId val="0"/>
      </c:bar3DChart>
      <c:catAx>
        <c:axId val="2328133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32814848"/>
        <c:crosses val="autoZero"/>
        <c:auto val="1"/>
        <c:lblAlgn val="ctr"/>
        <c:lblOffset val="100"/>
        <c:noMultiLvlLbl val="0"/>
      </c:catAx>
      <c:valAx>
        <c:axId val="23281484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3281331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5430392996328237E-2"/>
          <c:y val="4.2073686098001113E-2"/>
          <c:w val="0.88913921400734353"/>
          <c:h val="0.9000749955172475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C0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Лист1!$A$2</c:f>
              <c:strCache>
                <c:ptCount val="1"/>
                <c:pt idx="0">
                  <c:v>лл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1105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9"/>
        <c:shape val="box"/>
        <c:axId val="215284736"/>
        <c:axId val="218006272"/>
        <c:axId val="0"/>
      </c:bar3DChart>
      <c:catAx>
        <c:axId val="2152847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18006272"/>
        <c:crosses val="autoZero"/>
        <c:auto val="1"/>
        <c:lblAlgn val="ctr"/>
        <c:lblOffset val="100"/>
        <c:noMultiLvlLbl val="0"/>
      </c:catAx>
      <c:valAx>
        <c:axId val="21800627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1528473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8.0716125949512357E-2"/>
          <c:w val="0.88913925799484894"/>
          <c:h val="0.838567748100974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B05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Лист1!$A$2</c:f>
              <c:strCache>
                <c:ptCount val="1"/>
                <c:pt idx="0">
                  <c:v>лл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500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7"/>
        <c:shape val="cylinder"/>
        <c:axId val="232886656"/>
        <c:axId val="232888192"/>
        <c:axId val="0"/>
      </c:bar3DChart>
      <c:catAx>
        <c:axId val="2328866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32888192"/>
        <c:crosses val="autoZero"/>
        <c:auto val="1"/>
        <c:lblAlgn val="ctr"/>
        <c:lblOffset val="100"/>
        <c:noMultiLvlLbl val="0"/>
      </c:catAx>
      <c:valAx>
        <c:axId val="23288819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3288665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18830" cy="489982"/>
          </a:xfrm>
          <a:prstGeom prst="rect">
            <a:avLst/>
          </a:prstGeom>
        </p:spPr>
        <p:txBody>
          <a:bodyPr vert="horz" lIns="90505" tIns="45252" rIns="90505" bIns="45252" rtlCol="0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5375" y="1"/>
            <a:ext cx="2918830" cy="489982"/>
          </a:xfrm>
          <a:prstGeom prst="rect">
            <a:avLst/>
          </a:prstGeom>
        </p:spPr>
        <p:txBody>
          <a:bodyPr vert="horz" lIns="90505" tIns="45252" rIns="90505" bIns="45252" rtlCol="0"/>
          <a:lstStyle>
            <a:lvl1pPr algn="r">
              <a:defRPr sz="1100"/>
            </a:lvl1pPr>
          </a:lstStyle>
          <a:p>
            <a:fld id="{1780FEEC-5F1F-47ED-BF53-CE5882A9AA37}" type="datetimeFigureOut">
              <a:rPr lang="ru-RU" smtClean="0"/>
              <a:pPr/>
              <a:t>20.11.2018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9307957"/>
            <a:ext cx="2918830" cy="489982"/>
          </a:xfrm>
          <a:prstGeom prst="rect">
            <a:avLst/>
          </a:prstGeom>
        </p:spPr>
        <p:txBody>
          <a:bodyPr vert="horz" lIns="90505" tIns="45252" rIns="90505" bIns="45252" rtlCol="0" anchor="b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5375" y="9307957"/>
            <a:ext cx="2918830" cy="489982"/>
          </a:xfrm>
          <a:prstGeom prst="rect">
            <a:avLst/>
          </a:prstGeom>
        </p:spPr>
        <p:txBody>
          <a:bodyPr vert="horz" lIns="90505" tIns="45252" rIns="90505" bIns="45252" rtlCol="0" anchor="b"/>
          <a:lstStyle>
            <a:lvl1pPr algn="r">
              <a:defRPr sz="1100"/>
            </a:lvl1pPr>
          </a:lstStyle>
          <a:p>
            <a:fld id="{4EEAF7F5-5136-4594-992D-67641D9B4D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15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18830" cy="489982"/>
          </a:xfrm>
          <a:prstGeom prst="rect">
            <a:avLst/>
          </a:prstGeom>
        </p:spPr>
        <p:txBody>
          <a:bodyPr vert="horz" lIns="90505" tIns="45252" rIns="90505" bIns="45252" rtlCol="0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5" y="1"/>
            <a:ext cx="2918830" cy="489982"/>
          </a:xfrm>
          <a:prstGeom prst="rect">
            <a:avLst/>
          </a:prstGeom>
        </p:spPr>
        <p:txBody>
          <a:bodyPr vert="horz" lIns="90505" tIns="45252" rIns="90505" bIns="45252" rtlCol="0"/>
          <a:lstStyle>
            <a:lvl1pPr algn="r">
              <a:defRPr sz="1100"/>
            </a:lvl1pPr>
          </a:lstStyle>
          <a:p>
            <a:fld id="{567D02B5-BCA5-4296-9CC1-E8CB7053160B}" type="datetimeFigureOut">
              <a:rPr lang="ru-RU" smtClean="0"/>
              <a:pPr/>
              <a:t>20.11.2018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33425"/>
            <a:ext cx="4900613" cy="3676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505" tIns="45252" rIns="90505" bIns="45252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8" y="4654829"/>
            <a:ext cx="5388610" cy="4409837"/>
          </a:xfrm>
          <a:prstGeom prst="rect">
            <a:avLst/>
          </a:prstGeom>
        </p:spPr>
        <p:txBody>
          <a:bodyPr vert="horz" lIns="90505" tIns="45252" rIns="90505" bIns="45252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307957"/>
            <a:ext cx="2918830" cy="489982"/>
          </a:xfrm>
          <a:prstGeom prst="rect">
            <a:avLst/>
          </a:prstGeom>
        </p:spPr>
        <p:txBody>
          <a:bodyPr vert="horz" lIns="90505" tIns="45252" rIns="90505" bIns="45252" rtlCol="0" anchor="b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5" y="9307957"/>
            <a:ext cx="2918830" cy="489982"/>
          </a:xfrm>
          <a:prstGeom prst="rect">
            <a:avLst/>
          </a:prstGeom>
        </p:spPr>
        <p:txBody>
          <a:bodyPr vert="horz" lIns="90505" tIns="45252" rIns="90505" bIns="45252" rtlCol="0" anchor="b"/>
          <a:lstStyle>
            <a:lvl1pPr algn="r">
              <a:defRPr sz="1100"/>
            </a:lvl1pPr>
          </a:lstStyle>
          <a:p>
            <a:fld id="{0FDF1EAA-24EB-4CB2-8603-7A06B27F0F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4962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F1EAA-24EB-4CB2-8603-7A06B27F0FFE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EFDDFC-B733-460C-8186-199507F42966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762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  <p:sp>
        <p:nvSpPr>
          <p:cNvPr id="409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82706216-2102-46AC-A8F1-DE2CABE967C0}" type="slidenum">
              <a:rPr lang="ru-RU" altLang="ru-RU" smtClean="0">
                <a:latin typeface="Arial" charset="0"/>
              </a:rPr>
              <a:pPr/>
              <a:t>42</a:t>
            </a:fld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F1EAA-24EB-4CB2-8603-7A06B27F0FFE}" type="slidenum">
              <a:rPr lang="ru-RU" smtClean="0"/>
              <a:pPr/>
              <a:t>46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F1EAA-24EB-4CB2-8603-7A06B27F0FFE}" type="slidenum">
              <a:rPr lang="ru-RU" smtClean="0"/>
              <a:pPr/>
              <a:t>80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59407-E645-4807-BF1A-F682EA020EDF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920E7-36C3-4046-8E95-424DC4D85B8E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FC164-B83B-45D1-8A2D-B32ADDD81D32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3227849-4E82-4EA7-AB75-D2609E10D093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41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B5A9F3-4ECE-42BE-8B6E-391FB98145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7289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0635A-A07F-4FD7-9E7D-0362B57B9C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4054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29369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B0D858-C326-4631-8E1D-3FF971E6B19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7629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B52D2A-BE64-462C-B550-7FC976852B1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8669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06457-BA3B-4928-97F3-6512E38B75C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688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A577F-67E4-4557-8FD6-4A10DCF62A6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214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85E03-9644-481F-A19D-A83648BD75FB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51A851-1BF8-46F2-BBD8-94FCF720050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765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3930C4-42EE-4495-88BF-EFEC1F683FA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2419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001CF8-183E-49FD-A907-E12A337E98C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7014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C34E88-C8BB-4799-8F69-EBFC6669B53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6000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55D18-87FA-4774-A6E0-AB4B22C1145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028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A68635-904D-4D45-8E20-48515DB6C81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4695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077BFE-E811-4629-898F-779A65BC6AA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3610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1D6F1-A41D-4490-BD3E-25F6AACC309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2073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59407-E645-4807-BF1A-F682EA020EDF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989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85E03-9644-481F-A19D-A83648BD75FB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417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D7E08-9596-42E4-888D-8A9AA36C2A3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D7E08-9596-42E4-888D-8A9AA36C2A3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4901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8558-C9D5-4822-AED6-100FA06B9051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7503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1AF66-AB1A-4D0F-9157-DFDDB5577FAC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7184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43566-6CF4-487E-B593-49B61DBC59A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9530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620D8-4799-4C8C-9259-F7CCC95013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4308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B2736-658F-49FA-A572-D5B41B41310A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5604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BB65957-AE0D-4471-973F-62CF720C40BE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7686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920E7-36C3-4046-8E95-424DC4D85B8E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8712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FC164-B83B-45D1-8A2D-B32ADDD81D32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0062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3227849-4E82-4EA7-AB75-D2609E10D093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512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8558-C9D5-4822-AED6-100FA06B9051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1AF66-AB1A-4D0F-9157-DFDDB5577FAC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43566-6CF4-487E-B593-49B61DBC59A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620D8-4799-4C8C-9259-F7CCC95013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B2736-658F-49FA-A572-D5B41B41310A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65957-AE0D-4471-973F-62CF720C40BE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4617B">
                  <a:shade val="90000"/>
                </a:srgbClr>
              </a:solidFill>
              <a:latin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4617B">
                  <a:shade val="90000"/>
                </a:srgbClr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3AB3BFA-3376-4463-9255-E749AAE3F190}" type="slidenum">
              <a:rPr lang="ru-RU" smtClean="0">
                <a:solidFill>
                  <a:srgbClr val="04617B">
                    <a:shade val="90000"/>
                  </a:srgb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30" r:id="rId13"/>
    <p:sldLayoutId id="2147483731" r:id="rId14"/>
    <p:sldLayoutId id="2147483732" r:id="rId1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37C30E-FA3A-4AED-A216-B68358F4F217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883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4617B">
                  <a:shade val="90000"/>
                </a:srgbClr>
              </a:solidFill>
              <a:latin typeface="Arial" charset="0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4617B">
                  <a:shade val="90000"/>
                </a:srgbClr>
              </a:solidFill>
              <a:latin typeface="Arial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3AB3BFA-3376-4463-9255-E749AAE3F190}" type="slidenum">
              <a:rPr lang="ru-RU" smtClean="0">
                <a:solidFill>
                  <a:srgbClr val="04617B">
                    <a:shade val="90000"/>
                  </a:srgb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  <a:latin typeface="Arial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1128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chart" Target="../charts/char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8.jpeg"/><Relationship Id="rId7" Type="http://schemas.openxmlformats.org/officeDocument/2006/relationships/image" Target="../media/image11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chart" Target="../charts/chart5.xml"/><Relationship Id="rId5" Type="http://schemas.microsoft.com/office/2007/relationships/hdphoto" Target="../media/hdphoto2.wdp"/><Relationship Id="rId10" Type="http://schemas.openxmlformats.org/officeDocument/2006/relationships/chart" Target="../charts/chart4.xml"/><Relationship Id="rId4" Type="http://schemas.openxmlformats.org/officeDocument/2006/relationships/image" Target="../media/image9.jpeg"/><Relationship Id="rId9" Type="http://schemas.openxmlformats.org/officeDocument/2006/relationships/chart" Target="../charts/char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9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30.jpeg"/><Relationship Id="rId4" Type="http://schemas.openxmlformats.org/officeDocument/2006/relationships/chart" Target="../charts/char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microsoft.com/office/2007/relationships/hdphoto" Target="../media/hdphoto8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40.png"/><Relationship Id="rId5" Type="http://schemas.microsoft.com/office/2007/relationships/hdphoto" Target="../media/hdphoto7.wdp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microsoft.com/office/2007/relationships/hdphoto" Target="../media/hdphoto9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openxmlformats.org/officeDocument/2006/relationships/image" Target="../media/image46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microsoft.com/office/2007/relationships/hdphoto" Target="../media/hdphoto4.wdp"/><Relationship Id="rId4" Type="http://schemas.openxmlformats.org/officeDocument/2006/relationships/image" Target="../media/image44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7.jpeg"/><Relationship Id="rId7" Type="http://schemas.openxmlformats.org/officeDocument/2006/relationships/image" Target="../media/image5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microsoft.com/office/2007/relationships/hdphoto" Target="../media/hdphoto5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5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onsult.kazgau.ru/" TargetMode="External"/><Relationship Id="rId4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7.jpeg"/><Relationship Id="rId3" Type="http://schemas.openxmlformats.org/officeDocument/2006/relationships/chart" Target="../charts/chart8.xml"/><Relationship Id="rId7" Type="http://schemas.microsoft.com/office/2007/relationships/hdphoto" Target="../media/hdphoto3.wdp"/><Relationship Id="rId12" Type="http://schemas.openxmlformats.org/officeDocument/2006/relationships/chart" Target="../charts/chart10.xml"/><Relationship Id="rId2" Type="http://schemas.openxmlformats.org/officeDocument/2006/relationships/chart" Target="../charts/chart7.xml"/><Relationship Id="rId16" Type="http://schemas.openxmlformats.org/officeDocument/2006/relationships/chart" Target="../charts/chart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11" Type="http://schemas.microsoft.com/office/2007/relationships/hdphoto" Target="../media/hdphoto5.wdp"/><Relationship Id="rId5" Type="http://schemas.openxmlformats.org/officeDocument/2006/relationships/image" Target="../media/image12.jpeg"/><Relationship Id="rId15" Type="http://schemas.openxmlformats.org/officeDocument/2006/relationships/chart" Target="../charts/chart12.xml"/><Relationship Id="rId10" Type="http://schemas.openxmlformats.org/officeDocument/2006/relationships/image" Target="../media/image15.png"/><Relationship Id="rId4" Type="http://schemas.openxmlformats.org/officeDocument/2006/relationships/chart" Target="../charts/chart9.xml"/><Relationship Id="rId9" Type="http://schemas.microsoft.com/office/2007/relationships/hdphoto" Target="../media/hdphoto4.wdp"/><Relationship Id="rId14" Type="http://schemas.openxmlformats.org/officeDocument/2006/relationships/chart" Target="../charts/chart1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17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9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Relationship Id="rId9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16866" y="6439527"/>
            <a:ext cx="1707262" cy="33855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г.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Казань 2016г.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04394" y="1480479"/>
            <a:ext cx="519289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32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АГРОПРОМЫШЛЕННЫЙ</a:t>
            </a:r>
          </a:p>
          <a:p>
            <a:pPr algn="r"/>
            <a:r>
              <a:rPr lang="ru-RU" sz="32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КОМПЛЕКС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9031" y="476672"/>
            <a:ext cx="1963637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Республика</a:t>
            </a:r>
          </a:p>
          <a:p>
            <a:pPr algn="ctr">
              <a:lnSpc>
                <a:spcPct val="80000"/>
              </a:lnSpc>
            </a:pPr>
            <a:r>
              <a:rPr lang="ru-RU" sz="24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Татарстан</a:t>
            </a:r>
          </a:p>
        </p:txBody>
      </p:sp>
      <p:pic>
        <p:nvPicPr>
          <p:cNvPr id="8" name="Picture 6" descr="C:\Users\KStroeva\Desktop\обложка new 2014 pres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31" y="1064281"/>
            <a:ext cx="2196746" cy="159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KStroeva\Desktop\карт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668" y="2667600"/>
            <a:ext cx="6296719" cy="373487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89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 vert="horz" lIns="91440" tIns="45720" rIns="91440" bIns="45720" rtlCol="0" anchor="ctr"/>
          <a:lstStyle/>
          <a:p>
            <a:fld id="{C4638558-C9D5-4822-AED6-100FA06B9051}" type="slidenum">
              <a:rPr lang="ru-RU" sz="1400" b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pPr/>
              <a:t>10</a:t>
            </a:fld>
            <a:endParaRPr lang="ru-RU" sz="1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7419" y="-201"/>
            <a:ext cx="8256581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ru-RU"/>
            </a:defPPr>
            <a:lvl1pPr algn="ctr">
              <a:defRPr sz="3200" b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/>
              <a:t>Задача </a:t>
            </a:r>
            <a:r>
              <a:rPr lang="ru-RU" dirty="0" smtClean="0"/>
              <a:t>- </a:t>
            </a:r>
            <a:r>
              <a:rPr lang="ru-RU" dirty="0"/>
              <a:t>обеспечить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низкую </a:t>
            </a:r>
            <a:r>
              <a:rPr lang="ru-RU" dirty="0"/>
              <a:t>себестоимость продукции растениеводства </a:t>
            </a:r>
          </a:p>
        </p:txBody>
      </p:sp>
      <p:pic>
        <p:nvPicPr>
          <p:cNvPr id="6" name="Picture 2" descr="\\RAY\Pictures\ЭМБЛЕМЫ\МСХ\герб МСХ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8" y="107956"/>
            <a:ext cx="788592" cy="7649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48239831"/>
              </p:ext>
            </p:extLst>
          </p:nvPr>
        </p:nvGraphicFramePr>
        <p:xfrm>
          <a:off x="0" y="1596181"/>
          <a:ext cx="8964488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51520" y="5301208"/>
            <a:ext cx="871296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 объективном удорожании материальных ресурсов обеспечить себестоимость </a:t>
            </a:r>
            <a:r>
              <a:rPr lang="ru-RU" sz="2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зерноединиц</a:t>
            </a:r>
            <a:r>
              <a:rPr lang="ru-RU" sz="2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не более 5,0 тыс. </a:t>
            </a:r>
            <a:r>
              <a:rPr lang="ru-RU" sz="2600" b="1" i="1" strike="sngStrik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/</a:t>
            </a:r>
            <a:r>
              <a:rPr lang="ru-RU" sz="2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тн</a:t>
            </a:r>
            <a:endParaRPr lang="ru-RU" sz="2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609809" y="547607"/>
            <a:ext cx="3345814" cy="375723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2328280"/>
              </p:ext>
            </p:extLst>
          </p:nvPr>
        </p:nvGraphicFramePr>
        <p:xfrm>
          <a:off x="251520" y="1130384"/>
          <a:ext cx="2952328" cy="5364480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{F5AB1C69-6EDB-4FF4-983F-18BD219EF322}</a:tableStyleId>
              </a:tblPr>
              <a:tblGrid>
                <a:gridCol w="1944216"/>
                <a:gridCol w="1008112"/>
              </a:tblGrid>
              <a:tr h="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Район</a:t>
                      </a:r>
                    </a:p>
                  </a:txBody>
                  <a:tcPr marL="72000" marR="95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Урожай-</a:t>
                      </a:r>
                      <a:r>
                        <a:rPr lang="ru-RU" sz="1600" b="1" kern="120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ность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2000" marR="95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Заинский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35,0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Буинский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30,5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Тетюшский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29,4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Тукаевский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29,0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Балтасинский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28,0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Нурлатский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28,0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Кукморский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27,0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Арский</a:t>
                      </a:r>
                    </a:p>
                  </a:txBody>
                  <a:tcPr marL="7200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26,6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Сабинский</a:t>
                      </a:r>
                    </a:p>
                  </a:txBody>
                  <a:tcPr marL="7200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26,6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Актанышский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26,0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Атнинский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25,6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Р.Слободский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25,3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Зеленодольский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25,2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Азнакаевский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24,8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Алексеевский</a:t>
                      </a:r>
                    </a:p>
                  </a:txBody>
                  <a:tcPr marL="7200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24,7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Сармановский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24,6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Спасский</a:t>
                      </a:r>
                    </a:p>
                  </a:txBody>
                  <a:tcPr marL="7200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24,4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Апастовский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23,6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Нижнекамский</a:t>
                      </a:r>
                    </a:p>
                  </a:txBody>
                  <a:tcPr marL="7200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23,5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Дрожжановский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23,4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59632" y="0"/>
            <a:ext cx="6740815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Урожай с полей в 2016 году</a:t>
            </a:r>
          </a:p>
          <a:p>
            <a:pPr algn="r"/>
            <a:r>
              <a:rPr lang="ru-RU" sz="2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(в </a:t>
            </a:r>
            <a:r>
              <a:rPr lang="ru-RU" sz="22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зерноединицах</a:t>
            </a:r>
            <a:r>
              <a:rPr lang="ru-RU" sz="2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ц/га)</a:t>
            </a:r>
            <a:endParaRPr lang="ru-RU" sz="22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05390" y="6237312"/>
            <a:ext cx="2290746" cy="430887"/>
          </a:xfrm>
          <a:prstGeom prst="rect">
            <a:avLst/>
          </a:prstGeom>
          <a:solidFill>
            <a:srgbClr val="FFFF6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36000" rIns="36000" rtlCol="0">
            <a:spAutoFit/>
          </a:bodyPr>
          <a:lstStyle>
            <a:defPPr>
              <a:defRPr lang="ru-RU"/>
            </a:defPPr>
            <a:lvl1pPr>
              <a:defRPr sz="22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pPr algn="ctr"/>
            <a:r>
              <a:rPr lang="ru-RU" dirty="0">
                <a:solidFill>
                  <a:schemeClr val="tx1"/>
                </a:solidFill>
              </a:rPr>
              <a:t>По </a:t>
            </a:r>
            <a:r>
              <a:rPr lang="ru-RU" dirty="0" smtClean="0">
                <a:solidFill>
                  <a:schemeClr val="tx1"/>
                </a:solidFill>
              </a:rPr>
              <a:t>РТ - 23,4 ц/га</a:t>
            </a:r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4" name="Группа 11"/>
          <p:cNvGrpSpPr/>
          <p:nvPr/>
        </p:nvGrpSpPr>
        <p:grpSpPr>
          <a:xfrm>
            <a:off x="3482220" y="1268760"/>
            <a:ext cx="2241908" cy="4824536"/>
            <a:chOff x="3482190" y="1178822"/>
            <a:chExt cx="2241908" cy="4997861"/>
          </a:xfrm>
        </p:grpSpPr>
        <p:pic>
          <p:nvPicPr>
            <p:cNvPr id="3074" name="Picture 2" descr="\\RAY\Pictures\НОВАЯ БАЗА\РАСТЕНИЕВОДСТВО\ЗЕРНОВЫЕ И ЗЕРНОБОБОВЫЕ\Поля зерновых\Пшеница\P1010194.jp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482190" y="1178822"/>
              <a:ext cx="2241908" cy="14838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482190" y="2924944"/>
              <a:ext cx="2241908" cy="153291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8" name="Picture 6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482190" y="4706471"/>
              <a:ext cx="2241908" cy="14702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2736956"/>
              </p:ext>
            </p:extLst>
          </p:nvPr>
        </p:nvGraphicFramePr>
        <p:xfrm>
          <a:off x="6012160" y="1130384"/>
          <a:ext cx="2880320" cy="5394960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872208"/>
                <a:gridCol w="1008112"/>
              </a:tblGrid>
              <a:tr h="0"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lnSpc>
                          <a:spcPct val="100000"/>
                        </a:lnSpc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Район</a:t>
                      </a:r>
                    </a:p>
                  </a:txBody>
                  <a:tcPr marL="72000" marR="95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lnSpc>
                          <a:spcPct val="100000"/>
                        </a:lnSpc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Урожай-</a:t>
                      </a:r>
                      <a:r>
                        <a:rPr kumimoji="0" lang="ru-RU" sz="1600" b="1" kern="120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ность</a:t>
                      </a:r>
                      <a:endParaRPr kumimoji="0" lang="ru-RU" sz="1600" b="1" kern="120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2000" marR="95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Мензелинский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23,2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EB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Кайбицкий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23,0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EB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Аксубаевский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22,5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EB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Алькеевский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22,0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EB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Лениногорский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21,9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EB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Тюлячинский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21,8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EB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Мамадышский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21,5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EB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В.Услонский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21,3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EB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Елабужский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21,1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EB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Новошешминский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21,1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EB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Высокогорский</a:t>
                      </a:r>
                    </a:p>
                  </a:txBody>
                  <a:tcPr marL="7200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21,0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EB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Чистопольский</a:t>
                      </a:r>
                    </a:p>
                  </a:txBody>
                  <a:tcPr marL="7200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21,0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EB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Муслюмовский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20,1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EB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Ютазинский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19,4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EB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Пестречинский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18,9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EB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Лаишевский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18,7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EB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Черемшанский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18,5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EB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Агрызский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18,1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EB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Кам.Устьинский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17,7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EB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Бавлинский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17,2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EB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Альметьевский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17,0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EB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Менделеевский</a:t>
                      </a:r>
                    </a:p>
                  </a:txBody>
                  <a:tcPr marL="7200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16,9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EB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Бугульминский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16,3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EB"/>
                    </a:solidFill>
                  </a:tcPr>
                </a:tc>
              </a:tr>
            </a:tbl>
          </a:graphicData>
        </a:graphic>
      </p:graphicFrame>
      <p:pic>
        <p:nvPicPr>
          <p:cNvPr id="12" name="Picture 2" descr="\\RAY\Pictures\ЭМБЛЕМЫ\МСХ\герб МСХ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7956"/>
            <a:ext cx="788592" cy="7649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 vert="horz" lIns="91440" tIns="45720" rIns="91440" bIns="45720" rtlCol="0" anchor="ctr"/>
          <a:lstStyle/>
          <a:p>
            <a:fld id="{C4638558-C9D5-4822-AED6-100FA06B9051}" type="slidenum">
              <a:rPr lang="ru-RU" sz="1400" b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pPr/>
              <a:t>11</a:t>
            </a:fld>
            <a:endParaRPr lang="ru-RU" sz="1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7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5"/>
          <p:cNvSpPr txBox="1">
            <a:spLocks noChangeArrowheads="1"/>
          </p:cNvSpPr>
          <p:nvPr/>
        </p:nvSpPr>
        <p:spPr bwMode="auto">
          <a:xfrm>
            <a:off x="0" y="0"/>
            <a:ext cx="87487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800"/>
              <a:t>Коэффициенты перевода в зерновые единицы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23850" y="692150"/>
          <a:ext cx="8459788" cy="48466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53595"/>
                <a:gridCol w="3706193"/>
              </a:tblGrid>
              <a:tr h="823014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Сельскохозяйственная</a:t>
                      </a:r>
                      <a:r>
                        <a:rPr lang="ru-RU" sz="2400" b="1" baseline="0" dirty="0" smtClean="0">
                          <a:solidFill>
                            <a:schemeClr val="tx1"/>
                          </a:solidFill>
                        </a:rPr>
                        <a:t> культура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Коэффициент перевода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23014">
                <a:tc>
                  <a:txBody>
                    <a:bodyPr/>
                    <a:lstStyle/>
                    <a:p>
                      <a:r>
                        <a:rPr lang="ru-RU" sz="2400" b="0" dirty="0" smtClean="0">
                          <a:solidFill>
                            <a:schemeClr val="tx1"/>
                          </a:solidFill>
                        </a:rPr>
                        <a:t>Пшеница (яровая, озимая), рожь, ячмень (яровой, озимой)</a:t>
                      </a:r>
                      <a:endParaRPr lang="ru-RU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tx1"/>
                          </a:solidFill>
                        </a:rPr>
                        <a:t>1,0</a:t>
                      </a:r>
                      <a:endParaRPr lang="ru-RU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7230">
                <a:tc>
                  <a:txBody>
                    <a:bodyPr/>
                    <a:lstStyle/>
                    <a:p>
                      <a:r>
                        <a:rPr lang="ru-RU" sz="2400" b="0" dirty="0" smtClean="0">
                          <a:solidFill>
                            <a:schemeClr val="tx1"/>
                          </a:solidFill>
                        </a:rPr>
                        <a:t>Овес</a:t>
                      </a:r>
                      <a:endParaRPr lang="ru-RU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tx1"/>
                          </a:solidFill>
                        </a:rPr>
                        <a:t>0,80</a:t>
                      </a:r>
                      <a:endParaRPr lang="ru-RU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7230">
                <a:tc>
                  <a:txBody>
                    <a:bodyPr/>
                    <a:lstStyle/>
                    <a:p>
                      <a:r>
                        <a:rPr lang="ru-RU" sz="2400" b="0" dirty="0" smtClean="0">
                          <a:solidFill>
                            <a:schemeClr val="tx1"/>
                          </a:solidFill>
                        </a:rPr>
                        <a:t>Горох</a:t>
                      </a:r>
                      <a:endParaRPr lang="ru-RU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tx1"/>
                          </a:solidFill>
                        </a:rPr>
                        <a:t>0,99</a:t>
                      </a:r>
                      <a:endParaRPr lang="ru-RU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7230">
                <a:tc>
                  <a:txBody>
                    <a:bodyPr/>
                    <a:lstStyle/>
                    <a:p>
                      <a:r>
                        <a:rPr lang="ru-RU" sz="2400" b="0" dirty="0" smtClean="0">
                          <a:solidFill>
                            <a:schemeClr val="tx1"/>
                          </a:solidFill>
                        </a:rPr>
                        <a:t>Гречиха</a:t>
                      </a:r>
                      <a:endParaRPr lang="ru-RU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tx1"/>
                          </a:solidFill>
                        </a:rPr>
                        <a:t>0,75</a:t>
                      </a:r>
                      <a:endParaRPr lang="ru-RU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7230">
                <a:tc>
                  <a:txBody>
                    <a:bodyPr/>
                    <a:lstStyle/>
                    <a:p>
                      <a:r>
                        <a:rPr lang="ru-RU" sz="2400" b="0" dirty="0" smtClean="0">
                          <a:solidFill>
                            <a:schemeClr val="tx1"/>
                          </a:solidFill>
                        </a:rPr>
                        <a:t>Подсолнечник</a:t>
                      </a:r>
                      <a:endParaRPr lang="ru-RU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tx1"/>
                          </a:solidFill>
                        </a:rPr>
                        <a:t>1,47</a:t>
                      </a:r>
                      <a:endParaRPr lang="ru-RU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7230">
                <a:tc>
                  <a:txBody>
                    <a:bodyPr/>
                    <a:lstStyle/>
                    <a:p>
                      <a:r>
                        <a:rPr lang="ru-RU" sz="2400" b="0" dirty="0" smtClean="0">
                          <a:solidFill>
                            <a:schemeClr val="tx1"/>
                          </a:solidFill>
                        </a:rPr>
                        <a:t>Сахарная свекла</a:t>
                      </a:r>
                      <a:endParaRPr lang="ru-RU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tx1"/>
                          </a:solidFill>
                        </a:rPr>
                        <a:t>0,26</a:t>
                      </a:r>
                      <a:endParaRPr lang="ru-RU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7230">
                <a:tc>
                  <a:txBody>
                    <a:bodyPr/>
                    <a:lstStyle/>
                    <a:p>
                      <a:r>
                        <a:rPr lang="ru-RU" sz="2400" b="0" dirty="0" smtClean="0">
                          <a:solidFill>
                            <a:schemeClr val="tx1"/>
                          </a:solidFill>
                        </a:rPr>
                        <a:t>Картофель</a:t>
                      </a:r>
                      <a:endParaRPr lang="ru-RU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tx1"/>
                          </a:solidFill>
                        </a:rPr>
                        <a:t>0,25</a:t>
                      </a:r>
                      <a:endParaRPr lang="ru-RU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7230">
                <a:tc>
                  <a:txBody>
                    <a:bodyPr/>
                    <a:lstStyle/>
                    <a:p>
                      <a:r>
                        <a:rPr lang="ru-RU" sz="2400" b="0" dirty="0" smtClean="0">
                          <a:solidFill>
                            <a:schemeClr val="tx1"/>
                          </a:solidFill>
                        </a:rPr>
                        <a:t>Рапс</a:t>
                      </a:r>
                      <a:endParaRPr lang="ru-RU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tx1"/>
                          </a:solidFill>
                        </a:rPr>
                        <a:t>1,44</a:t>
                      </a:r>
                      <a:endParaRPr lang="ru-RU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7443" name="TextBox 7"/>
          <p:cNvSpPr txBox="1">
            <a:spLocks noChangeArrowheads="1"/>
          </p:cNvSpPr>
          <p:nvPr/>
        </p:nvSpPr>
        <p:spPr bwMode="auto">
          <a:xfrm>
            <a:off x="250825" y="5732463"/>
            <a:ext cx="84978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400"/>
              <a:t>Пример : 3,0 т/га зерна пшеницы = 12 т/га картофеля = 2,08 т/га рапса = 3,75 т/га гороха = 11,5 т/га сах. свеклы</a:t>
            </a:r>
          </a:p>
        </p:txBody>
      </p:sp>
    </p:spTree>
    <p:extLst>
      <p:ext uri="{BB962C8B-B14F-4D97-AF65-F5344CB8AC3E}">
        <p14:creationId xmlns:p14="http://schemas.microsoft.com/office/powerpoint/2010/main" val="288822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9998926"/>
              </p:ext>
            </p:extLst>
          </p:nvPr>
        </p:nvGraphicFramePr>
        <p:xfrm>
          <a:off x="458579" y="1297009"/>
          <a:ext cx="8280920" cy="5192474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4608512"/>
                <a:gridCol w="3672408"/>
              </a:tblGrid>
              <a:tr h="4862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6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Инвестор</a:t>
                      </a:r>
                      <a:endParaRPr lang="ru-RU" sz="2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6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Урожайность, ц/га</a:t>
                      </a:r>
                      <a:endParaRPr lang="ru-RU" sz="2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</a:tr>
              <a:tr h="5229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2800" b="1" u="none" strike="noStrike" dirty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ЗАО </a:t>
                      </a:r>
                      <a:r>
                        <a:rPr lang="ru-RU" sz="2800" b="1" u="none" strike="noStrike" dirty="0" smtClean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«</a:t>
                      </a:r>
                      <a:r>
                        <a:rPr lang="ru-RU" sz="2800" b="1" u="none" strike="noStrike" dirty="0" err="1" smtClean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Агросила</a:t>
                      </a:r>
                      <a:r>
                        <a:rPr lang="ru-RU" sz="2800" b="1" u="none" strike="noStrike" dirty="0" smtClean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групп»</a:t>
                      </a:r>
                      <a:endParaRPr lang="ru-RU" sz="2800" b="1" i="0" u="none" strike="noStrike" dirty="0">
                        <a:solidFill>
                          <a:srgbClr val="008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1" u="none" strike="noStrike" dirty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29,2</a:t>
                      </a:r>
                      <a:endParaRPr lang="ru-RU" sz="2800" b="1" i="0" u="none" strike="noStrike" dirty="0">
                        <a:solidFill>
                          <a:srgbClr val="008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</a:tr>
              <a:tr h="5229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2800" b="1" u="none" strike="noStrike" dirty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ГК ООО </a:t>
                      </a:r>
                      <a:r>
                        <a:rPr lang="ru-RU" sz="2800" b="1" u="none" strike="noStrike" dirty="0" smtClean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«</a:t>
                      </a:r>
                      <a:r>
                        <a:rPr lang="ru-RU" sz="2800" b="1" u="none" strike="noStrike" dirty="0" err="1" smtClean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АгроИнвест</a:t>
                      </a:r>
                      <a:r>
                        <a:rPr lang="ru-RU" sz="2800" b="1" u="none" strike="noStrike" dirty="0" smtClean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»</a:t>
                      </a:r>
                      <a:endParaRPr lang="ru-RU" sz="2800" b="1" i="0" u="none" strike="noStrike" dirty="0">
                        <a:solidFill>
                          <a:srgbClr val="008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1" u="none" strike="noStrike" dirty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28,6</a:t>
                      </a:r>
                      <a:endParaRPr lang="ru-RU" sz="2800" b="1" i="0" u="none" strike="noStrike" dirty="0">
                        <a:solidFill>
                          <a:srgbClr val="008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</a:tr>
              <a:tr h="5229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2800" b="1" u="none" strike="noStrike" dirty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ОАО </a:t>
                      </a:r>
                      <a:r>
                        <a:rPr lang="ru-RU" sz="2800" b="1" u="none" strike="noStrike" dirty="0" smtClean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«</a:t>
                      </a:r>
                      <a:r>
                        <a:rPr lang="ru-RU" sz="2800" b="1" u="none" strike="noStrike" dirty="0" err="1" smtClean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Татагролизинг</a:t>
                      </a:r>
                      <a:r>
                        <a:rPr lang="ru-RU" sz="2800" b="1" u="none" strike="noStrike" dirty="0" smtClean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»</a:t>
                      </a:r>
                      <a:endParaRPr lang="ru-RU" sz="2800" b="1" i="0" u="none" strike="noStrike" dirty="0">
                        <a:solidFill>
                          <a:srgbClr val="008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1" u="none" strike="noStrike" dirty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24,7</a:t>
                      </a:r>
                      <a:endParaRPr lang="ru-RU" sz="2800" b="1" i="0" u="none" strike="noStrike" dirty="0">
                        <a:solidFill>
                          <a:srgbClr val="008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</a:tr>
              <a:tr h="5229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2800" b="1" u="none" strike="noStrike" dirty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ЗАО </a:t>
                      </a:r>
                      <a:r>
                        <a:rPr lang="ru-RU" sz="2800" b="1" u="none" strike="noStrike" dirty="0" smtClean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«КВ Агро»</a:t>
                      </a:r>
                      <a:endParaRPr lang="ru-RU" sz="2800" b="1" i="0" u="none" strike="noStrike" dirty="0">
                        <a:solidFill>
                          <a:srgbClr val="008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1" u="none" strike="noStrike" dirty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24,1</a:t>
                      </a:r>
                      <a:endParaRPr lang="ru-RU" sz="2800" b="1" i="0" u="none" strike="noStrike" dirty="0">
                        <a:solidFill>
                          <a:srgbClr val="008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</a:tr>
              <a:tr h="5229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2800" b="1" u="none" strike="noStrike" dirty="0"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ХК </a:t>
                      </a:r>
                      <a:r>
                        <a:rPr lang="ru-RU" sz="2800" b="1" u="none" strike="noStrike" dirty="0" smtClean="0"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«Ак Барс»</a:t>
                      </a:r>
                      <a:endParaRPr lang="ru-RU" sz="2800" b="1" i="0" u="none" strike="noStrike" dirty="0">
                        <a:solidFill>
                          <a:srgbClr val="9933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1" u="none" strike="noStrike" dirty="0"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18,8</a:t>
                      </a:r>
                      <a:endParaRPr lang="ru-RU" sz="2800" b="1" i="0" u="none" strike="noStrike" dirty="0">
                        <a:solidFill>
                          <a:srgbClr val="9933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</a:tr>
              <a:tr h="5229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2800" b="1" u="none" strike="noStrike" dirty="0"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ООО </a:t>
                      </a:r>
                      <a:r>
                        <a:rPr lang="ru-RU" sz="2800" b="1" u="none" strike="noStrike" dirty="0" smtClean="0"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«</a:t>
                      </a:r>
                      <a:r>
                        <a:rPr lang="ru-RU" sz="2800" b="1" u="none" strike="noStrike" dirty="0" err="1" smtClean="0"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Татагро</a:t>
                      </a:r>
                      <a:r>
                        <a:rPr lang="ru-RU" sz="2800" b="1" u="none" strike="noStrike" dirty="0" smtClean="0"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»</a:t>
                      </a:r>
                      <a:endParaRPr lang="ru-RU" sz="2800" b="1" i="0" u="none" strike="noStrike" dirty="0">
                        <a:solidFill>
                          <a:srgbClr val="9933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1" u="none" strike="noStrike" dirty="0"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18,6</a:t>
                      </a:r>
                      <a:endParaRPr lang="ru-RU" sz="2800" b="1" i="0" u="none" strike="noStrike" dirty="0">
                        <a:solidFill>
                          <a:srgbClr val="9933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</a:tr>
              <a:tr h="5229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2800" b="1" u="none" strike="noStrike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ООО  «Арча»</a:t>
                      </a:r>
                      <a:endParaRPr lang="ru-RU" sz="2800" b="1" i="0" u="none" strike="noStrike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1" u="none" strike="noStrike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15,9</a:t>
                      </a:r>
                      <a:endParaRPr lang="ru-RU" sz="2800" b="1" i="0" u="none" strike="noStrike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</a:tr>
              <a:tr h="5229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2800" b="1" u="none" strike="noStrike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ООО </a:t>
                      </a:r>
                      <a:r>
                        <a:rPr lang="ru-RU" sz="2800" b="1" u="none" strike="noStrike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«Союз- </a:t>
                      </a:r>
                      <a:r>
                        <a:rPr lang="ru-RU" sz="2800" b="1" u="none" strike="noStrike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агро</a:t>
                      </a:r>
                      <a:r>
                        <a:rPr lang="ru-RU" sz="2800" b="1" u="none" strike="noStrike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»</a:t>
                      </a:r>
                      <a:endParaRPr lang="ru-RU" sz="2800" b="1" i="0" u="none" strike="noStrike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1" u="none" strike="noStrike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15,2</a:t>
                      </a:r>
                      <a:endParaRPr lang="ru-RU" sz="2800" b="1" i="0" u="none" strike="noStrike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</a:tr>
              <a:tr h="5229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2800" b="1" u="none" strike="noStrike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ООО  </a:t>
                      </a:r>
                      <a:r>
                        <a:rPr lang="ru-RU" sz="2800" b="1" u="none" strike="noStrike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«</a:t>
                      </a:r>
                      <a:r>
                        <a:rPr lang="ru-RU" sz="2800" b="1" u="none" strike="noStrike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Сэт</a:t>
                      </a:r>
                      <a:r>
                        <a:rPr lang="ru-RU" sz="2800" b="1" u="none" strike="noStrike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иле»</a:t>
                      </a:r>
                      <a:endParaRPr lang="ru-RU" sz="2800" b="1" i="0" u="none" strike="noStrike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1" u="none" strike="noStrike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12,2</a:t>
                      </a:r>
                      <a:endParaRPr lang="ru-RU" sz="2800" b="1" i="0" u="none" strike="noStrike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971600" y="-201"/>
            <a:ext cx="8172400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ru-RU"/>
            </a:defPPr>
            <a:lvl1pPr algn="ctr">
              <a:defRPr sz="3200" b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/>
              <a:t>Урожайность в </a:t>
            </a:r>
            <a:r>
              <a:rPr lang="ru-RU" dirty="0" err="1"/>
              <a:t>зерноединицах</a:t>
            </a:r>
            <a:r>
              <a:rPr lang="ru-RU" dirty="0"/>
              <a:t> </a:t>
            </a:r>
          </a:p>
          <a:p>
            <a:r>
              <a:rPr lang="ru-RU" dirty="0"/>
              <a:t>среди инвесторов</a:t>
            </a:r>
          </a:p>
        </p:txBody>
      </p:sp>
      <p:pic>
        <p:nvPicPr>
          <p:cNvPr id="5" name="Picture 2" descr="\\RAY\Pictures\ЭМБЛЕМЫ\МСХ\герб МСХ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7956"/>
            <a:ext cx="788592" cy="7649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 vert="horz" lIns="91440" tIns="45720" rIns="91440" bIns="45720" rtlCol="0" anchor="ctr"/>
          <a:lstStyle/>
          <a:p>
            <a:fld id="{C4638558-C9D5-4822-AED6-100FA06B9051}" type="slidenum">
              <a:rPr lang="ru-RU" sz="1400" b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pPr/>
              <a:t>13</a:t>
            </a:fld>
            <a:endParaRPr lang="ru-RU" sz="1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43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5"/>
          <p:cNvSpPr txBox="1">
            <a:spLocks noChangeArrowheads="1"/>
          </p:cNvSpPr>
          <p:nvPr/>
        </p:nvSpPr>
        <p:spPr bwMode="auto">
          <a:xfrm>
            <a:off x="0" y="0"/>
            <a:ext cx="874871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800"/>
              <a:t>Коэффициенты перевода  урожайности в сухое вещество и содержание энергии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95288" y="1052513"/>
          <a:ext cx="8459788" cy="52166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8098"/>
                <a:gridCol w="2520088"/>
                <a:gridCol w="3131602"/>
              </a:tblGrid>
              <a:tr h="1554401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Сельскохозяйственная</a:t>
                      </a:r>
                      <a:r>
                        <a:rPr lang="ru-RU" sz="2400" b="1" baseline="0" dirty="0" smtClean="0">
                          <a:solidFill>
                            <a:schemeClr val="tx1"/>
                          </a:solidFill>
                        </a:rPr>
                        <a:t> культура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Коэффициент перевода в сухое вещество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Содержание  энергии в 1 т сухого вещества,</a:t>
                      </a:r>
                      <a:r>
                        <a:rPr lang="ru-RU" sz="24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ru-RU" sz="2400" b="1" baseline="0" dirty="0" smtClean="0">
                          <a:solidFill>
                            <a:schemeClr val="tx1"/>
                          </a:solidFill>
                        </a:rPr>
                        <a:t>тыс. МДЖ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61916">
                <a:tc>
                  <a:txBody>
                    <a:bodyPr/>
                    <a:lstStyle/>
                    <a:p>
                      <a:r>
                        <a:rPr lang="ru-RU" sz="2400" b="0" dirty="0" smtClean="0">
                          <a:solidFill>
                            <a:schemeClr val="tx1"/>
                          </a:solidFill>
                        </a:rPr>
                        <a:t>Пшеница озимая </a:t>
                      </a:r>
                      <a:endParaRPr lang="ru-RU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tx1"/>
                          </a:solidFill>
                        </a:rPr>
                        <a:t>0,86</a:t>
                      </a:r>
                      <a:endParaRPr lang="ru-RU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tx1"/>
                          </a:solidFill>
                        </a:rPr>
                        <a:t>19,30</a:t>
                      </a:r>
                      <a:endParaRPr lang="ru-RU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7173">
                <a:tc>
                  <a:txBody>
                    <a:bodyPr/>
                    <a:lstStyle/>
                    <a:p>
                      <a:r>
                        <a:rPr lang="ru-RU" sz="2400" b="0" dirty="0" smtClean="0">
                          <a:solidFill>
                            <a:schemeClr val="tx1"/>
                          </a:solidFill>
                        </a:rPr>
                        <a:t>Пшеница яровая </a:t>
                      </a:r>
                      <a:endParaRPr lang="ru-RU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tx1"/>
                          </a:solidFill>
                        </a:rPr>
                        <a:t>0,86</a:t>
                      </a:r>
                      <a:endParaRPr lang="ru-RU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tx1"/>
                          </a:solidFill>
                        </a:rPr>
                        <a:t>19,31</a:t>
                      </a:r>
                      <a:endParaRPr lang="ru-RU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7173">
                <a:tc>
                  <a:txBody>
                    <a:bodyPr/>
                    <a:lstStyle/>
                    <a:p>
                      <a:r>
                        <a:rPr lang="ru-RU" sz="2400" b="0" dirty="0" smtClean="0">
                          <a:solidFill>
                            <a:schemeClr val="tx1"/>
                          </a:solidFill>
                        </a:rPr>
                        <a:t>Рожь озимая</a:t>
                      </a:r>
                      <a:endParaRPr lang="ru-RU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tx1"/>
                          </a:solidFill>
                        </a:rPr>
                        <a:t>0,86</a:t>
                      </a:r>
                      <a:endParaRPr lang="ru-RU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tx1"/>
                          </a:solidFill>
                        </a:rPr>
                        <a:t>19,49</a:t>
                      </a:r>
                      <a:endParaRPr lang="ru-RU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7173">
                <a:tc>
                  <a:txBody>
                    <a:bodyPr/>
                    <a:lstStyle/>
                    <a:p>
                      <a:r>
                        <a:rPr lang="ru-RU" sz="2400" b="0" dirty="0" smtClean="0">
                          <a:solidFill>
                            <a:schemeClr val="tx1"/>
                          </a:solidFill>
                        </a:rPr>
                        <a:t>Ячмень яровой</a:t>
                      </a:r>
                      <a:endParaRPr lang="ru-RU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tx1"/>
                          </a:solidFill>
                        </a:rPr>
                        <a:t>0,86</a:t>
                      </a:r>
                      <a:endParaRPr lang="ru-RU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tx1"/>
                          </a:solidFill>
                        </a:rPr>
                        <a:t>19,13</a:t>
                      </a:r>
                      <a:endParaRPr lang="ru-RU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7173">
                <a:tc>
                  <a:txBody>
                    <a:bodyPr/>
                    <a:lstStyle/>
                    <a:p>
                      <a:r>
                        <a:rPr lang="ru-RU" sz="2400" b="0" dirty="0" smtClean="0">
                          <a:solidFill>
                            <a:schemeClr val="tx1"/>
                          </a:solidFill>
                        </a:rPr>
                        <a:t>Горох</a:t>
                      </a:r>
                      <a:endParaRPr lang="ru-RU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tx1"/>
                          </a:solidFill>
                        </a:rPr>
                        <a:t>0,86</a:t>
                      </a:r>
                      <a:endParaRPr lang="ru-RU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tx1"/>
                          </a:solidFill>
                        </a:rPr>
                        <a:t>20,57</a:t>
                      </a:r>
                      <a:endParaRPr lang="ru-RU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7173">
                <a:tc>
                  <a:txBody>
                    <a:bodyPr/>
                    <a:lstStyle/>
                    <a:p>
                      <a:r>
                        <a:rPr lang="ru-RU" sz="2400" b="0" dirty="0" smtClean="0">
                          <a:solidFill>
                            <a:schemeClr val="tx1"/>
                          </a:solidFill>
                        </a:rPr>
                        <a:t>Сахарная свекла</a:t>
                      </a:r>
                      <a:endParaRPr lang="ru-RU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tx1"/>
                          </a:solidFill>
                        </a:rPr>
                        <a:t>0,25</a:t>
                      </a:r>
                      <a:endParaRPr lang="ru-RU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tx1"/>
                          </a:solidFill>
                        </a:rPr>
                        <a:t>18,26</a:t>
                      </a:r>
                      <a:endParaRPr lang="ru-RU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7173">
                <a:tc>
                  <a:txBody>
                    <a:bodyPr/>
                    <a:lstStyle/>
                    <a:p>
                      <a:r>
                        <a:rPr lang="ru-RU" sz="2400" b="0" dirty="0" smtClean="0">
                          <a:solidFill>
                            <a:schemeClr val="tx1"/>
                          </a:solidFill>
                        </a:rPr>
                        <a:t>Картофель</a:t>
                      </a:r>
                      <a:endParaRPr lang="ru-RU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tx1"/>
                          </a:solidFill>
                        </a:rPr>
                        <a:t>0,20</a:t>
                      </a:r>
                      <a:endParaRPr lang="ru-RU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tx1"/>
                          </a:solidFill>
                        </a:rPr>
                        <a:t>18,29</a:t>
                      </a:r>
                      <a:endParaRPr lang="ru-RU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7173">
                <a:tc>
                  <a:txBody>
                    <a:bodyPr/>
                    <a:lstStyle/>
                    <a:p>
                      <a:r>
                        <a:rPr lang="ru-RU" sz="2400" b="0" dirty="0" smtClean="0">
                          <a:solidFill>
                            <a:schemeClr val="tx1"/>
                          </a:solidFill>
                        </a:rPr>
                        <a:t>Гречиха</a:t>
                      </a:r>
                      <a:endParaRPr lang="ru-RU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tx1"/>
                          </a:solidFill>
                        </a:rPr>
                        <a:t>0,86</a:t>
                      </a:r>
                      <a:endParaRPr lang="ru-RU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tx1"/>
                          </a:solidFill>
                        </a:rPr>
                        <a:t>19,38</a:t>
                      </a:r>
                      <a:endParaRPr lang="ru-RU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053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3"/>
          <p:cNvSpPr txBox="1">
            <a:spLocks noChangeArrowheads="1"/>
          </p:cNvSpPr>
          <p:nvPr/>
        </p:nvSpPr>
        <p:spPr bwMode="auto">
          <a:xfrm>
            <a:off x="395288" y="404813"/>
            <a:ext cx="8280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3200" b="1">
                <a:solidFill>
                  <a:srgbClr val="C00000"/>
                </a:solidFill>
              </a:rPr>
              <a:t>Пример энергетической оценки</a:t>
            </a:r>
          </a:p>
        </p:txBody>
      </p:sp>
      <p:sp>
        <p:nvSpPr>
          <p:cNvPr id="22531" name="TextBox 4"/>
          <p:cNvSpPr txBox="1">
            <a:spLocks noChangeArrowheads="1"/>
          </p:cNvSpPr>
          <p:nvPr/>
        </p:nvSpPr>
        <p:spPr bwMode="auto">
          <a:xfrm>
            <a:off x="250825" y="1268413"/>
            <a:ext cx="864235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3200"/>
              <a:t>Урожайность яровой пшеницы – 2,0 т/га</a:t>
            </a:r>
          </a:p>
          <a:p>
            <a:pPr eaLnBrk="1" hangingPunct="1"/>
            <a:r>
              <a:rPr lang="ru-RU" altLang="ru-RU" sz="3200"/>
              <a:t>Урожайность сахарной свеклы  - 20,0 т/га</a:t>
            </a:r>
          </a:p>
          <a:p>
            <a:pPr eaLnBrk="1" hangingPunct="1"/>
            <a:endParaRPr lang="ru-RU" altLang="ru-RU" sz="3200"/>
          </a:p>
          <a:p>
            <a:pPr algn="ctr" eaLnBrk="1" hangingPunct="1"/>
            <a:r>
              <a:rPr lang="ru-RU" altLang="ru-RU" sz="3200">
                <a:solidFill>
                  <a:srgbClr val="FF0000"/>
                </a:solidFill>
              </a:rPr>
              <a:t>Выход энергии с урожаем  с 1 га:</a:t>
            </a:r>
          </a:p>
          <a:p>
            <a:pPr eaLnBrk="1" hangingPunct="1"/>
            <a:r>
              <a:rPr lang="ru-RU" altLang="ru-RU" sz="2800">
                <a:solidFill>
                  <a:srgbClr val="FF0000"/>
                </a:solidFill>
              </a:rPr>
              <a:t>для пшеницы </a:t>
            </a:r>
            <a:r>
              <a:rPr lang="ru-RU" altLang="ru-RU" sz="2800"/>
              <a:t>–</a:t>
            </a:r>
            <a:r>
              <a:rPr lang="ru-RU" altLang="ru-RU" sz="2800">
                <a:solidFill>
                  <a:srgbClr val="FF0000"/>
                </a:solidFill>
              </a:rPr>
              <a:t>  </a:t>
            </a:r>
            <a:r>
              <a:rPr lang="ru-RU" altLang="ru-RU" sz="2800"/>
              <a:t>2,0*0,86*19,3 тыс.</a:t>
            </a:r>
            <a:r>
              <a:rPr lang="ru-RU" altLang="ru-RU" sz="2800">
                <a:solidFill>
                  <a:srgbClr val="FF0000"/>
                </a:solidFill>
              </a:rPr>
              <a:t> = 33,2 тыс. МДж</a:t>
            </a:r>
          </a:p>
          <a:p>
            <a:pPr eaLnBrk="1" hangingPunct="1"/>
            <a:r>
              <a:rPr lang="ru-RU" altLang="ru-RU" sz="2800">
                <a:solidFill>
                  <a:srgbClr val="FF0000"/>
                </a:solidFill>
              </a:rPr>
              <a:t>для сах.свеклы </a:t>
            </a:r>
            <a:r>
              <a:rPr lang="ru-RU" altLang="ru-RU" sz="2800"/>
              <a:t>–</a:t>
            </a:r>
            <a:r>
              <a:rPr lang="ru-RU" altLang="ru-RU" sz="2800">
                <a:solidFill>
                  <a:srgbClr val="FF0000"/>
                </a:solidFill>
              </a:rPr>
              <a:t> </a:t>
            </a:r>
            <a:r>
              <a:rPr lang="ru-RU" altLang="ru-RU" sz="2800"/>
              <a:t>20,0*0,25*18,26</a:t>
            </a:r>
            <a:r>
              <a:rPr lang="ru-RU" altLang="ru-RU" sz="2800">
                <a:solidFill>
                  <a:srgbClr val="FF0000"/>
                </a:solidFill>
              </a:rPr>
              <a:t> = 91,3 тыс. МДж.</a:t>
            </a:r>
          </a:p>
          <a:p>
            <a:pPr eaLnBrk="1" hangingPunct="1"/>
            <a:endParaRPr lang="ru-RU" altLang="ru-RU" sz="2800">
              <a:solidFill>
                <a:srgbClr val="FF0000"/>
              </a:solidFill>
            </a:endParaRPr>
          </a:p>
          <a:p>
            <a:pPr algn="just" eaLnBrk="1" hangingPunct="1"/>
            <a:r>
              <a:rPr lang="ru-RU" altLang="ru-RU" sz="2800" b="1"/>
              <a:t>Выход чистой энергии = Выход энергии с урожаем – Затраты  энергии на производство урожая.</a:t>
            </a:r>
          </a:p>
        </p:txBody>
      </p:sp>
    </p:spTree>
    <p:extLst>
      <p:ext uri="{BB962C8B-B14F-4D97-AF65-F5344CB8AC3E}">
        <p14:creationId xmlns:p14="http://schemas.microsoft.com/office/powerpoint/2010/main" val="92969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3"/>
          <p:cNvSpPr txBox="1">
            <a:spLocks noChangeArrowheads="1"/>
          </p:cNvSpPr>
          <p:nvPr/>
        </p:nvSpPr>
        <p:spPr bwMode="auto">
          <a:xfrm>
            <a:off x="468313" y="549275"/>
            <a:ext cx="8064500" cy="483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ru-RU" altLang="ru-RU" sz="2800"/>
              <a:t>Статистикой называется отрасль знаний, объединяющая </a:t>
            </a:r>
            <a:r>
              <a:rPr lang="ru-RU" altLang="ru-RU" sz="2800" b="1" i="1">
                <a:solidFill>
                  <a:srgbClr val="C00000"/>
                </a:solidFill>
              </a:rPr>
              <a:t>принципы и методы работы с числовыми данными</a:t>
            </a:r>
            <a:r>
              <a:rPr lang="ru-RU" altLang="ru-RU" sz="2800"/>
              <a:t>, характеризующими массовые явления.</a:t>
            </a:r>
          </a:p>
          <a:p>
            <a:pPr algn="just" eaLnBrk="1" hangingPunct="1"/>
            <a:endParaRPr lang="ru-RU" altLang="ru-RU" sz="2800"/>
          </a:p>
          <a:p>
            <a:pPr algn="just" eaLnBrk="1" hangingPunct="1"/>
            <a:r>
              <a:rPr lang="ru-RU" altLang="ru-RU" sz="2800"/>
              <a:t>Предметом исследования </a:t>
            </a:r>
            <a:r>
              <a:rPr lang="ru-RU" altLang="ru-RU" sz="2800" b="1" i="1">
                <a:solidFill>
                  <a:srgbClr val="C00000"/>
                </a:solidFill>
              </a:rPr>
              <a:t>экономической статистики</a:t>
            </a:r>
            <a:r>
              <a:rPr lang="ru-RU" altLang="ru-RU" sz="2800"/>
              <a:t> служат количественные закономерности происходящих в экономике явлений и процессов, выявление основных пропорций и тенденций экономического развития.</a:t>
            </a:r>
          </a:p>
        </p:txBody>
      </p:sp>
    </p:spTree>
    <p:extLst>
      <p:ext uri="{BB962C8B-B14F-4D97-AF65-F5344CB8AC3E}">
        <p14:creationId xmlns:p14="http://schemas.microsoft.com/office/powerpoint/2010/main" val="255023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5"/>
          <p:cNvSpPr txBox="1">
            <a:spLocks noChangeArrowheads="1"/>
          </p:cNvSpPr>
          <p:nvPr/>
        </p:nvSpPr>
        <p:spPr bwMode="auto">
          <a:xfrm>
            <a:off x="395288" y="173038"/>
            <a:ext cx="82089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400">
                <a:solidFill>
                  <a:srgbClr val="FF0000"/>
                </a:solidFill>
              </a:rPr>
              <a:t>Статистика урожайности яровой пшеницы в РТ </a:t>
            </a:r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838" y="981075"/>
            <a:ext cx="2143125" cy="5708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10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5834617"/>
              </p:ext>
            </p:extLst>
          </p:nvPr>
        </p:nvGraphicFramePr>
        <p:xfrm>
          <a:off x="260811" y="1049364"/>
          <a:ext cx="8622704" cy="5529768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853952"/>
                <a:gridCol w="1872208"/>
                <a:gridCol w="4896544"/>
              </a:tblGrid>
              <a:tr h="9616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20" b="1" dirty="0" err="1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Зерноединицы</a:t>
                      </a:r>
                      <a:r>
                        <a:rPr lang="ru-RU" sz="1420" b="1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endParaRPr lang="ru-RU" sz="142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20" b="1" i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(за </a:t>
                      </a:r>
                      <a:r>
                        <a:rPr lang="ru-RU" sz="1420" b="1" i="1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2016 </a:t>
                      </a:r>
                      <a:r>
                        <a:rPr lang="ru-RU" sz="1420" b="1" i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год)</a:t>
                      </a:r>
                      <a:endParaRPr lang="ru-RU" sz="142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200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2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Среднереспубликанский показатель по урожайности </a:t>
                      </a:r>
                      <a:r>
                        <a:rPr lang="ru-RU" sz="1420" b="1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зерноединиц</a:t>
                      </a:r>
                      <a:r>
                        <a:rPr lang="ru-RU" sz="142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1420" b="1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</a:t>
                      </a:r>
                      <a:br>
                        <a:rPr lang="ru-RU" sz="1420" b="1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</a:br>
                      <a:r>
                        <a:rPr lang="ru-RU" sz="1420" b="1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50 </a:t>
                      </a:r>
                      <a:r>
                        <a:rPr lang="ru-RU" sz="142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баллов (урожайность </a:t>
                      </a:r>
                      <a:r>
                        <a:rPr lang="ru-RU" sz="1420" b="1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зерноединиц</a:t>
                      </a:r>
                      <a:r>
                        <a:rPr lang="ru-RU" sz="142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по РТ – </a:t>
                      </a:r>
                      <a:r>
                        <a:rPr lang="ru-RU" sz="1420" b="1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23,4 </a:t>
                      </a:r>
                      <a:r>
                        <a:rPr lang="ru-RU" sz="142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ц/га</a:t>
                      </a:r>
                      <a:r>
                        <a:rPr lang="ru-RU" sz="1420" b="1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). </a:t>
                      </a:r>
                      <a:endParaRPr lang="ru-RU" sz="142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2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Каждый центнер отклонения от среднереспубликанского показателя </a:t>
                      </a:r>
                      <a:r>
                        <a:rPr lang="ru-RU" sz="1420" b="1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       «+» </a:t>
                      </a:r>
                      <a:r>
                        <a:rPr lang="ru-RU" sz="142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или «-» </a:t>
                      </a:r>
                      <a:r>
                        <a:rPr lang="ru-RU" sz="1420" b="1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 </a:t>
                      </a:r>
                      <a:r>
                        <a:rPr lang="ru-RU" sz="142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баллов </a:t>
                      </a:r>
                      <a:endParaRPr lang="ru-RU" sz="142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2000" marR="456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0849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2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Семена</a:t>
                      </a:r>
                      <a:endParaRPr lang="ru-RU" sz="142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200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2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 баллов - семена высших репродукций свыше 85%</a:t>
                      </a:r>
                      <a:endParaRPr lang="ru-RU" sz="142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2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 баллов - семена высших репродукций от 75 до 85% </a:t>
                      </a:r>
                      <a:endParaRPr lang="ru-RU" sz="142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2000" marR="456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04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2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 баллов - семена высших репродукций менее 75%</a:t>
                      </a:r>
                      <a:endParaRPr lang="ru-RU" sz="142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2000" marR="456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0425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2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Зернобобовые </a:t>
                      </a:r>
                      <a:endParaRPr lang="ru-RU" sz="142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200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2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 баллов </a:t>
                      </a:r>
                      <a:r>
                        <a:rPr lang="ru-RU" sz="1420" b="1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 уд. </a:t>
                      </a:r>
                      <a:r>
                        <a:rPr lang="ru-RU" sz="142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вес зернобобовых культур в зерновом клине 5% </a:t>
                      </a:r>
                      <a:r>
                        <a:rPr lang="ru-RU" sz="1420" b="1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 </a:t>
                      </a:r>
                      <a:r>
                        <a:rPr lang="ru-RU" sz="142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более</a:t>
                      </a:r>
                      <a:endParaRPr lang="ru-RU" sz="142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2000" marR="456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04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2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 баллов </a:t>
                      </a:r>
                      <a:r>
                        <a:rPr lang="ru-RU" sz="1420" b="1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уд. </a:t>
                      </a:r>
                      <a:r>
                        <a:rPr lang="ru-RU" sz="142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вес зернобобовых культур в зерновом клине </a:t>
                      </a:r>
                      <a:r>
                        <a:rPr lang="ru-RU" sz="1420" b="1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менее 5%</a:t>
                      </a:r>
                      <a:endParaRPr lang="ru-RU" sz="142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2000" marR="456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084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2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Многолетние </a:t>
                      </a:r>
                      <a:r>
                        <a:rPr lang="ru-RU" sz="1420" b="1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/>
                      </a:r>
                      <a:br>
                        <a:rPr lang="ru-RU" sz="1420" b="1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</a:br>
                      <a:r>
                        <a:rPr lang="ru-RU" sz="1420" b="1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травы</a:t>
                      </a:r>
                      <a:endParaRPr lang="ru-RU" sz="142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200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2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 баллов – </a:t>
                      </a:r>
                      <a:r>
                        <a:rPr lang="ru-RU" sz="1420" b="1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уд. </a:t>
                      </a:r>
                      <a:r>
                        <a:rPr lang="ru-RU" sz="142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вес многолетних трав </a:t>
                      </a:r>
                      <a:r>
                        <a:rPr lang="ru-RU" sz="1420" b="1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1-4 </a:t>
                      </a:r>
                      <a:r>
                        <a:rPr lang="ru-RU" sz="142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года пользования </a:t>
                      </a:r>
                      <a:r>
                        <a:rPr lang="ru-RU" sz="1420" b="1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80</a:t>
                      </a:r>
                      <a:r>
                        <a:rPr lang="ru-RU" sz="142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 </a:t>
                      </a:r>
                      <a:endParaRPr lang="ru-RU" sz="142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2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 баллов – </a:t>
                      </a:r>
                      <a:r>
                        <a:rPr lang="ru-RU" sz="1420" b="1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уд. </a:t>
                      </a:r>
                      <a:r>
                        <a:rPr lang="ru-RU" sz="142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вес многолетних трав </a:t>
                      </a:r>
                      <a:r>
                        <a:rPr lang="ru-RU" sz="1420" b="1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1-4 </a:t>
                      </a:r>
                      <a:r>
                        <a:rPr lang="ru-RU" sz="142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года пользования </a:t>
                      </a:r>
                      <a:r>
                        <a:rPr lang="ru-RU" sz="1420" b="1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менее </a:t>
                      </a:r>
                      <a:r>
                        <a:rPr lang="ru-RU" sz="142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80%</a:t>
                      </a:r>
                      <a:endParaRPr lang="ru-RU" sz="142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2000" marR="456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2127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2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Масличные культуры </a:t>
                      </a:r>
                      <a:r>
                        <a:rPr lang="ru-RU" sz="1420" b="1" i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(кроме </a:t>
                      </a:r>
                      <a:r>
                        <a:rPr lang="ru-RU" sz="1420" b="1" i="1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подсолнечника</a:t>
                      </a:r>
                      <a:r>
                        <a:rPr lang="ru-RU" sz="1420" b="1" i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endParaRPr lang="ru-RU" sz="142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200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2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 баллов </a:t>
                      </a:r>
                      <a:r>
                        <a:rPr lang="ru-RU" sz="1420" b="1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уд. </a:t>
                      </a:r>
                      <a:r>
                        <a:rPr lang="ru-RU" sz="142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вес масличных культур в посевах 5% и более</a:t>
                      </a:r>
                      <a:endParaRPr lang="ru-RU" sz="142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2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 баллов </a:t>
                      </a:r>
                      <a:r>
                        <a:rPr lang="ru-RU" sz="1420" b="1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уд. </a:t>
                      </a:r>
                      <a:r>
                        <a:rPr lang="ru-RU" sz="142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вес масличных культур в посевах менее 5% </a:t>
                      </a:r>
                      <a:endParaRPr lang="ru-RU" sz="142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2000" marR="456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2127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2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Неиспользуемая пашня </a:t>
                      </a:r>
                      <a:r>
                        <a:rPr lang="ru-RU" sz="1420" b="1" i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(только для рейтинга районов)</a:t>
                      </a:r>
                      <a:endParaRPr lang="ru-RU" sz="142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200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2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(- 5) баллов - при 0 до 3% неиспользуемой пашни </a:t>
                      </a:r>
                      <a:endParaRPr lang="ru-RU" sz="142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2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(-10) баллов </a:t>
                      </a:r>
                      <a:r>
                        <a:rPr lang="ru-RU" sz="1420" b="1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 </a:t>
                      </a:r>
                      <a:r>
                        <a:rPr lang="ru-RU" sz="142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от 3 до 5% неиспользуемой пашни</a:t>
                      </a:r>
                      <a:endParaRPr lang="ru-RU" sz="142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2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(-15) баллов </a:t>
                      </a:r>
                      <a:r>
                        <a:rPr lang="ru-RU" sz="1420" b="1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 </a:t>
                      </a:r>
                      <a:r>
                        <a:rPr lang="ru-RU" sz="142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свыше 5% неиспользуемой пашни</a:t>
                      </a:r>
                      <a:endParaRPr lang="ru-RU" sz="142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2000" marR="456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0425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20" b="1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</a:t>
                      </a:r>
                      <a:r>
                        <a:rPr lang="ru-RU" sz="142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категория</a:t>
                      </a:r>
                      <a:endParaRPr lang="ru-RU" sz="142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20" b="1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II</a:t>
                      </a:r>
                      <a:r>
                        <a:rPr lang="ru-RU" sz="142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категория</a:t>
                      </a:r>
                      <a:endParaRPr lang="ru-RU" sz="142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20" b="1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III</a:t>
                      </a:r>
                      <a:r>
                        <a:rPr lang="ru-RU" sz="142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категория</a:t>
                      </a:r>
                      <a:endParaRPr lang="ru-RU" sz="142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200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2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2014 год</a:t>
                      </a:r>
                      <a:endParaRPr lang="ru-RU" sz="142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2000" marR="456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2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2015-2016 годы</a:t>
                      </a:r>
                      <a:endParaRPr lang="ru-RU" sz="142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2000" marR="456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0849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5697" marR="456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420" b="1" kern="12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75 и более баллов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420" b="1" kern="12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от 50 до 74 баллов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420" b="1" kern="12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менее 50 баллов</a:t>
                      </a:r>
                    </a:p>
                  </a:txBody>
                  <a:tcPr marL="72000" marR="456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ru-RU" sz="1420" b="1" kern="120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Внесение минеральных удобрений (свыше </a:t>
                      </a:r>
                      <a:br>
                        <a:rPr kumimoji="0" lang="ru-RU" sz="1420" b="1" kern="120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</a:br>
                      <a:r>
                        <a:rPr kumimoji="0" lang="ru-RU" sz="1420" b="1" kern="120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40 </a:t>
                      </a:r>
                      <a:r>
                        <a:rPr kumimoji="0" lang="ru-RU" sz="1420" b="1" kern="1200" dirty="0" err="1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кг.д.в</a:t>
                      </a:r>
                      <a:r>
                        <a:rPr kumimoji="0" lang="ru-RU" sz="1420" b="1" kern="120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/га - 10 баллов, менее 40 кг. д.в. - 0 баллов)</a:t>
                      </a:r>
                      <a:endParaRPr kumimoji="0" lang="ru-RU" sz="1420" b="1" kern="120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2000" marR="456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12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420" b="1" kern="120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85 и более баллов</a:t>
                      </a:r>
                    </a:p>
                    <a:p>
                      <a:pPr marL="0" algn="l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420" b="1" kern="120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от 60 до 84 баллов</a:t>
                      </a:r>
                    </a:p>
                    <a:p>
                      <a:pPr marL="0" algn="l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420" b="1" kern="120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менее 60 баллов</a:t>
                      </a:r>
                    </a:p>
                  </a:txBody>
                  <a:tcPr marL="72000" marR="456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83567" y="0"/>
            <a:ext cx="8460433" cy="9643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ts val="3400"/>
              </a:lnSpc>
            </a:pPr>
            <a:r>
              <a:rPr lang="ru-RU" sz="3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Индикаторы присвоения категорий сельхозформированиям РТ</a:t>
            </a:r>
            <a:endParaRPr lang="ru-RU" sz="22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\\RAY\Pictures\ЭМБЛЕМЫ\МСХ\герб МСХ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7956"/>
            <a:ext cx="788592" cy="7649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48464" y="6492875"/>
            <a:ext cx="395536" cy="365125"/>
          </a:xfrm>
          <a:noFill/>
        </p:spPr>
        <p:txBody>
          <a:bodyPr/>
          <a:lstStyle/>
          <a:p>
            <a:pPr algn="ctr"/>
            <a:fld id="{B19B0651-EE4F-4900-A07F-96A6BFA9D0F0}" type="slidenum">
              <a:rPr lang="ru-RU" sz="1400" b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pPr algn="ctr"/>
              <a:t>18</a:t>
            </a:fld>
            <a:endParaRPr lang="ru-RU" sz="1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15616" y="1196752"/>
            <a:ext cx="6996915" cy="430887"/>
          </a:xfrm>
          <a:prstGeom prst="rect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 категория - 13 районов </a:t>
            </a:r>
            <a:r>
              <a:rPr lang="ru-RU" sz="2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(12 районов - в 2015г.)</a:t>
            </a:r>
            <a:endParaRPr lang="ru-RU" sz="2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569" y="3321"/>
            <a:ext cx="8460432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ru-RU"/>
            </a:defPPr>
            <a:lvl1pPr algn="ctr">
              <a:defRPr sz="3200" b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tt-RU" dirty="0" smtClean="0"/>
              <a:t>Рейтинг районов </a:t>
            </a:r>
          </a:p>
          <a:p>
            <a:r>
              <a:rPr lang="tt-RU" dirty="0" smtClean="0"/>
              <a:t>по растениеводству за 2016г.</a:t>
            </a:r>
            <a:endParaRPr lang="ru-RU" dirty="0"/>
          </a:p>
        </p:txBody>
      </p:sp>
      <p:pic>
        <p:nvPicPr>
          <p:cNvPr id="6" name="Picture 2" descr="\\RAY\Pictures\ЭМБЛЕМЫ\МСХ\герб МСХ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7956"/>
            <a:ext cx="788592" cy="7649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1992582"/>
              </p:ext>
            </p:extLst>
          </p:nvPr>
        </p:nvGraphicFramePr>
        <p:xfrm>
          <a:off x="251520" y="1810246"/>
          <a:ext cx="4032448" cy="4643093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1008112"/>
                <a:gridCol w="2232248"/>
                <a:gridCol w="792088"/>
              </a:tblGrid>
              <a:tr h="56999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Место</a:t>
                      </a:r>
                      <a:endParaRPr lang="ru-RU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CEA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t-RU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Район</a:t>
                      </a:r>
                      <a:endParaRPr lang="ru-RU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CEA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t-RU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Балл</a:t>
                      </a:r>
                      <a:endParaRPr lang="ru-RU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CEAE2"/>
                    </a:solidFill>
                  </a:tcPr>
                </a:tc>
              </a:tr>
              <a:tr h="5818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 </a:t>
                      </a:r>
                      <a:r>
                        <a:rPr lang="ru-RU" sz="2400" b="1" kern="1200" dirty="0" smtClean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(+2)</a:t>
                      </a:r>
                      <a:endParaRPr lang="ru-RU" sz="2400" b="1" kern="1200" dirty="0">
                        <a:solidFill>
                          <a:srgbClr val="0066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Заинский</a:t>
                      </a:r>
                    </a:p>
                  </a:txBody>
                  <a:tcPr marL="7200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133</a:t>
                      </a:r>
                    </a:p>
                  </a:txBody>
                  <a:tcPr marL="6350" marR="6350" marT="6350" marB="0" anchor="ctr"/>
                </a:tc>
              </a:tr>
              <a:tr h="5818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 </a:t>
                      </a:r>
                      <a:r>
                        <a:rPr lang="ru-RU" sz="2400" b="1" kern="1200" dirty="0" smtClean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(+6)</a:t>
                      </a:r>
                      <a:endParaRPr lang="ru-RU" sz="2400" b="1" kern="1200" dirty="0">
                        <a:solidFill>
                          <a:srgbClr val="0066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Буинский</a:t>
                      </a:r>
                      <a:endParaRPr lang="ru-RU" sz="24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200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121</a:t>
                      </a:r>
                    </a:p>
                  </a:txBody>
                  <a:tcPr marL="6350" marR="6350" marT="6350" marB="0" anchor="ctr"/>
                </a:tc>
              </a:tr>
              <a:tr h="5818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 </a:t>
                      </a:r>
                      <a:r>
                        <a:rPr lang="ru-RU" sz="2400" b="1" kern="1200" dirty="0" smtClean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(+4)</a:t>
                      </a:r>
                      <a:endParaRPr lang="ru-RU" sz="2400" b="1" kern="1200" dirty="0">
                        <a:solidFill>
                          <a:srgbClr val="0066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Тукаевский</a:t>
                      </a:r>
                      <a:endParaRPr lang="ru-RU" sz="24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200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113</a:t>
                      </a:r>
                    </a:p>
                  </a:txBody>
                  <a:tcPr marL="6350" marR="6350" marT="6350" marB="0" anchor="ctr"/>
                </a:tc>
              </a:tr>
              <a:tr h="5818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 </a:t>
                      </a:r>
                      <a:r>
                        <a:rPr lang="ru-RU" sz="2400" b="1" kern="1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(-3)</a:t>
                      </a:r>
                      <a:endParaRPr lang="ru-RU" sz="2400" b="1" kern="1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Балтасинский</a:t>
                      </a:r>
                      <a:endParaRPr lang="ru-RU" sz="24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200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108</a:t>
                      </a:r>
                    </a:p>
                  </a:txBody>
                  <a:tcPr marL="6350" marR="6350" marT="6350" marB="0" anchor="ctr"/>
                </a:tc>
              </a:tr>
              <a:tr h="5818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 </a:t>
                      </a:r>
                      <a:r>
                        <a:rPr lang="ru-RU" sz="2400" b="1" kern="1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(-1)</a:t>
                      </a:r>
                      <a:endParaRPr lang="ru-RU" sz="24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Актанышский</a:t>
                      </a:r>
                      <a:endParaRPr lang="ru-RU" sz="24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200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103</a:t>
                      </a:r>
                    </a:p>
                  </a:txBody>
                  <a:tcPr marL="6350" marR="6350" marT="6350" marB="0" anchor="ctr"/>
                </a:tc>
              </a:tr>
              <a:tr h="5818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 </a:t>
                      </a:r>
                      <a:r>
                        <a:rPr lang="ru-RU" sz="2400" b="1" kern="1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(-4)</a:t>
                      </a:r>
                      <a:endParaRPr lang="ru-RU" sz="24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Атнинский</a:t>
                      </a:r>
                      <a:endParaRPr lang="ru-RU" sz="24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200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101</a:t>
                      </a:r>
                    </a:p>
                  </a:txBody>
                  <a:tcPr marL="6350" marR="6350" marT="6350" marB="0" anchor="ctr"/>
                </a:tc>
              </a:tr>
              <a:tr h="581871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 </a:t>
                      </a:r>
                      <a:r>
                        <a:rPr lang="ru-RU" sz="2400" b="1" kern="1200" dirty="0" smtClean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(+2)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Сабинский</a:t>
                      </a:r>
                    </a:p>
                  </a:txBody>
                  <a:tcPr marL="7200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101</a:t>
                      </a:r>
                    </a:p>
                  </a:txBody>
                  <a:tcPr marL="6350" marR="6350" marT="6350" marB="0" anchor="ctr"/>
                </a:tc>
              </a:tr>
            </a:tbl>
          </a:graphicData>
        </a:graphic>
      </p:graphicFrame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 vert="horz" lIns="91440" tIns="45720" rIns="91440" bIns="45720" rtlCol="0" anchor="ctr"/>
          <a:lstStyle/>
          <a:p>
            <a:fld id="{3B0620D8-4799-4C8C-9259-F7CCC95013F0}" type="slidenum">
              <a:rPr lang="ru-RU" sz="1400" b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pPr/>
              <a:t>19</a:t>
            </a:fld>
            <a:endParaRPr lang="ru-RU" sz="14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7221338"/>
              </p:ext>
            </p:extLst>
          </p:nvPr>
        </p:nvGraphicFramePr>
        <p:xfrm>
          <a:off x="4572000" y="1810242"/>
          <a:ext cx="4320480" cy="4217221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1080120"/>
                <a:gridCol w="2448272"/>
                <a:gridCol w="792088"/>
              </a:tblGrid>
              <a:tr h="56999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Место</a:t>
                      </a:r>
                    </a:p>
                  </a:txBody>
                  <a:tcPr marL="68580" marR="68580" marT="0" marB="0" anchor="ctr">
                    <a:solidFill>
                      <a:srgbClr val="ECEA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t-RU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Район</a:t>
                      </a:r>
                      <a:endParaRPr lang="ru-RU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CEA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t-RU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Балл</a:t>
                      </a:r>
                      <a:endParaRPr lang="ru-RU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CEAE2"/>
                    </a:solidFill>
                  </a:tcPr>
                </a:tc>
              </a:tr>
              <a:tr h="58187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 </a:t>
                      </a:r>
                      <a:r>
                        <a:rPr lang="ru-RU" sz="2400" b="1" kern="1200" dirty="0" smtClean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(+4)</a:t>
                      </a:r>
                      <a:endParaRPr lang="ru-RU" sz="2400" b="1" kern="1200" dirty="0">
                        <a:solidFill>
                          <a:srgbClr val="0066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4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Кукморский</a:t>
                      </a:r>
                    </a:p>
                  </a:txBody>
                  <a:tcPr marL="72000" marR="6350" marT="635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93</a:t>
                      </a:r>
                    </a:p>
                  </a:txBody>
                  <a:tcPr marL="6350" marR="6350" marT="6350" marB="0" anchor="ctr"/>
                </a:tc>
              </a:tr>
              <a:tr h="58187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 </a:t>
                      </a:r>
                      <a:r>
                        <a:rPr lang="ru-RU" sz="2400" b="1" kern="1200" dirty="0" smtClean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(+14)</a:t>
                      </a:r>
                      <a:endParaRPr lang="ru-RU" sz="2400" b="1" kern="1200" dirty="0">
                        <a:solidFill>
                          <a:srgbClr val="0066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4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Нурлатский</a:t>
                      </a:r>
                    </a:p>
                  </a:txBody>
                  <a:tcPr marL="72000" marR="6350" marT="635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93</a:t>
                      </a:r>
                    </a:p>
                  </a:txBody>
                  <a:tcPr marL="6350" marR="6350" marT="6350" marB="0" anchor="ctr"/>
                </a:tc>
              </a:tr>
              <a:tr h="581871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 </a:t>
                      </a:r>
                      <a:r>
                        <a:rPr lang="ru-RU" sz="2400" b="1" kern="1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(-5)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4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Арский</a:t>
                      </a:r>
                    </a:p>
                  </a:txBody>
                  <a:tcPr marL="72000" marR="6350" marT="635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91</a:t>
                      </a:r>
                    </a:p>
                  </a:txBody>
                  <a:tcPr marL="6350" marR="6350" marT="6350" marB="0" anchor="ctr"/>
                </a:tc>
              </a:tr>
              <a:tr h="581871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11 </a:t>
                      </a:r>
                      <a:r>
                        <a:rPr lang="ru-RU" sz="2400" b="1" kern="1200" dirty="0" smtClean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(+3)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400" b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Р.Слободский</a:t>
                      </a:r>
                      <a:endParaRPr lang="ru-RU" sz="24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2000" marR="6350" marT="635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90</a:t>
                      </a:r>
                    </a:p>
                  </a:txBody>
                  <a:tcPr marL="6350" marR="6350" marT="6350" marB="0" anchor="ctr"/>
                </a:tc>
              </a:tr>
              <a:tr h="581871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12 </a:t>
                      </a:r>
                      <a:r>
                        <a:rPr lang="ru-RU" sz="2400" b="1" kern="1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(-1)</a:t>
                      </a:r>
                      <a:endParaRPr lang="ru-RU" sz="2400" b="1" kern="120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4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Сармановский</a:t>
                      </a:r>
                    </a:p>
                  </a:txBody>
                  <a:tcPr marL="72000" marR="6350" marT="635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86</a:t>
                      </a:r>
                    </a:p>
                  </a:txBody>
                  <a:tcPr marL="6350" marR="6350" marT="6350" marB="0" anchor="ctr"/>
                </a:tc>
              </a:tr>
              <a:tr h="581871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13 </a:t>
                      </a:r>
                      <a:r>
                        <a:rPr lang="ru-RU" sz="2400" b="1" kern="1200" dirty="0" smtClean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(+13)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4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Тетюшский</a:t>
                      </a:r>
                    </a:p>
                  </a:txBody>
                  <a:tcPr marL="72000" marR="6350" marT="635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85</a:t>
                      </a:r>
                    </a:p>
                  </a:txBody>
                  <a:tcPr marL="6350" marR="6350" marT="635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14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6588224" y="518483"/>
            <a:ext cx="1584176" cy="467636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827584" y="3601"/>
            <a:ext cx="8316416" cy="997061"/>
          </a:xfrm>
          <a:prstGeom prst="rect">
            <a:avLst/>
          </a:prstGeom>
          <a:noFill/>
        </p:spPr>
        <p:txBody>
          <a:bodyPr wrap="square" lIns="123819" tIns="61909" rIns="123819" bIns="61909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ts val="3400"/>
              </a:lnSpc>
            </a:pPr>
            <a:r>
              <a:rPr lang="ru-RU" sz="31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Валовая продукция сельского хозяйства</a:t>
            </a:r>
          </a:p>
          <a:p>
            <a:pPr algn="ctr">
              <a:lnSpc>
                <a:spcPts val="3400"/>
              </a:lnSpc>
            </a:pPr>
            <a:r>
              <a:rPr lang="ru-RU" sz="31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Республики Татарстан,  млрд </a:t>
            </a:r>
            <a:r>
              <a:rPr lang="ru-RU" sz="3100" b="1" strike="sngStrike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en-US" sz="31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3100" b="1" dirty="0" smtClean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6"/>
          <a:stretch/>
        </p:blipFill>
        <p:spPr bwMode="auto">
          <a:xfrm>
            <a:off x="6948271" y="4086325"/>
            <a:ext cx="1869297" cy="1222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523912439"/>
              </p:ext>
            </p:extLst>
          </p:nvPr>
        </p:nvGraphicFramePr>
        <p:xfrm>
          <a:off x="107504" y="1169857"/>
          <a:ext cx="6984776" cy="3746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48264" y="2636912"/>
            <a:ext cx="1869299" cy="1290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87"/>
          <a:stretch/>
        </p:blipFill>
        <p:spPr bwMode="auto">
          <a:xfrm>
            <a:off x="6948271" y="1196752"/>
            <a:ext cx="1869297" cy="1296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Овал 22"/>
          <p:cNvSpPr/>
          <p:nvPr/>
        </p:nvSpPr>
        <p:spPr>
          <a:xfrm>
            <a:off x="944417" y="3563698"/>
            <a:ext cx="1021520" cy="47041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983395" y="3586671"/>
            <a:ext cx="9845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98</a:t>
            </a:r>
            <a:r>
              <a:rPr lang="en-US" sz="22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  <a:r>
              <a:rPr lang="ru-RU" sz="22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6%</a:t>
            </a:r>
            <a:endParaRPr lang="ru-RU" sz="2200" b="1" dirty="0">
              <a:solidFill>
                <a:srgbClr val="99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2348091" y="3566536"/>
            <a:ext cx="1053832" cy="47041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2312569" y="3586671"/>
            <a:ext cx="11416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102</a:t>
            </a:r>
            <a:r>
              <a:rPr lang="en-US" sz="22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  <a:r>
              <a:rPr lang="ru-RU" sz="22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9%</a:t>
            </a:r>
            <a:endParaRPr lang="ru-RU" sz="22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84129" y="5367480"/>
            <a:ext cx="64072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Индекс производства в сопоставимой оценке</a:t>
            </a:r>
            <a:br>
              <a:rPr lang="ru-RU" sz="20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0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(в % к предыдущему году).</a:t>
            </a:r>
            <a:endParaRPr lang="ru-RU" sz="20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290432" y="5355286"/>
            <a:ext cx="915104" cy="45733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267300" y="5403311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106</a:t>
            </a:r>
            <a:r>
              <a:rPr lang="en-US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  <a:r>
              <a:rPr lang="ru-RU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0%</a:t>
            </a:r>
            <a:endParaRPr lang="ru-RU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3764384" y="3578065"/>
            <a:ext cx="1053832" cy="47041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3725834" y="3599846"/>
            <a:ext cx="11416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104</a:t>
            </a:r>
            <a:r>
              <a:rPr lang="en-US" sz="22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,9</a:t>
            </a:r>
            <a:r>
              <a:rPr lang="ru-RU" sz="22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%</a:t>
            </a:r>
            <a:endParaRPr lang="ru-RU" sz="22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31640" y="6093296"/>
            <a:ext cx="7524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Занимая 2,3% сельхозугодий страны, </a:t>
            </a:r>
            <a:br>
              <a:rPr lang="ru-RU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республика производит 4,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% ее сельхозпродукции.</a:t>
            </a:r>
            <a:endParaRPr lang="ru-RU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2" descr="\\RAY\Pictures\ЭМБЛЕМЫ\МСХ\герб МСХ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8" y="107956"/>
            <a:ext cx="788592" cy="7649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Овал 31"/>
          <p:cNvSpPr/>
          <p:nvPr/>
        </p:nvSpPr>
        <p:spPr>
          <a:xfrm>
            <a:off x="5171842" y="3595256"/>
            <a:ext cx="1053832" cy="47041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5133292" y="3617037"/>
            <a:ext cx="11416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10</a:t>
            </a:r>
            <a:r>
              <a:rPr lang="en-US" sz="22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  <a:r>
              <a:rPr lang="ru-RU" sz="22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,0%</a:t>
            </a:r>
            <a:endParaRPr lang="ru-RU" sz="22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24549" y="4772674"/>
            <a:ext cx="10551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2013г.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378777" y="4772674"/>
            <a:ext cx="10551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2014г.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786651" y="4772674"/>
            <a:ext cx="10551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2015г.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209169" y="4772674"/>
            <a:ext cx="1055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2016г.</a:t>
            </a: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прогноз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Номер слайда 39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 vert="horz" lIns="91440" tIns="45720" rIns="91440" bIns="45720" rtlCol="0" anchor="ctr"/>
          <a:lstStyle/>
          <a:p>
            <a:fld id="{3A459407-E645-4807-BF1A-F682EA020EDF}" type="slidenum">
              <a:rPr lang="ru-RU" sz="1400" b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pPr/>
              <a:t>2</a:t>
            </a:fld>
            <a:endParaRPr lang="ru-RU" sz="1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75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88208" y="1115491"/>
            <a:ext cx="7050776" cy="430887"/>
          </a:xfrm>
          <a:prstGeom prst="rect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/>
              <a:t>2 категория </a:t>
            </a:r>
            <a:r>
              <a:rPr lang="ru-RU" dirty="0" smtClean="0"/>
              <a:t>- </a:t>
            </a:r>
            <a:r>
              <a:rPr lang="ru-RU" dirty="0"/>
              <a:t>12 районов (</a:t>
            </a:r>
            <a:r>
              <a:rPr lang="ru-RU" i="1" dirty="0"/>
              <a:t>11 районов </a:t>
            </a:r>
            <a:r>
              <a:rPr lang="ru-RU" i="1" dirty="0" smtClean="0"/>
              <a:t>- </a:t>
            </a:r>
            <a:r>
              <a:rPr lang="ru-RU" i="1" dirty="0"/>
              <a:t>в 2015г.</a:t>
            </a:r>
            <a:r>
              <a:rPr lang="ru-RU" dirty="0"/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3569" y="0"/>
            <a:ext cx="8460432" cy="9900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ru-RU"/>
            </a:defPPr>
            <a:lvl1pPr algn="ctr">
              <a:defRPr sz="3200" b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pPr>
              <a:lnSpc>
                <a:spcPts val="3500"/>
              </a:lnSpc>
            </a:pPr>
            <a:r>
              <a:rPr lang="tt-RU" dirty="0" smtClean="0"/>
              <a:t>Рейтинг районов </a:t>
            </a:r>
          </a:p>
          <a:p>
            <a:pPr>
              <a:lnSpc>
                <a:spcPts val="3500"/>
              </a:lnSpc>
            </a:pPr>
            <a:r>
              <a:rPr lang="tt-RU" dirty="0" smtClean="0"/>
              <a:t>по растениеводству за 2016г.</a:t>
            </a:r>
            <a:endParaRPr lang="ru-RU" dirty="0"/>
          </a:p>
        </p:txBody>
      </p:sp>
      <p:pic>
        <p:nvPicPr>
          <p:cNvPr id="6" name="Picture 2" descr="\\RAY\Pictures\ЭМБЛЕМЫ\МСХ\герб МСХ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7956"/>
            <a:ext cx="788592" cy="7649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7053599"/>
              </p:ext>
            </p:extLst>
          </p:nvPr>
        </p:nvGraphicFramePr>
        <p:xfrm>
          <a:off x="179512" y="1765560"/>
          <a:ext cx="4392488" cy="4759784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1152128"/>
                <a:gridCol w="2448272"/>
                <a:gridCol w="792088"/>
              </a:tblGrid>
              <a:tr h="51760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Место</a:t>
                      </a:r>
                    </a:p>
                  </a:txBody>
                  <a:tcPr marL="0" marR="0" marT="0" marB="0" anchor="ctr">
                    <a:solidFill>
                      <a:srgbClr val="ECEA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t-RU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Район</a:t>
                      </a:r>
                      <a:endParaRPr lang="ru-RU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ECEA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t-RU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Балл</a:t>
                      </a:r>
                      <a:endParaRPr lang="ru-RU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ECEAE2"/>
                    </a:solidFill>
                  </a:tcPr>
                </a:tc>
              </a:tr>
              <a:tr h="606026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14 </a:t>
                      </a:r>
                      <a:r>
                        <a:rPr lang="ru-RU" sz="2300" b="1" kern="1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(-4)</a:t>
                      </a:r>
                      <a:endParaRPr lang="ru-RU" sz="2300" b="1" kern="120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3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Кайбицкий</a:t>
                      </a:r>
                    </a:p>
                  </a:txBody>
                  <a:tcPr marL="7200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300" b="1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83</a:t>
                      </a:r>
                    </a:p>
                  </a:txBody>
                  <a:tcPr marL="6350" marR="6350" marT="6350" marB="0" anchor="ctr"/>
                </a:tc>
              </a:tr>
              <a:tr h="606026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15 </a:t>
                      </a:r>
                      <a:r>
                        <a:rPr lang="ru-RU" sz="2300" b="1" kern="1200" dirty="0" smtClean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(+2)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3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Алексеевский</a:t>
                      </a:r>
                    </a:p>
                  </a:txBody>
                  <a:tcPr marL="7200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300" b="1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82</a:t>
                      </a:r>
                    </a:p>
                  </a:txBody>
                  <a:tcPr marL="6350" marR="6350" marT="6350" marB="0" anchor="ctr"/>
                </a:tc>
              </a:tr>
              <a:tr h="606026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16 </a:t>
                      </a:r>
                      <a:r>
                        <a:rPr lang="ru-RU" sz="2300" b="1" kern="1200" dirty="0" smtClean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(+13)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300" b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Дрожжановский</a:t>
                      </a:r>
                      <a:endParaRPr lang="ru-RU" sz="23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200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3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80</a:t>
                      </a:r>
                    </a:p>
                  </a:txBody>
                  <a:tcPr marL="6350" marR="6350" marT="6350" marB="0" anchor="ctr"/>
                </a:tc>
              </a:tr>
              <a:tr h="606026">
                <a:tc>
                  <a:txBody>
                    <a:bodyPr/>
                    <a:lstStyle/>
                    <a:p>
                      <a:pPr algn="ctr" fontAlgn="b"/>
                      <a:r>
                        <a:rPr lang="ru-RU" sz="23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17 </a:t>
                      </a:r>
                      <a:r>
                        <a:rPr lang="ru-RU" sz="2300" b="1" kern="1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(-2)</a:t>
                      </a:r>
                      <a:endParaRPr lang="ru-RU" sz="23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300" b="1" kern="120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З.Дольский</a:t>
                      </a:r>
                      <a:endParaRPr lang="ru-RU" sz="23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200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3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79</a:t>
                      </a:r>
                    </a:p>
                  </a:txBody>
                  <a:tcPr marL="6350" marR="6350" marT="6350" marB="0" anchor="ctr"/>
                </a:tc>
              </a:tr>
              <a:tr h="606026">
                <a:tc>
                  <a:txBody>
                    <a:bodyPr/>
                    <a:lstStyle/>
                    <a:p>
                      <a:pPr algn="ctr" fontAlgn="b"/>
                      <a:r>
                        <a:rPr lang="ru-RU" sz="23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18 </a:t>
                      </a:r>
                      <a:r>
                        <a:rPr lang="ru-RU" sz="2300" b="1" kern="1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(-5)</a:t>
                      </a:r>
                      <a:endParaRPr lang="ru-RU" sz="23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300" b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Алькеевский</a:t>
                      </a:r>
                      <a:endParaRPr lang="ru-RU" sz="23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200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3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78</a:t>
                      </a:r>
                    </a:p>
                  </a:txBody>
                  <a:tcPr marL="6350" marR="6350" marT="6350" marB="0" anchor="ctr"/>
                </a:tc>
              </a:tr>
              <a:tr h="606026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19 </a:t>
                      </a:r>
                      <a:r>
                        <a:rPr lang="ru-RU" sz="2300" b="1" kern="1200" dirty="0" smtClean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(+11)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3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Спасский</a:t>
                      </a:r>
                    </a:p>
                  </a:txBody>
                  <a:tcPr marL="7200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3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75</a:t>
                      </a:r>
                    </a:p>
                  </a:txBody>
                  <a:tcPr marL="6350" marR="6350" marT="6350" marB="0" anchor="ctr"/>
                </a:tc>
              </a:tr>
              <a:tr h="606026">
                <a:tc>
                  <a:txBody>
                    <a:bodyPr/>
                    <a:lstStyle/>
                    <a:p>
                      <a:pPr algn="ctr" fontAlgn="b"/>
                      <a:r>
                        <a:rPr lang="ru-RU" sz="23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 </a:t>
                      </a:r>
                      <a:r>
                        <a:rPr lang="ru-RU" sz="2300" b="1" kern="1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(-14)</a:t>
                      </a:r>
                      <a:endParaRPr lang="ru-RU" sz="23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3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Апастовский</a:t>
                      </a:r>
                    </a:p>
                  </a:txBody>
                  <a:tcPr marL="7200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3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71</a:t>
                      </a:r>
                    </a:p>
                  </a:txBody>
                  <a:tcPr marL="6350" marR="6350" marT="6350" marB="0" anchor="ctr"/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9793664"/>
              </p:ext>
            </p:extLst>
          </p:nvPr>
        </p:nvGraphicFramePr>
        <p:xfrm>
          <a:off x="4734234" y="1763546"/>
          <a:ext cx="4248472" cy="3547733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1224136"/>
                <a:gridCol w="2304256"/>
                <a:gridCol w="720080"/>
              </a:tblGrid>
              <a:tr h="5176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Место</a:t>
                      </a:r>
                    </a:p>
                  </a:txBody>
                  <a:tcPr marL="0" marR="0" marT="0" marB="0" anchor="ctr">
                    <a:solidFill>
                      <a:srgbClr val="ECEA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t-RU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Район</a:t>
                      </a:r>
                      <a:endParaRPr lang="ru-RU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ECEA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t-RU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Балл</a:t>
                      </a:r>
                      <a:endParaRPr lang="ru-RU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ECEAE2"/>
                    </a:solidFill>
                  </a:tcPr>
                </a:tc>
              </a:tr>
              <a:tr h="606026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21 </a:t>
                      </a:r>
                      <a:r>
                        <a:rPr lang="ru-RU" sz="2300" b="1" kern="1200" dirty="0" smtClean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(+15)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300" b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Азнакаевский</a:t>
                      </a:r>
                      <a:endParaRPr lang="ru-RU" sz="23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2000" marR="6350" marT="635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300" b="1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67</a:t>
                      </a:r>
                    </a:p>
                  </a:txBody>
                  <a:tcPr marL="6350" marR="6350" marT="6350" marB="0" anchor="ctr"/>
                </a:tc>
              </a:tr>
              <a:tr h="60602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3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22 </a:t>
                      </a:r>
                      <a:r>
                        <a:rPr lang="ru-RU" sz="2300" b="1" kern="1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(-6)</a:t>
                      </a:r>
                      <a:endParaRPr lang="ru-RU" sz="23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300" b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Тюлячинский</a:t>
                      </a:r>
                      <a:endParaRPr lang="ru-RU" sz="23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2000" marR="6350" marT="635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300" b="1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67</a:t>
                      </a:r>
                    </a:p>
                  </a:txBody>
                  <a:tcPr marL="6350" marR="6350" marT="6350" marB="0" anchor="ctr"/>
                </a:tc>
              </a:tr>
              <a:tr h="606026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23 </a:t>
                      </a:r>
                      <a:r>
                        <a:rPr lang="ru-RU" sz="2300" b="1" kern="1200" dirty="0" smtClean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(+1)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300" b="1" kern="120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В.Горский</a:t>
                      </a:r>
                      <a:endParaRPr lang="ru-RU" sz="23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2000" marR="6350" marT="635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300" b="1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63</a:t>
                      </a:r>
                    </a:p>
                  </a:txBody>
                  <a:tcPr marL="6350" marR="6350" marT="6350" marB="0" anchor="ctr"/>
                </a:tc>
              </a:tr>
              <a:tr h="606026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24 </a:t>
                      </a:r>
                      <a:r>
                        <a:rPr lang="ru-RU" sz="2300" b="1" kern="1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(-4)</a:t>
                      </a:r>
                      <a:endParaRPr lang="ru-RU" sz="2300" b="1" kern="120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3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Нижнекамский</a:t>
                      </a:r>
                    </a:p>
                  </a:txBody>
                  <a:tcPr marL="72000" marR="6350" marT="635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3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61</a:t>
                      </a:r>
                    </a:p>
                  </a:txBody>
                  <a:tcPr marL="6350" marR="6350" marT="6350" marB="0" anchor="ctr"/>
                </a:tc>
              </a:tr>
              <a:tr h="606026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25 </a:t>
                      </a:r>
                      <a:r>
                        <a:rPr lang="ru-RU" sz="2300" b="1" kern="1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(-4)</a:t>
                      </a:r>
                      <a:endParaRPr lang="ru-RU" sz="2300" b="1" kern="120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300" b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Ютазинский</a:t>
                      </a:r>
                      <a:endParaRPr lang="ru-RU" sz="23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2000" marR="6350" marT="635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3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60</a:t>
                      </a:r>
                    </a:p>
                  </a:txBody>
                  <a:tcPr marL="6350" marR="6350" marT="6350" marB="0" anchor="ctr"/>
                </a:tc>
              </a:tr>
            </a:tbl>
          </a:graphicData>
        </a:graphic>
      </p:graphicFrame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 vert="horz" lIns="91440" tIns="45720" rIns="91440" bIns="45720" rtlCol="0" anchor="ctr"/>
          <a:lstStyle/>
          <a:p>
            <a:fld id="{3B0620D8-4799-4C8C-9259-F7CCC95013F0}" type="slidenum">
              <a:rPr lang="ru-RU" sz="1400" b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pPr/>
              <a:t>20</a:t>
            </a:fld>
            <a:endParaRPr lang="ru-RU" sz="14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33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47499" y="1062574"/>
            <a:ext cx="7075463" cy="430887"/>
          </a:xfrm>
          <a:prstGeom prst="rect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/>
              <a:t>3 категория </a:t>
            </a:r>
            <a:r>
              <a:rPr lang="ru-RU" dirty="0" smtClean="0"/>
              <a:t>- </a:t>
            </a:r>
            <a:r>
              <a:rPr lang="ru-RU" dirty="0"/>
              <a:t>18 районов (</a:t>
            </a:r>
            <a:r>
              <a:rPr lang="ru-RU" i="1" dirty="0"/>
              <a:t>20 районов </a:t>
            </a:r>
            <a:r>
              <a:rPr lang="ru-RU" i="1" dirty="0" smtClean="0"/>
              <a:t>- </a:t>
            </a:r>
            <a:r>
              <a:rPr lang="ru-RU" i="1" dirty="0"/>
              <a:t>в </a:t>
            </a:r>
            <a:r>
              <a:rPr lang="ru-RU" i="1" dirty="0" smtClean="0"/>
              <a:t>2015г.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83569" y="3321"/>
            <a:ext cx="8460432" cy="9900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ru-RU"/>
            </a:defPPr>
            <a:lvl1pPr algn="ctr">
              <a:defRPr sz="3200" b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pPr>
              <a:lnSpc>
                <a:spcPts val="3500"/>
              </a:lnSpc>
            </a:pPr>
            <a:r>
              <a:rPr lang="tt-RU" dirty="0" smtClean="0"/>
              <a:t>Рейтинг районов </a:t>
            </a:r>
          </a:p>
          <a:p>
            <a:pPr>
              <a:lnSpc>
                <a:spcPts val="3500"/>
              </a:lnSpc>
            </a:pPr>
            <a:r>
              <a:rPr lang="tt-RU" dirty="0" smtClean="0"/>
              <a:t>по растениеводству за 2016г.</a:t>
            </a:r>
            <a:endParaRPr lang="ru-RU" dirty="0"/>
          </a:p>
        </p:txBody>
      </p:sp>
      <p:pic>
        <p:nvPicPr>
          <p:cNvPr id="6" name="Picture 2" descr="\\RAY\Pictures\ЭМБЛЕМЫ\МСХ\герб МСХ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7956"/>
            <a:ext cx="788592" cy="7649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3709155"/>
              </p:ext>
            </p:extLst>
          </p:nvPr>
        </p:nvGraphicFramePr>
        <p:xfrm>
          <a:off x="179510" y="1652114"/>
          <a:ext cx="4320482" cy="4441181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1080120"/>
                <a:gridCol w="2448274"/>
                <a:gridCol w="792088"/>
              </a:tblGrid>
              <a:tr h="3849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Место</a:t>
                      </a:r>
                      <a:endParaRPr lang="ru-RU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ECEA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t-RU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Район</a:t>
                      </a:r>
                      <a:endParaRPr lang="ru-RU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ECEA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t-RU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Балл</a:t>
                      </a:r>
                      <a:endParaRPr lang="ru-RU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ECEAE2"/>
                    </a:solidFill>
                  </a:tcPr>
                </a:tc>
              </a:tr>
              <a:tr h="45069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3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26 </a:t>
                      </a:r>
                      <a:r>
                        <a:rPr lang="ru-RU" sz="2300" b="1" kern="1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(-7)</a:t>
                      </a:r>
                      <a:endParaRPr lang="ru-RU" sz="23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300" b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Мензелинский</a:t>
                      </a:r>
                      <a:endParaRPr lang="ru-RU" sz="23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2000" marR="6350" marT="635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300" b="1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59</a:t>
                      </a:r>
                    </a:p>
                  </a:txBody>
                  <a:tcPr marL="6350" marR="6350" marT="6350" marB="0" anchor="ctr"/>
                </a:tc>
              </a:tr>
              <a:tr h="450694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27 </a:t>
                      </a:r>
                      <a:r>
                        <a:rPr lang="ru-RU" sz="2300" b="1" kern="1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(-9)</a:t>
                      </a:r>
                      <a:endParaRPr lang="ru-RU" sz="2300" b="1" kern="120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300" b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Елабужский</a:t>
                      </a:r>
                      <a:endParaRPr lang="ru-RU" sz="23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2000" marR="6350" marT="635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300" b="1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59</a:t>
                      </a:r>
                    </a:p>
                  </a:txBody>
                  <a:tcPr marL="6350" marR="6350" marT="6350" marB="0" anchor="ctr"/>
                </a:tc>
              </a:tr>
              <a:tr h="450694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28 </a:t>
                      </a:r>
                      <a:r>
                        <a:rPr lang="ru-RU" sz="2300" b="1" kern="1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(-1)</a:t>
                      </a:r>
                      <a:endParaRPr lang="ru-RU" sz="2300" b="1" kern="120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300" b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Чистопольский</a:t>
                      </a:r>
                      <a:endParaRPr lang="ru-RU" sz="23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2000" marR="6350" marT="635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300" b="1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58</a:t>
                      </a:r>
                    </a:p>
                  </a:txBody>
                  <a:tcPr marL="6350" marR="6350" marT="6350" marB="0" anchor="ctr"/>
                </a:tc>
              </a:tr>
              <a:tr h="450694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29 </a:t>
                      </a:r>
                      <a:r>
                        <a:rPr lang="ru-RU" sz="2300" b="1" kern="1200" dirty="0" smtClean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(+4)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300" b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Аксубаевский</a:t>
                      </a:r>
                      <a:endParaRPr lang="ru-RU" sz="23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2000" marR="6350" marT="635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3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56</a:t>
                      </a:r>
                    </a:p>
                  </a:txBody>
                  <a:tcPr marL="6350" marR="6350" marT="6350" marB="0" anchor="ctr"/>
                </a:tc>
              </a:tr>
              <a:tr h="450694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30 </a:t>
                      </a:r>
                      <a:r>
                        <a:rPr lang="ru-RU" sz="2300" b="1" kern="1200" dirty="0" smtClean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(+5)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3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Мамадышский</a:t>
                      </a:r>
                    </a:p>
                  </a:txBody>
                  <a:tcPr marL="72000" marR="6350" marT="635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3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56</a:t>
                      </a:r>
                    </a:p>
                  </a:txBody>
                  <a:tcPr marL="6350" marR="6350" marT="6350" marB="0" anchor="ctr"/>
                </a:tc>
              </a:tr>
              <a:tr h="450694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31 </a:t>
                      </a:r>
                      <a:r>
                        <a:rPr lang="ru-RU" sz="2300" b="1" kern="1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(-3)</a:t>
                      </a:r>
                      <a:endParaRPr lang="ru-RU" sz="2300" b="1" kern="120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3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Пестречинский</a:t>
                      </a:r>
                    </a:p>
                  </a:txBody>
                  <a:tcPr marL="72000" marR="6350" marT="635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3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53</a:t>
                      </a:r>
                    </a:p>
                  </a:txBody>
                  <a:tcPr marL="6350" marR="6350" marT="6350" marB="0" anchor="ctr"/>
                </a:tc>
              </a:tr>
              <a:tr h="450694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32 </a:t>
                      </a:r>
                      <a:r>
                        <a:rPr lang="ru-RU" sz="2300" b="1" kern="1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(-7)</a:t>
                      </a:r>
                      <a:endParaRPr lang="ru-RU" sz="2300" b="1" kern="120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300" b="1" kern="120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Н.Шешминский</a:t>
                      </a:r>
                      <a:endParaRPr lang="ru-RU" sz="23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2000" marR="6350" marT="635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3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49</a:t>
                      </a:r>
                    </a:p>
                  </a:txBody>
                  <a:tcPr marL="6350" marR="6350" marT="6350" marB="0" anchor="ctr"/>
                </a:tc>
              </a:tr>
              <a:tr h="450694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33 </a:t>
                      </a:r>
                      <a:r>
                        <a:rPr lang="ru-RU" sz="2300" b="1" kern="1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(-11)</a:t>
                      </a:r>
                      <a:endParaRPr lang="ru-RU" sz="2300" b="1" kern="120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3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Бавлинский</a:t>
                      </a:r>
                    </a:p>
                  </a:txBody>
                  <a:tcPr marL="72000" marR="6350" marT="635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3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44</a:t>
                      </a:r>
                    </a:p>
                  </a:txBody>
                  <a:tcPr marL="6350" marR="6350" marT="6350" marB="0" anchor="ctr"/>
                </a:tc>
              </a:tr>
              <a:tr h="450694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34 </a:t>
                      </a:r>
                      <a:r>
                        <a:rPr lang="ru-RU" sz="2300" b="1" kern="1200" dirty="0" smtClean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(+3)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3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Муслюмовский</a:t>
                      </a:r>
                    </a:p>
                  </a:txBody>
                  <a:tcPr marL="72000" marR="6350" marT="635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3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44</a:t>
                      </a:r>
                    </a:p>
                  </a:txBody>
                  <a:tcPr marL="6350" marR="6350" marT="6350" marB="0" anchor="ctr"/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3063911"/>
              </p:ext>
            </p:extLst>
          </p:nvPr>
        </p:nvGraphicFramePr>
        <p:xfrm>
          <a:off x="4716016" y="1652117"/>
          <a:ext cx="4248472" cy="4891875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1026366"/>
                <a:gridCol w="2477914"/>
                <a:gridCol w="744192"/>
              </a:tblGrid>
              <a:tr h="38493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Место</a:t>
                      </a:r>
                    </a:p>
                  </a:txBody>
                  <a:tcPr marL="0" marR="0" marT="0" marB="0" anchor="ctr">
                    <a:solidFill>
                      <a:srgbClr val="ECEA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t-RU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Район</a:t>
                      </a:r>
                      <a:endParaRPr lang="ru-RU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ECEA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t-RU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Балл</a:t>
                      </a:r>
                      <a:endParaRPr lang="ru-RU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ECEAE2"/>
                    </a:solidFill>
                  </a:tcPr>
                </a:tc>
              </a:tr>
              <a:tr h="450694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35 </a:t>
                      </a:r>
                      <a:r>
                        <a:rPr lang="ru-RU" sz="2300" b="1" kern="1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(-3)</a:t>
                      </a:r>
                      <a:endParaRPr lang="ru-RU" sz="2300" b="1" kern="120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300" b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Лениногорский</a:t>
                      </a:r>
                      <a:endParaRPr lang="ru-RU" sz="23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200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300" b="1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43</a:t>
                      </a:r>
                    </a:p>
                  </a:txBody>
                  <a:tcPr marL="6350" marR="6350" marT="6350" marB="0" anchor="ctr"/>
                </a:tc>
              </a:tr>
              <a:tr h="450694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36 </a:t>
                      </a:r>
                      <a:r>
                        <a:rPr lang="ru-RU" sz="2300" b="1" kern="1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(-5)</a:t>
                      </a:r>
                      <a:endParaRPr lang="ru-RU" sz="2300" b="1" kern="120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300" b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Лаишевский</a:t>
                      </a:r>
                      <a:endParaRPr lang="ru-RU" sz="23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200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300" b="1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42</a:t>
                      </a:r>
                    </a:p>
                  </a:txBody>
                  <a:tcPr marL="6350" marR="6350" marT="6350" marB="0" anchor="ctr"/>
                </a:tc>
              </a:tr>
              <a:tr h="4506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23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37 </a:t>
                      </a:r>
                      <a:r>
                        <a:rPr lang="ru-RU" sz="2300" b="1" kern="1200" dirty="0" smtClean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(+2)</a:t>
                      </a:r>
                      <a:endParaRPr lang="ru-RU" sz="2300" b="1" kern="1200" dirty="0">
                        <a:solidFill>
                          <a:srgbClr val="0066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300" b="1" kern="120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К.Устьинский</a:t>
                      </a:r>
                      <a:endParaRPr lang="ru-RU" sz="23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200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3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37</a:t>
                      </a:r>
                    </a:p>
                  </a:txBody>
                  <a:tcPr marL="6350" marR="6350" marT="6350" marB="0" anchor="ctr"/>
                </a:tc>
              </a:tr>
              <a:tr h="4506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23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38 (0)</a:t>
                      </a:r>
                      <a:endParaRPr lang="ru-RU" sz="23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300" b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В.Услонский</a:t>
                      </a:r>
                      <a:endParaRPr lang="ru-RU" sz="23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200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3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35</a:t>
                      </a:r>
                    </a:p>
                  </a:txBody>
                  <a:tcPr marL="6350" marR="6350" marT="6350" marB="0" anchor="ctr"/>
                </a:tc>
              </a:tr>
              <a:tr h="450694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39 </a:t>
                      </a:r>
                      <a:r>
                        <a:rPr lang="ru-RU" sz="2300" b="1" kern="1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(-5)</a:t>
                      </a:r>
                      <a:endParaRPr lang="ru-RU" sz="2300" b="1" kern="120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3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Агрызский</a:t>
                      </a:r>
                    </a:p>
                  </a:txBody>
                  <a:tcPr marL="7200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3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34</a:t>
                      </a:r>
                    </a:p>
                  </a:txBody>
                  <a:tcPr marL="6350" marR="6350" marT="6350" marB="0" anchor="ctr"/>
                </a:tc>
              </a:tr>
              <a:tr h="450694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40 </a:t>
                      </a:r>
                      <a:r>
                        <a:rPr lang="ru-RU" sz="2300" b="1" kern="1200" dirty="0" smtClean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(+2)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3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Черемшанский</a:t>
                      </a:r>
                    </a:p>
                  </a:txBody>
                  <a:tcPr marL="7200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3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31</a:t>
                      </a:r>
                    </a:p>
                  </a:txBody>
                  <a:tcPr marL="6350" marR="6350" marT="6350" marB="0" anchor="ctr"/>
                </a:tc>
              </a:tr>
              <a:tr h="4506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23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41 (0)</a:t>
                      </a:r>
                      <a:endParaRPr lang="ru-RU" sz="23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3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Альметьевский</a:t>
                      </a:r>
                    </a:p>
                  </a:txBody>
                  <a:tcPr marL="7200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3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18</a:t>
                      </a:r>
                    </a:p>
                  </a:txBody>
                  <a:tcPr marL="6350" marR="6350" marT="6350" marB="0" anchor="ctr"/>
                </a:tc>
              </a:tr>
              <a:tr h="450694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42 </a:t>
                      </a:r>
                      <a:r>
                        <a:rPr lang="ru-RU" sz="2300" b="1" kern="1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(-2)</a:t>
                      </a:r>
                      <a:endParaRPr lang="ru-RU" sz="2300" b="1" kern="120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3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Менделеевский</a:t>
                      </a:r>
                    </a:p>
                  </a:txBody>
                  <a:tcPr marL="7200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3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18</a:t>
                      </a:r>
                    </a:p>
                  </a:txBody>
                  <a:tcPr marL="6350" marR="6350" marT="6350" marB="0" anchor="ctr"/>
                </a:tc>
              </a:tr>
              <a:tr h="4506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23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43 (0)</a:t>
                      </a:r>
                      <a:endParaRPr lang="ru-RU" sz="23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3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Бугульминский</a:t>
                      </a:r>
                    </a:p>
                  </a:txBody>
                  <a:tcPr marL="7200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3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</a:t>
                      </a:r>
                    </a:p>
                  </a:txBody>
                  <a:tcPr marL="6350" marR="6350" marT="6350" marB="0" anchor="ctr"/>
                </a:tc>
              </a:tr>
              <a:tr h="450694">
                <a:tc>
                  <a:txBody>
                    <a:bodyPr/>
                    <a:lstStyle/>
                    <a:p>
                      <a:pPr algn="ctr" fontAlgn="b"/>
                      <a:endParaRPr lang="ru-RU" sz="23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3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По республике</a:t>
                      </a:r>
                    </a:p>
                  </a:txBody>
                  <a:tcPr marL="72000" marR="6350" marT="635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3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75</a:t>
                      </a:r>
                    </a:p>
                  </a:txBody>
                  <a:tcPr marL="6350" marR="6350" marT="6350" marB="0" anchor="ctr"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 vert="horz" lIns="91440" tIns="45720" rIns="91440" bIns="45720" rtlCol="0" anchor="ctr"/>
          <a:lstStyle/>
          <a:p>
            <a:fld id="{3B0620D8-4799-4C8C-9259-F7CCC95013F0}" type="slidenum">
              <a:rPr lang="ru-RU" sz="1400" b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pPr/>
              <a:t>21</a:t>
            </a:fld>
            <a:endParaRPr lang="ru-RU" sz="1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72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889644" y="9535"/>
            <a:ext cx="7805238" cy="12464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ts val="3000"/>
              </a:lnSpc>
            </a:pPr>
            <a:r>
              <a:rPr lang="ru-RU" sz="28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Организация промышленного семеноводства зерновых, </a:t>
            </a:r>
            <a:endParaRPr lang="ru-RU" sz="2800" b="1" dirty="0" smtClean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ts val="3000"/>
              </a:lnSpc>
            </a:pPr>
            <a:r>
              <a:rPr lang="ru-RU" sz="28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зернобобовых и </a:t>
            </a:r>
            <a:r>
              <a:rPr lang="ru-RU" sz="28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крупяных культур в </a:t>
            </a:r>
            <a:r>
              <a:rPr lang="ru-RU" sz="28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РТ</a:t>
            </a:r>
            <a:endParaRPr lang="ru-RU" sz="28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323528" y="1340768"/>
            <a:ext cx="8523408" cy="5184576"/>
            <a:chOff x="323528" y="1268760"/>
            <a:chExt cx="8523408" cy="5184576"/>
          </a:xfrm>
        </p:grpSpPr>
        <p:cxnSp>
          <p:nvCxnSpPr>
            <p:cNvPr id="96" name="Прямая соединительная линия 95"/>
            <p:cNvCxnSpPr/>
            <p:nvPr/>
          </p:nvCxnSpPr>
          <p:spPr>
            <a:xfrm>
              <a:off x="5804550" y="2668785"/>
              <a:ext cx="446610" cy="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Прямая соединительная линия 93"/>
            <p:cNvCxnSpPr>
              <a:endCxn id="44" idx="0"/>
            </p:cNvCxnSpPr>
            <p:nvPr/>
          </p:nvCxnSpPr>
          <p:spPr>
            <a:xfrm flipH="1">
              <a:off x="7325743" y="2099374"/>
              <a:ext cx="11996" cy="1070277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Прямая соединительная линия 71"/>
            <p:cNvCxnSpPr/>
            <p:nvPr/>
          </p:nvCxnSpPr>
          <p:spPr>
            <a:xfrm>
              <a:off x="4572000" y="4579573"/>
              <a:ext cx="0" cy="1438045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Прямая соединительная линия 87"/>
            <p:cNvCxnSpPr/>
            <p:nvPr/>
          </p:nvCxnSpPr>
          <p:spPr>
            <a:xfrm>
              <a:off x="1737795" y="2167177"/>
              <a:ext cx="0" cy="314393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Прямая соединительная линия 74"/>
            <p:cNvCxnSpPr/>
            <p:nvPr/>
          </p:nvCxnSpPr>
          <p:spPr>
            <a:xfrm>
              <a:off x="3300931" y="4264175"/>
              <a:ext cx="5546005" cy="6111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Прямая соединительная линия 75"/>
            <p:cNvCxnSpPr/>
            <p:nvPr/>
          </p:nvCxnSpPr>
          <p:spPr>
            <a:xfrm>
              <a:off x="323528" y="6230478"/>
              <a:ext cx="8523408" cy="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Прямая соединительная линия 59"/>
            <p:cNvCxnSpPr/>
            <p:nvPr/>
          </p:nvCxnSpPr>
          <p:spPr>
            <a:xfrm>
              <a:off x="323528" y="1839173"/>
              <a:ext cx="8523408" cy="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Прямоугольник 40"/>
            <p:cNvSpPr/>
            <p:nvPr/>
          </p:nvSpPr>
          <p:spPr>
            <a:xfrm>
              <a:off x="5896708" y="1475780"/>
              <a:ext cx="2858070" cy="691397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fontAlgn="base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ru-RU" sz="1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Управление </a:t>
              </a:r>
              <a:br>
                <a:rPr lang="ru-RU" sz="1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</a:br>
              <a:r>
                <a:rPr lang="ru-RU" sz="1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Россельхознадзора</a:t>
              </a:r>
              <a:r>
                <a:rPr lang="ru-RU" sz="1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по </a:t>
              </a:r>
              <a:r>
                <a:rPr lang="ru-RU" sz="1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РТ</a:t>
              </a:r>
              <a:endPara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5896708" y="2333890"/>
              <a:ext cx="2858070" cy="691397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fontAlgn="base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ru-RU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Татарский филиал </a:t>
              </a:r>
            </a:p>
            <a:p>
              <a:pPr algn="ctr" fontAlgn="base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ru-RU" sz="1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ФГУ «</a:t>
              </a:r>
              <a:r>
                <a:rPr lang="ru-RU" sz="1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Госсорткомиссия</a:t>
              </a:r>
              <a:r>
                <a:rPr lang="ru-RU" sz="1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»</a:t>
              </a:r>
              <a:endPara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5896708" y="3169651"/>
              <a:ext cx="2858070" cy="691397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fontAlgn="base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ru-RU" sz="1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Государственные </a:t>
              </a:r>
              <a:r>
                <a:rPr lang="ru-RU" sz="1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сортоиспыт</a:t>
              </a:r>
              <a:r>
                <a:rPr lang="ru-RU" sz="1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. участки</a:t>
              </a:r>
              <a:endPara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50" name="Прямая соединительная линия 49"/>
            <p:cNvCxnSpPr/>
            <p:nvPr/>
          </p:nvCxnSpPr>
          <p:spPr>
            <a:xfrm>
              <a:off x="5896708" y="4629134"/>
              <a:ext cx="2858070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Прямоугольник 50"/>
            <p:cNvSpPr/>
            <p:nvPr/>
          </p:nvSpPr>
          <p:spPr>
            <a:xfrm>
              <a:off x="416858" y="1475780"/>
              <a:ext cx="2783541" cy="691397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fontAlgn="base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ru-RU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Филиал ФГБУ </a:t>
              </a:r>
            </a:p>
            <a:p>
              <a:pPr algn="ctr" fontAlgn="base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ru-RU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«</a:t>
              </a:r>
              <a:r>
                <a:rPr lang="ru-RU" sz="1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Россельхозцентр</a:t>
              </a:r>
              <a:r>
                <a:rPr lang="ru-RU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» по РТ</a:t>
              </a:r>
            </a:p>
          </p:txBody>
        </p:sp>
        <p:sp>
          <p:nvSpPr>
            <p:cNvPr id="53" name="Прямоугольник 52"/>
            <p:cNvSpPr/>
            <p:nvPr/>
          </p:nvSpPr>
          <p:spPr>
            <a:xfrm>
              <a:off x="416858" y="2306995"/>
              <a:ext cx="2783541" cy="691397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fontAlgn="base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ru-RU" sz="1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Межрайонные </a:t>
              </a:r>
              <a:r>
                <a:rPr lang="ru-RU" sz="1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террит</a:t>
              </a:r>
              <a:r>
                <a:rPr lang="ru-RU" sz="1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. подразделения филиала</a:t>
              </a:r>
              <a:endPara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55" name="Прямая соединительная линия 54"/>
            <p:cNvCxnSpPr/>
            <p:nvPr/>
          </p:nvCxnSpPr>
          <p:spPr>
            <a:xfrm>
              <a:off x="323528" y="3704501"/>
              <a:ext cx="2977403" cy="1207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Прямоугольник 57"/>
            <p:cNvSpPr/>
            <p:nvPr/>
          </p:nvSpPr>
          <p:spPr>
            <a:xfrm>
              <a:off x="3384466" y="3542471"/>
              <a:ext cx="2303802" cy="143484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fontAlgn="base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Ассоциация «</a:t>
              </a:r>
              <a:r>
                <a:rPr 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Элитные </a:t>
              </a:r>
              <a:r>
                <a:rPr 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семена </a:t>
              </a:r>
              <a:r>
                <a:rPr 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Татарстана</a:t>
              </a:r>
              <a:r>
                <a:rPr 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»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  <a:p>
              <a:pPr algn="ctr" fontAlgn="base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Исполнитель программы</a:t>
              </a:r>
              <a:endParaRPr 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8" name="Прямоугольник 67"/>
            <p:cNvSpPr/>
            <p:nvPr/>
          </p:nvSpPr>
          <p:spPr>
            <a:xfrm>
              <a:off x="1886665" y="6017617"/>
              <a:ext cx="5061585" cy="435719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fontAlgn="base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Товаропроизводители семян всех форм собственности</a:t>
              </a:r>
              <a:endParaRPr lang="ru-RU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69" name="Прямая соединительная линия 68"/>
            <p:cNvCxnSpPr/>
            <p:nvPr/>
          </p:nvCxnSpPr>
          <p:spPr>
            <a:xfrm>
              <a:off x="5804550" y="1830208"/>
              <a:ext cx="0" cy="2440079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Прямая соединительная линия 77"/>
            <p:cNvCxnSpPr/>
            <p:nvPr/>
          </p:nvCxnSpPr>
          <p:spPr>
            <a:xfrm>
              <a:off x="8846936" y="1830208"/>
              <a:ext cx="0" cy="4405269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Прямая соединительная линия 83"/>
            <p:cNvCxnSpPr/>
            <p:nvPr/>
          </p:nvCxnSpPr>
          <p:spPr>
            <a:xfrm>
              <a:off x="323528" y="1830208"/>
              <a:ext cx="0" cy="4405269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Прямая соединительная линия 94"/>
            <p:cNvCxnSpPr/>
            <p:nvPr/>
          </p:nvCxnSpPr>
          <p:spPr>
            <a:xfrm>
              <a:off x="3300931" y="1830208"/>
              <a:ext cx="0" cy="2440079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Прямая соединительная линия 66"/>
            <p:cNvCxnSpPr/>
            <p:nvPr/>
          </p:nvCxnSpPr>
          <p:spPr>
            <a:xfrm>
              <a:off x="323528" y="5474019"/>
              <a:ext cx="8523408" cy="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Прямоугольник 64"/>
            <p:cNvSpPr/>
            <p:nvPr/>
          </p:nvSpPr>
          <p:spPr>
            <a:xfrm>
              <a:off x="1886665" y="5182849"/>
              <a:ext cx="5061585" cy="68545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fontAlgn="base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Семеноводческие хозяйства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  <a:p>
              <a:pPr algn="ctr" fontAlgn="base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Производители семян</a:t>
              </a:r>
              <a:endParaRPr 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5896708" y="4005064"/>
              <a:ext cx="2858070" cy="944473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Селекционные центры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Российской Федерации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Оригинатор</a:t>
              </a:r>
              <a:r>
                <a:rPr lang="ru-RU" sz="1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сортов</a:t>
              </a:r>
              <a:endPara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4" name="Прямоугольник 53"/>
            <p:cNvSpPr/>
            <p:nvPr/>
          </p:nvSpPr>
          <p:spPr>
            <a:xfrm>
              <a:off x="416858" y="3309866"/>
              <a:ext cx="2783541" cy="791684"/>
            </a:xfrm>
            <a:prstGeom prst="rect">
              <a:avLst/>
            </a:prstGeom>
            <a:solidFill>
              <a:srgbClr val="FFFF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fontAlgn="base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ru-RU" sz="1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ГНУ </a:t>
              </a:r>
              <a:r>
                <a:rPr lang="ru-RU" sz="16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ТатНИИСХ</a:t>
              </a:r>
              <a:endParaRPr lang="ru-RU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  <a:p>
              <a:pPr algn="ctr" fontAlgn="base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ru-RU" sz="16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Оригинатор</a:t>
              </a:r>
              <a:r>
                <a:rPr lang="ru-RU" sz="1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сортов</a:t>
              </a:r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3380266" y="1268760"/>
              <a:ext cx="2308002" cy="2145896"/>
            </a:xfrm>
            <a:prstGeom prst="rect">
              <a:avLst/>
            </a:prstGeom>
            <a:solidFill>
              <a:srgbClr val="A9DA74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Министерство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сельского хозяйства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и продовольствия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РТ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координатор программы</a:t>
              </a:r>
            </a:p>
          </p:txBody>
        </p:sp>
      </p:grpSp>
      <p:pic>
        <p:nvPicPr>
          <p:cNvPr id="33" name="Picture 2" descr="\\RAY\Pictures\ЭМБЛЕМЫ\МСХ\герб МСХ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8" y="107956"/>
            <a:ext cx="788592" cy="7649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 vert="horz" lIns="91440" tIns="45720" rIns="91440" bIns="45720" rtlCol="0" anchor="ctr"/>
          <a:lstStyle/>
          <a:p>
            <a:fld id="{3B0620D8-4799-4C8C-9259-F7CCC95013F0}" type="slidenum">
              <a:rPr lang="ru-RU" sz="1400" b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pPr/>
              <a:t>22</a:t>
            </a:fld>
            <a:endParaRPr lang="ru-RU" sz="1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48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878904" y="0"/>
            <a:ext cx="8265096" cy="9130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ru-RU"/>
            </a:defPPr>
            <a:lvl1pPr algn="ctr">
              <a:lnSpc>
                <a:spcPts val="3200"/>
              </a:lnSpc>
              <a:defRPr sz="3000" b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z="3200" dirty="0"/>
              <a:t>Составляющие присвоения </a:t>
            </a:r>
            <a:r>
              <a:rPr lang="ru-RU" sz="3200" dirty="0" smtClean="0"/>
              <a:t>категорий </a:t>
            </a:r>
            <a:br>
              <a:rPr lang="ru-RU" sz="3200" dirty="0" smtClean="0"/>
            </a:br>
            <a:r>
              <a:rPr lang="ru-RU" sz="3200" dirty="0" smtClean="0"/>
              <a:t>для семеноводческих хозяйств</a:t>
            </a:r>
            <a:endParaRPr lang="ru-RU" sz="3200" dirty="0"/>
          </a:p>
        </p:txBody>
      </p:sp>
      <p:graphicFrame>
        <p:nvGraphicFramePr>
          <p:cNvPr id="3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8189103"/>
              </p:ext>
            </p:extLst>
          </p:nvPr>
        </p:nvGraphicFramePr>
        <p:xfrm>
          <a:off x="252536" y="992692"/>
          <a:ext cx="8711952" cy="5532651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7164288"/>
                <a:gridCol w="1547664"/>
              </a:tblGrid>
              <a:tr h="291192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Показатели</a:t>
                      </a: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К-во </a:t>
                      </a:r>
                      <a:r>
                        <a:rPr lang="ru-RU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баллов</a:t>
                      </a: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</a:tr>
              <a:tr h="291192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Обеспеченность высококвалифицированными кадрами</a:t>
                      </a:r>
                    </a:p>
                  </a:txBody>
                  <a:tcPr marL="68580" marR="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  <a:endParaRPr lang="ru-RU" sz="18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91192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Мат.-техническая база для качественной подготовки </a:t>
                      </a:r>
                      <a:r>
                        <a:rPr lang="ru-RU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семян</a:t>
                      </a:r>
                    </a:p>
                  </a:txBody>
                  <a:tcPr marL="6858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91192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Техническая база хранения семян</a:t>
                      </a:r>
                    </a:p>
                  </a:txBody>
                  <a:tcPr marL="68580" marR="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91192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Техника для протравливания семян</a:t>
                      </a:r>
                    </a:p>
                  </a:txBody>
                  <a:tcPr marL="6858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91192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Наличие оборудования для семеноводческого хозяйства</a:t>
                      </a:r>
                    </a:p>
                  </a:txBody>
                  <a:tcPr marL="68580" marR="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91192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Ведение </a:t>
                      </a:r>
                      <a:r>
                        <a:rPr lang="ru-RU" sz="1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агродокументации</a:t>
                      </a:r>
                      <a:r>
                        <a:rPr lang="ru-RU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и </a:t>
                      </a:r>
                      <a:r>
                        <a:rPr lang="ru-RU" sz="1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пр</a:t>
                      </a:r>
                      <a:r>
                        <a:rPr lang="en-US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r>
                        <a:rPr lang="ru-RU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во семян </a:t>
                      </a:r>
                      <a:r>
                        <a:rPr lang="ru-RU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зерновых культур</a:t>
                      </a:r>
                    </a:p>
                  </a:txBody>
                  <a:tcPr marL="6858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91192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Ведение семеноводческой документации</a:t>
                      </a:r>
                    </a:p>
                  </a:txBody>
                  <a:tcPr marL="68580" marR="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91192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Качество проводимых работ в процессе производства семян</a:t>
                      </a:r>
                    </a:p>
                  </a:txBody>
                  <a:tcPr marL="6858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91192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Качество реализуемых семян</a:t>
                      </a:r>
                    </a:p>
                  </a:txBody>
                  <a:tcPr marL="68580" marR="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  <a:endParaRPr lang="ru-RU" sz="18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91192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Деятельность на рынке семян более 5 лет</a:t>
                      </a:r>
                    </a:p>
                  </a:txBody>
                  <a:tcPr marL="6858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91192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Членство в </a:t>
                      </a:r>
                      <a:r>
                        <a:rPr lang="ru-RU" sz="18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НССиС</a:t>
                      </a:r>
                      <a:endParaRPr lang="ru-RU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873577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Доп. </a:t>
                      </a:r>
                      <a:r>
                        <a:rPr lang="ru-RU" sz="18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условие для получения бюджетной поддержки:</a:t>
                      </a:r>
                    </a:p>
                    <a:p>
                      <a:pPr algn="l"/>
                      <a:r>
                        <a:rPr lang="ru-RU" sz="18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- реализация семян зерновых, </a:t>
                      </a:r>
                      <a:r>
                        <a:rPr lang="ru-RU" sz="18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з/бобовых </a:t>
                      </a:r>
                      <a:r>
                        <a:rPr lang="ru-RU" sz="18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и крупяных культур</a:t>
                      </a:r>
                    </a:p>
                    <a:p>
                      <a:pPr algn="l"/>
                      <a:r>
                        <a:rPr lang="ru-RU" sz="18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- </a:t>
                      </a:r>
                      <a:r>
                        <a:rPr lang="ru-RU" sz="18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превышение </a:t>
                      </a:r>
                      <a:r>
                        <a:rPr lang="ru-RU" sz="18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плотности скота </a:t>
                      </a:r>
                      <a:r>
                        <a:rPr lang="ru-RU" sz="18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на 25% к ср. значению по РТ</a:t>
                      </a:r>
                      <a:endParaRPr lang="ru-RU" sz="18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 </a:t>
                      </a:r>
                      <a:r>
                        <a:rPr lang="ru-RU" sz="18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ц/га</a:t>
                      </a: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 </a:t>
                      </a:r>
                      <a:r>
                        <a:rPr lang="ru-RU" sz="18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ц/га</a:t>
                      </a:r>
                    </a:p>
                  </a:txBody>
                  <a:tcPr marL="68580" marR="6858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164770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Итоговая оценка:                   </a:t>
                      </a:r>
                      <a:r>
                        <a:rPr lang="ru-RU" sz="1800" b="1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201…250 баллов</a:t>
                      </a:r>
                    </a:p>
                    <a:p>
                      <a:pPr algn="l"/>
                      <a:r>
                        <a:rPr lang="ru-RU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                                                  </a:t>
                      </a:r>
                      <a:r>
                        <a:rPr lang="ru-RU" sz="1800" b="1" dirty="0"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150…200 баллов</a:t>
                      </a:r>
                    </a:p>
                    <a:p>
                      <a:pPr algn="l"/>
                      <a:r>
                        <a:rPr lang="ru-RU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                                                  </a:t>
                      </a:r>
                      <a:r>
                        <a:rPr lang="ru-RU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менее 150 баллов</a:t>
                      </a:r>
                    </a:p>
                  </a:txBody>
                  <a:tcPr marL="68580" marR="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I </a:t>
                      </a:r>
                      <a:r>
                        <a:rPr lang="ru-RU" sz="1800" b="1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категория</a:t>
                      </a:r>
                    </a:p>
                    <a:p>
                      <a:pPr algn="ctr"/>
                      <a:r>
                        <a:rPr lang="en-US" sz="1800" b="1" dirty="0"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II </a:t>
                      </a:r>
                      <a:r>
                        <a:rPr lang="ru-RU" sz="1800" b="1" dirty="0"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категория</a:t>
                      </a: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не </a:t>
                      </a:r>
                      <a:r>
                        <a:rPr lang="ru-RU" sz="1800" b="1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присваи</a:t>
                      </a:r>
                      <a:r>
                        <a:rPr lang="ru-RU" sz="18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br>
                        <a:rPr lang="ru-RU" sz="18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1800" b="1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вается</a:t>
                      </a:r>
                      <a:endParaRPr lang="ru-RU" sz="1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 vert="horz" lIns="91440" tIns="45720" rIns="91440" bIns="45720" rtlCol="0" anchor="ctr"/>
          <a:lstStyle/>
          <a:p>
            <a:fld id="{3B0620D8-4799-4C8C-9259-F7CCC95013F0}" type="slidenum">
              <a:rPr lang="ru-RU" sz="1400" b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pPr/>
              <a:t>23</a:t>
            </a:fld>
            <a:endParaRPr lang="ru-RU" sz="1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\\RAY\Pictures\ЭМБЛЕМЫ\МСХ\герб МСХ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8" y="107956"/>
            <a:ext cx="788592" cy="7649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089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887420" y="2413"/>
            <a:ext cx="8256580" cy="1077218"/>
          </a:xfr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/>
            <a:r>
              <a:rPr lang="ru-RU" sz="3200" b="1" kern="120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В присвоение категории семеноводческим хозяйствам 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9512" y="1340768"/>
            <a:ext cx="8892480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buFontTx/>
              <a:buChar char="-"/>
            </a:pPr>
            <a:r>
              <a:rPr lang="ru-RU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приняли участие </a:t>
            </a:r>
            <a:r>
              <a:rPr lang="ru-RU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74</a:t>
            </a:r>
            <a:r>
              <a:rPr lang="ru-RU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сельхозформирований;</a:t>
            </a:r>
          </a:p>
          <a:p>
            <a:pPr marL="179388" indent="-179388">
              <a:buFontTx/>
              <a:buChar char="-"/>
              <a:tabLst>
                <a:tab pos="358775" algn="l"/>
              </a:tabLst>
            </a:pPr>
            <a:r>
              <a:rPr lang="ru-RU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них по критериям оценки была присвоена</a:t>
            </a:r>
          </a:p>
          <a:p>
            <a:pPr marL="179388" indent="-179388">
              <a:tabLst>
                <a:tab pos="358775" algn="l"/>
              </a:tabLst>
            </a:pPr>
            <a:r>
              <a:rPr lang="ru-RU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ru-RU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II </a:t>
            </a:r>
            <a:r>
              <a:rPr lang="ru-RU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категория </a:t>
            </a:r>
            <a:r>
              <a:rPr lang="ru-RU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57</a:t>
            </a:r>
            <a:r>
              <a:rPr lang="ru-RU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хозяйства.</a:t>
            </a:r>
          </a:p>
          <a:p>
            <a:endParaRPr lang="ru-RU" sz="2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этот список вошли </a:t>
            </a:r>
            <a:r>
              <a:rPr lang="ru-RU" sz="2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ru-RU" sz="2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</a:t>
            </a:r>
            <a:r>
              <a:rPr lang="ru-RU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сельхозформирований</a:t>
            </a:r>
            <a:r>
              <a:rPr lang="ru-RU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				</a:t>
            </a:r>
            <a:r>
              <a:rPr lang="ru-RU" sz="2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имеющих </a:t>
            </a:r>
            <a:r>
              <a:rPr lang="ru-RU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реализацию </a:t>
            </a:r>
            <a:r>
              <a:rPr lang="ru-RU" sz="2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семян</a:t>
            </a:r>
            <a:br>
              <a:rPr lang="ru-RU" sz="2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 более </a:t>
            </a:r>
            <a:r>
              <a:rPr lang="ru-RU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ц/га</a:t>
            </a:r>
          </a:p>
          <a:p>
            <a:endParaRPr lang="ru-RU" sz="2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Сертификация семеноводческих хозяйств </a:t>
            </a:r>
            <a:r>
              <a:rPr lang="ru-RU" sz="28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</a:t>
            </a:r>
            <a:r>
              <a:rPr lang="ru-RU" sz="2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включения в реестр </a:t>
            </a:r>
            <a:r>
              <a:rPr lang="ru-RU" sz="28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семхозов</a:t>
            </a:r>
            <a:r>
              <a:rPr lang="ru-RU" sz="2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РФ</a:t>
            </a:r>
          </a:p>
          <a:p>
            <a:endParaRPr lang="ru-RU" sz="2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79388" indent="-179388">
              <a:buFontTx/>
              <a:buChar char="-"/>
            </a:pPr>
            <a:r>
              <a:rPr lang="ru-RU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приняли участие </a:t>
            </a:r>
            <a:r>
              <a:rPr lang="ru-RU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53</a:t>
            </a:r>
            <a:r>
              <a:rPr lang="ru-RU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сельхозформирований;</a:t>
            </a:r>
          </a:p>
          <a:p>
            <a:pPr marL="179388" indent="-179388">
              <a:buFontTx/>
              <a:buChar char="-"/>
            </a:pPr>
            <a:r>
              <a:rPr lang="ru-RU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них сертифицированы </a:t>
            </a:r>
            <a:r>
              <a:rPr lang="ru-RU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45</a:t>
            </a:r>
            <a:r>
              <a:rPr lang="ru-RU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\\RAY\Pictures\ЭМБЛЕМЫ\МСХ\герб МСХ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8" y="107956"/>
            <a:ext cx="788592" cy="7649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 vert="horz" lIns="91440" tIns="45720" rIns="91440" bIns="45720" rtlCol="0" anchor="ctr"/>
          <a:lstStyle/>
          <a:p>
            <a:fld id="{3B0620D8-4799-4C8C-9259-F7CCC95013F0}" type="slidenum">
              <a:rPr lang="ru-RU" sz="1400" b="1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pPr/>
              <a:t>24</a:t>
            </a:fld>
            <a:endParaRPr lang="ru-RU" sz="1400" b="1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55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6749643" y="255959"/>
            <a:ext cx="702677" cy="442294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68" y="150445"/>
            <a:ext cx="8460432" cy="60529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Осадки за май-июнь, мм</a:t>
            </a:r>
          </a:p>
        </p:txBody>
      </p:sp>
      <p:pic>
        <p:nvPicPr>
          <p:cNvPr id="20" name="Picture 2" descr="C:\Users\KStroeva\Desktop\rain-cloud-clipart-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988613"/>
            <a:ext cx="1237384" cy="92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23"/>
          <p:cNvGrpSpPr/>
          <p:nvPr/>
        </p:nvGrpSpPr>
        <p:grpSpPr>
          <a:xfrm>
            <a:off x="215516" y="1107102"/>
            <a:ext cx="8820980" cy="5274226"/>
            <a:chOff x="-36512" y="836712"/>
            <a:chExt cx="9145556" cy="3240360"/>
          </a:xfrm>
        </p:grpSpPr>
        <p:graphicFrame>
          <p:nvGraphicFramePr>
            <p:cNvPr id="14" name="Диаграмма 13"/>
            <p:cNvGraphicFramePr/>
            <p:nvPr>
              <p:extLst>
                <p:ext uri="{D42A27DB-BD31-4B8C-83A1-F6EECF244321}">
                  <p14:modId xmlns:p14="http://schemas.microsoft.com/office/powerpoint/2010/main" val="2308205434"/>
                </p:ext>
              </p:extLst>
            </p:nvPr>
          </p:nvGraphicFramePr>
          <p:xfrm>
            <a:off x="-36512" y="836712"/>
            <a:ext cx="7254590" cy="324036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8" name="Овал 7"/>
            <p:cNvSpPr/>
            <p:nvPr/>
          </p:nvSpPr>
          <p:spPr>
            <a:xfrm>
              <a:off x="1946253" y="2112755"/>
              <a:ext cx="771389" cy="230621"/>
            </a:xfrm>
            <a:prstGeom prst="ellipse">
              <a:avLst/>
            </a:prstGeom>
            <a:ln w="12700">
              <a:solidFill>
                <a:srgbClr val="00800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4,8</a:t>
              </a:r>
              <a:endPara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Овал 8"/>
            <p:cNvSpPr/>
            <p:nvPr/>
          </p:nvSpPr>
          <p:spPr>
            <a:xfrm>
              <a:off x="3604167" y="2923863"/>
              <a:ext cx="758123" cy="230621"/>
            </a:xfrm>
            <a:prstGeom prst="ellipse">
              <a:avLst/>
            </a:prstGeom>
            <a:ln w="12700">
              <a:solidFill>
                <a:srgbClr val="00800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2,8</a:t>
              </a:r>
            </a:p>
          </p:txBody>
        </p:sp>
        <p:sp>
          <p:nvSpPr>
            <p:cNvPr id="11" name="Овал 10"/>
            <p:cNvSpPr/>
            <p:nvPr/>
          </p:nvSpPr>
          <p:spPr>
            <a:xfrm>
              <a:off x="2794146" y="2532539"/>
              <a:ext cx="809299" cy="230621"/>
            </a:xfrm>
            <a:prstGeom prst="ellipse">
              <a:avLst/>
            </a:prstGeom>
            <a:ln w="12700">
              <a:solidFill>
                <a:srgbClr val="00800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3,2</a:t>
              </a:r>
            </a:p>
          </p:txBody>
        </p:sp>
        <p:sp>
          <p:nvSpPr>
            <p:cNvPr id="13" name="Овал 12"/>
            <p:cNvSpPr/>
            <p:nvPr/>
          </p:nvSpPr>
          <p:spPr>
            <a:xfrm>
              <a:off x="1186044" y="3339002"/>
              <a:ext cx="725022" cy="230621"/>
            </a:xfrm>
            <a:prstGeom prst="ellipse">
              <a:avLst/>
            </a:prstGeom>
            <a:ln w="12700">
              <a:solidFill>
                <a:srgbClr val="00800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0,7</a:t>
              </a:r>
              <a:endPara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Овал 15"/>
            <p:cNvSpPr/>
            <p:nvPr/>
          </p:nvSpPr>
          <p:spPr>
            <a:xfrm>
              <a:off x="7102310" y="2283920"/>
              <a:ext cx="546240" cy="230621"/>
            </a:xfrm>
            <a:prstGeom prst="ellipse">
              <a:avLst/>
            </a:prstGeom>
            <a:ln w="12700">
              <a:solidFill>
                <a:srgbClr val="00800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4,8</a:t>
              </a:r>
              <a:endPara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657430" y="2263231"/>
              <a:ext cx="1451614" cy="482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tabLst>
                  <a:tab pos="3048000" algn="l"/>
                </a:tabLst>
                <a:defRPr sz="27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defRPr>
              </a:lvl1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500" dirty="0" smtClean="0">
                  <a:solidFill>
                    <a:prstClr val="black"/>
                  </a:solidFill>
                </a:rPr>
                <a:t>- валовой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500" dirty="0" smtClean="0">
                  <a:solidFill>
                    <a:prstClr val="black"/>
                  </a:solidFill>
                </a:rPr>
                <a:t>  сбор </a:t>
              </a:r>
              <a:r>
                <a:rPr lang="ru-RU" sz="1500" dirty="0">
                  <a:solidFill>
                    <a:prstClr val="black"/>
                  </a:solidFill>
                </a:rPr>
                <a:t>зерна, </a:t>
              </a:r>
              <a:endParaRPr lang="ru-RU" sz="1500" dirty="0" smtClean="0">
                <a:solidFill>
                  <a:prstClr val="black"/>
                </a:solidFill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500" dirty="0" smtClean="0">
                  <a:solidFill>
                    <a:prstClr val="black"/>
                  </a:solidFill>
                </a:rPr>
                <a:t>  </a:t>
              </a:r>
              <a:r>
                <a:rPr lang="ru-RU" sz="1500" dirty="0" err="1" smtClean="0">
                  <a:solidFill>
                    <a:prstClr val="black"/>
                  </a:solidFill>
                </a:rPr>
                <a:t>млн.тн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202054" y="1413463"/>
              <a:ext cx="2690889" cy="4349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>
                <a:tabLst>
                  <a:tab pos="3048000" algn="l"/>
                </a:tabLst>
                <a:defRPr sz="27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defRPr>
              </a:lvl1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2000" i="1" dirty="0" err="1" smtClean="0">
                  <a:solidFill>
                    <a:srgbClr val="FF0000"/>
                  </a:solidFill>
                </a:rPr>
                <a:t>Ср.многолетние</a:t>
              </a:r>
              <a:r>
                <a:rPr lang="ru-RU" sz="2000" i="1" dirty="0" smtClean="0">
                  <a:solidFill>
                    <a:srgbClr val="FF0000"/>
                  </a:solidFill>
                </a:rPr>
                <a:t> -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2000" i="1" dirty="0" smtClean="0">
                  <a:solidFill>
                    <a:srgbClr val="FF0000"/>
                  </a:solidFill>
                </a:rPr>
                <a:t>99 </a:t>
              </a:r>
              <a:r>
                <a:rPr lang="ru-RU" sz="2000" i="1" dirty="0">
                  <a:solidFill>
                    <a:srgbClr val="FF0000"/>
                  </a:solidFill>
                </a:rPr>
                <a:t>мм</a:t>
              </a:r>
            </a:p>
          </p:txBody>
        </p:sp>
        <p:sp>
          <p:nvSpPr>
            <p:cNvPr id="21" name="Овал 20"/>
            <p:cNvSpPr/>
            <p:nvPr/>
          </p:nvSpPr>
          <p:spPr>
            <a:xfrm>
              <a:off x="4407655" y="2518791"/>
              <a:ext cx="758123" cy="230621"/>
            </a:xfrm>
            <a:prstGeom prst="ellipse">
              <a:avLst/>
            </a:prstGeom>
            <a:ln w="12700">
              <a:solidFill>
                <a:srgbClr val="00800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3,6</a:t>
              </a:r>
            </a:p>
          </p:txBody>
        </p:sp>
        <p:cxnSp>
          <p:nvCxnSpPr>
            <p:cNvPr id="15" name="Прямая соединительная линия 14"/>
            <p:cNvCxnSpPr/>
            <p:nvPr/>
          </p:nvCxnSpPr>
          <p:spPr>
            <a:xfrm flipV="1">
              <a:off x="442774" y="1844271"/>
              <a:ext cx="8209639" cy="35720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Овал 21"/>
            <p:cNvSpPr/>
            <p:nvPr/>
          </p:nvSpPr>
          <p:spPr>
            <a:xfrm>
              <a:off x="5208762" y="2923863"/>
              <a:ext cx="758123" cy="230621"/>
            </a:xfrm>
            <a:prstGeom prst="ellipse">
              <a:avLst/>
            </a:prstGeom>
            <a:ln w="12700">
              <a:solidFill>
                <a:srgbClr val="00800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3,5</a:t>
              </a:r>
            </a:p>
          </p:txBody>
        </p:sp>
      </p:grpSp>
      <p:pic>
        <p:nvPicPr>
          <p:cNvPr id="36" name="Picture 2" descr="\\RAY\Pictures\ЭМБЛЕМЫ\МСХ\герб МСХ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7956"/>
            <a:ext cx="788592" cy="7649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Овал 23"/>
          <p:cNvSpPr/>
          <p:nvPr/>
        </p:nvSpPr>
        <p:spPr>
          <a:xfrm>
            <a:off x="6081716" y="4005064"/>
            <a:ext cx="713567" cy="359999"/>
          </a:xfrm>
          <a:prstGeom prst="ellipse">
            <a:avLst/>
          </a:prstGeom>
          <a:ln w="12700">
            <a:solidFill>
              <a:srgbClr val="008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4,3</a:t>
            </a:r>
          </a:p>
        </p:txBody>
      </p:sp>
      <p:sp>
        <p:nvSpPr>
          <p:cNvPr id="23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 vert="horz" lIns="91440" tIns="45720" rIns="91440" bIns="45720" rtlCol="0" anchor="ctr"/>
          <a:lstStyle/>
          <a:p>
            <a:fld id="{3B0620D8-4799-4C8C-9259-F7CCC95013F0}" type="slidenum">
              <a:rPr lang="ru-RU" sz="1400" b="1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pPr/>
              <a:t>25</a:t>
            </a:fld>
            <a:endParaRPr lang="ru-RU" sz="1400" b="1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3"/>
          <p:cNvSpPr txBox="1">
            <a:spLocks noChangeArrowheads="1"/>
          </p:cNvSpPr>
          <p:nvPr/>
        </p:nvSpPr>
        <p:spPr bwMode="auto">
          <a:xfrm>
            <a:off x="395288" y="78497"/>
            <a:ext cx="8748712" cy="1118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ru-RU"/>
            </a:defPPr>
            <a:lvl1pPr algn="ctr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 b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ru-RU" altLang="ru-RU" dirty="0"/>
              <a:t>Основные тенденции 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r>
              <a:rPr lang="ru-RU" altLang="ru-RU" dirty="0" smtClean="0"/>
              <a:t>в </a:t>
            </a:r>
            <a:r>
              <a:rPr lang="ru-RU" altLang="ru-RU" dirty="0"/>
              <a:t>изменении климата </a:t>
            </a:r>
            <a:r>
              <a:rPr lang="ru-RU" altLang="ru-RU" dirty="0" smtClean="0"/>
              <a:t>в РТ</a:t>
            </a:r>
            <a:endParaRPr lang="ru-RU" altLang="ru-RU" dirty="0"/>
          </a:p>
        </p:txBody>
      </p:sp>
      <p:sp>
        <p:nvSpPr>
          <p:cNvPr id="6147" name="TextBox 4"/>
          <p:cNvSpPr txBox="1">
            <a:spLocks noChangeArrowheads="1"/>
          </p:cNvSpPr>
          <p:nvPr/>
        </p:nvSpPr>
        <p:spPr bwMode="auto">
          <a:xfrm>
            <a:off x="179512" y="1334373"/>
            <a:ext cx="8748713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ts val="1200"/>
              </a:spcBef>
              <a:buFont typeface="Wingdings" pitchFamily="2" charset="2"/>
              <a:buChar char="ü"/>
            </a:pPr>
            <a:r>
              <a:rPr lang="ru-RU" altLang="ru-RU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Увеличение  засушливости вегетационного периода  (уменьшение величины </a:t>
            </a:r>
            <a:r>
              <a:rPr lang="ru-RU" altLang="ru-RU" sz="2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ГТК</a:t>
            </a:r>
            <a:r>
              <a:rPr lang="ru-RU" altLang="ru-RU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);</a:t>
            </a:r>
          </a:p>
          <a:p>
            <a:pPr algn="just">
              <a:spcBef>
                <a:spcPts val="1200"/>
              </a:spcBef>
              <a:buFont typeface="Wingdings" pitchFamily="2" charset="2"/>
              <a:buChar char="ü"/>
            </a:pPr>
            <a:r>
              <a:rPr lang="ru-RU" altLang="ru-RU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Высокие температуры воздуха в мае-июне, что приводит к быстрому накоплению суммы активных температур и ускорению развития растений;</a:t>
            </a:r>
          </a:p>
          <a:p>
            <a:pPr algn="just">
              <a:spcBef>
                <a:spcPts val="1200"/>
              </a:spcBef>
              <a:buFont typeface="Wingdings" pitchFamily="2" charset="2"/>
              <a:buChar char="ü"/>
            </a:pPr>
            <a:r>
              <a:rPr lang="ru-RU" altLang="ru-RU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Увеличение толщины снежного покрова и хорошие  показатели  запасов влаги весной перед посевом;</a:t>
            </a:r>
          </a:p>
          <a:p>
            <a:pPr algn="just">
              <a:spcBef>
                <a:spcPts val="1200"/>
              </a:spcBef>
              <a:buFont typeface="Wingdings" pitchFamily="2" charset="2"/>
              <a:buChar char="ü"/>
            </a:pPr>
            <a:r>
              <a:rPr lang="ru-RU" altLang="ru-RU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Быстрая потеря  весенних запасов влаги и развитие различных видов засух;</a:t>
            </a:r>
          </a:p>
          <a:p>
            <a:pPr algn="just">
              <a:spcBef>
                <a:spcPts val="1200"/>
              </a:spcBef>
              <a:buFont typeface="Wingdings" pitchFamily="2" charset="2"/>
              <a:buChar char="ü"/>
            </a:pPr>
            <a:r>
              <a:rPr lang="ru-RU" altLang="ru-RU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Аномально высокие температуры и развитие теплового шока у  растений;</a:t>
            </a:r>
          </a:p>
          <a:p>
            <a:pPr algn="just">
              <a:spcBef>
                <a:spcPts val="1200"/>
              </a:spcBef>
              <a:buFont typeface="Wingdings" pitchFamily="2" charset="2"/>
              <a:buChar char="ü"/>
            </a:pPr>
            <a:r>
              <a:rPr lang="ru-RU" altLang="ru-RU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Увеличение частота </a:t>
            </a:r>
            <a:r>
              <a:rPr lang="ru-RU" altLang="ru-RU" sz="2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агрометеорологических </a:t>
            </a:r>
            <a:r>
              <a:rPr lang="ru-RU" altLang="ru-RU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опасных явлений (града, полегания и т.д.).</a:t>
            </a:r>
          </a:p>
        </p:txBody>
      </p:sp>
      <p:pic>
        <p:nvPicPr>
          <p:cNvPr id="5" name="Picture 2" descr="\\RAY\Pictures\ЭМБЛЕМЫ\МСХ\герб МСХ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7956"/>
            <a:ext cx="788592" cy="7649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 vert="horz" lIns="91440" tIns="45720" rIns="91440" bIns="45720" rtlCol="0" anchor="ctr"/>
          <a:lstStyle/>
          <a:p>
            <a:fld id="{3B0620D8-4799-4C8C-9259-F7CCC95013F0}" type="slidenum">
              <a:rPr lang="ru-RU" sz="1400" b="1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pPr/>
              <a:t>26</a:t>
            </a:fld>
            <a:endParaRPr lang="ru-RU" sz="1400" b="1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71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181" y="260921"/>
            <a:ext cx="4537075" cy="3240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3"/>
          <p:cNvSpPr txBox="1">
            <a:spLocks noChangeArrowheads="1"/>
          </p:cNvSpPr>
          <p:nvPr/>
        </p:nvSpPr>
        <p:spPr bwMode="auto">
          <a:xfrm>
            <a:off x="1907704" y="3626806"/>
            <a:ext cx="53285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Хлебный жук кузька  (</a:t>
            </a:r>
            <a:r>
              <a:rPr lang="en-US" altLang="ru-RU" sz="1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Anisoplia</a:t>
            </a:r>
            <a:r>
              <a:rPr lang="en-US" altLang="ru-RU" sz="1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altLang="ru-RU" sz="1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austriaca</a:t>
            </a:r>
            <a:r>
              <a:rPr lang="ru-RU" altLang="ru-RU" sz="1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)</a:t>
            </a:r>
          </a:p>
        </p:txBody>
      </p:sp>
      <p:sp>
        <p:nvSpPr>
          <p:cNvPr id="7172" name="TextBox 4"/>
          <p:cNvSpPr txBox="1">
            <a:spLocks noChangeArrowheads="1"/>
          </p:cNvSpPr>
          <p:nvPr/>
        </p:nvSpPr>
        <p:spPr bwMode="auto">
          <a:xfrm>
            <a:off x="179512" y="4122185"/>
            <a:ext cx="8712968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indent="179388" algn="just"/>
            <a:r>
              <a:rPr lang="ru-RU" alt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а) при температуре  ниже </a:t>
            </a:r>
            <a:r>
              <a:rPr lang="ru-RU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-6,5 </a:t>
            </a:r>
            <a:r>
              <a:rPr lang="ru-RU" alt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°С погибает более </a:t>
            </a:r>
            <a:r>
              <a:rPr lang="ru-RU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90% </a:t>
            </a:r>
            <a:r>
              <a:rPr lang="ru-RU" alt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личинок первого года жизни;</a:t>
            </a:r>
          </a:p>
          <a:p>
            <a:pPr indent="179388" algn="just"/>
            <a:r>
              <a:rPr lang="ru-RU" alt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б) при температуре в мае-июне ниже 17 °С куколки развиваются долго, жуки задерживаются в почве, а после выхода на поверхность их гибель может достигать </a:t>
            </a:r>
            <a:r>
              <a:rPr lang="ru-RU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80-90%;</a:t>
            </a:r>
            <a:endParaRPr lang="ru-RU" alt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indent="179388" algn="just"/>
            <a:r>
              <a:rPr lang="ru-RU" alt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в) при температуре ниже 20 °С яйца у самок не созревают, в то время как при температуре выше 20 °С самки откладывают яйца через </a:t>
            </a:r>
            <a:r>
              <a:rPr lang="ru-RU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1-2 </a:t>
            </a:r>
            <a:r>
              <a:rPr lang="ru-RU" alt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недели.</a:t>
            </a:r>
          </a:p>
        </p:txBody>
      </p:sp>
      <p:pic>
        <p:nvPicPr>
          <p:cNvPr id="6" name="Picture 2" descr="\\RAY\Pictures\ЭМБЛЕМЫ\МСХ\герб МСХ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7956"/>
            <a:ext cx="788592" cy="7649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 vert="horz" lIns="91440" tIns="45720" rIns="91440" bIns="45720" rtlCol="0" anchor="ctr"/>
          <a:lstStyle/>
          <a:p>
            <a:fld id="{3B0620D8-4799-4C8C-9259-F7CCC95013F0}" type="slidenum">
              <a:rPr lang="ru-RU" sz="1400" b="1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pPr/>
              <a:t>27</a:t>
            </a:fld>
            <a:endParaRPr lang="ru-RU" sz="1400" b="1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27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3"/>
          <p:cNvSpPr txBox="1">
            <a:spLocks noChangeArrowheads="1"/>
          </p:cNvSpPr>
          <p:nvPr/>
        </p:nvSpPr>
        <p:spPr bwMode="auto">
          <a:xfrm>
            <a:off x="896096" y="-2416"/>
            <a:ext cx="8247904" cy="964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ru-RU"/>
            </a:defPPr>
            <a:lvl1pPr algn="ctr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 b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pPr>
              <a:lnSpc>
                <a:spcPts val="3400"/>
              </a:lnSpc>
            </a:pPr>
            <a:r>
              <a:rPr lang="ru-RU" altLang="ru-RU" dirty="0"/>
              <a:t>Оценка влияния климатических изменений на растениеводство </a:t>
            </a:r>
            <a:r>
              <a:rPr lang="ru-RU" altLang="ru-RU" dirty="0" smtClean="0"/>
              <a:t>РТ</a:t>
            </a:r>
            <a:endParaRPr lang="ru-RU" alt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290396"/>
              </p:ext>
            </p:extLst>
          </p:nvPr>
        </p:nvGraphicFramePr>
        <p:xfrm>
          <a:off x="260361" y="1029712"/>
          <a:ext cx="8641084" cy="55676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4392612"/>
                <a:gridCol w="4248472"/>
              </a:tblGrid>
              <a:tr h="154756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Отрицательные</a:t>
                      </a:r>
                      <a:endParaRPr lang="ru-RU" sz="20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Положительные</a:t>
                      </a:r>
                      <a:endParaRPr lang="ru-RU" sz="2000" b="1" dirty="0">
                        <a:solidFill>
                          <a:srgbClr val="0066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1789460">
                <a:tc>
                  <a:txBody>
                    <a:bodyPr/>
                    <a:lstStyle/>
                    <a:p>
                      <a:pPr marL="342900" indent="-342900" algn="just">
                        <a:spcAft>
                          <a:spcPts val="10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Сильные колебания урожайности по годам (высокая вариабельность).</a:t>
                      </a:r>
                    </a:p>
                    <a:p>
                      <a:pPr marL="342900" indent="-342900" algn="just">
                        <a:spcAft>
                          <a:spcPts val="10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Ухудшение условий</a:t>
                      </a:r>
                      <a:r>
                        <a:rPr lang="ru-RU" sz="2000" b="1" baseline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для развития корней, что снижает отдачу от удобрений.</a:t>
                      </a:r>
                    </a:p>
                    <a:p>
                      <a:pPr marL="342900" indent="-342900" algn="just">
                        <a:spcAft>
                          <a:spcPts val="10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2000" b="1" baseline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Потеря органического вещества почв и снижение почвенного плодородия.</a:t>
                      </a:r>
                    </a:p>
                    <a:p>
                      <a:pPr marL="342900" indent="-342900" algn="just">
                        <a:spcAft>
                          <a:spcPts val="10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2000" b="1" baseline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Ухудшение фитосанитарной обстановки.</a:t>
                      </a:r>
                    </a:p>
                    <a:p>
                      <a:pPr marL="342900" indent="-342900" algn="just">
                        <a:spcAft>
                          <a:spcPts val="10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2000" b="1" baseline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Снижение экономической эффективности растениеводства, за счет дополнительных затрат. </a:t>
                      </a:r>
                      <a:endParaRPr lang="ru-RU" sz="20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spcAft>
                          <a:spcPts val="10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2000" b="1" dirty="0" smtClean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Возможность расширения спектра возделываемых генотипов, за счет теплолюбивых растений и более позднеспелых сортов.</a:t>
                      </a:r>
                    </a:p>
                    <a:p>
                      <a:pPr marL="342900" indent="-342900" algn="just">
                        <a:spcAft>
                          <a:spcPts val="10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2000" b="1" u="sng" dirty="0" smtClean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Возможность повышения качественных характеристик продукции, в </a:t>
                      </a:r>
                      <a:r>
                        <a:rPr lang="ru-RU" sz="2000" b="1" u="sng" dirty="0" err="1" smtClean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т.ч</a:t>
                      </a:r>
                      <a:r>
                        <a:rPr lang="ru-RU" sz="2000" b="1" u="sng" dirty="0" smtClean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  за счет увеличения содержания белка в зерне</a:t>
                      </a:r>
                      <a:r>
                        <a:rPr lang="ru-RU" sz="2000" b="1" dirty="0" smtClean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342900" indent="-342900" algn="just">
                        <a:spcAft>
                          <a:spcPts val="10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2000" b="1" dirty="0" smtClean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Возможность повышения качества семян за счет физиологической зрелости.</a:t>
                      </a:r>
                    </a:p>
                    <a:p>
                      <a:pPr marL="342900" indent="-342900" algn="just">
                        <a:spcAft>
                          <a:spcPts val="10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2000" b="1" dirty="0" smtClean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Улучшение условий для уборки и доработки. </a:t>
                      </a:r>
                      <a:endParaRPr lang="ru-RU" sz="2000" b="1" dirty="0">
                        <a:solidFill>
                          <a:srgbClr val="0066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6" name="Picture 2" descr="\\RAY\Pictures\ЭМБЛЕМЫ\МСХ\герб МСХ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7956"/>
            <a:ext cx="788592" cy="7649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04448" y="6492875"/>
            <a:ext cx="539552" cy="365125"/>
          </a:xfrm>
          <a:solidFill>
            <a:schemeClr val="bg1"/>
          </a:solidFill>
        </p:spPr>
        <p:txBody>
          <a:bodyPr vert="horz" lIns="91440" tIns="45720" rIns="91440" bIns="45720" rtlCol="0" anchor="ctr"/>
          <a:lstStyle/>
          <a:p>
            <a:fld id="{3B0620D8-4799-4C8C-9259-F7CCC95013F0}" type="slidenum">
              <a:rPr lang="ru-RU" sz="1400" b="1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pPr/>
              <a:t>28</a:t>
            </a:fld>
            <a:endParaRPr lang="ru-RU" sz="1400" b="1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59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124744"/>
            <a:ext cx="9144000" cy="5733256"/>
          </a:xfrm>
          <a:prstGeom prst="rect">
            <a:avLst/>
          </a:prstGeom>
          <a:gradFill flip="none" rotWithShape="1">
            <a:gsLst>
              <a:gs pos="0">
                <a:srgbClr val="FFFFCC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83568" y="0"/>
            <a:ext cx="8460432" cy="9643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ru-RU"/>
            </a:defPPr>
            <a:lvl1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3200" b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pPr>
              <a:lnSpc>
                <a:spcPts val="3400"/>
              </a:lnSpc>
            </a:pPr>
            <a:r>
              <a:rPr lang="ru-RU" dirty="0"/>
              <a:t>Методика проведения аудита </a:t>
            </a:r>
          </a:p>
          <a:p>
            <a:pPr>
              <a:lnSpc>
                <a:spcPts val="3400"/>
              </a:lnSpc>
            </a:pPr>
            <a:r>
              <a:rPr lang="ru-RU" dirty="0"/>
              <a:t>для каждого хозяйства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7524" y="1007623"/>
            <a:ext cx="8748972" cy="5791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200"/>
              </a:spcAft>
            </a:pPr>
            <a:r>
              <a:rPr lang="ru-RU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Доля растениеводческой продукции в структуре денежной выручки</a:t>
            </a:r>
          </a:p>
          <a:p>
            <a:pPr lvl="0">
              <a:spcAft>
                <a:spcPts val="200"/>
              </a:spcAft>
            </a:pPr>
            <a:r>
              <a:rPr lang="ru-RU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Итоги работы и прогнозный объем производства</a:t>
            </a:r>
          </a:p>
          <a:p>
            <a:pPr lvl="0">
              <a:spcAft>
                <a:spcPts val="200"/>
              </a:spcAft>
            </a:pPr>
            <a:r>
              <a:rPr lang="ru-RU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Агрономическая документация:</a:t>
            </a:r>
          </a:p>
          <a:p>
            <a:pPr>
              <a:spcAft>
                <a:spcPts val="200"/>
              </a:spcAft>
            </a:pPr>
            <a:r>
              <a:rPr lang="ru-RU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- Структура посевных площадей</a:t>
            </a:r>
          </a:p>
          <a:p>
            <a:pPr>
              <a:spcAft>
                <a:spcPts val="200"/>
              </a:spcAft>
            </a:pPr>
            <a:r>
              <a:rPr lang="ru-RU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- Карта размещения культур </a:t>
            </a:r>
          </a:p>
          <a:p>
            <a:pPr>
              <a:spcAft>
                <a:spcPts val="200"/>
              </a:spcAft>
            </a:pPr>
            <a:r>
              <a:rPr lang="ru-RU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- Агрохимические картограммы	</a:t>
            </a:r>
          </a:p>
          <a:p>
            <a:pPr>
              <a:spcAft>
                <a:spcPts val="200"/>
              </a:spcAft>
            </a:pPr>
            <a:r>
              <a:rPr lang="ru-RU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- Севообороты и чередование культур </a:t>
            </a:r>
          </a:p>
          <a:p>
            <a:pPr>
              <a:spcAft>
                <a:spcPts val="200"/>
              </a:spcAft>
            </a:pPr>
            <a:r>
              <a:rPr lang="ru-RU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- Технологические карты на каждую культуру</a:t>
            </a:r>
          </a:p>
          <a:p>
            <a:pPr>
              <a:spcAft>
                <a:spcPts val="200"/>
              </a:spcAft>
            </a:pPr>
            <a:r>
              <a:rPr lang="ru-RU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- Обеспеченность семенами и их качество</a:t>
            </a:r>
          </a:p>
          <a:p>
            <a:pPr>
              <a:spcAft>
                <a:spcPts val="200"/>
              </a:spcAft>
            </a:pPr>
            <a:r>
              <a:rPr lang="ru-RU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- Карта засоренности полей</a:t>
            </a:r>
          </a:p>
          <a:p>
            <a:pPr>
              <a:spcAft>
                <a:spcPts val="200"/>
              </a:spcAft>
            </a:pPr>
            <a:r>
              <a:rPr lang="ru-RU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- </a:t>
            </a:r>
            <a:r>
              <a:rPr lang="ru-RU" sz="19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Лимитно-заборные</a:t>
            </a:r>
            <a:r>
              <a:rPr lang="ru-RU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карты </a:t>
            </a:r>
          </a:p>
          <a:p>
            <a:pPr>
              <a:spcAft>
                <a:spcPts val="200"/>
              </a:spcAft>
            </a:pPr>
            <a:r>
              <a:rPr lang="ru-RU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- Паспорт поля, график формирования урожая</a:t>
            </a:r>
          </a:p>
          <a:p>
            <a:pPr lvl="0">
              <a:spcAft>
                <a:spcPts val="200"/>
              </a:spcAft>
            </a:pPr>
            <a:r>
              <a:rPr lang="ru-RU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Расчет потребности и план применения минеральных удобрений</a:t>
            </a:r>
          </a:p>
          <a:p>
            <a:pPr lvl="0">
              <a:spcAft>
                <a:spcPts val="200"/>
              </a:spcAft>
            </a:pPr>
            <a:r>
              <a:rPr lang="ru-RU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Расчет потребности и план проведения защитных мероприятий</a:t>
            </a:r>
          </a:p>
          <a:p>
            <a:pPr lvl="0">
              <a:spcAft>
                <a:spcPts val="200"/>
              </a:spcAft>
            </a:pPr>
            <a:r>
              <a:rPr lang="ru-RU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Потребность в ресурсах по статьям (ГСМ, </a:t>
            </a:r>
            <a:r>
              <a:rPr lang="ru-RU" sz="19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СХЗР</a:t>
            </a:r>
            <a:r>
              <a:rPr lang="ru-RU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ru-RU" sz="19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зап.части</a:t>
            </a:r>
            <a:r>
              <a:rPr lang="ru-RU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и т.д.)</a:t>
            </a:r>
          </a:p>
          <a:p>
            <a:pPr lvl="0">
              <a:spcAft>
                <a:spcPts val="200"/>
              </a:spcAft>
            </a:pPr>
            <a:r>
              <a:rPr lang="ru-RU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Расчет себестоимости будущей продукции</a:t>
            </a:r>
          </a:p>
          <a:p>
            <a:pPr lvl="0">
              <a:spcAft>
                <a:spcPts val="200"/>
              </a:spcAft>
            </a:pPr>
            <a:r>
              <a:rPr lang="ru-RU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Источники финансирования</a:t>
            </a:r>
          </a:p>
          <a:p>
            <a:pPr lvl="0">
              <a:spcAft>
                <a:spcPts val="200"/>
              </a:spcAft>
            </a:pPr>
            <a:r>
              <a:rPr lang="ru-RU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Условия мотивации труда</a:t>
            </a:r>
            <a:endParaRPr lang="ru-RU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\\RAY\Pictures\ЭМБЛЕМЫ\МСХ\герб МСХ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7956"/>
            <a:ext cx="788592" cy="7649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 vert="horz" lIns="91440" tIns="45720" rIns="91440" bIns="45720" rtlCol="0" anchor="ctr"/>
          <a:lstStyle/>
          <a:p>
            <a:fld id="{3B0620D8-4799-4C8C-9259-F7CCC95013F0}" type="slidenum">
              <a:rPr lang="ru-RU" sz="1400" b="1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pPr/>
              <a:t>29</a:t>
            </a:fld>
            <a:endParaRPr lang="ru-RU" sz="1400" b="1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17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Прямоугольник 44"/>
          <p:cNvSpPr/>
          <p:nvPr/>
        </p:nvSpPr>
        <p:spPr>
          <a:xfrm>
            <a:off x="5053195" y="1640541"/>
            <a:ext cx="1751054" cy="5217459"/>
          </a:xfrm>
          <a:prstGeom prst="rect">
            <a:avLst/>
          </a:prstGeom>
          <a:gradFill flip="none" rotWithShape="1">
            <a:gsLst>
              <a:gs pos="0">
                <a:srgbClr val="FFE69F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7092279" y="1640541"/>
            <a:ext cx="1791524" cy="5217459"/>
          </a:xfrm>
          <a:prstGeom prst="rect">
            <a:avLst/>
          </a:prstGeom>
          <a:gradFill flip="none" rotWithShape="1">
            <a:gsLst>
              <a:gs pos="0">
                <a:srgbClr val="FFE69F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2468529" y="1640541"/>
            <a:ext cx="2391503" cy="5217459"/>
          </a:xfrm>
          <a:prstGeom prst="rect">
            <a:avLst/>
          </a:prstGeom>
          <a:gradFill flip="none" rotWithShape="1">
            <a:gsLst>
              <a:gs pos="0">
                <a:srgbClr val="FFE69F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74577" y="1845985"/>
            <a:ext cx="2039089" cy="5012015"/>
          </a:xfrm>
          <a:prstGeom prst="rect">
            <a:avLst/>
          </a:prstGeom>
          <a:gradFill flip="none" rotWithShape="1">
            <a:gsLst>
              <a:gs pos="0">
                <a:srgbClr val="FFE69F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6084168" y="559015"/>
            <a:ext cx="1440160" cy="431775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814830" y="21139"/>
            <a:ext cx="824440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ru-RU"/>
            </a:defPPr>
            <a:lvl1pPr algn="ctr">
              <a:lnSpc>
                <a:spcPts val="2800"/>
              </a:lnSpc>
              <a:defRPr sz="2800" b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pPr>
              <a:lnSpc>
                <a:spcPts val="3600"/>
              </a:lnSpc>
            </a:pPr>
            <a:r>
              <a:rPr lang="ru-RU" sz="3200" dirty="0"/>
              <a:t>Производство продукции </a:t>
            </a:r>
            <a:br>
              <a:rPr lang="ru-RU" sz="3200" dirty="0"/>
            </a:br>
            <a:r>
              <a:rPr lang="ru-RU" sz="3200" dirty="0" smtClean="0"/>
              <a:t>растениеводства, </a:t>
            </a:r>
            <a:r>
              <a:rPr lang="ru-RU" sz="3200" dirty="0" err="1" smtClean="0"/>
              <a:t>тыс.тн</a:t>
            </a:r>
            <a:endParaRPr lang="ru-RU" sz="3200" dirty="0"/>
          </a:p>
        </p:txBody>
      </p:sp>
      <p:sp>
        <p:nvSpPr>
          <p:cNvPr id="48" name="Прямоугольник 47"/>
          <p:cNvSpPr/>
          <p:nvPr/>
        </p:nvSpPr>
        <p:spPr>
          <a:xfrm flipH="1">
            <a:off x="5053194" y="1161990"/>
            <a:ext cx="1751054" cy="425048"/>
          </a:xfrm>
          <a:prstGeom prst="rect">
            <a:avLst/>
          </a:prstGeom>
          <a:solidFill>
            <a:srgbClr val="B485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36000"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Картофель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2468529" y="1156646"/>
            <a:ext cx="2391503" cy="425048"/>
          </a:xfrm>
          <a:prstGeom prst="rect">
            <a:avLst/>
          </a:prstGeom>
          <a:solidFill>
            <a:srgbClr val="B485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36000"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Сахарная свекла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 flipH="1">
            <a:off x="7092280" y="1161990"/>
            <a:ext cx="1791523" cy="425048"/>
          </a:xfrm>
          <a:prstGeom prst="rect">
            <a:avLst/>
          </a:prstGeom>
          <a:solidFill>
            <a:srgbClr val="B485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36000"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Овощи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2428017533"/>
              </p:ext>
            </p:extLst>
          </p:nvPr>
        </p:nvGraphicFramePr>
        <p:xfrm>
          <a:off x="-81337" y="1845692"/>
          <a:ext cx="2616103" cy="3558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 descr="http://www.yugprom.ru/upload/resize_cache/iblock/246/575_449_2/246941ca980b8ee4c1cda782b13387b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46" y="5414682"/>
            <a:ext cx="1883880" cy="1182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28" name="Picture 4" descr="http://www.avgust.com/images/01_2012/saha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529" y="5414682"/>
            <a:ext cx="1866127" cy="1182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32" name="Picture 8" descr="http://latkin-nn.ru/images/upload/21a329743d489cdc795195cbf4b764b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109" y="5414682"/>
            <a:ext cx="1981561" cy="1182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34" name="Picture 10" descr="http://xn--j1aidcn.org/wp-content/uploads/2015/03/0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5" r="8572"/>
          <a:stretch/>
        </p:blipFill>
        <p:spPr bwMode="auto">
          <a:xfrm>
            <a:off x="6948264" y="5414682"/>
            <a:ext cx="1872208" cy="1182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44" name="Прямоугольник 43"/>
          <p:cNvSpPr/>
          <p:nvPr/>
        </p:nvSpPr>
        <p:spPr>
          <a:xfrm>
            <a:off x="156647" y="1160892"/>
            <a:ext cx="2065234" cy="630430"/>
          </a:xfrm>
          <a:prstGeom prst="rect">
            <a:avLst/>
          </a:prstGeom>
          <a:solidFill>
            <a:srgbClr val="B485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36000"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Зерно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(после доработки)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03609" y="4788441"/>
            <a:ext cx="10551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2015г.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2" descr="\\RAY\Pictures\ЭМБЛЕМЫ\МСХ\герб МСХ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8" y="107956"/>
            <a:ext cx="788592" cy="7649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1302170" y="1990001"/>
            <a:ext cx="8122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4027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268354850"/>
              </p:ext>
            </p:extLst>
          </p:nvPr>
        </p:nvGraphicFramePr>
        <p:xfrm>
          <a:off x="2369727" y="1863622"/>
          <a:ext cx="2616103" cy="35098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2587412" y="2565192"/>
            <a:ext cx="10619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2011</a:t>
            </a: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,8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794924" y="2420888"/>
            <a:ext cx="8625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00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9" name="Диаграмма 28"/>
          <p:cNvGraphicFramePr/>
          <p:nvPr>
            <p:extLst>
              <p:ext uri="{D42A27DB-BD31-4B8C-83A1-F6EECF244321}">
                <p14:modId xmlns:p14="http://schemas.microsoft.com/office/powerpoint/2010/main" val="4202428635"/>
              </p:ext>
            </p:extLst>
          </p:nvPr>
        </p:nvGraphicFramePr>
        <p:xfrm>
          <a:off x="4637835" y="1881552"/>
          <a:ext cx="2616103" cy="35098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5090780" y="2802638"/>
            <a:ext cx="8625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1590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993942" y="2996952"/>
            <a:ext cx="8625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340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2" name="Диаграмма 31"/>
          <p:cNvGraphicFramePr/>
          <p:nvPr>
            <p:extLst>
              <p:ext uri="{D42A27DB-BD31-4B8C-83A1-F6EECF244321}">
                <p14:modId xmlns:p14="http://schemas.microsoft.com/office/powerpoint/2010/main" val="3412733186"/>
              </p:ext>
            </p:extLst>
          </p:nvPr>
        </p:nvGraphicFramePr>
        <p:xfrm>
          <a:off x="6678450" y="1881552"/>
          <a:ext cx="2616103" cy="35098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7050012" y="3718193"/>
            <a:ext cx="10054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385,3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036459" y="3789040"/>
            <a:ext cx="8625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50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145549" y="4806371"/>
            <a:ext cx="1055163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2016г.</a:t>
            </a:r>
          </a:p>
          <a:p>
            <a:pPr algn="ctr">
              <a:lnSpc>
                <a:spcPts val="1600"/>
              </a:lnSpc>
            </a:pP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ru-RU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ожид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702903" y="4788441"/>
            <a:ext cx="10551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2015г.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644843" y="4806371"/>
            <a:ext cx="1055163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2016г.</a:t>
            </a:r>
          </a:p>
          <a:p>
            <a:pPr algn="ctr">
              <a:lnSpc>
                <a:spcPts val="1600"/>
              </a:lnSpc>
            </a:pP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ru-RU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ожид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937034" y="4788441"/>
            <a:ext cx="10551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2015г.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878974" y="4806371"/>
            <a:ext cx="1055163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2016г.</a:t>
            </a:r>
          </a:p>
          <a:p>
            <a:pPr algn="ctr">
              <a:lnSpc>
                <a:spcPts val="1600"/>
              </a:lnSpc>
            </a:pP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ru-RU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ожид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975447" y="4788441"/>
            <a:ext cx="10551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2015г.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917387" y="4806371"/>
            <a:ext cx="1055163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2016г.</a:t>
            </a:r>
          </a:p>
          <a:p>
            <a:pPr algn="ctr">
              <a:lnSpc>
                <a:spcPts val="1600"/>
              </a:lnSpc>
            </a:pP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ru-RU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ожид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.)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46297" y="4752039"/>
            <a:ext cx="8735833" cy="0"/>
          </a:xfrm>
          <a:prstGeom prst="line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206043" y="2349748"/>
            <a:ext cx="10549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3367,7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Номер слайда 48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 vert="horz" lIns="91440" tIns="45720" rIns="91440" bIns="45720" rtlCol="0" anchor="ctr"/>
          <a:lstStyle/>
          <a:p>
            <a:fld id="{3B0620D8-4799-4C8C-9259-F7CCC95013F0}" type="slidenum">
              <a:rPr lang="ru-RU" sz="1400" b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pPr/>
              <a:t>3</a:t>
            </a:fld>
            <a:endParaRPr lang="ru-RU" sz="14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26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6790136"/>
              </p:ext>
            </p:extLst>
          </p:nvPr>
        </p:nvGraphicFramePr>
        <p:xfrm>
          <a:off x="233590" y="920673"/>
          <a:ext cx="8712968" cy="5019927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3353081"/>
                <a:gridCol w="941216"/>
                <a:gridCol w="791088"/>
                <a:gridCol w="1852719"/>
                <a:gridCol w="1774864"/>
              </a:tblGrid>
              <a:tr h="60143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0" marB="0" anchor="ctr" horzOverflow="overflow">
                    <a:solidFill>
                      <a:srgbClr val="ECE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Факт, га</a:t>
                      </a:r>
                      <a:endParaRPr kumimoji="0" lang="ru-RU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0" marB="0" anchor="ctr" horzOverflow="overflow">
                    <a:solidFill>
                      <a:srgbClr val="ECE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  <a:endParaRPr kumimoji="0" lang="ru-RU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0" marB="0" anchor="ctr" horzOverflow="overflow">
                    <a:solidFill>
                      <a:srgbClr val="ECE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0" marB="0" anchor="ctr" horzOverflow="overflow">
                    <a:solidFill>
                      <a:srgbClr val="ECE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+/ - к </a:t>
                      </a:r>
                      <a:r>
                        <a:rPr kumimoji="0" lang="ru-RU" sz="1900" b="1" u="none" strike="noStrike" cap="none" normalizeH="0" baseline="0" dirty="0" err="1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оптим</a:t>
                      </a:r>
                      <a:r>
                        <a:rPr kumimoji="0" lang="ru-RU" sz="19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., га</a:t>
                      </a:r>
                      <a:endParaRPr kumimoji="0" lang="ru-RU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0" marB="0" anchor="ctr" horzOverflow="overflow">
                    <a:solidFill>
                      <a:srgbClr val="ECEAE2"/>
                    </a:solidFill>
                  </a:tcPr>
                </a:tc>
              </a:tr>
              <a:tr h="34294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Пашня всего</a:t>
                      </a:r>
                      <a:endParaRPr kumimoji="0" lang="ru-RU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13038</a:t>
                      </a:r>
                      <a:endParaRPr kumimoji="0" lang="ru-RU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  <a:endParaRPr kumimoji="0" lang="ru-RU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9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kumimoji="0" lang="ru-RU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0" marB="0" anchor="ctr" horzOverflow="overflow"/>
                </a:tc>
              </a:tr>
              <a:tr h="34294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Пар</a:t>
                      </a:r>
                      <a:endParaRPr kumimoji="0" lang="ru-RU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788</a:t>
                      </a:r>
                      <a:endParaRPr kumimoji="0" lang="ru-RU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kumimoji="0" lang="ru-RU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0" marB="0" anchor="ctr" horzOverflow="overflow"/>
                </a:tc>
                <a:tc rowSpan="3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9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от пашни</a:t>
                      </a:r>
                      <a:endParaRPr lang="ru-RU" sz="19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9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-907 (13%)</a:t>
                      </a:r>
                      <a:endParaRPr kumimoji="0" lang="ru-RU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0" marB="0" anchor="ctr" horzOverflow="overflow"/>
                </a:tc>
              </a:tr>
              <a:tr h="34294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Всего посевов</a:t>
                      </a:r>
                      <a:endParaRPr kumimoji="0" lang="ru-RU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12250</a:t>
                      </a:r>
                      <a:endParaRPr kumimoji="0" lang="ru-RU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94</a:t>
                      </a:r>
                      <a:endParaRPr kumimoji="0" lang="ru-RU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0" marB="0" anchor="ctr" horzOverflow="overflow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90000" marR="90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0" marB="0" anchor="ctr" horzOverflow="overflow"/>
                </a:tc>
              </a:tr>
              <a:tr h="34294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Всего зерновых</a:t>
                      </a:r>
                      <a:endParaRPr kumimoji="0" lang="ru-RU" sz="1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5850</a:t>
                      </a:r>
                      <a:endParaRPr kumimoji="0" lang="ru-RU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45</a:t>
                      </a:r>
                      <a:endParaRPr kumimoji="0" lang="ru-RU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0" marB="0" anchor="ctr" horzOverflow="overflow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90000" marR="90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0" marB="0" anchor="ctr" horzOverflow="overflow"/>
                </a:tc>
              </a:tr>
              <a:tr h="34294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в т.ч. озимые зерновые</a:t>
                      </a:r>
                      <a:endParaRPr kumimoji="0" lang="ru-RU" sz="1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3000</a:t>
                      </a:r>
                      <a:endParaRPr kumimoji="0" lang="ru-RU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51</a:t>
                      </a:r>
                      <a:endParaRPr kumimoji="0" lang="ru-RU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9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от зерновых</a:t>
                      </a:r>
                      <a:endParaRPr lang="ru-RU" sz="19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+1245 (30%)</a:t>
                      </a:r>
                      <a:endParaRPr kumimoji="0" lang="ru-RU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0" marB="0" anchor="ctr" horzOverflow="overflow"/>
                </a:tc>
              </a:tr>
              <a:tr h="34294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Яровые зерновые</a:t>
                      </a:r>
                      <a:endParaRPr kumimoji="0" lang="ru-RU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2850</a:t>
                      </a:r>
                      <a:endParaRPr kumimoji="0" lang="ru-RU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49</a:t>
                      </a:r>
                      <a:endParaRPr kumimoji="0" lang="ru-RU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9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от зерновых</a:t>
                      </a:r>
                      <a:endParaRPr lang="ru-RU" sz="19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0" marB="0" anchor="ctr" horzOverflow="overflow"/>
                </a:tc>
              </a:tr>
              <a:tr h="34294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Вика</a:t>
                      </a:r>
                      <a:endParaRPr kumimoji="0" lang="ru-RU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  <a:endParaRPr kumimoji="0" lang="ru-RU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0,85</a:t>
                      </a:r>
                      <a:endParaRPr kumimoji="0" lang="ru-RU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9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от зерновых</a:t>
                      </a:r>
                      <a:endParaRPr lang="ru-RU" sz="19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0" marB="0" anchor="ctr" horzOverflow="overflow"/>
                </a:tc>
              </a:tr>
              <a:tr h="34294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Кормовые культуры</a:t>
                      </a:r>
                      <a:endParaRPr kumimoji="0" lang="ru-RU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6400</a:t>
                      </a:r>
                      <a:endParaRPr kumimoji="0" lang="ru-RU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49</a:t>
                      </a:r>
                      <a:endParaRPr kumimoji="0" lang="ru-RU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0" marB="0" anchor="ctr" horzOverflow="overflow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от пашни</a:t>
                      </a:r>
                      <a:endParaRPr lang="ru-RU" sz="1900" b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+3233</a:t>
                      </a:r>
                      <a:endParaRPr kumimoji="0" lang="ru-RU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0" marB="0" anchor="ctr" horzOverflow="overflow"/>
                </a:tc>
              </a:tr>
              <a:tr h="34294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кукуруза </a:t>
                      </a:r>
                      <a:endParaRPr kumimoji="0" lang="ru-RU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1000</a:t>
                      </a:r>
                      <a:endParaRPr kumimoji="0" lang="ru-RU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15,6</a:t>
                      </a:r>
                      <a:endParaRPr kumimoji="0" lang="ru-RU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0" marB="0" anchor="ctr" horzOverflow="overflow"/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от кормовых</a:t>
                      </a:r>
                      <a:endParaRPr lang="ru-RU" sz="1900" b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0" marB="0" anchor="ctr" horzOverflow="overflow"/>
                </a:tc>
              </a:tr>
              <a:tr h="34294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u="none" strike="noStrike" cap="none" normalizeH="0" baseline="0" dirty="0" err="1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одн</a:t>
                      </a:r>
                      <a:r>
                        <a:rPr kumimoji="0" lang="ru-RU" sz="19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. травы и </a:t>
                      </a:r>
                      <a:r>
                        <a:rPr kumimoji="0" lang="ru-RU" sz="1900" b="1" u="none" strike="noStrike" cap="none" normalizeH="0" baseline="0" dirty="0" err="1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кормосмеси</a:t>
                      </a:r>
                      <a:endParaRPr kumimoji="0" lang="ru-RU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3400</a:t>
                      </a:r>
                      <a:endParaRPr kumimoji="0" lang="ru-RU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53</a:t>
                      </a:r>
                      <a:endParaRPr kumimoji="0" lang="ru-RU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0" marB="0" anchor="ctr" horzOverflow="overflow"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90000" marR="90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+2988</a:t>
                      </a:r>
                      <a:endParaRPr kumimoji="0" lang="ru-RU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0" marB="0" anchor="ctr" horzOverflow="overflow"/>
                </a:tc>
              </a:tr>
              <a:tr h="64610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в т.ч. мн.травы</a:t>
                      </a:r>
                      <a:endParaRPr kumimoji="0" lang="ru-RU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2000</a:t>
                      </a:r>
                      <a:endParaRPr kumimoji="0" lang="ru-RU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31</a:t>
                      </a:r>
                      <a:endParaRPr kumimoji="0" lang="ru-RU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0" marB="0" anchor="ctr" horzOverflow="overflow"/>
                </a:tc>
                <a:tc vMerge="1"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0000" marR="90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+100 (0,9 </a:t>
                      </a:r>
                      <a:br>
                        <a:rPr kumimoji="0" lang="ru-RU" sz="19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kumimoji="0" lang="ru-RU" sz="19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на </a:t>
                      </a:r>
                      <a:r>
                        <a:rPr kumimoji="0" lang="ru-RU" sz="1900" b="1" u="none" strike="noStrike" cap="none" normalizeH="0" baseline="0" dirty="0" err="1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усл.гол</a:t>
                      </a:r>
                      <a:r>
                        <a:rPr kumimoji="0" lang="ru-RU" sz="19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.)</a:t>
                      </a:r>
                      <a:endParaRPr kumimoji="0" lang="ru-RU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0" marB="0" anchor="ctr" horzOverflow="overflow"/>
                </a:tc>
              </a:tr>
              <a:tr h="34294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из них </a:t>
                      </a:r>
                      <a:r>
                        <a:rPr kumimoji="0" lang="ru-RU" sz="1900" b="1" u="none" strike="noStrike" cap="none" normalizeH="0" baseline="0" dirty="0" err="1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старовозрастные</a:t>
                      </a:r>
                      <a:endParaRPr kumimoji="0" lang="ru-RU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650</a:t>
                      </a:r>
                      <a:endParaRPr kumimoji="0" lang="ru-RU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33</a:t>
                      </a:r>
                      <a:endParaRPr kumimoji="0" lang="ru-RU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0" marB="0" anchor="ctr" horzOverflow="overflow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от мн.</a:t>
                      </a:r>
                      <a:r>
                        <a:rPr lang="ru-RU" sz="19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трав</a:t>
                      </a:r>
                      <a:endParaRPr lang="ru-RU" sz="19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+650</a:t>
                      </a:r>
                      <a:endParaRPr kumimoji="0" lang="ru-RU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0" marB="0" anchor="ctr" horzOverflow="overflow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96096" y="188640"/>
            <a:ext cx="8247904" cy="5283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ru-RU"/>
            </a:defPPr>
            <a:lvl1pPr algn="ctr" fontAlgn="base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 b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/>
              <a:t>Анализ структуры посевных площадей </a:t>
            </a:r>
          </a:p>
        </p:txBody>
      </p:sp>
      <p:sp>
        <p:nvSpPr>
          <p:cNvPr id="6" name="Овал 5"/>
          <p:cNvSpPr/>
          <p:nvPr/>
        </p:nvSpPr>
        <p:spPr>
          <a:xfrm>
            <a:off x="7263192" y="3917659"/>
            <a:ext cx="1584176" cy="335657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7263192" y="4599330"/>
            <a:ext cx="1584176" cy="34022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7515075" y="5598781"/>
            <a:ext cx="1056117" cy="335852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251520" y="6060377"/>
            <a:ext cx="880439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Необоснованно завышенный кормовой клин (3,0 га на </a:t>
            </a:r>
            <a:r>
              <a:rPr lang="ru-RU" sz="21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усл.гол</a:t>
            </a:r>
            <a:r>
              <a:rPr lang="ru-RU" sz="21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.)</a:t>
            </a:r>
          </a:p>
          <a:p>
            <a:r>
              <a:rPr lang="ru-RU" sz="21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Недостаток паров и зернобобовых более 1,4 га</a:t>
            </a:r>
            <a:endParaRPr lang="ru-RU" sz="21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7263192" y="1855469"/>
            <a:ext cx="1584176" cy="37909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 vert="horz" lIns="91440" tIns="45720" rIns="91440" bIns="45720" rtlCol="0" anchor="ctr"/>
          <a:lstStyle/>
          <a:p>
            <a:fld id="{3B0620D8-4799-4C8C-9259-F7CCC95013F0}" type="slidenum">
              <a:rPr lang="ru-RU" sz="1400" b="1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pPr/>
              <a:t>30</a:t>
            </a:fld>
            <a:endParaRPr lang="ru-RU" sz="1400" b="1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2" descr="\\RAY\Pictures\ЭМБЛЕМЫ\МСХ\герб МСХ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7956"/>
            <a:ext cx="788592" cy="7649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575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1377261"/>
              </p:ext>
            </p:extLst>
          </p:nvPr>
        </p:nvGraphicFramePr>
        <p:xfrm>
          <a:off x="500034" y="331414"/>
          <a:ext cx="8286809" cy="1081362"/>
        </p:xfrm>
        <a:graphic>
          <a:graphicData uri="http://schemas.openxmlformats.org/drawingml/2006/table">
            <a:tbl>
              <a:tblPr/>
              <a:tblGrid>
                <a:gridCol w="2966483"/>
                <a:gridCol w="1345052"/>
                <a:gridCol w="1189191"/>
                <a:gridCol w="1195685"/>
                <a:gridCol w="1590398"/>
              </a:tblGrid>
              <a:tr h="407518">
                <a:tc gridSpan="5">
                  <a:txBody>
                    <a:bodyPr/>
                    <a:lstStyle/>
                    <a:p>
                      <a:pPr algn="ctr" fontAlgn="b"/>
                      <a:r>
                        <a:rPr kumimoji="0" lang="ru-RU" sz="2700" b="1" kern="1200" dirty="0" smtClean="0">
                          <a:ln w="11430"/>
                          <a:solidFill>
                            <a:srgbClr val="002060"/>
                          </a:soli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Структура посевных площадей</a:t>
                      </a:r>
                    </a:p>
                    <a:p>
                      <a:pPr algn="ctr" fontAlgn="b"/>
                      <a:r>
                        <a:rPr kumimoji="0" lang="ru-RU" sz="2700" b="1" kern="1200" dirty="0" err="1" smtClean="0">
                          <a:ln w="11430"/>
                          <a:solidFill>
                            <a:srgbClr val="002060"/>
                          </a:soli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Муслюмовский</a:t>
                      </a:r>
                      <a:r>
                        <a:rPr kumimoji="0" lang="ru-RU" sz="2700" b="1" kern="1200" dirty="0" smtClean="0">
                          <a:ln w="11430"/>
                          <a:solidFill>
                            <a:srgbClr val="002060"/>
                          </a:soli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район</a:t>
                      </a:r>
                    </a:p>
                  </a:txBody>
                  <a:tcPr marL="7281" marR="7281" marT="72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7205"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81" marR="7281" marT="72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81" marR="7281" marT="72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81" marR="7281" marT="72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81" marR="7281" marT="72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81" marR="7281" marT="72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8497241"/>
              </p:ext>
            </p:extLst>
          </p:nvPr>
        </p:nvGraphicFramePr>
        <p:xfrm>
          <a:off x="500033" y="1196752"/>
          <a:ext cx="8358246" cy="5040617"/>
        </p:xfrm>
        <a:graphic>
          <a:graphicData uri="http://schemas.openxmlformats.org/drawingml/2006/table">
            <a:tbl>
              <a:tblPr/>
              <a:tblGrid>
                <a:gridCol w="2415783"/>
                <a:gridCol w="1512168"/>
                <a:gridCol w="1440160"/>
                <a:gridCol w="1749173"/>
                <a:gridCol w="1240962"/>
              </a:tblGrid>
              <a:tr h="4254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184" marR="561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Факт.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184" marR="561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184" marR="561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184" marR="561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+ / -к </a:t>
                      </a:r>
                      <a:r>
                        <a:rPr lang="ru-RU" sz="16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оптим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184" marR="561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</a:tr>
              <a:tr h="2525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Пашня всего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184" marR="561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8599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5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Пар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184" marR="561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от пашни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-450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5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Всего посевов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184" marR="561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8199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95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от пашни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450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5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Всего зерновых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184" marR="561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7128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83 </a:t>
                      </a:r>
                      <a:endParaRPr lang="ru-RU" sz="1600" b="0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 от пашни</a:t>
                      </a:r>
                      <a:endParaRPr lang="ru-RU" sz="1600" b="0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1219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5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i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 т.ч. озимые зерновые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184" marR="561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От зерновых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-1612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5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i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Яровые зерновые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184" marR="561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6970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98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От зерновых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2831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5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в.ч.  зернобобовые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184" marR="561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-590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5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кукуруза на зерно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184" marR="561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-590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5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гречиха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184" marR="561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5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Технические культуры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184" marR="561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-770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5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Картофель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184" marR="561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5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Овощи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184" marR="561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78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Кормовые культуры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184" marR="561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от пашни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(1,3 га на </a:t>
                      </a:r>
                      <a:r>
                        <a:rPr lang="ru-RU" sz="1600" b="0" i="0" u="none" strike="noStrike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усл.гол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.)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4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 </a:t>
                      </a:r>
                      <a:r>
                        <a:rPr lang="ru-RU" sz="16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т.ч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 </a:t>
                      </a:r>
                      <a:r>
                        <a:rPr lang="ru-RU" sz="16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мн.травы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184" marR="561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586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0,7 га на </a:t>
                      </a:r>
                      <a:r>
                        <a:rPr lang="ru-RU" sz="1600" b="0" i="0" u="none" strike="noStrike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усл.гол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140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4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Из них </a:t>
                      </a:r>
                      <a:r>
                        <a:rPr lang="ru-RU" sz="16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стар.возрастн</a:t>
                      </a: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184" marR="561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387</a:t>
                      </a:r>
                      <a:endParaRPr lang="ru-RU" sz="1600" b="0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66%</a:t>
                      </a:r>
                      <a:endParaRPr lang="ru-RU" sz="1600" b="0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5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кукуруза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184" marR="561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235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5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Одн.травы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184" marR="561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93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179388" y="1151241"/>
            <a:ext cx="2952452" cy="5473006"/>
          </a:xfrm>
          <a:prstGeom prst="rect">
            <a:avLst/>
          </a:prstGeom>
          <a:solidFill>
            <a:srgbClr val="E7F6FF"/>
          </a:solidFill>
          <a:ln w="19050" algn="ctr">
            <a:solidFill>
              <a:srgbClr val="0070C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от площади пашни 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минусовать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площади:</a:t>
            </a:r>
          </a:p>
          <a:p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паров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15%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кормовых до 1,5 га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на 1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усл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голову скота</a:t>
            </a:r>
          </a:p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технических культур, 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картофеля и овощей</a:t>
            </a:r>
          </a:p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оставшиеся площади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занять зерновыми  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культурами</a:t>
            </a: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3608806" y="1916832"/>
            <a:ext cx="5355682" cy="504056"/>
          </a:xfrm>
          <a:prstGeom prst="rect">
            <a:avLst/>
          </a:prstGeom>
          <a:solidFill>
            <a:srgbClr val="E7F6FF"/>
          </a:solidFill>
          <a:ln w="19050" algn="ctr">
            <a:solidFill>
              <a:srgbClr val="0070C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8000" tIns="0" rIns="18000" bIns="0" anchor="ctr" anchorCtr="1"/>
          <a:lstStyle/>
          <a:p>
            <a:pPr algn="ctr"/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</a:t>
            </a:r>
            <a:r>
              <a:rPr lang="ru-RU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т.ч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</a:t>
            </a:r>
            <a:r>
              <a:rPr lang="ru-RU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сидеральные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до 50%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ru-RU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320 кг </a:t>
            </a:r>
            <a:r>
              <a:rPr lang="ru-RU" sz="1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д.в</a:t>
            </a:r>
            <a:r>
              <a:rPr lang="ru-RU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., горчица, редька, донник)</a:t>
            </a:r>
          </a:p>
        </p:txBody>
      </p:sp>
      <p:sp>
        <p:nvSpPr>
          <p:cNvPr id="10244" name="AutoShape 4"/>
          <p:cNvSpPr>
            <a:spLocks noChangeArrowheads="1"/>
          </p:cNvSpPr>
          <p:nvPr/>
        </p:nvSpPr>
        <p:spPr bwMode="auto">
          <a:xfrm>
            <a:off x="3205436" y="2074565"/>
            <a:ext cx="331390" cy="247650"/>
          </a:xfrm>
          <a:prstGeom prst="homePlate">
            <a:avLst>
              <a:gd name="adj" fmla="val 92000"/>
            </a:avLst>
          </a:prstGeom>
          <a:solidFill>
            <a:srgbClr val="0070C0"/>
          </a:solidFill>
          <a:ln w="9525" algn="ctr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6948264" y="2709540"/>
            <a:ext cx="2016224" cy="1223516"/>
          </a:xfrm>
          <a:prstGeom prst="rect">
            <a:avLst/>
          </a:prstGeom>
          <a:solidFill>
            <a:srgbClr val="E7F6FF"/>
          </a:solidFill>
          <a:ln w="19050" algn="ctr">
            <a:solidFill>
              <a:srgbClr val="0070C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8000" tIns="0" rIns="18000" bIns="0"/>
          <a:lstStyle/>
          <a:p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из многолетних трав: </a:t>
            </a:r>
          </a:p>
          <a:p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злаковые -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15%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бобовые -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50%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бобово-злаковая</a:t>
            </a:r>
            <a:b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смесь - 35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%</a:t>
            </a:r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3608804" y="2684140"/>
            <a:ext cx="3189545" cy="1608956"/>
          </a:xfrm>
          <a:prstGeom prst="rect">
            <a:avLst/>
          </a:prstGeom>
          <a:solidFill>
            <a:srgbClr val="E7F6FF"/>
          </a:solidFill>
          <a:ln w="19050" algn="ctr">
            <a:solidFill>
              <a:srgbClr val="0070C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8000" tIns="0" rIns="18000" bIns="0" anchor="ctr"/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структура 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кормового клина</a:t>
            </a:r>
          </a:p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мн. 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травы -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70%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0.9 </a:t>
            </a:r>
            <a:r>
              <a:rPr lang="ru-RU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га на </a:t>
            </a:r>
            <a:r>
              <a:rPr lang="ru-RU" sz="1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усл</a:t>
            </a:r>
            <a:r>
              <a:rPr lang="ru-RU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гол., (187 кг </a:t>
            </a:r>
            <a:r>
              <a:rPr lang="ru-RU" sz="1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д.в</a:t>
            </a:r>
            <a:r>
              <a:rPr lang="ru-RU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.)</a:t>
            </a:r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ru-RU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одн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травы -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13-15%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ru-RU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ru-RU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рапс – до 0,5 га корову)</a:t>
            </a:r>
          </a:p>
          <a:p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кукуруза - 15-17 % </a:t>
            </a:r>
          </a:p>
          <a:p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(в </a:t>
            </a:r>
            <a:r>
              <a:rPr lang="ru-RU" sz="1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т.ч</a:t>
            </a:r>
            <a:r>
              <a:rPr lang="ru-RU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на зерно – 0,5 га на корову)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247" name="AutoShape 7"/>
          <p:cNvSpPr>
            <a:spLocks noChangeArrowheads="1"/>
          </p:cNvSpPr>
          <p:nvPr/>
        </p:nvSpPr>
        <p:spPr bwMode="auto">
          <a:xfrm>
            <a:off x="3210198" y="3327078"/>
            <a:ext cx="315610" cy="228600"/>
          </a:xfrm>
          <a:prstGeom prst="homePlate">
            <a:avLst>
              <a:gd name="adj" fmla="val 92000"/>
            </a:avLst>
          </a:prstGeom>
          <a:solidFill>
            <a:srgbClr val="0070C0"/>
          </a:solidFill>
          <a:ln w="9525" algn="ctr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248" name="AutoShape 8"/>
          <p:cNvSpPr>
            <a:spLocks noChangeArrowheads="1"/>
          </p:cNvSpPr>
          <p:nvPr/>
        </p:nvSpPr>
        <p:spPr bwMode="auto">
          <a:xfrm>
            <a:off x="6586650" y="3300983"/>
            <a:ext cx="299829" cy="200025"/>
          </a:xfrm>
          <a:prstGeom prst="homePlate">
            <a:avLst>
              <a:gd name="adj" fmla="val 92000"/>
            </a:avLst>
          </a:prstGeom>
          <a:solidFill>
            <a:srgbClr val="0070C0"/>
          </a:solidFill>
          <a:ln w="9525" algn="ctr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3608806" y="4515029"/>
            <a:ext cx="1944290" cy="728662"/>
          </a:xfrm>
          <a:prstGeom prst="rect">
            <a:avLst/>
          </a:prstGeom>
          <a:solidFill>
            <a:srgbClr val="E7F6FF"/>
          </a:solidFill>
          <a:ln w="19050" algn="ctr">
            <a:solidFill>
              <a:srgbClr val="0070C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36000" tIns="0" rIns="36000" bIns="0" anchor="ctr"/>
          <a:lstStyle/>
          <a:p>
            <a:pPr algn="ctr"/>
            <a:r>
              <a:rPr lang="ru-RU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сах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свекла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рапс, картофель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овощи</a:t>
            </a:r>
          </a:p>
        </p:txBody>
      </p:sp>
      <p:sp>
        <p:nvSpPr>
          <p:cNvPr id="47116" name="Text Box 12"/>
          <p:cNvSpPr txBox="1">
            <a:spLocks noChangeArrowheads="1"/>
          </p:cNvSpPr>
          <p:nvPr/>
        </p:nvSpPr>
        <p:spPr bwMode="auto">
          <a:xfrm>
            <a:off x="6060426" y="4523611"/>
            <a:ext cx="2589014" cy="720080"/>
          </a:xfrm>
          <a:prstGeom prst="rect">
            <a:avLst/>
          </a:prstGeom>
          <a:solidFill>
            <a:srgbClr val="E7F6FF"/>
          </a:solidFill>
          <a:ln w="19050">
            <a:solidFill>
              <a:srgbClr val="0070C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8000" tIns="0" rIns="1800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зависимости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 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оснащенности хозяйства</a:t>
            </a:r>
          </a:p>
        </p:txBody>
      </p:sp>
      <p:sp>
        <p:nvSpPr>
          <p:cNvPr id="10253" name="Rectangle 13"/>
          <p:cNvSpPr>
            <a:spLocks noChangeArrowheads="1"/>
          </p:cNvSpPr>
          <p:nvPr/>
        </p:nvSpPr>
        <p:spPr bwMode="auto">
          <a:xfrm>
            <a:off x="3608806" y="5687028"/>
            <a:ext cx="5355682" cy="935038"/>
          </a:xfrm>
          <a:prstGeom prst="rect">
            <a:avLst/>
          </a:prstGeom>
          <a:solidFill>
            <a:srgbClr val="E7F6FF"/>
          </a:solidFill>
          <a:ln w="19050" algn="ctr">
            <a:solidFill>
              <a:srgbClr val="0070C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36000" tIns="0" rIns="0" bIns="0"/>
          <a:lstStyle/>
          <a:p>
            <a:pPr algn="ctr"/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Площадь озимых не менее 30% от площади зерновых как страховая культура (особенно в засушливые годы), хороший предшественник для большинства культур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</a:t>
            </a:r>
          </a:p>
          <a:p>
            <a:pPr algn="ctr"/>
            <a:r>
              <a:rPr lang="ru-RU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горох </a:t>
            </a:r>
            <a:r>
              <a:rPr lang="ru-RU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должен занимать 10-12% зернового клина.</a:t>
            </a:r>
          </a:p>
        </p:txBody>
      </p:sp>
      <p:sp>
        <p:nvSpPr>
          <p:cNvPr id="10254" name="AutoShape 14"/>
          <p:cNvSpPr>
            <a:spLocks noChangeArrowheads="1"/>
          </p:cNvSpPr>
          <p:nvPr/>
        </p:nvSpPr>
        <p:spPr bwMode="auto">
          <a:xfrm>
            <a:off x="3203848" y="6028341"/>
            <a:ext cx="336650" cy="254000"/>
          </a:xfrm>
          <a:prstGeom prst="homePlate">
            <a:avLst>
              <a:gd name="adj" fmla="val 92000"/>
            </a:avLst>
          </a:prstGeom>
          <a:solidFill>
            <a:srgbClr val="0070C0"/>
          </a:solidFill>
          <a:ln w="9525" algn="ctr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7119" name="Text Box 15"/>
          <p:cNvSpPr txBox="1">
            <a:spLocks noChangeArrowheads="1"/>
          </p:cNvSpPr>
          <p:nvPr/>
        </p:nvSpPr>
        <p:spPr bwMode="auto">
          <a:xfrm>
            <a:off x="683568" y="0"/>
            <a:ext cx="8460432" cy="1077218"/>
          </a:xfrm>
          <a:prstGeom prst="rect">
            <a:avLst/>
          </a:prstGeom>
          <a:noFill/>
          <a:extLst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ru-RU"/>
            </a:defPPr>
            <a:lvl1pPr algn="ctr" fontAlgn="base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 b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/>
              <a:t>Структура посевных площадей </a:t>
            </a:r>
            <a:r>
              <a:rPr lang="ru-RU" dirty="0" smtClean="0"/>
              <a:t>- </a:t>
            </a:r>
            <a:br>
              <a:rPr lang="ru-RU" dirty="0" smtClean="0"/>
            </a:br>
            <a:r>
              <a:rPr lang="ru-RU" dirty="0" smtClean="0"/>
              <a:t>как </a:t>
            </a:r>
            <a:r>
              <a:rPr lang="ru-RU" dirty="0"/>
              <a:t>должно быть</a:t>
            </a:r>
          </a:p>
        </p:txBody>
      </p:sp>
      <p:pic>
        <p:nvPicPr>
          <p:cNvPr id="17" name="Picture 2" descr="\\RAY\Pictures\ЭМБЛЕМЫ\МСХ\герб МСХ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7956"/>
            <a:ext cx="788592" cy="7649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utoShape 7"/>
          <p:cNvSpPr>
            <a:spLocks noChangeArrowheads="1"/>
          </p:cNvSpPr>
          <p:nvPr/>
        </p:nvSpPr>
        <p:spPr bwMode="auto">
          <a:xfrm>
            <a:off x="3210198" y="4738493"/>
            <a:ext cx="315610" cy="228600"/>
          </a:xfrm>
          <a:prstGeom prst="homePlate">
            <a:avLst>
              <a:gd name="adj" fmla="val 92000"/>
            </a:avLst>
          </a:prstGeom>
          <a:solidFill>
            <a:srgbClr val="0070C0"/>
          </a:solidFill>
          <a:ln w="9525" algn="ctr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" name="AutoShape 7"/>
          <p:cNvSpPr>
            <a:spLocks noChangeArrowheads="1"/>
          </p:cNvSpPr>
          <p:nvPr/>
        </p:nvSpPr>
        <p:spPr bwMode="auto">
          <a:xfrm flipH="1">
            <a:off x="5627406" y="4738493"/>
            <a:ext cx="315610" cy="228600"/>
          </a:xfrm>
          <a:prstGeom prst="homePlate">
            <a:avLst>
              <a:gd name="adj" fmla="val 92000"/>
            </a:avLst>
          </a:prstGeom>
          <a:solidFill>
            <a:srgbClr val="0070C0"/>
          </a:solidFill>
          <a:ln w="9525" algn="ctr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2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748464" y="6492875"/>
            <a:ext cx="395536" cy="365125"/>
          </a:xfrm>
          <a:solidFill>
            <a:schemeClr val="bg1"/>
          </a:solidFill>
        </p:spPr>
        <p:txBody>
          <a:bodyPr vert="horz" lIns="91440" tIns="45720" rIns="91440" bIns="45720" rtlCol="0" anchor="ctr"/>
          <a:lstStyle/>
          <a:p>
            <a:fld id="{3B0620D8-4799-4C8C-9259-F7CCC95013F0}" type="slidenum">
              <a:rPr lang="ru-RU" sz="1400" b="1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pPr/>
              <a:t>32</a:t>
            </a:fld>
            <a:endParaRPr lang="ru-RU" sz="1400" b="1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11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3"/>
          <p:cNvSpPr txBox="1">
            <a:spLocks noChangeArrowheads="1"/>
          </p:cNvSpPr>
          <p:nvPr/>
        </p:nvSpPr>
        <p:spPr bwMode="auto">
          <a:xfrm>
            <a:off x="1" y="8764"/>
            <a:ext cx="9144364" cy="173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ru-RU"/>
            </a:defPPr>
            <a:lvl1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3200" b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pPr>
              <a:lnSpc>
                <a:spcPts val="3200"/>
              </a:lnSpc>
            </a:pPr>
            <a:r>
              <a:rPr lang="ru-RU" altLang="ru-RU" sz="3000" dirty="0"/>
              <a:t>Минимальные периоды возврата </a:t>
            </a:r>
            <a:r>
              <a:rPr lang="ru-RU" altLang="ru-RU" sz="3000" dirty="0" smtClean="0"/>
              <a:t/>
            </a:r>
            <a:br>
              <a:rPr lang="ru-RU" altLang="ru-RU" sz="3000" dirty="0" smtClean="0"/>
            </a:br>
            <a:r>
              <a:rPr lang="ru-RU" altLang="ru-RU" sz="3000" dirty="0" smtClean="0"/>
              <a:t>полевых </a:t>
            </a:r>
            <a:r>
              <a:rPr lang="ru-RU" altLang="ru-RU" sz="3000" dirty="0"/>
              <a:t>культур на прежнее место </a:t>
            </a:r>
            <a:r>
              <a:rPr lang="ru-RU" altLang="ru-RU" sz="3000" dirty="0" smtClean="0"/>
              <a:t/>
            </a:r>
            <a:br>
              <a:rPr lang="ru-RU" altLang="ru-RU" sz="3000" dirty="0" smtClean="0"/>
            </a:br>
            <a:r>
              <a:rPr lang="ru-RU" altLang="ru-RU" sz="3000" dirty="0" smtClean="0"/>
              <a:t>в </a:t>
            </a:r>
            <a:r>
              <a:rPr lang="ru-RU" altLang="ru-RU" sz="3000" dirty="0"/>
              <a:t>различных </a:t>
            </a:r>
            <a:r>
              <a:rPr lang="ru-RU" altLang="ru-RU" sz="3000" dirty="0" err="1"/>
              <a:t>агропроизводственных</a:t>
            </a:r>
            <a:r>
              <a:rPr lang="ru-RU" altLang="ru-RU" sz="3000" dirty="0"/>
              <a:t> зонах </a:t>
            </a:r>
            <a:r>
              <a:rPr lang="ru-RU" altLang="ru-RU" sz="3000" dirty="0" smtClean="0"/>
              <a:t>РТ, </a:t>
            </a:r>
            <a:r>
              <a:rPr lang="ru-RU" altLang="ru-RU" sz="3000" dirty="0"/>
              <a:t>годы</a:t>
            </a:r>
          </a:p>
        </p:txBody>
      </p:sp>
      <p:graphicFrame>
        <p:nvGraphicFramePr>
          <p:cNvPr id="28744" name="Group 7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7282488"/>
              </p:ext>
            </p:extLst>
          </p:nvPr>
        </p:nvGraphicFramePr>
        <p:xfrm>
          <a:off x="233303" y="1864703"/>
          <a:ext cx="8712968" cy="4660641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2160240"/>
                <a:gridCol w="1304453"/>
                <a:gridCol w="1439862"/>
                <a:gridCol w="1223963"/>
                <a:gridCol w="1296987"/>
                <a:gridCol w="1287463"/>
              </a:tblGrid>
              <a:tr h="29876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3771900" algn="l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Мероприятие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3771900" algn="l"/>
                        </a:tabLst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Агропроизводственная зона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963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3771900" algn="l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Предкамье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3771900" algn="l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Предволжье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3771900" algn="l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Западное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3771900" algn="l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Закамье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3771900" algn="l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Юго-Восточное Закамье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3771900" algn="l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Восточное Закамье  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73032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Яровой ячмень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2-3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2-3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2-3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2-3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2-3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9835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Горох</a:t>
                      </a:r>
                      <a:endParaRPr kumimoji="0" lang="ru-RU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3-4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3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3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3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3-4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9835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Яровой рапс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4-5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3-4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3-4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4-5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4-5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3032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Сахарная  свекла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 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4-5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3-5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4-5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4-5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9835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Картофель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3-4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2-3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2-3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2-3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3-4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9835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Кукуруза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1-2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1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1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1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1-2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1149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Подсолнечник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6-7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5-6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5-6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6-7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6-7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2" descr="\\RAY\Pictures\ЭМБЛЕМЫ\МСХ\герб МСХ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7956"/>
            <a:ext cx="788592" cy="7649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 vert="horz" lIns="91440" tIns="45720" rIns="91440" bIns="45720" rtlCol="0" anchor="ctr"/>
          <a:lstStyle/>
          <a:p>
            <a:fld id="{3B0620D8-4799-4C8C-9259-F7CCC95013F0}" type="slidenum">
              <a:rPr lang="ru-RU" sz="1400" b="1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pPr/>
              <a:t>33</a:t>
            </a:fld>
            <a:endParaRPr lang="ru-RU" sz="1400" b="1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33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192.168.0.3\Pictures\ГСМ\диз.топлив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556792"/>
            <a:ext cx="1656184" cy="1296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164288" y="1556792"/>
            <a:ext cx="1656184" cy="316832"/>
          </a:xfrm>
          <a:prstGeom prst="rect">
            <a:avLst/>
          </a:prstGeom>
          <a:solidFill>
            <a:srgbClr val="FFFF9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2" name="Диаграмма 41"/>
          <p:cNvGraphicFramePr/>
          <p:nvPr>
            <p:extLst>
              <p:ext uri="{D42A27DB-BD31-4B8C-83A1-F6EECF244321}">
                <p14:modId xmlns:p14="http://schemas.microsoft.com/office/powerpoint/2010/main" val="431846611"/>
              </p:ext>
            </p:extLst>
          </p:nvPr>
        </p:nvGraphicFramePr>
        <p:xfrm>
          <a:off x="179512" y="1412776"/>
          <a:ext cx="6840760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3" name="TextBox 42"/>
          <p:cNvSpPr txBox="1"/>
          <p:nvPr/>
        </p:nvSpPr>
        <p:spPr>
          <a:xfrm>
            <a:off x="788450" y="-489"/>
            <a:ext cx="8355550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ru-RU"/>
            </a:defPPr>
            <a:lvl1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3200" b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/>
              <a:t>Динамика цен на растениеводческую </a:t>
            </a:r>
            <a:br>
              <a:rPr lang="ru-RU" dirty="0"/>
            </a:br>
            <a:r>
              <a:rPr lang="ru-RU" dirty="0"/>
              <a:t>и промышленную продукцию, </a:t>
            </a:r>
            <a:r>
              <a:rPr lang="ru-RU" dirty="0" err="1" smtClean="0"/>
              <a:t>тыс.</a:t>
            </a:r>
            <a:r>
              <a:rPr lang="ru-RU" strike="sngStrike" dirty="0" err="1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dirty="0" smtClean="0"/>
              <a:t>/</a:t>
            </a:r>
            <a:r>
              <a:rPr lang="ru-RU" dirty="0" err="1" smtClean="0"/>
              <a:t>тн</a:t>
            </a:r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5190022"/>
              </p:ext>
            </p:extLst>
          </p:nvPr>
        </p:nvGraphicFramePr>
        <p:xfrm>
          <a:off x="323528" y="1520574"/>
          <a:ext cx="2088232" cy="16002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889128"/>
                <a:gridCol w="1199104"/>
              </a:tblGrid>
              <a:tr h="180199"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Затраты </a:t>
                      </a:r>
                      <a:r>
                        <a:rPr lang="en-US" sz="1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/>
                      </a:r>
                      <a:br>
                        <a:rPr lang="en-US" sz="1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1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на 1 га, </a:t>
                      </a:r>
                      <a:r>
                        <a:rPr lang="en-US" sz="1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/>
                      </a:r>
                      <a:br>
                        <a:rPr lang="en-US" sz="1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17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тыс.</a:t>
                      </a:r>
                      <a:r>
                        <a:rPr lang="ru-RU" sz="1700" b="1" strike="sngStrike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Р</a:t>
                      </a:r>
                      <a:endParaRPr lang="ru-RU" sz="1700" b="1" strike="sng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2001</a:t>
                      </a:r>
                      <a:endParaRPr lang="ru-RU" sz="1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3,0</a:t>
                      </a:r>
                      <a:endParaRPr lang="ru-RU" sz="1800" b="1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2016</a:t>
                      </a:r>
                      <a:endParaRPr lang="ru-RU" sz="1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strike="noStrike" baseline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16,1</a:t>
                      </a:r>
                      <a:endParaRPr lang="ru-RU" sz="1800" b="1" strike="noStrike" baseline="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anchor="ctr"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155611" y="1533453"/>
            <a:ext cx="16930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Рост в 6,3 раза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78" t="4863" b="12192"/>
          <a:stretch/>
        </p:blipFill>
        <p:spPr bwMode="auto">
          <a:xfrm>
            <a:off x="7164288" y="3284696"/>
            <a:ext cx="1656184" cy="1187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\\192.168.0.3\Pictures\НОВАЯ БАЗА\ЗЕРНО\Элеватор и завод\склад зернофуража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64288" y="4869160"/>
            <a:ext cx="1656184" cy="1224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7164288" y="4149080"/>
            <a:ext cx="1656184" cy="325617"/>
          </a:xfrm>
          <a:prstGeom prst="rect">
            <a:avLst/>
          </a:prstGeom>
          <a:solidFill>
            <a:srgbClr val="FFFF9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7216840" y="4149080"/>
            <a:ext cx="15242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Рост в 10 раз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164288" y="5758517"/>
            <a:ext cx="1656184" cy="332267"/>
          </a:xfrm>
          <a:prstGeom prst="rect">
            <a:avLst/>
          </a:prstGeom>
          <a:solidFill>
            <a:srgbClr val="FFFF9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7155612" y="5755030"/>
            <a:ext cx="16930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Рост в 3,2 раза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2" descr="\\RAY\Pictures\ЭМБЛЕМЫ\МСХ\герб МСХ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7956"/>
            <a:ext cx="788592" cy="7649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 vert="horz" lIns="91440" tIns="45720" rIns="91440" bIns="45720" rtlCol="0" anchor="ctr"/>
          <a:lstStyle/>
          <a:p>
            <a:fld id="{3B0620D8-4799-4C8C-9259-F7CCC95013F0}" type="slidenum">
              <a:rPr lang="ru-RU" sz="1400" b="1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pPr/>
              <a:t>34</a:t>
            </a:fld>
            <a:endParaRPr lang="ru-RU" sz="1400" b="1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21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3"/>
          <p:cNvSpPr txBox="1">
            <a:spLocks noChangeArrowheads="1"/>
          </p:cNvSpPr>
          <p:nvPr/>
        </p:nvSpPr>
        <p:spPr bwMode="auto">
          <a:xfrm>
            <a:off x="251520" y="5951021"/>
            <a:ext cx="871296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Падение запасов гумуса в почвах Республики Татарстан по сравнению с данными обследования 1950-1977 гг. (Александрова и др., 2015)</a:t>
            </a:r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" t="1390" r="411" b="364"/>
          <a:stretch/>
        </p:blipFill>
        <p:spPr bwMode="auto">
          <a:xfrm>
            <a:off x="323528" y="548680"/>
            <a:ext cx="8568952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\\RAY\Pictures\ЭМБЛЕМЫ\МСХ\герб МСХ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7956"/>
            <a:ext cx="788592" cy="7649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 vert="horz" lIns="91440" tIns="45720" rIns="91440" bIns="45720" rtlCol="0" anchor="ctr"/>
          <a:lstStyle/>
          <a:p>
            <a:fld id="{3B0620D8-4799-4C8C-9259-F7CCC95013F0}" type="slidenum">
              <a:rPr lang="ru-RU" sz="1400" b="1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pPr/>
              <a:t>35</a:t>
            </a:fld>
            <a:endParaRPr lang="ru-RU" sz="1400" b="1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94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9"/>
          <a:stretch/>
        </p:blipFill>
        <p:spPr bwMode="auto">
          <a:xfrm>
            <a:off x="251520" y="1988840"/>
            <a:ext cx="3528392" cy="4104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Box 1"/>
          <p:cNvSpPr txBox="1">
            <a:spLocks noChangeArrowheads="1"/>
          </p:cNvSpPr>
          <p:nvPr/>
        </p:nvSpPr>
        <p:spPr bwMode="auto">
          <a:xfrm>
            <a:off x="3923928" y="2327969"/>
            <a:ext cx="4932560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2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Если культура </a:t>
            </a:r>
            <a:r>
              <a:rPr lang="ru-RU" sz="2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/>
            </a:r>
            <a:br>
              <a:rPr lang="ru-RU" sz="2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</a:br>
            <a:r>
              <a:rPr lang="ru-RU" sz="2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в </a:t>
            </a:r>
            <a:r>
              <a:rPr lang="ru-RU" sz="2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начале развития корней перенесла фосфорное голодание, то высокий урожай зерна даже </a:t>
            </a:r>
            <a:r>
              <a:rPr lang="ru-RU" sz="2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/>
            </a:r>
            <a:br>
              <a:rPr lang="ru-RU" sz="2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</a:br>
            <a:r>
              <a:rPr lang="ru-RU" sz="2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при </a:t>
            </a:r>
            <a:r>
              <a:rPr lang="ru-RU" sz="2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хорошей обеспеченности фосфором в последующий период сформироваться не </a:t>
            </a:r>
            <a:r>
              <a:rPr lang="ru-RU" sz="2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может</a:t>
            </a:r>
            <a:endParaRPr lang="ru-RU" sz="2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48" name="TextBox 2"/>
          <p:cNvSpPr txBox="1">
            <a:spLocks noChangeArrowheads="1"/>
          </p:cNvSpPr>
          <p:nvPr/>
        </p:nvSpPr>
        <p:spPr bwMode="auto">
          <a:xfrm>
            <a:off x="827584" y="44624"/>
            <a:ext cx="8316417" cy="156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ru-RU"/>
            </a:defPPr>
            <a:lvl1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3200" b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/>
              <a:t>Закон критического периода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полевых </a:t>
            </a:r>
            <a:r>
              <a:rPr lang="ru-RU" dirty="0"/>
              <a:t>культур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по </a:t>
            </a:r>
            <a:r>
              <a:rPr lang="ru-RU" dirty="0"/>
              <a:t>отношению к фосфору</a:t>
            </a:r>
          </a:p>
        </p:txBody>
      </p:sp>
      <p:pic>
        <p:nvPicPr>
          <p:cNvPr id="6" name="Picture 2" descr="\\RAY\Pictures\ЭМБЛЕМЫ\МСХ\герб МСХ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7956"/>
            <a:ext cx="788592" cy="7649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 vert="horz" lIns="91440" tIns="45720" rIns="91440" bIns="45720" rtlCol="0" anchor="ctr"/>
          <a:lstStyle/>
          <a:p>
            <a:fld id="{3B0620D8-4799-4C8C-9259-F7CCC95013F0}" type="slidenum">
              <a:rPr lang="ru-RU" sz="1400" b="1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pPr/>
              <a:t>36</a:t>
            </a:fld>
            <a:endParaRPr lang="ru-RU" sz="1400" b="1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90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0229666"/>
              </p:ext>
            </p:extLst>
          </p:nvPr>
        </p:nvGraphicFramePr>
        <p:xfrm>
          <a:off x="170423" y="269325"/>
          <a:ext cx="8785101" cy="6355080"/>
        </p:xfrm>
        <a:graphic>
          <a:graphicData uri="http://schemas.openxmlformats.org/drawingml/2006/table">
            <a:tbl>
              <a:tblPr firstRow="1" firstCol="1" lastRow="1" lastCol="1" bandRow="1" bandCol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1107139"/>
                <a:gridCol w="1224136"/>
                <a:gridCol w="2088232"/>
                <a:gridCol w="2808312"/>
                <a:gridCol w="1557282"/>
              </a:tblGrid>
              <a:tr h="3735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Тип </a:t>
                      </a:r>
                      <a:endParaRPr lang="en-US" sz="14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сидератов</a:t>
                      </a:r>
                      <a:endParaRPr lang="ru-RU" sz="1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0779" marR="50779" marT="0" marB="0" anchor="ctr">
                    <a:solidFill>
                      <a:srgbClr val="ECEA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Группа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сидератов</a:t>
                      </a:r>
                      <a:endParaRPr lang="ru-RU" sz="1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0779" marR="50779" marT="0" marB="0" anchor="ctr">
                    <a:solidFill>
                      <a:srgbClr val="ECEA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Культура</a:t>
                      </a:r>
                      <a:endParaRPr lang="ru-RU" sz="1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0779" marR="50779" marT="0" marB="0" anchor="ctr">
                    <a:solidFill>
                      <a:srgbClr val="ECEA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Особенности</a:t>
                      </a:r>
                      <a:r>
                        <a:rPr lang="ru-RU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0779" marR="50779" marT="0" marB="0" anchor="ctr">
                    <a:solidFill>
                      <a:srgbClr val="ECEA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Рекомендуемые последующие культуры</a:t>
                      </a:r>
                      <a:endParaRPr lang="ru-RU" sz="1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0779" marR="50779" marT="0" marB="0" anchor="ctr">
                    <a:solidFill>
                      <a:srgbClr val="ECEAE2"/>
                    </a:solidFill>
                  </a:tcPr>
                </a:tc>
              </a:tr>
              <a:tr h="400204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Самостоя</a:t>
                      </a:r>
                      <a:r>
                        <a:rPr lang="en-US" sz="15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r>
                        <a:rPr lang="ru-RU" sz="15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тельные </a:t>
                      </a:r>
                      <a:r>
                        <a:rPr lang="en-US" sz="15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/>
                      </a:r>
                      <a:br>
                        <a:rPr lang="en-US" sz="15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15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в </a:t>
                      </a:r>
                      <a:r>
                        <a:rPr lang="ru-RU" sz="15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сиде</a:t>
                      </a:r>
                      <a:r>
                        <a:rPr lang="en-US" sz="15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br>
                        <a:rPr lang="en-US" sz="15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15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ральном</a:t>
                      </a:r>
                      <a:r>
                        <a:rPr lang="ru-RU" sz="15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sz="15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пару</a:t>
                      </a:r>
                      <a:endParaRPr lang="ru-RU" sz="15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0779" marR="507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Подсевные культуры</a:t>
                      </a:r>
                      <a:endParaRPr lang="ru-RU" sz="1500" b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0779" marR="507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донник </a:t>
                      </a:r>
                      <a:r>
                        <a:rPr lang="ru-RU" sz="15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белый</a:t>
                      </a:r>
                      <a:r>
                        <a:rPr lang="en-US" sz="15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  <a:endParaRPr lang="ru-RU" sz="15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многолетний </a:t>
                      </a:r>
                      <a:r>
                        <a:rPr lang="ru-RU" sz="15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люпин</a:t>
                      </a:r>
                      <a:r>
                        <a:rPr lang="en-US" sz="15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  <a:endParaRPr lang="ru-RU" sz="15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клевер луговой</a:t>
                      </a:r>
                      <a:endParaRPr lang="ru-RU" sz="15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0779" marR="507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заделываются поздно весной или летом за </a:t>
                      </a:r>
                      <a:r>
                        <a:rPr lang="en-US" sz="15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/>
                      </a:r>
                      <a:br>
                        <a:rPr lang="en-US" sz="15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15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 </a:t>
                      </a:r>
                      <a:r>
                        <a:rPr lang="ru-RU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месяца до посева озимых</a:t>
                      </a:r>
                      <a:endParaRPr lang="ru-RU" sz="1500" b="1" i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0779" marR="507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Озимые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зерновые</a:t>
                      </a:r>
                      <a:endParaRPr lang="ru-RU" sz="1500" b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0779" marR="50779" marT="0" marB="0" anchor="ctr"/>
                </a:tc>
              </a:tr>
              <a:tr h="6670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Озимые </a:t>
                      </a:r>
                      <a:r>
                        <a:rPr lang="ru-RU" sz="15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сидераты</a:t>
                      </a:r>
                      <a:r>
                        <a:rPr lang="ru-RU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endParaRPr lang="ru-RU" sz="15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0779" marR="507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озимая </a:t>
                      </a:r>
                      <a:r>
                        <a:rPr lang="ru-RU" sz="15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рожь</a:t>
                      </a:r>
                      <a:r>
                        <a:rPr lang="en-US" sz="15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  <a:endParaRPr lang="ru-RU" sz="15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озимой </a:t>
                      </a:r>
                      <a:r>
                        <a:rPr lang="ru-RU" sz="15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рапс</a:t>
                      </a:r>
                      <a:r>
                        <a:rPr lang="en-US" sz="15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  <a:endParaRPr lang="ru-RU" sz="15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озимая рожь + </a:t>
                      </a:r>
                      <a:r>
                        <a:rPr lang="en-US" sz="15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/>
                      </a:r>
                      <a:br>
                        <a:rPr lang="en-US" sz="15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15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вика </a:t>
                      </a:r>
                      <a:r>
                        <a:rPr lang="ru-RU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мохнатая</a:t>
                      </a:r>
                      <a:endParaRPr lang="ru-RU" sz="15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0779" marR="507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надземная масса скашивается на высоком срезе (не менее 20-25 см) </a:t>
                      </a:r>
                      <a:r>
                        <a:rPr lang="en-US" sz="15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/>
                      </a:r>
                      <a:br>
                        <a:rPr lang="en-US" sz="15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15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на </a:t>
                      </a:r>
                      <a:r>
                        <a:rPr lang="ru-RU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корм; заделка за 1 месяц до посева озимых </a:t>
                      </a:r>
                      <a:endParaRPr lang="ru-RU" sz="1500" b="1" i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0779" marR="507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После озимой ржи – оз. рожь или тритикале, после рапса – оз. пшеница</a:t>
                      </a:r>
                      <a:endParaRPr lang="ru-RU" sz="1500" b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0779" marR="50779" marT="0" marB="0" anchor="ctr"/>
                </a:tc>
              </a:tr>
              <a:tr h="5336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Яровые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сидераты</a:t>
                      </a:r>
                      <a:endParaRPr lang="ru-RU" sz="1500" b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0779" marR="507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рапс яровой,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гречиха, </a:t>
                      </a:r>
                      <a:r>
                        <a:rPr lang="ru-RU" sz="15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горох</a:t>
                      </a:r>
                      <a:r>
                        <a:rPr lang="ru-RU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sz="15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/>
                      </a:r>
                      <a:br>
                        <a:rPr lang="en-US" sz="15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15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горчица </a:t>
                      </a:r>
                      <a:r>
                        <a:rPr lang="ru-RU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белая</a:t>
                      </a:r>
                      <a:endParaRPr lang="ru-RU" sz="15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0779" marR="507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заделка до образования семян не позднее, чем </a:t>
                      </a:r>
                      <a:r>
                        <a:rPr lang="en-US" sz="15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/>
                      </a:r>
                      <a:br>
                        <a:rPr lang="en-US" sz="15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15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за </a:t>
                      </a:r>
                      <a:r>
                        <a:rPr lang="ru-RU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 недели до посева озимых зерновых </a:t>
                      </a:r>
                      <a:endParaRPr lang="ru-RU" sz="1500" b="1" i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0779" marR="507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Озимые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зерновые </a:t>
                      </a:r>
                      <a:endParaRPr lang="ru-RU" sz="1500" b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0779" marR="50779" marT="0" marB="0" anchor="ctr"/>
                </a:tc>
              </a:tr>
              <a:tr h="400204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Промежу</a:t>
                      </a:r>
                      <a:r>
                        <a:rPr lang="en-US" sz="15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r>
                        <a:rPr lang="ru-RU" sz="15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точные </a:t>
                      </a:r>
                      <a:r>
                        <a:rPr lang="ru-RU" sz="15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сидераль</a:t>
                      </a:r>
                      <a:r>
                        <a:rPr lang="en-US" sz="15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r>
                        <a:rPr lang="ru-RU" sz="15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ные</a:t>
                      </a:r>
                      <a:r>
                        <a:rPr lang="ru-RU" sz="15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культуры</a:t>
                      </a:r>
                      <a:endParaRPr lang="ru-RU" sz="15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8000" marR="18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Подсевные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сидераты </a:t>
                      </a:r>
                      <a:endParaRPr lang="ru-RU" sz="1500" b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0779" marR="507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донник белый</a:t>
                      </a:r>
                      <a:endParaRPr lang="ru-RU" sz="15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0779" marR="507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подсеваются весной </a:t>
                      </a:r>
                      <a:r>
                        <a:rPr lang="en-US" sz="15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/>
                      </a:r>
                      <a:br>
                        <a:rPr lang="en-US" sz="15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15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под </a:t>
                      </a:r>
                      <a:r>
                        <a:rPr lang="ru-RU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озимую рожь или  однолетние травы</a:t>
                      </a:r>
                      <a:endParaRPr lang="ru-RU" sz="1500" b="1" i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0779" marR="507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Яровые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зерновые</a:t>
                      </a:r>
                      <a:endParaRPr lang="ru-RU" sz="1500" b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0779" marR="50779" marT="0" marB="0" anchor="ctr"/>
                </a:tc>
              </a:tr>
              <a:tr h="4002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Пожнивные сидераты </a:t>
                      </a:r>
                      <a:endParaRPr lang="ru-RU" sz="1500" b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0779" marR="507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горчица белая, </a:t>
                      </a:r>
                      <a:r>
                        <a:rPr lang="en-US" sz="15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/>
                      </a:r>
                      <a:br>
                        <a:rPr lang="en-US" sz="15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15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редька </a:t>
                      </a:r>
                      <a:r>
                        <a:rPr lang="ru-RU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масличная, </a:t>
                      </a:r>
                      <a:r>
                        <a:rPr lang="en-US" sz="15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/>
                      </a:r>
                      <a:br>
                        <a:rPr lang="en-US" sz="15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15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рапс </a:t>
                      </a:r>
                      <a:r>
                        <a:rPr lang="ru-RU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яровой</a:t>
                      </a:r>
                      <a:endParaRPr lang="ru-RU" sz="15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0779" marR="507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высеваются сразу после уборки озимых зерновых </a:t>
                      </a:r>
                      <a:r>
                        <a:rPr lang="en-US" sz="15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/>
                      </a:r>
                      <a:br>
                        <a:rPr lang="en-US" sz="15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15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и </a:t>
                      </a:r>
                      <a:r>
                        <a:rPr lang="ru-RU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зернобобовых культур</a:t>
                      </a:r>
                      <a:endParaRPr lang="ru-RU" sz="1500" b="1" i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0779" marR="507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Яровые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зерновые</a:t>
                      </a:r>
                      <a:endParaRPr lang="ru-RU" sz="1500" b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0779" marR="50779" marT="0" marB="0" anchor="ctr"/>
                </a:tc>
              </a:tr>
              <a:tr h="5336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Поукосные сидераты </a:t>
                      </a:r>
                      <a:endParaRPr lang="ru-RU" sz="1500" b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0779" marR="507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горчица белая, </a:t>
                      </a:r>
                      <a:r>
                        <a:rPr lang="en-US" sz="15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/>
                      </a:r>
                      <a:br>
                        <a:rPr lang="en-US" sz="15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15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редька </a:t>
                      </a:r>
                      <a:r>
                        <a:rPr lang="ru-RU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масличная, </a:t>
                      </a:r>
                      <a:r>
                        <a:rPr lang="en-US" sz="15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/>
                      </a:r>
                      <a:br>
                        <a:rPr lang="en-US" sz="15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15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рапс </a:t>
                      </a:r>
                      <a:r>
                        <a:rPr lang="ru-RU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яровой, </a:t>
                      </a:r>
                      <a:r>
                        <a:rPr lang="en-US" sz="15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/>
                      </a:r>
                      <a:br>
                        <a:rPr lang="en-US" sz="15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15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люпин </a:t>
                      </a:r>
                      <a:r>
                        <a:rPr lang="ru-RU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узколистный</a:t>
                      </a:r>
                      <a:endParaRPr lang="ru-RU" sz="15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0779" marR="507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сеются после уборки </a:t>
                      </a:r>
                      <a:r>
                        <a:rPr lang="en-US" sz="15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/>
                      </a:r>
                      <a:br>
                        <a:rPr lang="en-US" sz="15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15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оз. ржи </a:t>
                      </a:r>
                      <a:r>
                        <a:rPr lang="ru-RU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на зеленый корм или после скашивания однолетних трав</a:t>
                      </a:r>
                      <a:endParaRPr lang="ru-RU" sz="1500" b="1" i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0779" marR="507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Яровые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зерновые</a:t>
                      </a:r>
                      <a:endParaRPr lang="ru-RU" sz="15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0779" marR="50779" marT="0" marB="0" anchor="ctr"/>
                </a:tc>
              </a:tr>
              <a:tr h="4002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Озимые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сидераты </a:t>
                      </a:r>
                      <a:endParaRPr lang="ru-RU" sz="1500" b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0779" marR="507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озимая рожь, </a:t>
                      </a:r>
                      <a:r>
                        <a:rPr lang="en-US" sz="15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/>
                      </a:r>
                      <a:br>
                        <a:rPr lang="en-US" sz="15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15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смесь </a:t>
                      </a:r>
                      <a:r>
                        <a:rPr lang="ru-RU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озимой ржи </a:t>
                      </a:r>
                      <a:r>
                        <a:rPr lang="en-US" sz="15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/>
                      </a:r>
                      <a:br>
                        <a:rPr lang="en-US" sz="15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15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с </a:t>
                      </a:r>
                      <a:r>
                        <a:rPr lang="ru-RU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викой </a:t>
                      </a:r>
                      <a:r>
                        <a:rPr lang="ru-RU" sz="15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мохнатой</a:t>
                      </a:r>
                      <a:endParaRPr lang="ru-RU" sz="15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0779" marR="507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посев после уборки </a:t>
                      </a:r>
                      <a:r>
                        <a:rPr lang="en-US" sz="15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/>
                      </a:r>
                      <a:br>
                        <a:rPr lang="en-US" sz="15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15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яровых </a:t>
                      </a:r>
                      <a:r>
                        <a:rPr lang="ru-RU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зерновых</a:t>
                      </a:r>
                      <a:endParaRPr lang="ru-RU" sz="1500" b="1" i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0779" marR="507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Картофель</a:t>
                      </a:r>
                      <a:endParaRPr lang="ru-RU" sz="15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0779" marR="50779" marT="0" marB="0" anchor="ctr"/>
                </a:tc>
              </a:tr>
            </a:tbl>
          </a:graphicData>
        </a:graphic>
      </p:graphicFrame>
      <p:sp>
        <p:nvSpPr>
          <p:cNvPr id="6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76456" y="6492875"/>
            <a:ext cx="467544" cy="365125"/>
          </a:xfrm>
          <a:solidFill>
            <a:schemeClr val="bg1"/>
          </a:solidFill>
        </p:spPr>
        <p:txBody>
          <a:bodyPr vert="horz" lIns="91440" tIns="45720" rIns="91440" bIns="45720" rtlCol="0" anchor="ctr"/>
          <a:lstStyle/>
          <a:p>
            <a:fld id="{3B0620D8-4799-4C8C-9259-F7CCC95013F0}" type="slidenum">
              <a:rPr lang="ru-RU" sz="1400" b="1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pPr/>
              <a:t>37</a:t>
            </a:fld>
            <a:endParaRPr lang="ru-RU" sz="1400" b="1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8142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1" name="Text Box 3"/>
          <p:cNvSpPr txBox="1">
            <a:spLocks noChangeArrowheads="1"/>
          </p:cNvSpPr>
          <p:nvPr/>
        </p:nvSpPr>
        <p:spPr bwMode="auto">
          <a:xfrm>
            <a:off x="683568" y="-489"/>
            <a:ext cx="8460432" cy="9643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ru-RU"/>
            </a:defPPr>
            <a:lvl1pPr algn="ctr">
              <a:defRPr sz="3200" b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pPr>
              <a:lnSpc>
                <a:spcPts val="3400"/>
              </a:lnSpc>
            </a:pPr>
            <a:r>
              <a:rPr lang="ru-RU" dirty="0"/>
              <a:t>Управление формированием </a:t>
            </a:r>
            <a:endParaRPr lang="ru-RU" dirty="0" smtClean="0"/>
          </a:p>
          <a:p>
            <a:pPr>
              <a:lnSpc>
                <a:spcPts val="3400"/>
              </a:lnSpc>
            </a:pPr>
            <a:r>
              <a:rPr lang="ru-RU" dirty="0" smtClean="0"/>
              <a:t>урожая </a:t>
            </a:r>
            <a:r>
              <a:rPr lang="ru-RU" dirty="0"/>
              <a:t>зерна</a:t>
            </a:r>
          </a:p>
        </p:txBody>
      </p:sp>
      <p:pic>
        <p:nvPicPr>
          <p:cNvPr id="141314" name="Picture 2" descr="E:\1\D\мои документы\ДОКУМЕНТЫ\Р А З Н О Е\СЕМИНАРЫ\зональные совещания с 8,05 по 12,05\57-управление формированием урожая зерна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BFCF6"/>
              </a:clrFrom>
              <a:clrTo>
                <a:srgbClr val="FBFCF6">
                  <a:alpha val="0"/>
                </a:srgbClr>
              </a:clrTo>
            </a:clrChange>
          </a:blip>
          <a:srcRect l="399" r="1"/>
          <a:stretch/>
        </p:blipFill>
        <p:spPr bwMode="auto">
          <a:xfrm>
            <a:off x="152617" y="1019322"/>
            <a:ext cx="8856984" cy="5506022"/>
          </a:xfrm>
          <a:prstGeom prst="rect">
            <a:avLst/>
          </a:prstGeom>
          <a:noFill/>
        </p:spPr>
      </p:pic>
      <p:pic>
        <p:nvPicPr>
          <p:cNvPr id="7" name="Picture 2" descr="\\RAY\Pictures\ЭМБЛЕМЫ\МСХ\герб МСХ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7956"/>
            <a:ext cx="788592" cy="7649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 vert="horz" lIns="91440" tIns="45720" rIns="91440" bIns="45720" rtlCol="0" anchor="ctr"/>
          <a:lstStyle/>
          <a:p>
            <a:fld id="{3B0620D8-4799-4C8C-9259-F7CCC95013F0}" type="slidenum">
              <a:rPr lang="ru-RU" sz="1400" b="1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pPr/>
              <a:t>38</a:t>
            </a:fld>
            <a:endParaRPr lang="ru-RU" sz="1400" b="1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6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Box 2"/>
          <p:cNvSpPr txBox="1">
            <a:spLocks noChangeArrowheads="1"/>
          </p:cNvSpPr>
          <p:nvPr/>
        </p:nvSpPr>
        <p:spPr bwMode="auto">
          <a:xfrm>
            <a:off x="971600" y="191241"/>
            <a:ext cx="8172400" cy="52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ru-RU"/>
            </a:defPPr>
            <a:lvl1pPr algn="ctr">
              <a:lnSpc>
                <a:spcPts val="3400"/>
              </a:lnSpc>
              <a:defRPr sz="3200" b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altLang="ru-RU" dirty="0" smtClean="0"/>
              <a:t>Три ступени к урожаю зерновых!</a:t>
            </a:r>
            <a:endParaRPr lang="ru-RU" altLang="ru-RU" dirty="0"/>
          </a:p>
        </p:txBody>
      </p:sp>
      <p:pic>
        <p:nvPicPr>
          <p:cNvPr id="29" name="Picture 2" descr="\\RAY\Pictures\ЭМБЛЕМЫ\МСХ\герб МСХ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7956"/>
            <a:ext cx="788592" cy="7649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 vert="horz" lIns="91440" tIns="45720" rIns="91440" bIns="45720" rtlCol="0" anchor="ctr"/>
          <a:lstStyle/>
          <a:p>
            <a:fld id="{3B0620D8-4799-4C8C-9259-F7CCC95013F0}" type="slidenum">
              <a:rPr lang="ru-RU" sz="1400" b="1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pPr/>
              <a:t>39</a:t>
            </a:fld>
            <a:endParaRPr lang="ru-RU" sz="1400" b="1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35496" y="836712"/>
            <a:ext cx="8979746" cy="5688632"/>
            <a:chOff x="35496" y="836712"/>
            <a:chExt cx="8979746" cy="5688632"/>
          </a:xfrm>
        </p:grpSpPr>
        <p:pic>
          <p:nvPicPr>
            <p:cNvPr id="32777" name="Picture 6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688" y="2622503"/>
              <a:ext cx="1008112" cy="14319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8" name="Picture 6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2622503"/>
              <a:ext cx="1036129" cy="14319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1" name="Picture 69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945" y="1548572"/>
              <a:ext cx="1091031" cy="14319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4" name="Picture 7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6078" y="1548571"/>
              <a:ext cx="1139744" cy="143394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7" name="Picture 7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2262" y="1350995"/>
              <a:ext cx="1036638" cy="9620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8" name="Picture 75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7418" y="1350994"/>
              <a:ext cx="1093082" cy="9620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0" name="Text Box 55"/>
            <p:cNvSpPr txBox="1">
              <a:spLocks noChangeArrowheads="1"/>
            </p:cNvSpPr>
            <p:nvPr/>
          </p:nvSpPr>
          <p:spPr bwMode="auto">
            <a:xfrm>
              <a:off x="95250" y="1041424"/>
              <a:ext cx="8796338" cy="369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ru-RU" altLang="ru-RU" sz="1800">
                <a:latin typeface="Arial" charset="0"/>
                <a:cs typeface="Arial" charset="0"/>
              </a:endParaRPr>
            </a:p>
          </p:txBody>
        </p:sp>
        <p:cxnSp>
          <p:nvCxnSpPr>
            <p:cNvPr id="3" name="Прямая соединительная линия 2"/>
            <p:cNvCxnSpPr/>
            <p:nvPr/>
          </p:nvCxnSpPr>
          <p:spPr>
            <a:xfrm>
              <a:off x="129425" y="4156934"/>
              <a:ext cx="2858399" cy="0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2961895" y="3089024"/>
              <a:ext cx="3050265" cy="0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 flipV="1">
              <a:off x="5994230" y="2423215"/>
              <a:ext cx="3021012" cy="6350"/>
            </a:xfrm>
            <a:prstGeom prst="line">
              <a:avLst/>
            </a:prstGeom>
            <a:ln>
              <a:solidFill>
                <a:srgbClr val="008000"/>
              </a:solidFill>
              <a:headEnd type="none" w="med" len="med"/>
              <a:tailEnd type="arrow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>
              <a:off x="2974318" y="3104532"/>
              <a:ext cx="0" cy="1065212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>
              <a:off x="6012160" y="2427036"/>
              <a:ext cx="0" cy="679450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2779" name="TextBox 14"/>
            <p:cNvSpPr txBox="1">
              <a:spLocks noChangeArrowheads="1"/>
            </p:cNvSpPr>
            <p:nvPr/>
          </p:nvSpPr>
          <p:spPr bwMode="auto">
            <a:xfrm>
              <a:off x="383568" y="2109194"/>
              <a:ext cx="2586038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ru-RU" altLang="ru-RU" sz="2200" b="1" i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50% </a:t>
              </a:r>
              <a:r>
                <a:rPr lang="ru-RU" altLang="ru-RU" sz="2200" b="1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урожая!</a:t>
              </a:r>
            </a:p>
          </p:txBody>
        </p:sp>
        <p:sp>
          <p:nvSpPr>
            <p:cNvPr id="32780" name="TextBox 15"/>
            <p:cNvSpPr txBox="1">
              <a:spLocks noChangeArrowheads="1"/>
            </p:cNvSpPr>
            <p:nvPr/>
          </p:nvSpPr>
          <p:spPr bwMode="auto">
            <a:xfrm>
              <a:off x="35496" y="4197714"/>
              <a:ext cx="2952328" cy="92333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ru-RU" altLang="ru-RU" sz="1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1 Шаг </a:t>
              </a:r>
              <a:r>
                <a:rPr lang="ru-RU" altLang="ru-RU" sz="1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– формирование густоту стояния колосьев к уборке</a:t>
              </a:r>
            </a:p>
          </p:txBody>
        </p:sp>
        <p:sp>
          <p:nvSpPr>
            <p:cNvPr id="32782" name="TextBox 43"/>
            <p:cNvSpPr txBox="1">
              <a:spLocks noChangeArrowheads="1"/>
            </p:cNvSpPr>
            <p:nvPr/>
          </p:nvSpPr>
          <p:spPr bwMode="auto">
            <a:xfrm>
              <a:off x="2924781" y="3117594"/>
              <a:ext cx="3101821" cy="92333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defRPr>
              </a:lvl1pPr>
              <a:lvl2pPr>
                <a:defRPr sz="2800">
                  <a:latin typeface="Calibri" pitchFamily="34" charset="0"/>
                </a:defRPr>
              </a:lvl2pPr>
              <a:lvl3pPr>
                <a:defRPr sz="2400">
                  <a:latin typeface="Calibri" pitchFamily="34" charset="0"/>
                </a:defRPr>
              </a:lvl3pPr>
              <a:lvl4pPr>
                <a:defRPr sz="2000">
                  <a:latin typeface="Calibri" pitchFamily="34" charset="0"/>
                </a:defRPr>
              </a:lvl4pPr>
              <a:lvl5pPr>
                <a:defRPr sz="2000"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latin typeface="Calibri" pitchFamily="34" charset="0"/>
                </a:defRPr>
              </a:lvl9pPr>
            </a:lstStyle>
            <a:p>
              <a:r>
                <a:rPr lang="ru-RU" altLang="ru-RU" dirty="0"/>
                <a:t>2 Шаг </a:t>
              </a:r>
              <a:r>
                <a:rPr lang="ru-RU" altLang="ru-RU" dirty="0">
                  <a:solidFill>
                    <a:schemeClr val="tx1"/>
                  </a:solidFill>
                </a:rPr>
                <a:t>– формирование количества зерен </a:t>
              </a:r>
              <a:r>
                <a:rPr lang="en-US" altLang="ru-RU" dirty="0" smtClean="0">
                  <a:solidFill>
                    <a:schemeClr val="tx1"/>
                  </a:solidFill>
                </a:rPr>
                <a:t/>
              </a:r>
              <a:br>
                <a:rPr lang="en-US" altLang="ru-RU" dirty="0" smtClean="0">
                  <a:solidFill>
                    <a:schemeClr val="tx1"/>
                  </a:solidFill>
                </a:rPr>
              </a:br>
              <a:r>
                <a:rPr lang="ru-RU" altLang="ru-RU" dirty="0" smtClean="0">
                  <a:solidFill>
                    <a:schemeClr val="tx1"/>
                  </a:solidFill>
                </a:rPr>
                <a:t>в </a:t>
              </a:r>
              <a:r>
                <a:rPr lang="ru-RU" altLang="ru-RU" dirty="0">
                  <a:solidFill>
                    <a:schemeClr val="tx1"/>
                  </a:solidFill>
                </a:rPr>
                <a:t>колосе</a:t>
              </a:r>
            </a:p>
          </p:txBody>
        </p:sp>
        <p:sp>
          <p:nvSpPr>
            <p:cNvPr id="32783" name="TextBox 44"/>
            <p:cNvSpPr txBox="1">
              <a:spLocks noChangeArrowheads="1"/>
            </p:cNvSpPr>
            <p:nvPr/>
          </p:nvSpPr>
          <p:spPr bwMode="auto">
            <a:xfrm>
              <a:off x="6084168" y="2466001"/>
              <a:ext cx="2878857" cy="6463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defRPr>
              </a:lvl1pPr>
              <a:lvl2pPr>
                <a:defRPr sz="2800">
                  <a:latin typeface="Calibri" pitchFamily="34" charset="0"/>
                </a:defRPr>
              </a:lvl2pPr>
              <a:lvl3pPr>
                <a:defRPr sz="2400">
                  <a:latin typeface="Calibri" pitchFamily="34" charset="0"/>
                </a:defRPr>
              </a:lvl3pPr>
              <a:lvl4pPr>
                <a:defRPr sz="2000">
                  <a:latin typeface="Calibri" pitchFamily="34" charset="0"/>
                </a:defRPr>
              </a:lvl4pPr>
              <a:lvl5pPr>
                <a:defRPr sz="2000"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latin typeface="Calibri" pitchFamily="34" charset="0"/>
                </a:defRPr>
              </a:lvl9pPr>
            </a:lstStyle>
            <a:p>
              <a:r>
                <a:rPr lang="ru-RU" altLang="ru-RU" dirty="0"/>
                <a:t>3 Шаг </a:t>
              </a:r>
              <a:r>
                <a:rPr lang="ru-RU" altLang="ru-RU" dirty="0">
                  <a:solidFill>
                    <a:schemeClr val="tx1"/>
                  </a:solidFill>
                </a:rPr>
                <a:t>– формирование  крупности семян</a:t>
              </a:r>
            </a:p>
          </p:txBody>
        </p:sp>
        <p:sp>
          <p:nvSpPr>
            <p:cNvPr id="32785" name="TextBox 46"/>
            <p:cNvSpPr txBox="1">
              <a:spLocks noChangeArrowheads="1"/>
            </p:cNvSpPr>
            <p:nvPr/>
          </p:nvSpPr>
          <p:spPr bwMode="auto">
            <a:xfrm>
              <a:off x="3271266" y="1053897"/>
              <a:ext cx="2587625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ru-RU" altLang="ru-RU" sz="2200" b="1" i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25% </a:t>
              </a:r>
              <a:r>
                <a:rPr lang="ru-RU" altLang="ru-RU" sz="2200" b="1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урожая!</a:t>
              </a:r>
            </a:p>
          </p:txBody>
        </p:sp>
        <p:sp>
          <p:nvSpPr>
            <p:cNvPr id="32786" name="TextBox 47"/>
            <p:cNvSpPr txBox="1">
              <a:spLocks noChangeArrowheads="1"/>
            </p:cNvSpPr>
            <p:nvPr/>
          </p:nvSpPr>
          <p:spPr bwMode="auto">
            <a:xfrm>
              <a:off x="6306443" y="836712"/>
              <a:ext cx="2586037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ru-RU" altLang="ru-RU" sz="2200" b="1" i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25% </a:t>
              </a:r>
              <a:r>
                <a:rPr lang="ru-RU" altLang="ru-RU" sz="2200" b="1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урожая!</a:t>
              </a:r>
            </a:p>
          </p:txBody>
        </p:sp>
        <p:sp>
          <p:nvSpPr>
            <p:cNvPr id="2" name="Выноска со стрелкой вверх 1"/>
            <p:cNvSpPr/>
            <p:nvPr/>
          </p:nvSpPr>
          <p:spPr>
            <a:xfrm>
              <a:off x="224337" y="5157192"/>
              <a:ext cx="2592288" cy="1368152"/>
            </a:xfrm>
            <a:prstGeom prst="upArrowCallout">
              <a:avLst>
                <a:gd name="adj1" fmla="val 23727"/>
                <a:gd name="adj2" fmla="val 37091"/>
                <a:gd name="adj3" fmla="val 17759"/>
                <a:gd name="adj4" fmla="val 72963"/>
              </a:avLst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Защита </a:t>
              </a:r>
              <a:r>
                <a:rPr lang="ru-RU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ru-RU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от </a:t>
              </a:r>
              <a:r>
                <a:rPr lang="ru-RU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вредителей </a:t>
              </a:r>
              <a:r>
                <a:rPr lang="ru-RU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ru-RU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 </a:t>
              </a:r>
              <a:r>
                <a:rPr lang="ru-RU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сорняков</a:t>
              </a:r>
              <a:r>
                <a:rPr lang="ru-RU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2" name="Выноска со стрелкой вверх 31"/>
            <p:cNvSpPr/>
            <p:nvPr/>
          </p:nvSpPr>
          <p:spPr>
            <a:xfrm>
              <a:off x="3131840" y="4054428"/>
              <a:ext cx="2894763" cy="2470916"/>
            </a:xfrm>
            <a:prstGeom prst="upArrowCallout">
              <a:avLst>
                <a:gd name="adj1" fmla="val 14269"/>
                <a:gd name="adj2" fmla="val 20976"/>
                <a:gd name="adj3" fmla="val 11990"/>
                <a:gd name="adj4" fmla="val 82668"/>
              </a:avLst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Некорневые подкормки, защита </a:t>
              </a:r>
              <a:r>
                <a:rPr lang="en-US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от </a:t>
              </a:r>
              <a:r>
                <a:rPr lang="ru-RU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вредителей, </a:t>
              </a:r>
              <a:r>
                <a:rPr lang="en-US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 </a:t>
              </a:r>
              <a:r>
                <a:rPr lang="ru-RU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болезней! Применение препаратов против засухи и стрессов!</a:t>
              </a:r>
            </a:p>
          </p:txBody>
        </p:sp>
        <p:sp>
          <p:nvSpPr>
            <p:cNvPr id="33" name="Выноска со стрелкой вверх 32"/>
            <p:cNvSpPr/>
            <p:nvPr/>
          </p:nvSpPr>
          <p:spPr>
            <a:xfrm>
              <a:off x="6228185" y="3157445"/>
              <a:ext cx="2663404" cy="1035007"/>
            </a:xfrm>
            <a:prstGeom prst="upArrowCallout">
              <a:avLst>
                <a:gd name="adj1" fmla="val 34650"/>
                <a:gd name="adj2" fmla="val 48351"/>
                <a:gd name="adj3" fmla="val 21507"/>
                <a:gd name="adj4" fmla="val 65145"/>
              </a:avLst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Защита </a:t>
              </a:r>
              <a:r>
                <a:rPr lang="ru-RU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ru-RU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от вредителей</a:t>
              </a:r>
              <a:r>
                <a:rPr lang="ru-RU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900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8770" y="1444714"/>
            <a:ext cx="2403030" cy="400110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ru-RU" sz="2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ц/га </a:t>
            </a:r>
            <a:r>
              <a:rPr lang="ru-RU" sz="20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зерноединиц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0"/>
            <a:ext cx="8460431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ru-RU"/>
            </a:defPPr>
            <a:lvl1pPr algn="ctr">
              <a:defRPr sz="3200" b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/>
              <a:t>Динамика производства </a:t>
            </a:r>
          </a:p>
          <a:p>
            <a:r>
              <a:rPr lang="ru-RU" dirty="0"/>
              <a:t>продукции растениеводства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806186548"/>
              </p:ext>
            </p:extLst>
          </p:nvPr>
        </p:nvGraphicFramePr>
        <p:xfrm>
          <a:off x="539552" y="1772816"/>
          <a:ext cx="8208912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Овал 8"/>
          <p:cNvSpPr/>
          <p:nvPr/>
        </p:nvSpPr>
        <p:spPr>
          <a:xfrm>
            <a:off x="2771800" y="2204864"/>
            <a:ext cx="1008112" cy="594864"/>
          </a:xfrm>
          <a:prstGeom prst="ellipse">
            <a:avLst/>
          </a:prstGeom>
          <a:solidFill>
            <a:srgbClr val="008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5,1</a:t>
            </a:r>
            <a:endParaRPr 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475656" y="2132856"/>
            <a:ext cx="1008112" cy="594864"/>
          </a:xfrm>
          <a:prstGeom prst="ellipse">
            <a:avLst/>
          </a:prstGeom>
          <a:solidFill>
            <a:srgbClr val="008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5,4</a:t>
            </a:r>
            <a:endParaRPr 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139952" y="1844824"/>
            <a:ext cx="1008112" cy="594864"/>
          </a:xfrm>
          <a:prstGeom prst="ellipse">
            <a:avLst/>
          </a:prstGeom>
          <a:solidFill>
            <a:srgbClr val="008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5,9</a:t>
            </a:r>
            <a:endParaRPr 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475657" y="6138121"/>
            <a:ext cx="1008111" cy="457491"/>
          </a:xfrm>
          <a:prstGeom prst="ellipse">
            <a:avLst/>
          </a:prstGeom>
          <a:solidFill>
            <a:srgbClr val="008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6,6</a:t>
            </a:r>
            <a:endParaRPr lang="ru-RU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70629" y="6119900"/>
            <a:ext cx="54670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Валовой сбор </a:t>
            </a:r>
            <a:r>
              <a:rPr lang="ru-RU" sz="2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зерноединиц</a:t>
            </a:r>
            <a:r>
              <a:rPr lang="ru-RU" sz="2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ru-RU" sz="2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млн.тн</a:t>
            </a:r>
            <a:endParaRPr lang="ru-RU" sz="2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5508104" y="1772816"/>
            <a:ext cx="1008112" cy="594864"/>
          </a:xfrm>
          <a:prstGeom prst="ellipse">
            <a:avLst/>
          </a:prstGeom>
          <a:solidFill>
            <a:srgbClr val="008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6,6</a:t>
            </a:r>
            <a:endParaRPr 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2" descr="\\RAY\Pictures\ЭМБЛЕМЫ\МСХ\герб МСХ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7956"/>
            <a:ext cx="788592" cy="7649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04640" y="6492875"/>
            <a:ext cx="439360" cy="365125"/>
          </a:xfrm>
        </p:spPr>
        <p:txBody>
          <a:bodyPr vert="horz" lIns="91440" tIns="45720" rIns="91440" bIns="45720" rtlCol="0" anchor="ctr"/>
          <a:lstStyle/>
          <a:p>
            <a:fld id="{B19B0651-EE4F-4900-A07F-96A6BFA9D0F0}" type="slidenum">
              <a:rPr lang="ru-RU" sz="1400" b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pPr/>
              <a:t>4</a:t>
            </a:fld>
            <a:endParaRPr lang="ru-RU" sz="14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6930334" y="1556792"/>
            <a:ext cx="1008112" cy="594864"/>
          </a:xfrm>
          <a:prstGeom prst="ellipse">
            <a:avLst/>
          </a:prstGeom>
          <a:solidFill>
            <a:srgbClr val="008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6,8</a:t>
            </a:r>
            <a:endParaRPr 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4993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4" y="3573016"/>
            <a:ext cx="8618538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Box 5"/>
          <p:cNvSpPr txBox="1">
            <a:spLocks noChangeArrowheads="1"/>
          </p:cNvSpPr>
          <p:nvPr/>
        </p:nvSpPr>
        <p:spPr bwMode="auto">
          <a:xfrm>
            <a:off x="719501" y="-201"/>
            <a:ext cx="8424863" cy="1400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ru-RU"/>
            </a:defPPr>
            <a:lvl1pPr algn="ctr">
              <a:lnSpc>
                <a:spcPts val="3400"/>
              </a:lnSpc>
              <a:defRPr sz="3200" b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altLang="ru-RU" sz="3100" dirty="0"/>
              <a:t>Продолжительность периода выход </a:t>
            </a:r>
            <a:r>
              <a:rPr lang="ru-RU" altLang="ru-RU" sz="3100" dirty="0" smtClean="0"/>
              <a:t/>
            </a:r>
            <a:br>
              <a:rPr lang="ru-RU" altLang="ru-RU" sz="3100" dirty="0" smtClean="0"/>
            </a:br>
            <a:r>
              <a:rPr lang="ru-RU" altLang="ru-RU" sz="3100" dirty="0" smtClean="0"/>
              <a:t>в </a:t>
            </a:r>
            <a:r>
              <a:rPr lang="ru-RU" altLang="ru-RU" sz="3100" dirty="0"/>
              <a:t>трубку - колошение у сорта </a:t>
            </a:r>
            <a:r>
              <a:rPr lang="ru-RU" altLang="ru-RU" sz="3100" dirty="0" err="1"/>
              <a:t>Симбирцит</a:t>
            </a:r>
            <a:r>
              <a:rPr lang="ru-RU" altLang="ru-RU" sz="3100" dirty="0"/>
              <a:t> (данные Л.С. </a:t>
            </a:r>
            <a:r>
              <a:rPr lang="ru-RU" altLang="ru-RU" sz="3100" dirty="0" err="1"/>
              <a:t>Нижегородцевой</a:t>
            </a:r>
            <a:r>
              <a:rPr lang="ru-RU" altLang="ru-RU" sz="3100" dirty="0"/>
              <a:t>)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1538623"/>
              </p:ext>
            </p:extLst>
          </p:nvPr>
        </p:nvGraphicFramePr>
        <p:xfrm>
          <a:off x="323528" y="1988840"/>
          <a:ext cx="8496945" cy="134112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134595"/>
                <a:gridCol w="2897853"/>
                <a:gridCol w="1944216"/>
                <a:gridCol w="2520281"/>
              </a:tblGrid>
              <a:tr h="203508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  <a:endParaRPr lang="ru-RU" sz="2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Продолжительность, дни</a:t>
                      </a:r>
                      <a:endParaRPr lang="ru-RU" sz="2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Урожайность, т/га</a:t>
                      </a:r>
                      <a:endParaRPr lang="ru-RU" sz="2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СЭТ за  май-июнь, °С</a:t>
                      </a:r>
                      <a:endParaRPr lang="ru-RU" sz="2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2011</a:t>
                      </a:r>
                      <a:endParaRPr lang="ru-RU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ru-RU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3,31</a:t>
                      </a:r>
                      <a:endParaRPr lang="ru-RU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627</a:t>
                      </a:r>
                      <a:endParaRPr lang="ru-RU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lang="ru-RU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ru-RU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2,71</a:t>
                      </a:r>
                      <a:endParaRPr lang="ru-RU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729</a:t>
                      </a:r>
                      <a:endParaRPr lang="ru-RU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0507" name="TextBox 8"/>
          <p:cNvSpPr txBox="1">
            <a:spLocks noChangeArrowheads="1"/>
          </p:cNvSpPr>
          <p:nvPr/>
        </p:nvSpPr>
        <p:spPr bwMode="auto">
          <a:xfrm>
            <a:off x="296345" y="1465162"/>
            <a:ext cx="853280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2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Средняя СЭТ (выше 5</a:t>
            </a:r>
            <a:r>
              <a:rPr lang="ru-RU" altLang="ru-RU" sz="2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°С) для прохождения периода </a:t>
            </a:r>
            <a:r>
              <a:rPr lang="ru-RU" altLang="ru-RU" sz="22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350°С</a:t>
            </a:r>
            <a:endParaRPr lang="ru-RU" altLang="ru-RU" sz="2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9" name="Picture 2" descr="\\RAY\Pictures\ЭМБЛЕМЫ\МСХ\герб МСХ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7956"/>
            <a:ext cx="788592" cy="7649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 vert="horz" lIns="91440" tIns="45720" rIns="91440" bIns="45720" rtlCol="0" anchor="ctr"/>
          <a:lstStyle/>
          <a:p>
            <a:fld id="{3B0620D8-4799-4C8C-9259-F7CCC95013F0}" type="slidenum">
              <a:rPr lang="ru-RU" sz="1400" b="1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pPr/>
              <a:t>40</a:t>
            </a:fld>
            <a:endParaRPr lang="ru-RU" sz="1400" b="1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Двойная стрелка влево/вправо 4"/>
          <p:cNvSpPr/>
          <p:nvPr/>
        </p:nvSpPr>
        <p:spPr>
          <a:xfrm>
            <a:off x="2700338" y="3465148"/>
            <a:ext cx="3600450" cy="576064"/>
          </a:xfrm>
          <a:prstGeom prst="leftRightArrow">
            <a:avLst>
              <a:gd name="adj1" fmla="val 53114"/>
              <a:gd name="adj2" fmla="val 88913"/>
            </a:avLst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413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99"/>
          <a:stretch/>
        </p:blipFill>
        <p:spPr bwMode="auto">
          <a:xfrm>
            <a:off x="264689" y="1855591"/>
            <a:ext cx="3299199" cy="43817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1188" y="213355"/>
            <a:ext cx="8532812" cy="104644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ru-RU"/>
            </a:defPPr>
            <a:lvl1pPr algn="ctr">
              <a:lnSpc>
                <a:spcPts val="3400"/>
              </a:lnSpc>
              <a:defRPr sz="3100" b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/>
              <a:t>Качество семян  - </a:t>
            </a:r>
            <a:endParaRPr lang="ru-RU" dirty="0" smtClean="0"/>
          </a:p>
          <a:p>
            <a:pPr>
              <a:lnSpc>
                <a:spcPct val="100000"/>
              </a:lnSpc>
            </a:pPr>
            <a:r>
              <a:rPr lang="ru-RU" dirty="0" smtClean="0"/>
              <a:t>основа формирования </a:t>
            </a:r>
            <a:r>
              <a:rPr lang="ru-RU" dirty="0"/>
              <a:t>корневой системы </a:t>
            </a:r>
          </a:p>
        </p:txBody>
      </p:sp>
      <p:sp>
        <p:nvSpPr>
          <p:cNvPr id="23556" name="TextBox 1"/>
          <p:cNvSpPr txBox="1">
            <a:spLocks noChangeArrowheads="1"/>
          </p:cNvSpPr>
          <p:nvPr/>
        </p:nvSpPr>
        <p:spPr bwMode="auto">
          <a:xfrm>
            <a:off x="3707904" y="1470843"/>
            <a:ext cx="5256585" cy="2569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Результаты исследования </a:t>
            </a:r>
            <a:r>
              <a:rPr lang="ru-RU" sz="2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/>
            </a:r>
            <a:br>
              <a:rPr lang="ru-RU" sz="2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</a:br>
            <a:r>
              <a:rPr lang="ru-RU" sz="2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А.И</a:t>
            </a:r>
            <a:r>
              <a:rPr lang="ru-RU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. </a:t>
            </a:r>
            <a:r>
              <a:rPr lang="ru-RU" sz="2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Носатовского</a:t>
            </a:r>
            <a:r>
              <a:rPr lang="ru-RU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показали, </a:t>
            </a:r>
            <a:r>
              <a:rPr lang="ru-RU" sz="2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/>
            </a:r>
            <a:br>
              <a:rPr lang="ru-RU" sz="2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</a:br>
            <a:r>
              <a:rPr lang="ru-RU" sz="2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что </a:t>
            </a:r>
            <a:r>
              <a:rPr lang="ru-RU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доля урожайности, обеспечиваемая </a:t>
            </a:r>
            <a:r>
              <a:rPr lang="ru-RU" sz="2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зародышевыми корнями, составляет не менее </a:t>
            </a:r>
            <a:r>
              <a:rPr lang="ru-RU" sz="2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/>
            </a:r>
            <a:br>
              <a:rPr lang="ru-RU" sz="2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</a:br>
            <a:r>
              <a:rPr lang="ru-RU" sz="2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70</a:t>
            </a:r>
            <a:r>
              <a:rPr lang="ru-RU" sz="2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% от урожая</a:t>
            </a:r>
            <a:r>
              <a:rPr lang="ru-RU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, сформированного </a:t>
            </a:r>
            <a:r>
              <a:rPr lang="ru-RU" sz="2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/>
            </a:r>
            <a:br>
              <a:rPr lang="ru-RU" sz="2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</a:br>
            <a:r>
              <a:rPr lang="ru-RU" sz="2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всей </a:t>
            </a:r>
            <a:r>
              <a:rPr lang="ru-RU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корневой системой растения.</a:t>
            </a:r>
          </a:p>
        </p:txBody>
      </p:sp>
      <p:sp>
        <p:nvSpPr>
          <p:cNvPr id="23557" name="TextBox 3"/>
          <p:cNvSpPr txBox="1">
            <a:spLocks noChangeArrowheads="1"/>
          </p:cNvSpPr>
          <p:nvPr/>
        </p:nvSpPr>
        <p:spPr bwMode="auto">
          <a:xfrm>
            <a:off x="3923928" y="4222249"/>
            <a:ext cx="50040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Основные приемы управления </a:t>
            </a:r>
          </a:p>
        </p:txBody>
      </p:sp>
      <p:sp>
        <p:nvSpPr>
          <p:cNvPr id="23558" name="TextBox 4"/>
          <p:cNvSpPr txBox="1">
            <a:spLocks noChangeArrowheads="1"/>
          </p:cNvSpPr>
          <p:nvPr/>
        </p:nvSpPr>
        <p:spPr bwMode="auto">
          <a:xfrm>
            <a:off x="3851920" y="4740240"/>
            <a:ext cx="5112568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ru-RU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Отбор крупных семян.</a:t>
            </a:r>
          </a:p>
          <a:p>
            <a:pPr eaLnBrk="1" hangingPunct="1">
              <a:buFontTx/>
              <a:buAutoNum type="arabicPeriod"/>
            </a:pPr>
            <a:r>
              <a:rPr lang="ru-RU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Отбор семян по силе роста.</a:t>
            </a:r>
          </a:p>
          <a:p>
            <a:pPr eaLnBrk="1" hangingPunct="1">
              <a:buFontTx/>
              <a:buAutoNum type="arabicPeriod"/>
            </a:pPr>
            <a:r>
              <a:rPr lang="ru-RU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Воздушно-тепловой обогрев.</a:t>
            </a:r>
          </a:p>
          <a:p>
            <a:pPr eaLnBrk="1" hangingPunct="1">
              <a:buFontTx/>
              <a:buAutoNum type="arabicPeriod"/>
            </a:pPr>
            <a:r>
              <a:rPr lang="ru-RU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Предпосевная  обработка семян</a:t>
            </a:r>
          </a:p>
        </p:txBody>
      </p:sp>
      <p:pic>
        <p:nvPicPr>
          <p:cNvPr id="8" name="Picture 2" descr="\\RAY\Pictures\ЭМБЛЕМЫ\МСХ\герб МСХ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7956"/>
            <a:ext cx="788592" cy="7649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 vert="horz" lIns="91440" tIns="45720" rIns="91440" bIns="45720" rtlCol="0" anchor="ctr"/>
          <a:lstStyle/>
          <a:p>
            <a:fld id="{3B0620D8-4799-4C8C-9259-F7CCC95013F0}" type="slidenum">
              <a:rPr lang="ru-RU" sz="1400" b="1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pPr/>
              <a:t>41</a:t>
            </a:fld>
            <a:endParaRPr lang="ru-RU" sz="1400" b="1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11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7" name="Text Box 23"/>
          <p:cNvSpPr txBox="1">
            <a:spLocks noChangeArrowheads="1"/>
          </p:cNvSpPr>
          <p:nvPr/>
        </p:nvSpPr>
        <p:spPr bwMode="auto">
          <a:xfrm>
            <a:off x="0" y="5445224"/>
            <a:ext cx="91440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В зависимости от почвенно-климатических условий </a:t>
            </a:r>
            <a:r>
              <a:rPr lang="ru-RU" alt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/>
            </a:r>
            <a:br>
              <a:rPr lang="ru-RU" alt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</a:br>
            <a:r>
              <a:rPr lang="ru-RU" alt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должны </a:t>
            </a:r>
            <a:r>
              <a:rPr lang="ru-RU" altLang="ru-RU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применяться дифференцированные системы управления почвой для формирования  корневой системой 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233016" y="260350"/>
            <a:ext cx="8659464" cy="4968850"/>
            <a:chOff x="233016" y="260350"/>
            <a:chExt cx="8659464" cy="4968850"/>
          </a:xfrm>
        </p:grpSpPr>
        <p:sp>
          <p:nvSpPr>
            <p:cNvPr id="24578" name="Text Box 4"/>
            <p:cNvSpPr txBox="1">
              <a:spLocks noChangeArrowheads="1"/>
            </p:cNvSpPr>
            <p:nvPr/>
          </p:nvSpPr>
          <p:spPr bwMode="auto">
            <a:xfrm>
              <a:off x="1250156" y="260350"/>
              <a:ext cx="6634212" cy="52322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Управление развитием корней</a:t>
              </a:r>
            </a:p>
          </p:txBody>
        </p:sp>
        <p:sp>
          <p:nvSpPr>
            <p:cNvPr id="24580" name="Text Box 6"/>
            <p:cNvSpPr txBox="1">
              <a:spLocks noChangeArrowheads="1"/>
            </p:cNvSpPr>
            <p:nvPr/>
          </p:nvSpPr>
          <p:spPr bwMode="auto">
            <a:xfrm>
              <a:off x="233016" y="1785010"/>
              <a:ext cx="2736304" cy="707886"/>
            </a:xfrm>
            <a:prstGeom prst="rect">
              <a:avLst/>
            </a:prstGeom>
            <a:ln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Водно-физические свойства</a:t>
              </a:r>
            </a:p>
          </p:txBody>
        </p:sp>
        <p:sp>
          <p:nvSpPr>
            <p:cNvPr id="24581" name="Text Box 7"/>
            <p:cNvSpPr txBox="1">
              <a:spLocks noChangeArrowheads="1"/>
            </p:cNvSpPr>
            <p:nvPr/>
          </p:nvSpPr>
          <p:spPr bwMode="auto">
            <a:xfrm>
              <a:off x="3257352" y="1785010"/>
              <a:ext cx="2160637" cy="707886"/>
            </a:xfrm>
            <a:prstGeom prst="rect">
              <a:avLst/>
            </a:prstGeom>
            <a:ln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spcBef>
                  <a:spcPct val="50000"/>
                </a:spcBef>
                <a:defRPr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>
                <a:spcBef>
                  <a:spcPts val="0"/>
                </a:spcBef>
                <a:defRPr/>
              </a:pPr>
              <a:r>
                <a:rPr lang="ru-RU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Питательный </a:t>
              </a:r>
              <a:endPara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spcBef>
                  <a:spcPts val="0"/>
                </a:spcBef>
                <a:defRPr/>
              </a:pPr>
              <a:r>
                <a:rPr lang="ru-RU" sz="2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режим</a:t>
              </a:r>
              <a:endPara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582" name="Text Box 8"/>
            <p:cNvSpPr txBox="1">
              <a:spLocks noChangeArrowheads="1"/>
            </p:cNvSpPr>
            <p:nvPr/>
          </p:nvSpPr>
          <p:spPr bwMode="auto">
            <a:xfrm>
              <a:off x="5777632" y="1785010"/>
              <a:ext cx="3096344" cy="707886"/>
            </a:xfrm>
            <a:prstGeom prst="rect">
              <a:avLst/>
            </a:prstGeom>
            <a:ln>
              <a:noFil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spcBef>
                  <a:spcPct val="50000"/>
                </a:spcBef>
                <a:defRPr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>
                <a:spcBef>
                  <a:spcPts val="0"/>
                </a:spcBef>
                <a:defRPr/>
              </a:pPr>
              <a:r>
                <a:rPr lang="ru-RU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Микробиологический режим</a:t>
              </a:r>
            </a:p>
          </p:txBody>
        </p:sp>
        <p:sp>
          <p:nvSpPr>
            <p:cNvPr id="24583" name="Text Box 12"/>
            <p:cNvSpPr txBox="1">
              <a:spLocks noChangeArrowheads="1"/>
            </p:cNvSpPr>
            <p:nvPr/>
          </p:nvSpPr>
          <p:spPr bwMode="auto">
            <a:xfrm>
              <a:off x="280423" y="4077444"/>
              <a:ext cx="1569635" cy="6461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Обработка почвы</a:t>
              </a:r>
            </a:p>
          </p:txBody>
        </p:sp>
        <p:sp>
          <p:nvSpPr>
            <p:cNvPr id="24584" name="Text Box 13"/>
            <p:cNvSpPr txBox="1">
              <a:spLocks noChangeArrowheads="1"/>
            </p:cNvSpPr>
            <p:nvPr/>
          </p:nvSpPr>
          <p:spPr bwMode="auto">
            <a:xfrm>
              <a:off x="4121448" y="4067224"/>
              <a:ext cx="1576834" cy="3698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Удобрения</a:t>
              </a:r>
            </a:p>
          </p:txBody>
        </p:sp>
        <p:sp>
          <p:nvSpPr>
            <p:cNvPr id="24585" name="Text Box 14"/>
            <p:cNvSpPr txBox="1">
              <a:spLocks noChangeArrowheads="1"/>
            </p:cNvSpPr>
            <p:nvPr/>
          </p:nvSpPr>
          <p:spPr bwMode="auto">
            <a:xfrm>
              <a:off x="7001768" y="4079032"/>
              <a:ext cx="1890712" cy="64611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Приемы </a:t>
              </a:r>
              <a:r>
                <a:rPr lang="ru-RU" altLang="ru-RU" sz="18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биологизации</a:t>
              </a:r>
              <a:endParaRPr lang="ru-RU" alt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4586" name="Text Box 16"/>
            <p:cNvSpPr txBox="1">
              <a:spLocks noChangeArrowheads="1"/>
            </p:cNvSpPr>
            <p:nvPr/>
          </p:nvSpPr>
          <p:spPr bwMode="auto">
            <a:xfrm>
              <a:off x="983655" y="4859312"/>
              <a:ext cx="6786562" cy="3698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Севооборот</a:t>
              </a:r>
            </a:p>
          </p:txBody>
        </p:sp>
        <p:sp>
          <p:nvSpPr>
            <p:cNvPr id="21" name="Стрелка вверх 20"/>
            <p:cNvSpPr/>
            <p:nvPr/>
          </p:nvSpPr>
          <p:spPr>
            <a:xfrm>
              <a:off x="1457152" y="858391"/>
              <a:ext cx="785813" cy="857250"/>
            </a:xfrm>
            <a:prstGeom prst="upArrow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2" name="Стрелка вверх 21"/>
            <p:cNvSpPr/>
            <p:nvPr/>
          </p:nvSpPr>
          <p:spPr>
            <a:xfrm>
              <a:off x="4002212" y="858391"/>
              <a:ext cx="785812" cy="857250"/>
            </a:xfrm>
            <a:prstGeom prst="upArrow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3" name="Стрелка вверх 22"/>
            <p:cNvSpPr/>
            <p:nvPr/>
          </p:nvSpPr>
          <p:spPr>
            <a:xfrm>
              <a:off x="7002090" y="858391"/>
              <a:ext cx="785812" cy="857250"/>
            </a:xfrm>
            <a:prstGeom prst="upArrow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4" name="Стрелка вверх 23"/>
            <p:cNvSpPr/>
            <p:nvPr/>
          </p:nvSpPr>
          <p:spPr>
            <a:xfrm>
              <a:off x="7649840" y="2572742"/>
              <a:ext cx="785812" cy="1432322"/>
            </a:xfrm>
            <a:prstGeom prst="upArrow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5" name="Стрелка вверх 24"/>
            <p:cNvSpPr/>
            <p:nvPr/>
          </p:nvSpPr>
          <p:spPr>
            <a:xfrm>
              <a:off x="4559772" y="2576314"/>
              <a:ext cx="785812" cy="1428750"/>
            </a:xfrm>
            <a:prstGeom prst="upArrow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6" name="Стрелка вверх 25"/>
            <p:cNvSpPr/>
            <p:nvPr/>
          </p:nvSpPr>
          <p:spPr>
            <a:xfrm>
              <a:off x="626467" y="2572742"/>
              <a:ext cx="785813" cy="1432322"/>
            </a:xfrm>
            <a:prstGeom prst="upArrow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8" name="Стрелка вверх 27"/>
            <p:cNvSpPr/>
            <p:nvPr/>
          </p:nvSpPr>
          <p:spPr>
            <a:xfrm>
              <a:off x="2033216" y="2572742"/>
              <a:ext cx="785812" cy="2214562"/>
            </a:xfrm>
            <a:prstGeom prst="upArrow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9" name="Стрелка вверх 28"/>
            <p:cNvSpPr/>
            <p:nvPr/>
          </p:nvSpPr>
          <p:spPr>
            <a:xfrm>
              <a:off x="3263627" y="2572742"/>
              <a:ext cx="785813" cy="2214562"/>
            </a:xfrm>
            <a:prstGeom prst="upArrow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0" name="Стрелка вверх 29"/>
            <p:cNvSpPr/>
            <p:nvPr/>
          </p:nvSpPr>
          <p:spPr>
            <a:xfrm>
              <a:off x="5993656" y="2572742"/>
              <a:ext cx="785813" cy="2214562"/>
            </a:xfrm>
            <a:prstGeom prst="upArrow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pic>
        <p:nvPicPr>
          <p:cNvPr id="31" name="Picture 2" descr="\\RAY\Pictures\ЭМБЛЕМЫ\МСХ\герб МСХ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7956"/>
            <a:ext cx="788592" cy="7649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 vert="horz" lIns="91440" tIns="45720" rIns="91440" bIns="45720" rtlCol="0" anchor="ctr"/>
          <a:lstStyle/>
          <a:p>
            <a:fld id="{3B0620D8-4799-4C8C-9259-F7CCC95013F0}" type="slidenum">
              <a:rPr lang="ru-RU" sz="1400" b="1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pPr/>
              <a:t>42</a:t>
            </a:fld>
            <a:endParaRPr lang="ru-RU" sz="1400" b="1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03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Капля 18"/>
          <p:cNvSpPr/>
          <p:nvPr/>
        </p:nvSpPr>
        <p:spPr>
          <a:xfrm>
            <a:off x="4425419" y="1196752"/>
            <a:ext cx="4500562" cy="2716064"/>
          </a:xfrm>
          <a:prstGeom prst="teardrop">
            <a:avLst>
              <a:gd name="adj" fmla="val 99127"/>
            </a:avLst>
          </a:prstGeom>
          <a:solidFill>
            <a:srgbClr val="FFE8D1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3" descr="5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59104" y="4773951"/>
            <a:ext cx="2953256" cy="1893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2" descr="5.jp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26799" y="4773950"/>
            <a:ext cx="3157169" cy="1893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07516" y="9142"/>
            <a:ext cx="8236484" cy="104644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ru-RU"/>
            </a:defPPr>
            <a:lvl1pPr algn="ctr">
              <a:lnSpc>
                <a:spcPct val="100000"/>
              </a:lnSpc>
              <a:defRPr sz="3100" b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/>
              <a:t>Орошение </a:t>
            </a:r>
            <a:r>
              <a:rPr lang="ru-RU" dirty="0" smtClean="0"/>
              <a:t>- </a:t>
            </a:r>
            <a:br>
              <a:rPr lang="ru-RU" dirty="0" smtClean="0"/>
            </a:br>
            <a:r>
              <a:rPr lang="ru-RU" dirty="0" smtClean="0"/>
              <a:t>гарант самодостаточности </a:t>
            </a:r>
            <a:r>
              <a:rPr lang="ru-RU" dirty="0"/>
              <a:t>продуктами </a:t>
            </a:r>
          </a:p>
        </p:txBody>
      </p:sp>
      <p:pic>
        <p:nvPicPr>
          <p:cNvPr id="3" name="Picture 2" descr="\\RAY\Pictures\ЭМБЛЕМЫ\МСХ\герб МСХ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88" y="143816"/>
            <a:ext cx="836912" cy="7649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1152086"/>
            <a:ext cx="4245906" cy="656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ru-RU" sz="20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Проложено </a:t>
            </a:r>
            <a:r>
              <a:rPr lang="ru-RU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более 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150 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км </a:t>
            </a:r>
            <a:endParaRPr lang="ru-RU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ts val="2200"/>
              </a:lnSpc>
            </a:pPr>
            <a:r>
              <a:rPr lang="ru-RU" sz="20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магистральных </a:t>
            </a:r>
            <a:r>
              <a:rPr lang="ru-RU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трубопроводов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278" y="4069801"/>
            <a:ext cx="9108504" cy="682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ts val="2600"/>
              </a:lnSpc>
              <a:defRPr sz="2200" b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pPr>
              <a:lnSpc>
                <a:spcPts val="2300"/>
              </a:lnSpc>
            </a:pPr>
            <a:r>
              <a:rPr lang="ru-RU" sz="1900" dirty="0" smtClean="0"/>
              <a:t>Закуплено и установлено </a:t>
            </a:r>
            <a:r>
              <a:rPr lang="ru-RU" sz="1900" dirty="0"/>
              <a:t>около </a:t>
            </a:r>
            <a:r>
              <a:rPr lang="ru-RU" sz="1900" dirty="0" smtClean="0">
                <a:solidFill>
                  <a:srgbClr val="FF0000"/>
                </a:solidFill>
              </a:rPr>
              <a:t>318 </a:t>
            </a:r>
            <a:r>
              <a:rPr lang="ru-RU" sz="1900" dirty="0">
                <a:solidFill>
                  <a:srgbClr val="FF0000"/>
                </a:solidFill>
              </a:rPr>
              <a:t>ед.</a:t>
            </a:r>
            <a:r>
              <a:rPr lang="ru-RU" sz="1900" dirty="0"/>
              <a:t> поливных агрегатов: </a:t>
            </a:r>
          </a:p>
          <a:p>
            <a:pPr>
              <a:lnSpc>
                <a:spcPts val="2300"/>
              </a:lnSpc>
            </a:pPr>
            <a:r>
              <a:rPr lang="ru-RU" sz="1900" dirty="0">
                <a:solidFill>
                  <a:srgbClr val="FF0000"/>
                </a:solidFill>
              </a:rPr>
              <a:t> </a:t>
            </a:r>
            <a:r>
              <a:rPr lang="ru-RU" sz="1900" dirty="0" smtClean="0">
                <a:solidFill>
                  <a:srgbClr val="FF0000"/>
                </a:solidFill>
              </a:rPr>
              <a:t>             94</a:t>
            </a:r>
            <a:r>
              <a:rPr lang="ru-RU" sz="1900" dirty="0" smtClean="0"/>
              <a:t> </a:t>
            </a:r>
            <a:r>
              <a:rPr lang="ru-RU" sz="1900" dirty="0"/>
              <a:t>агрегатов кругового </a:t>
            </a:r>
            <a:r>
              <a:rPr lang="ru-RU" sz="1900" dirty="0" smtClean="0"/>
              <a:t>действия, </a:t>
            </a:r>
            <a:r>
              <a:rPr lang="ru-RU" sz="1900" dirty="0" smtClean="0">
                <a:solidFill>
                  <a:srgbClr val="FF0000"/>
                </a:solidFill>
              </a:rPr>
              <a:t>224</a:t>
            </a:r>
            <a:r>
              <a:rPr lang="ru-RU" sz="1900" dirty="0" smtClean="0"/>
              <a:t> </a:t>
            </a:r>
            <a:r>
              <a:rPr lang="ru-RU" sz="1900" dirty="0"/>
              <a:t>агрегатов барабанного </a:t>
            </a:r>
            <a:r>
              <a:rPr lang="ru-RU" sz="1900" dirty="0" smtClean="0"/>
              <a:t>типа</a:t>
            </a:r>
            <a:endParaRPr lang="ru-RU" sz="1900" dirty="0"/>
          </a:p>
        </p:txBody>
      </p:sp>
      <p:sp>
        <p:nvSpPr>
          <p:cNvPr id="6" name="TextBox 5"/>
          <p:cNvSpPr txBox="1"/>
          <p:nvPr/>
        </p:nvSpPr>
        <p:spPr>
          <a:xfrm>
            <a:off x="4716016" y="1268760"/>
            <a:ext cx="4409766" cy="2349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Оборудование установлено 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в 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97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хозяйствах.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ts val="2200"/>
              </a:lnSpc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Площадь орошаемых земель - 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28 тыс.га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ts val="2200"/>
              </a:lnSpc>
            </a:pPr>
            <a:r>
              <a:rPr lang="ru-RU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Достойный </a:t>
            </a:r>
            <a:r>
              <a:rPr lang="ru-RU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урожай:</a:t>
            </a:r>
          </a:p>
          <a:p>
            <a:pPr>
              <a:lnSpc>
                <a:spcPts val="2200"/>
              </a:lnSpc>
              <a:tabLst>
                <a:tab pos="1344613" algn="l"/>
              </a:tabLst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картофель -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 </a:t>
            </a:r>
            <a:r>
              <a:rPr lang="ru-RU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450 ц/га</a:t>
            </a:r>
          </a:p>
          <a:p>
            <a:pPr>
              <a:lnSpc>
                <a:spcPts val="2200"/>
              </a:lnSpc>
              <a:tabLst>
                <a:tab pos="1344613" algn="l"/>
              </a:tabLst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овощи -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 </a:t>
            </a:r>
            <a:r>
              <a:rPr lang="ru-RU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750-1000 </a:t>
            </a:r>
            <a:r>
              <a:rPr lang="ru-RU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ц/га</a:t>
            </a:r>
          </a:p>
          <a:p>
            <a:pPr>
              <a:lnSpc>
                <a:spcPts val="2200"/>
              </a:lnSpc>
              <a:tabLst>
                <a:tab pos="1344613" algn="l"/>
              </a:tabLst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кормовые - до </a:t>
            </a:r>
            <a:r>
              <a:rPr lang="ru-RU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400 ц </a:t>
            </a:r>
            <a:r>
              <a:rPr lang="ru-RU" b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к.ед</a:t>
            </a:r>
            <a:r>
              <a:rPr lang="ru-RU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./га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 vert="horz" lIns="91440" tIns="45720" rIns="91440" bIns="45720" rtlCol="0" anchor="ctr"/>
          <a:lstStyle/>
          <a:p>
            <a:fld id="{3B0620D8-4799-4C8C-9259-F7CCC95013F0}" type="slidenum">
              <a:rPr lang="ru-RU" sz="1400" b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pPr/>
              <a:t>43</a:t>
            </a:fld>
            <a:endParaRPr lang="ru-RU" sz="1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04" b="32982"/>
          <a:stretch/>
        </p:blipFill>
        <p:spPr bwMode="auto">
          <a:xfrm>
            <a:off x="461580" y="1844824"/>
            <a:ext cx="3534355" cy="2067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40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5422" y="1077416"/>
            <a:ext cx="8677058" cy="163121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2" descr="\\RAY\Pictures\ЭМБЛЕМЫ\МСХ\герб МСХ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8" y="107956"/>
            <a:ext cx="788592" cy="7649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4785" y="-489"/>
            <a:ext cx="8431327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ru-RU"/>
            </a:defPPr>
            <a:lvl1pPr algn="ctr">
              <a:lnSpc>
                <a:spcPct val="100000"/>
              </a:lnSpc>
              <a:defRPr sz="3100" b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/>
              <a:t>Развитие мелиоративной отрасли </a:t>
            </a:r>
            <a:br>
              <a:rPr lang="ru-RU" dirty="0"/>
            </a:br>
            <a:r>
              <a:rPr lang="ru-RU" dirty="0"/>
              <a:t>за 2010-2016 гг.</a:t>
            </a:r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85568" y="3292211"/>
            <a:ext cx="5292682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Введено орошаемых </a:t>
            </a:r>
            <a:b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земель -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28 </a:t>
            </a:r>
            <a:r>
              <a:rPr lang="ru-RU" sz="2800" b="1" i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тыс.га</a:t>
            </a:r>
            <a:endParaRPr lang="ru-RU" sz="2800" b="1" i="1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l">
              <a:spcBef>
                <a:spcPts val="0"/>
              </a:spcBef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Восстановлено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- </a:t>
            </a:r>
            <a:r>
              <a:rPr lang="ru-RU" sz="28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356 ГТС</a:t>
            </a:r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670704" y="1077704"/>
            <a:ext cx="7933744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  <a:spcBef>
                <a:spcPts val="0"/>
              </a:spcBef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Финансирование: </a:t>
            </a:r>
          </a:p>
          <a:p>
            <a:pPr>
              <a:lnSpc>
                <a:spcPts val="3000"/>
              </a:lnSpc>
              <a:spcBef>
                <a:spcPts val="0"/>
              </a:spcBef>
              <a:defRPr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бюджетные средства		- </a:t>
            </a:r>
            <a:r>
              <a:rPr lang="ru-RU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2,2 млрд </a:t>
            </a:r>
            <a:r>
              <a:rPr lang="ru-RU" sz="2800" b="1" strike="sngStrike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</a:t>
            </a:r>
          </a:p>
          <a:p>
            <a:pPr>
              <a:lnSpc>
                <a:spcPts val="3000"/>
              </a:lnSpc>
              <a:spcBef>
                <a:spcPts val="0"/>
              </a:spcBef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в </a:t>
            </a:r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т.ч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бюджет РТ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	- </a:t>
            </a:r>
            <a:r>
              <a:rPr lang="ru-RU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1,5 млрд </a:t>
            </a:r>
            <a:r>
              <a:rPr lang="ru-RU" sz="2800" b="1" strike="sngStrike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ts val="3000"/>
              </a:lnSpc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внебюджетные источники	- </a:t>
            </a:r>
            <a:r>
              <a:rPr lang="ru-RU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0,8</a:t>
            </a:r>
            <a:r>
              <a:rPr lang="ru-RU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млрд </a:t>
            </a:r>
            <a:r>
              <a:rPr lang="ru-RU" sz="2800" b="1" strike="sngStrike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</a:t>
            </a:r>
            <a:endParaRPr lang="ru-RU" sz="28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4725084" y="2852936"/>
            <a:ext cx="4169905" cy="3766775"/>
            <a:chOff x="4572000" y="2714144"/>
            <a:chExt cx="4392488" cy="3982399"/>
          </a:xfrm>
        </p:grpSpPr>
        <p:pic>
          <p:nvPicPr>
            <p:cNvPr id="15" name="Picture 14" descr="IMG_2386"/>
            <p:cNvPicPr>
              <a:picLocks noChangeAspect="1" noChangeArrowheads="1"/>
            </p:cNvPicPr>
            <p:nvPr/>
          </p:nvPicPr>
          <p:blipFill rotWithShape="1">
            <a:blip r:embed="rId3" cstate="print">
              <a:lum bright="12000" contrast="18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679" r="1706" b="16361"/>
            <a:stretch/>
          </p:blipFill>
          <p:spPr bwMode="auto">
            <a:xfrm>
              <a:off x="5220200" y="2714144"/>
              <a:ext cx="3672280" cy="222702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Рисунок 2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73707" y="2754426"/>
              <a:ext cx="1257418" cy="103461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1" name="Рисунок 3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6843" y="5341478"/>
              <a:ext cx="1637645" cy="13550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2" name="Picture 4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632261" y="5071739"/>
              <a:ext cx="1820059" cy="154513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4" descr="фото6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3828501"/>
              <a:ext cx="1700658" cy="10950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1105710" y="4940552"/>
            <a:ext cx="3469248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ts val="3000"/>
              </a:lnSpc>
              <a:spcBef>
                <a:spcPts val="0"/>
              </a:spcBef>
              <a:defRPr sz="24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pPr algn="ctr"/>
            <a:r>
              <a:rPr lang="ru-RU" sz="2600" dirty="0">
                <a:solidFill>
                  <a:srgbClr val="FF0000"/>
                </a:solidFill>
              </a:rPr>
              <a:t>Н</a:t>
            </a:r>
            <a:r>
              <a:rPr lang="ru-RU" sz="2600" dirty="0" smtClean="0">
                <a:solidFill>
                  <a:srgbClr val="FF0000"/>
                </a:solidFill>
              </a:rPr>
              <a:t>а 2017г</a:t>
            </a:r>
            <a:r>
              <a:rPr lang="ru-RU" sz="26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72188" y="5373216"/>
            <a:ext cx="7933744" cy="124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Реконструкция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строительство: </a:t>
            </a:r>
          </a:p>
          <a:p>
            <a:pPr>
              <a:lnSpc>
                <a:spcPts val="3000"/>
              </a:lnSpc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орошаемых земель - </a:t>
            </a:r>
            <a:r>
              <a:rPr lang="ru-RU" sz="28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3,5 </a:t>
            </a:r>
            <a:r>
              <a:rPr lang="ru-RU" sz="2800" b="1" i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тыс.га</a:t>
            </a:r>
            <a:endParaRPr lang="ru-RU" sz="2800" b="1" i="1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ts val="3000"/>
              </a:lnSpc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</a:t>
            </a:r>
            <a:r>
              <a:rPr lang="ru-RU" sz="28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53</a:t>
            </a:r>
            <a:r>
              <a:rPr lang="ru-RU" sz="2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ги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дротехнических сооружений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 vert="horz" lIns="91440" tIns="45720" rIns="91440" bIns="45720" rtlCol="0" anchor="ctr"/>
          <a:lstStyle/>
          <a:p>
            <a:fld id="{3B0620D8-4799-4C8C-9259-F7CCC95013F0}" type="slidenum">
              <a:rPr lang="ru-RU" sz="1400" b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pPr/>
              <a:t>44</a:t>
            </a:fld>
            <a:endParaRPr lang="ru-RU" sz="1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80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6095" y="8476"/>
            <a:ext cx="8258829" cy="140038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ru-RU"/>
            </a:defPPr>
            <a:lvl1pPr algn="ctr" fontAlgn="base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 b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 smtClean="0"/>
              <a:t>В помощь технологам разработана Система земледелия </a:t>
            </a:r>
          </a:p>
          <a:p>
            <a:r>
              <a:rPr lang="ru-RU" dirty="0" smtClean="0"/>
              <a:t>Республики Татарстан</a:t>
            </a:r>
            <a:endParaRPr lang="ru-RU" dirty="0"/>
          </a:p>
        </p:txBody>
      </p:sp>
      <p:pic>
        <p:nvPicPr>
          <p:cNvPr id="1027" name="Picture 3" descr="C:\Users\Irek\Desktop\система земледелия часть 1.jpg"/>
          <p:cNvPicPr>
            <a:picLocks noChangeAspect="1" noChangeArrowheads="1"/>
          </p:cNvPicPr>
          <p:nvPr/>
        </p:nvPicPr>
        <p:blipFill rotWithShape="1">
          <a:blip r:embed="rId2" cstate="screen"/>
          <a:srcRect l="3088" t="1639" r="2660" b="2007"/>
          <a:stretch/>
        </p:blipFill>
        <p:spPr bwMode="auto">
          <a:xfrm>
            <a:off x="233878" y="1988841"/>
            <a:ext cx="2623683" cy="40600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28" name="Picture 4" descr="C:\Users\Irek\Desktop\система земледелия часть 2.jpg"/>
          <p:cNvPicPr>
            <a:picLocks noChangeAspect="1" noChangeArrowheads="1"/>
          </p:cNvPicPr>
          <p:nvPr/>
        </p:nvPicPr>
        <p:blipFill rotWithShape="1">
          <a:blip r:embed="rId3" cstate="screen"/>
          <a:srcRect l="2632" t="1639" r="3115" b="2007"/>
          <a:stretch/>
        </p:blipFill>
        <p:spPr bwMode="auto">
          <a:xfrm>
            <a:off x="3150057" y="1988841"/>
            <a:ext cx="2623683" cy="40600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145" name="Picture 1" descr="\\192.168.2.2\общая\Земледелие\Ирек\Рисунок (7)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066410" y="1988840"/>
            <a:ext cx="2826070" cy="40600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Picture 2" descr="\\RAY\Pictures\ЭМБЛЕМЫ\МСХ\герб МСХ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7956"/>
            <a:ext cx="788592" cy="7649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04640" y="6492875"/>
            <a:ext cx="439360" cy="365125"/>
          </a:xfrm>
        </p:spPr>
        <p:txBody>
          <a:bodyPr/>
          <a:lstStyle/>
          <a:p>
            <a:fld id="{B19B0651-EE4F-4900-A07F-96A6BFA9D0F0}" type="slidenum">
              <a:rPr lang="ru-RU" sz="1400" b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pPr/>
              <a:t>45</a:t>
            </a:fld>
            <a:endParaRPr lang="ru-RU" sz="1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12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3608" y="0"/>
            <a:ext cx="8100392" cy="1438855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ts val="3500"/>
              </a:lnSpc>
            </a:pPr>
            <a:r>
              <a:rPr lang="ru-RU" sz="3200" b="1" dirty="0" smtClean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Консультационная площадка </a:t>
            </a:r>
          </a:p>
          <a:p>
            <a:pPr algn="ctr">
              <a:lnSpc>
                <a:spcPts val="3500"/>
              </a:lnSpc>
            </a:pPr>
            <a:r>
              <a:rPr lang="ru-RU" sz="3200" b="1" dirty="0" smtClean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для работников аграрной сферы </a:t>
            </a:r>
            <a:br>
              <a:rPr lang="ru-RU" sz="3200" b="1" dirty="0" smtClean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</a:t>
            </a:r>
            <a:r>
              <a:rPr lang="ru-RU" sz="3200" b="1" u="sng" dirty="0" smtClean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режиме он-</a:t>
            </a:r>
            <a:r>
              <a:rPr lang="ru-RU" sz="3200" b="1" u="sng" dirty="0" err="1" smtClean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лайн</a:t>
            </a:r>
            <a:endParaRPr lang="ru-RU" sz="3200" b="1" u="sng" dirty="0" smtClean="0">
              <a:ln w="11430"/>
              <a:solidFill>
                <a:srgbClr val="006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 descr="\\RAY\Pictures\ЭМБЛЕМЫ\МСХ\герб МСХ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7956"/>
            <a:ext cx="788592" cy="7649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04640" y="6492875"/>
            <a:ext cx="439360" cy="365125"/>
          </a:xfrm>
        </p:spPr>
        <p:txBody>
          <a:bodyPr/>
          <a:lstStyle/>
          <a:p>
            <a:fld id="{B19B0651-EE4F-4900-A07F-96A6BFA9D0F0}" type="slidenum">
              <a:rPr lang="ru-RU" sz="1400" b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pPr/>
              <a:t>46</a:t>
            </a:fld>
            <a:endParaRPr lang="ru-RU" sz="1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b="1778"/>
          <a:stretch/>
        </p:blipFill>
        <p:spPr bwMode="auto">
          <a:xfrm>
            <a:off x="683568" y="1484783"/>
            <a:ext cx="7848872" cy="448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Стрелка вниз 11"/>
          <p:cNvSpPr/>
          <p:nvPr/>
        </p:nvSpPr>
        <p:spPr>
          <a:xfrm rot="18560317">
            <a:off x="5215825" y="4097838"/>
            <a:ext cx="490966" cy="1152458"/>
          </a:xfrm>
          <a:prstGeom prst="downArrow">
            <a:avLst>
              <a:gd name="adj1" fmla="val 50000"/>
              <a:gd name="adj2" fmla="val 133748"/>
            </a:avLst>
          </a:prstGeom>
          <a:solidFill>
            <a:srgbClr val="FF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2747" y="5971927"/>
            <a:ext cx="836844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Где можно посмотреть – на сайте Казанского </a:t>
            </a:r>
            <a:r>
              <a:rPr lang="ru-RU" sz="2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ГАУ</a:t>
            </a:r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по адресу: </a:t>
            </a:r>
          </a:p>
          <a:p>
            <a:pPr algn="ctr"/>
            <a:r>
              <a:rPr 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hlinkClick r:id="rId5"/>
              </a:rPr>
              <a:t>http://consult.kazgau.ru/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2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0531" r="-316"/>
          <a:stretch/>
        </p:blipFill>
        <p:spPr bwMode="auto">
          <a:xfrm>
            <a:off x="138680" y="1124744"/>
            <a:ext cx="8897816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Прямая со стрелкой 6"/>
          <p:cNvCxnSpPr/>
          <p:nvPr/>
        </p:nvCxnSpPr>
        <p:spPr>
          <a:xfrm flipH="1">
            <a:off x="2031264" y="5797100"/>
            <a:ext cx="627820" cy="396981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 flipV="1">
            <a:off x="4747192" y="3976975"/>
            <a:ext cx="864096" cy="125222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96096" y="0"/>
            <a:ext cx="8247904" cy="1477328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000" b="1" dirty="0" smtClean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Актуальная информация </a:t>
            </a:r>
          </a:p>
          <a:p>
            <a:pPr algn="ctr"/>
            <a:r>
              <a:rPr lang="ru-RU" sz="3000" b="1" dirty="0" smtClean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официальном сайте </a:t>
            </a:r>
          </a:p>
          <a:p>
            <a:pPr algn="ctr"/>
            <a:r>
              <a:rPr lang="ru-RU" sz="3000" b="1" dirty="0" smtClean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Минсельхозпрода РТ</a:t>
            </a:r>
            <a:endParaRPr lang="ru-RU" sz="3000" b="1" u="sng" dirty="0" smtClean="0">
              <a:ln w="11430"/>
              <a:solidFill>
                <a:srgbClr val="006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\\RAY\Pictures\ЭМБЛЕМЫ\МСХ\герб МСХ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7956"/>
            <a:ext cx="788592" cy="7649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 vert="horz" lIns="91440" tIns="45720" rIns="91440" bIns="45720" rtlCol="0" anchor="ctr"/>
          <a:lstStyle/>
          <a:p>
            <a:fld id="{E1A85E03-9644-481F-A19D-A83648BD75FB}" type="slidenum">
              <a:rPr lang="ru-RU" sz="1400" b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pPr/>
              <a:t>47</a:t>
            </a:fld>
            <a:endParaRPr lang="ru-RU" sz="14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7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9144000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005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8999538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Прямоугольник 4"/>
          <p:cNvSpPr>
            <a:spLocks noChangeArrowheads="1"/>
          </p:cNvSpPr>
          <p:nvPr/>
        </p:nvSpPr>
        <p:spPr bwMode="auto">
          <a:xfrm>
            <a:off x="2555875" y="65088"/>
            <a:ext cx="36671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/>
              <a:t>http://tatstat.gks.ru/</a:t>
            </a:r>
            <a:endParaRPr lang="ru-RU" sz="3200"/>
          </a:p>
        </p:txBody>
      </p:sp>
    </p:spTree>
    <p:extLst>
      <p:ext uri="{BB962C8B-B14F-4D97-AF65-F5344CB8AC3E}">
        <p14:creationId xmlns:p14="http://schemas.microsoft.com/office/powerpoint/2010/main" val="125543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рямоугольник 37"/>
          <p:cNvSpPr/>
          <p:nvPr/>
        </p:nvSpPr>
        <p:spPr>
          <a:xfrm>
            <a:off x="910636" y="1364386"/>
            <a:ext cx="2293212" cy="407639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Молоко, </a:t>
            </a:r>
            <a:r>
              <a:rPr lang="ru-RU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тыс.тн</a:t>
            </a:r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3808522676"/>
              </p:ext>
            </p:extLst>
          </p:nvPr>
        </p:nvGraphicFramePr>
        <p:xfrm>
          <a:off x="-52013" y="1472950"/>
          <a:ext cx="2004198" cy="24559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Стрелка вправо 3"/>
          <p:cNvSpPr/>
          <p:nvPr/>
        </p:nvSpPr>
        <p:spPr>
          <a:xfrm>
            <a:off x="1208248" y="2764465"/>
            <a:ext cx="617706" cy="487076"/>
          </a:xfrm>
          <a:prstGeom prst="rightArrow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т.ч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732964" y="-4234"/>
            <a:ext cx="8411036" cy="12849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ru-RU"/>
            </a:defPPr>
            <a:lvl1pPr algn="ctr">
              <a:lnSpc>
                <a:spcPts val="3400"/>
              </a:lnSpc>
              <a:defRPr sz="3200" b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pPr>
              <a:lnSpc>
                <a:spcPts val="3100"/>
              </a:lnSpc>
            </a:pPr>
            <a:r>
              <a:rPr lang="ru-RU" dirty="0" smtClean="0"/>
              <a:t>Производство продукции </a:t>
            </a:r>
            <a:br>
              <a:rPr lang="ru-RU" dirty="0" smtClean="0"/>
            </a:br>
            <a:r>
              <a:rPr lang="ru-RU" dirty="0" smtClean="0"/>
              <a:t>животноводства на 1.11.2016г. </a:t>
            </a:r>
            <a:br>
              <a:rPr lang="ru-RU" dirty="0" smtClean="0"/>
            </a:br>
            <a:r>
              <a:rPr lang="ru-RU" sz="2800" dirty="0" smtClean="0"/>
              <a:t>во всех категориях хозяйств</a:t>
            </a:r>
            <a:endParaRPr lang="ru-RU" sz="2800" dirty="0"/>
          </a:p>
        </p:txBody>
      </p:sp>
      <p:graphicFrame>
        <p:nvGraphicFramePr>
          <p:cNvPr id="132" name="Диаграмма 131"/>
          <p:cNvGraphicFramePr/>
          <p:nvPr>
            <p:extLst>
              <p:ext uri="{D42A27DB-BD31-4B8C-83A1-F6EECF244321}">
                <p14:modId xmlns:p14="http://schemas.microsoft.com/office/powerpoint/2010/main" val="3715227935"/>
              </p:ext>
            </p:extLst>
          </p:nvPr>
        </p:nvGraphicFramePr>
        <p:xfrm>
          <a:off x="4043468" y="1574075"/>
          <a:ext cx="2012948" cy="26464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4" name="Прямоугольник 133"/>
          <p:cNvSpPr/>
          <p:nvPr/>
        </p:nvSpPr>
        <p:spPr>
          <a:xfrm>
            <a:off x="4355976" y="1364386"/>
            <a:ext cx="4474783" cy="407639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Скот и птица на убой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ж.в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., </a:t>
            </a:r>
            <a:r>
              <a:rPr lang="ru-RU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тыс.тн</a:t>
            </a:r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35" name="Диаграмма 134"/>
          <p:cNvGraphicFramePr/>
          <p:nvPr>
            <p:extLst>
              <p:ext uri="{D42A27DB-BD31-4B8C-83A1-F6EECF244321}">
                <p14:modId xmlns:p14="http://schemas.microsoft.com/office/powerpoint/2010/main" val="4204966945"/>
              </p:ext>
            </p:extLst>
          </p:nvPr>
        </p:nvGraphicFramePr>
        <p:xfrm>
          <a:off x="2309246" y="4494784"/>
          <a:ext cx="1992486" cy="2399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6" name="TextBox 135"/>
          <p:cNvSpPr txBox="1"/>
          <p:nvPr/>
        </p:nvSpPr>
        <p:spPr>
          <a:xfrm>
            <a:off x="4654386" y="1963542"/>
            <a:ext cx="92044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366,4</a:t>
            </a:r>
            <a:endParaRPr lang="ru-RU" sz="2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7" name="Прямоугольник 136"/>
          <p:cNvSpPr/>
          <p:nvPr/>
        </p:nvSpPr>
        <p:spPr>
          <a:xfrm>
            <a:off x="3275856" y="4213328"/>
            <a:ext cx="2542446" cy="36780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Яйцо, </a:t>
            </a:r>
            <a:r>
              <a:rPr lang="ru-RU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млн.шт</a:t>
            </a:r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2760870" y="4590248"/>
            <a:ext cx="92044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981,6</a:t>
            </a:r>
            <a:endParaRPr lang="ru-RU" sz="2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9" name="Овал 138"/>
          <p:cNvSpPr/>
          <p:nvPr/>
        </p:nvSpPr>
        <p:spPr>
          <a:xfrm>
            <a:off x="4474089" y="3236206"/>
            <a:ext cx="1096695" cy="352674"/>
          </a:xfrm>
          <a:prstGeom prst="ellipse">
            <a:avLst/>
          </a:prstGeom>
          <a:solidFill>
            <a:srgbClr val="008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104,5%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0" name="Овал 139"/>
          <p:cNvSpPr/>
          <p:nvPr/>
        </p:nvSpPr>
        <p:spPr>
          <a:xfrm>
            <a:off x="2599104" y="5842413"/>
            <a:ext cx="1110240" cy="321425"/>
          </a:xfrm>
          <a:prstGeom prst="ellipse">
            <a:avLst/>
          </a:prstGeom>
          <a:solidFill>
            <a:srgbClr val="9933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96,7%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41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13"/>
          <a:stretch/>
        </p:blipFill>
        <p:spPr bwMode="auto">
          <a:xfrm>
            <a:off x="5796456" y="5047527"/>
            <a:ext cx="1367832" cy="10457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170"/>
          <a:stretch/>
        </p:blipFill>
        <p:spPr bwMode="auto">
          <a:xfrm>
            <a:off x="3002142" y="2137654"/>
            <a:ext cx="1362839" cy="1016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" name="Picture 5" descr="\\192.168.0.3\Pictures\НОВАЯ БАЗА\ЖИВОТНОВОДСТВО\КРС\Коровы\В помещении\31064_w640_h640_6_obedennyj_pereryv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30" t="22525" r="3746" b="17257"/>
          <a:stretch/>
        </p:blipFill>
        <p:spPr bwMode="auto">
          <a:xfrm>
            <a:off x="7547138" y="1967224"/>
            <a:ext cx="1345341" cy="9798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44" name="Picture 7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3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6" t="16043" r="4709"/>
          <a:stretch/>
        </p:blipFill>
        <p:spPr bwMode="auto">
          <a:xfrm>
            <a:off x="7557425" y="3309298"/>
            <a:ext cx="1345342" cy="9457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45" name="Диаграмма 144"/>
          <p:cNvGraphicFramePr/>
          <p:nvPr>
            <p:extLst>
              <p:ext uri="{D42A27DB-BD31-4B8C-83A1-F6EECF244321}">
                <p14:modId xmlns:p14="http://schemas.microsoft.com/office/powerpoint/2010/main" val="3095288565"/>
              </p:ext>
            </p:extLst>
          </p:nvPr>
        </p:nvGraphicFramePr>
        <p:xfrm>
          <a:off x="-290001" y="1699920"/>
          <a:ext cx="2004198" cy="26479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pic>
        <p:nvPicPr>
          <p:cNvPr id="146" name="Picture 2" descr="\\RAY\Pictures\ЭМБЛЕМЫ\МСХ\герб МСХ.jp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8" y="107956"/>
            <a:ext cx="788592" cy="7649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" name="Овал 146"/>
          <p:cNvSpPr/>
          <p:nvPr/>
        </p:nvSpPr>
        <p:spPr>
          <a:xfrm>
            <a:off x="178034" y="3257274"/>
            <a:ext cx="1109860" cy="336950"/>
          </a:xfrm>
          <a:prstGeom prst="ellipse">
            <a:avLst/>
          </a:prstGeom>
          <a:solidFill>
            <a:srgbClr val="008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101,0%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230312" y="1790700"/>
            <a:ext cx="83869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1507</a:t>
            </a:r>
            <a:endParaRPr lang="ru-RU" sz="2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49" name="Диаграмма 148"/>
          <p:cNvGraphicFramePr/>
          <p:nvPr>
            <p:extLst>
              <p:ext uri="{D42A27DB-BD31-4B8C-83A1-F6EECF244321}">
                <p14:modId xmlns:p14="http://schemas.microsoft.com/office/powerpoint/2010/main" val="2170248188"/>
              </p:ext>
            </p:extLst>
          </p:nvPr>
        </p:nvGraphicFramePr>
        <p:xfrm>
          <a:off x="1335762" y="1994181"/>
          <a:ext cx="1937561" cy="22382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150" name="TextBox 149"/>
          <p:cNvSpPr txBox="1"/>
          <p:nvPr/>
        </p:nvSpPr>
        <p:spPr>
          <a:xfrm>
            <a:off x="1906052" y="1998575"/>
            <a:ext cx="83869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1023</a:t>
            </a:r>
            <a:endParaRPr lang="ru-RU" sz="2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1" name="Овал 150"/>
          <p:cNvSpPr/>
          <p:nvPr/>
        </p:nvSpPr>
        <p:spPr>
          <a:xfrm>
            <a:off x="1746171" y="3245754"/>
            <a:ext cx="1124193" cy="336892"/>
          </a:xfrm>
          <a:prstGeom prst="ellipse">
            <a:avLst/>
          </a:prstGeom>
          <a:solidFill>
            <a:srgbClr val="008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103,2%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52" name="Диаграмма 151"/>
          <p:cNvGraphicFramePr/>
          <p:nvPr>
            <p:extLst>
              <p:ext uri="{D42A27DB-BD31-4B8C-83A1-F6EECF244321}">
                <p14:modId xmlns:p14="http://schemas.microsoft.com/office/powerpoint/2010/main" val="847807512"/>
              </p:ext>
            </p:extLst>
          </p:nvPr>
        </p:nvGraphicFramePr>
        <p:xfrm>
          <a:off x="5736311" y="1744531"/>
          <a:ext cx="1991927" cy="24512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sp>
        <p:nvSpPr>
          <p:cNvPr id="153" name="Овал 152"/>
          <p:cNvSpPr/>
          <p:nvPr/>
        </p:nvSpPr>
        <p:spPr>
          <a:xfrm>
            <a:off x="6162962" y="3230055"/>
            <a:ext cx="1133360" cy="342670"/>
          </a:xfrm>
          <a:prstGeom prst="ellipse">
            <a:avLst/>
          </a:prstGeom>
          <a:solidFill>
            <a:srgbClr val="008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106,0%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4" name="TextBox 153"/>
          <p:cNvSpPr txBox="1"/>
          <p:nvPr/>
        </p:nvSpPr>
        <p:spPr>
          <a:xfrm>
            <a:off x="6334028" y="2100308"/>
            <a:ext cx="92044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294,9</a:t>
            </a:r>
            <a:endParaRPr lang="ru-RU" sz="2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179512" y="3749484"/>
            <a:ext cx="1033006" cy="340519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всего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1609512" y="3748633"/>
            <a:ext cx="1377807" cy="340519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СХО и КФХ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4478784" y="3737674"/>
            <a:ext cx="1033006" cy="340519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всего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6095767" y="3737674"/>
            <a:ext cx="1284545" cy="340519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СХО и КФХ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9" name="Диаграмма 158"/>
          <p:cNvGraphicFramePr/>
          <p:nvPr>
            <p:extLst>
              <p:ext uri="{D42A27DB-BD31-4B8C-83A1-F6EECF244321}">
                <p14:modId xmlns:p14="http://schemas.microsoft.com/office/powerpoint/2010/main" val="2968849520"/>
              </p:ext>
            </p:extLst>
          </p:nvPr>
        </p:nvGraphicFramePr>
        <p:xfrm>
          <a:off x="3825897" y="4719483"/>
          <a:ext cx="2061986" cy="2111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sp>
        <p:nvSpPr>
          <p:cNvPr id="160" name="TextBox 159"/>
          <p:cNvSpPr txBox="1"/>
          <p:nvPr/>
        </p:nvSpPr>
        <p:spPr>
          <a:xfrm>
            <a:off x="4335445" y="4720765"/>
            <a:ext cx="92044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700,4</a:t>
            </a:r>
            <a:endParaRPr lang="ru-RU" sz="2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1" name="TextBox 160"/>
          <p:cNvSpPr txBox="1"/>
          <p:nvPr/>
        </p:nvSpPr>
        <p:spPr>
          <a:xfrm>
            <a:off x="2668201" y="6326266"/>
            <a:ext cx="1033006" cy="340519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всего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4034493" y="6336631"/>
            <a:ext cx="1377807" cy="340519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СХО и КФХ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" name="Овал 162"/>
          <p:cNvSpPr/>
          <p:nvPr/>
        </p:nvSpPr>
        <p:spPr>
          <a:xfrm>
            <a:off x="4214648" y="5843006"/>
            <a:ext cx="1110240" cy="321425"/>
          </a:xfrm>
          <a:prstGeom prst="ellipse">
            <a:avLst/>
          </a:prstGeom>
          <a:solidFill>
            <a:srgbClr val="9933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95,5%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7" name="Стрелка вправо 166"/>
          <p:cNvSpPr/>
          <p:nvPr/>
        </p:nvSpPr>
        <p:spPr>
          <a:xfrm>
            <a:off x="5570784" y="2733985"/>
            <a:ext cx="617706" cy="487076"/>
          </a:xfrm>
          <a:prstGeom prst="rightArrow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т.ч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Номер слайда 39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 vert="horz" lIns="91440" tIns="45720" rIns="91440" bIns="45720" rtlCol="0" anchor="ctr"/>
          <a:lstStyle/>
          <a:p>
            <a:fld id="{3B0620D8-4799-4C8C-9259-F7CCC95013F0}" type="slidenum">
              <a:rPr lang="ru-RU" sz="1400" b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pPr/>
              <a:t>5</a:t>
            </a:fld>
            <a:endParaRPr lang="ru-RU" sz="14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30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0550"/>
            <a:ext cx="9036050" cy="626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extBox 3"/>
          <p:cNvSpPr txBox="1">
            <a:spLocks noChangeArrowheads="1"/>
          </p:cNvSpPr>
          <p:nvPr/>
        </p:nvSpPr>
        <p:spPr bwMode="auto">
          <a:xfrm>
            <a:off x="1258888" y="-15875"/>
            <a:ext cx="54181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/>
              <a:t>http://www.agroxxi.ru </a:t>
            </a:r>
            <a:endParaRPr lang="ru-RU" sz="2800"/>
          </a:p>
        </p:txBody>
      </p:sp>
    </p:spTree>
    <p:extLst>
      <p:ext uri="{BB962C8B-B14F-4D97-AF65-F5344CB8AC3E}">
        <p14:creationId xmlns:p14="http://schemas.microsoft.com/office/powerpoint/2010/main" val="1560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3913"/>
            <a:ext cx="9220200" cy="57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Прямоугольник 3"/>
          <p:cNvSpPr>
            <a:spLocks noChangeArrowheads="1"/>
          </p:cNvSpPr>
          <p:nvPr/>
        </p:nvSpPr>
        <p:spPr bwMode="auto">
          <a:xfrm>
            <a:off x="2771775" y="31750"/>
            <a:ext cx="39878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/>
              <a:t>www.agroinvestor.ru</a:t>
            </a:r>
            <a:endParaRPr lang="ru-RU" sz="3200"/>
          </a:p>
        </p:txBody>
      </p:sp>
    </p:spTree>
    <p:extLst>
      <p:ext uri="{BB962C8B-B14F-4D97-AF65-F5344CB8AC3E}">
        <p14:creationId xmlns:p14="http://schemas.microsoft.com/office/powerpoint/2010/main" val="301435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44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Прямоугольник 1"/>
          <p:cNvSpPr>
            <a:spLocks noChangeArrowheads="1"/>
          </p:cNvSpPr>
          <p:nvPr/>
        </p:nvSpPr>
        <p:spPr bwMode="auto">
          <a:xfrm>
            <a:off x="2339975" y="73025"/>
            <a:ext cx="4441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/>
              <a:t>www.rosselhoscenter.com</a:t>
            </a:r>
            <a:endParaRPr lang="ru-RU" sz="2800"/>
          </a:p>
        </p:txBody>
      </p:sp>
    </p:spTree>
    <p:extLst>
      <p:ext uri="{BB962C8B-B14F-4D97-AF65-F5344CB8AC3E}">
        <p14:creationId xmlns:p14="http://schemas.microsoft.com/office/powerpoint/2010/main" val="36940757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8893175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Прямоугольник 1"/>
          <p:cNvSpPr>
            <a:spLocks noChangeArrowheads="1"/>
          </p:cNvSpPr>
          <p:nvPr/>
        </p:nvSpPr>
        <p:spPr bwMode="auto">
          <a:xfrm>
            <a:off x="2235200" y="44450"/>
            <a:ext cx="43830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/>
              <a:t>www.bayercropscience.ru</a:t>
            </a:r>
            <a:endParaRPr lang="ru-RU" sz="2800"/>
          </a:p>
        </p:txBody>
      </p:sp>
    </p:spTree>
    <p:extLst>
      <p:ext uri="{BB962C8B-B14F-4D97-AF65-F5344CB8AC3E}">
        <p14:creationId xmlns:p14="http://schemas.microsoft.com/office/powerpoint/2010/main" val="32943098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066800"/>
            <a:ext cx="91630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3"/>
          <p:cNvSpPr txBox="1">
            <a:spLocks noChangeArrowheads="1"/>
          </p:cNvSpPr>
          <p:nvPr/>
        </p:nvSpPr>
        <p:spPr bwMode="auto">
          <a:xfrm>
            <a:off x="1403350" y="142875"/>
            <a:ext cx="53292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ru-RU" sz="2800"/>
              <a:t>http://www.promintel-agro.ru/</a:t>
            </a:r>
            <a:endParaRPr lang="ru-RU" altLang="ru-RU" sz="2800"/>
          </a:p>
        </p:txBody>
      </p:sp>
    </p:spTree>
    <p:extLst>
      <p:ext uri="{BB962C8B-B14F-4D97-AF65-F5344CB8AC3E}">
        <p14:creationId xmlns:p14="http://schemas.microsoft.com/office/powerpoint/2010/main" val="6471178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1112838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Box 3"/>
          <p:cNvSpPr txBox="1">
            <a:spLocks noChangeArrowheads="1"/>
          </p:cNvSpPr>
          <p:nvPr/>
        </p:nvSpPr>
        <p:spPr bwMode="auto">
          <a:xfrm>
            <a:off x="900113" y="260350"/>
            <a:ext cx="676751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ru-RU"/>
              <a:t>http://tatagrohimservis.ru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2126070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8953500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Box 3"/>
          <p:cNvSpPr txBox="1">
            <a:spLocks noChangeArrowheads="1"/>
          </p:cNvSpPr>
          <p:nvPr/>
        </p:nvSpPr>
        <p:spPr bwMode="auto">
          <a:xfrm>
            <a:off x="684213" y="404813"/>
            <a:ext cx="79914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ru-RU" sz="2800"/>
              <a:t>www.servagro.ru</a:t>
            </a:r>
            <a:endParaRPr lang="ru-RU" altLang="ru-RU" sz="2800"/>
          </a:p>
        </p:txBody>
      </p:sp>
    </p:spTree>
    <p:extLst>
      <p:ext uri="{BB962C8B-B14F-4D97-AF65-F5344CB8AC3E}">
        <p14:creationId xmlns:p14="http://schemas.microsoft.com/office/powerpoint/2010/main" val="42441360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Box 4"/>
          <p:cNvSpPr txBox="1">
            <a:spLocks noChangeArrowheads="1"/>
          </p:cNvSpPr>
          <p:nvPr/>
        </p:nvSpPr>
        <p:spPr bwMode="auto">
          <a:xfrm>
            <a:off x="684213" y="404813"/>
            <a:ext cx="79914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ru-RU" sz="2800"/>
              <a:t>http://www.tatsemena.ru/</a:t>
            </a:r>
            <a:endParaRPr lang="ru-RU" altLang="ru-RU" sz="2800"/>
          </a:p>
        </p:txBody>
      </p:sp>
    </p:spTree>
    <p:extLst>
      <p:ext uri="{BB962C8B-B14F-4D97-AF65-F5344CB8AC3E}">
        <p14:creationId xmlns:p14="http://schemas.microsoft.com/office/powerpoint/2010/main" val="18182548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981075"/>
            <a:ext cx="8964613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Box 4"/>
          <p:cNvSpPr txBox="1">
            <a:spLocks noChangeArrowheads="1"/>
          </p:cNvSpPr>
          <p:nvPr/>
        </p:nvSpPr>
        <p:spPr bwMode="auto">
          <a:xfrm>
            <a:off x="684213" y="404813"/>
            <a:ext cx="79914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ru-RU" sz="2800"/>
              <a:t>http://www.avgust.com/</a:t>
            </a:r>
            <a:endParaRPr lang="ru-RU" altLang="ru-RU" sz="2800"/>
          </a:p>
        </p:txBody>
      </p:sp>
    </p:spTree>
    <p:extLst>
      <p:ext uri="{BB962C8B-B14F-4D97-AF65-F5344CB8AC3E}">
        <p14:creationId xmlns:p14="http://schemas.microsoft.com/office/powerpoint/2010/main" val="317757431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1143000"/>
            <a:ext cx="91630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Box 4"/>
          <p:cNvSpPr txBox="1">
            <a:spLocks noChangeArrowheads="1"/>
          </p:cNvSpPr>
          <p:nvPr/>
        </p:nvSpPr>
        <p:spPr bwMode="auto">
          <a:xfrm>
            <a:off x="684213" y="404813"/>
            <a:ext cx="79914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ru-RU" sz="2800"/>
              <a:t>http://yagodadolina.ru</a:t>
            </a:r>
            <a:endParaRPr lang="ru-RU" altLang="ru-RU" sz="2800"/>
          </a:p>
        </p:txBody>
      </p:sp>
    </p:spTree>
    <p:extLst>
      <p:ext uri="{BB962C8B-B14F-4D97-AF65-F5344CB8AC3E}">
        <p14:creationId xmlns:p14="http://schemas.microsoft.com/office/powerpoint/2010/main" val="1630413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27584" y="0"/>
            <a:ext cx="8316416" cy="9643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ru-RU"/>
            </a:defPPr>
            <a:lvl1pPr algn="ctr">
              <a:defRPr sz="3200" b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pPr>
              <a:lnSpc>
                <a:spcPts val="3400"/>
              </a:lnSpc>
            </a:pPr>
            <a:r>
              <a:rPr lang="ru-RU" dirty="0" smtClean="0"/>
              <a:t>Обеспеченность населения РТ</a:t>
            </a:r>
          </a:p>
          <a:p>
            <a:pPr>
              <a:lnSpc>
                <a:spcPts val="3400"/>
              </a:lnSpc>
            </a:pPr>
            <a:r>
              <a:rPr lang="ru-RU" dirty="0" smtClean="0"/>
              <a:t>основными видами сельхозпродукции</a:t>
            </a:r>
            <a:endParaRPr lang="ru-RU" dirty="0"/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424401296"/>
              </p:ext>
            </p:extLst>
          </p:nvPr>
        </p:nvGraphicFramePr>
        <p:xfrm>
          <a:off x="611560" y="1992219"/>
          <a:ext cx="7488832" cy="48211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837667" y="2388578"/>
            <a:ext cx="1005403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D27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8</a:t>
            </a:r>
            <a:r>
              <a:rPr lang="ru-RU" sz="3200" b="1" dirty="0" smtClean="0">
                <a:solidFill>
                  <a:srgbClr val="D27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3%</a:t>
            </a:r>
            <a:endParaRPr lang="ru-RU" sz="3200" b="1" dirty="0">
              <a:solidFill>
                <a:srgbClr val="D27D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06872" y="2350551"/>
            <a:ext cx="123303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124%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90683" y="2656577"/>
            <a:ext cx="123303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108%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57315" y="3444874"/>
            <a:ext cx="123303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120%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90144" y="4366845"/>
            <a:ext cx="1210396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117%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23548" y="4527566"/>
            <a:ext cx="123303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235%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47664" y="3356992"/>
            <a:ext cx="123303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261%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02849" y="2202084"/>
            <a:ext cx="21750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Мясо </a:t>
            </a:r>
          </a:p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убойном весе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4040" y="1568986"/>
            <a:ext cx="27696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Хлебная продукция </a:t>
            </a:r>
          </a:p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пересчете на муку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44472" y="2000458"/>
            <a:ext cx="10677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Овощи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4273" y="2636912"/>
            <a:ext cx="16042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Картофель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43808" y="6309320"/>
            <a:ext cx="9588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Сахар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95372" y="5744323"/>
            <a:ext cx="840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Яйцо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786652" y="3615697"/>
            <a:ext cx="11476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Молоко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Группа 23"/>
          <p:cNvGrpSpPr/>
          <p:nvPr/>
        </p:nvGrpSpPr>
        <p:grpSpPr>
          <a:xfrm>
            <a:off x="251520" y="1142870"/>
            <a:ext cx="1983668" cy="1061994"/>
            <a:chOff x="251520" y="1073255"/>
            <a:chExt cx="1983668" cy="1061994"/>
          </a:xfrm>
        </p:grpSpPr>
        <p:pic>
          <p:nvPicPr>
            <p:cNvPr id="22" name="Picture 2" descr="C:\Users\KStroeva\Desktop\Новая папка\produkty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073255"/>
              <a:ext cx="1983668" cy="1032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C:\Users\KStroeva\Desktop\картинки\index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3413" y="1385138"/>
              <a:ext cx="750111" cy="750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2" descr="\\RAY\Pictures\ЭМБЛЕМЫ\МСХ\герб МСХ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8" y="107956"/>
            <a:ext cx="788592" cy="7649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Номер слайда 2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 vert="horz" lIns="91440" tIns="45720" rIns="91440" bIns="45720" rtlCol="0" anchor="ctr"/>
          <a:lstStyle/>
          <a:p>
            <a:fld id="{3A459407-E645-4807-BF1A-F682EA020EDF}" type="slidenum">
              <a:rPr lang="ru-RU" sz="1400" b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pPr/>
              <a:t>6</a:t>
            </a:fld>
            <a:endParaRPr lang="ru-RU" sz="1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00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1066800"/>
            <a:ext cx="9144001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Box 3"/>
          <p:cNvSpPr txBox="1">
            <a:spLocks noChangeArrowheads="1"/>
          </p:cNvSpPr>
          <p:nvPr/>
        </p:nvSpPr>
        <p:spPr bwMode="auto">
          <a:xfrm>
            <a:off x="900113" y="333375"/>
            <a:ext cx="568801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ru-RU" sz="2800"/>
              <a:t>http://www.tatfermer.far.ru/</a:t>
            </a:r>
            <a:endParaRPr lang="ru-RU" altLang="ru-RU" sz="2800"/>
          </a:p>
        </p:txBody>
      </p:sp>
    </p:spTree>
    <p:extLst>
      <p:ext uri="{BB962C8B-B14F-4D97-AF65-F5344CB8AC3E}">
        <p14:creationId xmlns:p14="http://schemas.microsoft.com/office/powerpoint/2010/main" val="187648391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800" b="1" smtClean="0"/>
              <a:t>ОКПО</a:t>
            </a:r>
            <a:r>
              <a:rPr lang="ru-RU" altLang="ru-RU" sz="2800" smtClean="0"/>
              <a:t> – </a:t>
            </a:r>
            <a:r>
              <a:rPr lang="ru-RU" altLang="ru-RU" sz="2800" b="1" smtClean="0"/>
              <a:t> общероссийский классификатор предприятий и организаций</a:t>
            </a:r>
            <a:endParaRPr lang="ru-RU" altLang="ru-RU" sz="2800" smtClean="0"/>
          </a:p>
        </p:txBody>
      </p:sp>
      <p:sp>
        <p:nvSpPr>
          <p:cNvPr id="35843" name="TextBox 4"/>
          <p:cNvSpPr txBox="1">
            <a:spLocks noChangeArrowheads="1"/>
          </p:cNvSpPr>
          <p:nvPr/>
        </p:nvSpPr>
        <p:spPr bwMode="auto">
          <a:xfrm>
            <a:off x="495300" y="1557338"/>
            <a:ext cx="832485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ru-RU" altLang="ru-RU" sz="2800"/>
              <a:t>ОКПО содержит порядковый номер юридического лица, отраслевую информацию, а последняя цифра - это контрольное число классифицируемого объекта.</a:t>
            </a:r>
          </a:p>
        </p:txBody>
      </p:sp>
      <p:sp>
        <p:nvSpPr>
          <p:cNvPr id="35844" name="TextBox 5"/>
          <p:cNvSpPr txBox="1">
            <a:spLocks noChangeArrowheads="1"/>
          </p:cNvSpPr>
          <p:nvPr/>
        </p:nvSpPr>
        <p:spPr bwMode="auto">
          <a:xfrm>
            <a:off x="495300" y="3573463"/>
            <a:ext cx="67405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3600" b="1"/>
              <a:t>ОКПО </a:t>
            </a:r>
            <a:r>
              <a:rPr lang="ru-RU" altLang="ru-RU" sz="3600" b="1">
                <a:solidFill>
                  <a:srgbClr val="FF0000"/>
                </a:solidFill>
              </a:rPr>
              <a:t>03</a:t>
            </a:r>
            <a:r>
              <a:rPr lang="ru-RU" altLang="ru-RU" sz="3600" b="1"/>
              <a:t>71684</a:t>
            </a:r>
            <a:r>
              <a:rPr lang="ru-RU" altLang="ru-RU" sz="3600" b="1">
                <a:solidFill>
                  <a:srgbClr val="FF0000"/>
                </a:solidFill>
              </a:rPr>
              <a:t>5</a:t>
            </a:r>
          </a:p>
          <a:p>
            <a:pPr algn="ctr"/>
            <a:endParaRPr lang="ru-RU" altLang="ru-RU" sz="3600"/>
          </a:p>
        </p:txBody>
      </p:sp>
    </p:spTree>
    <p:extLst>
      <p:ext uri="{BB962C8B-B14F-4D97-AF65-F5344CB8AC3E}">
        <p14:creationId xmlns:p14="http://schemas.microsoft.com/office/powerpoint/2010/main" val="164810310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4"/>
          <p:cNvSpPr txBox="1">
            <a:spLocks noChangeArrowheads="1"/>
          </p:cNvSpPr>
          <p:nvPr/>
        </p:nvSpPr>
        <p:spPr bwMode="auto">
          <a:xfrm>
            <a:off x="304800" y="476250"/>
            <a:ext cx="8497888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2800" b="1">
                <a:solidFill>
                  <a:srgbClr val="FF0000"/>
                </a:solidFill>
              </a:rPr>
              <a:t>Классификация  предприятий, функционирующие в сельском хозяйстве, по виду собственности </a:t>
            </a:r>
          </a:p>
        </p:txBody>
      </p:sp>
      <p:sp>
        <p:nvSpPr>
          <p:cNvPr id="36867" name="TextBox 5"/>
          <p:cNvSpPr txBox="1">
            <a:spLocks noChangeArrowheads="1"/>
          </p:cNvSpPr>
          <p:nvPr/>
        </p:nvSpPr>
        <p:spPr bwMode="auto">
          <a:xfrm>
            <a:off x="287338" y="2060575"/>
            <a:ext cx="8640762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ru-RU" altLang="ru-RU" sz="2800"/>
              <a:t>− </a:t>
            </a:r>
            <a:r>
              <a:rPr lang="ru-RU" altLang="ru-RU" sz="2800">
                <a:solidFill>
                  <a:srgbClr val="FF0000"/>
                </a:solidFill>
              </a:rPr>
              <a:t>государственная </a:t>
            </a:r>
            <a:r>
              <a:rPr lang="ru-RU" altLang="ru-RU" sz="2800"/>
              <a:t>(федеральная, региональная);</a:t>
            </a:r>
          </a:p>
          <a:p>
            <a:pPr algn="just"/>
            <a:r>
              <a:rPr lang="ru-RU" altLang="ru-RU" sz="2800"/>
              <a:t>− </a:t>
            </a:r>
            <a:r>
              <a:rPr lang="ru-RU" altLang="ru-RU" sz="2800">
                <a:solidFill>
                  <a:srgbClr val="FF0000"/>
                </a:solidFill>
              </a:rPr>
              <a:t>муниципальная</a:t>
            </a:r>
            <a:r>
              <a:rPr lang="ru-RU" altLang="ru-RU" sz="2800"/>
              <a:t>;</a:t>
            </a:r>
          </a:p>
          <a:p>
            <a:pPr algn="just"/>
            <a:r>
              <a:rPr lang="ru-RU" altLang="ru-RU" sz="2800"/>
              <a:t>− </a:t>
            </a:r>
            <a:r>
              <a:rPr lang="ru-RU" altLang="ru-RU" sz="2800">
                <a:solidFill>
                  <a:srgbClr val="FF0000"/>
                </a:solidFill>
              </a:rPr>
              <a:t>частная</a:t>
            </a:r>
            <a:r>
              <a:rPr lang="ru-RU" altLang="ru-RU" sz="2800"/>
              <a:t>;</a:t>
            </a:r>
          </a:p>
          <a:p>
            <a:pPr algn="just"/>
            <a:r>
              <a:rPr lang="ru-RU" altLang="ru-RU" sz="2800"/>
              <a:t>− </a:t>
            </a:r>
            <a:r>
              <a:rPr lang="ru-RU" altLang="ru-RU" sz="2800">
                <a:solidFill>
                  <a:srgbClr val="FF0000"/>
                </a:solidFill>
              </a:rPr>
              <a:t>смешанная</a:t>
            </a:r>
            <a:r>
              <a:rPr lang="ru-RU" altLang="ru-RU" sz="2800"/>
              <a:t> (в том числе с участием иностранного капитала);</a:t>
            </a:r>
          </a:p>
          <a:p>
            <a:pPr algn="just"/>
            <a:r>
              <a:rPr lang="ru-RU" altLang="ru-RU" sz="2800"/>
              <a:t>− </a:t>
            </a:r>
            <a:r>
              <a:rPr lang="ru-RU" altLang="ru-RU" sz="2800">
                <a:solidFill>
                  <a:srgbClr val="FF0000"/>
                </a:solidFill>
              </a:rPr>
              <a:t>собственность</a:t>
            </a:r>
            <a:r>
              <a:rPr lang="ru-RU" altLang="ru-RU" sz="2800"/>
              <a:t> общественных, религиозных организаций;</a:t>
            </a:r>
          </a:p>
          <a:p>
            <a:pPr algn="just"/>
            <a:r>
              <a:rPr lang="ru-RU" altLang="ru-RU" sz="2800"/>
              <a:t>− </a:t>
            </a:r>
            <a:r>
              <a:rPr lang="ru-RU" altLang="ru-RU" sz="2800">
                <a:solidFill>
                  <a:srgbClr val="FF0000"/>
                </a:solidFill>
              </a:rPr>
              <a:t>ассоциированная</a:t>
            </a:r>
            <a:r>
              <a:rPr lang="ru-RU" altLang="ru-RU" sz="2800"/>
              <a:t> (акционерная, коллективная).</a:t>
            </a:r>
          </a:p>
        </p:txBody>
      </p:sp>
    </p:spTree>
    <p:extLst>
      <p:ext uri="{BB962C8B-B14F-4D97-AF65-F5344CB8AC3E}">
        <p14:creationId xmlns:p14="http://schemas.microsoft.com/office/powerpoint/2010/main" val="117393241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0"/>
            <a:ext cx="64087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666793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3"/>
          <p:cNvSpPr txBox="1">
            <a:spLocks noChangeArrowheads="1"/>
          </p:cNvSpPr>
          <p:nvPr/>
        </p:nvSpPr>
        <p:spPr bwMode="auto">
          <a:xfrm>
            <a:off x="38100" y="133350"/>
            <a:ext cx="84963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2800" b="1">
                <a:solidFill>
                  <a:srgbClr val="FF0000"/>
                </a:solidFill>
              </a:rPr>
              <a:t>Классификация  предприятий, функционирующие в сельском хозяйстве, по организационно-правовой форме</a:t>
            </a:r>
          </a:p>
        </p:txBody>
      </p:sp>
      <p:sp>
        <p:nvSpPr>
          <p:cNvPr id="38915" name="TextBox 4"/>
          <p:cNvSpPr txBox="1">
            <a:spLocks noChangeArrowheads="1"/>
          </p:cNvSpPr>
          <p:nvPr/>
        </p:nvSpPr>
        <p:spPr bwMode="auto">
          <a:xfrm>
            <a:off x="250825" y="1333500"/>
            <a:ext cx="8713788" cy="569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ru-RU" altLang="ru-RU" sz="2800"/>
              <a:t>− хозяйственные товарищества (полные товарищества и товарищества на вере - коммандитные);</a:t>
            </a:r>
          </a:p>
          <a:p>
            <a:pPr algn="just"/>
            <a:r>
              <a:rPr lang="ru-RU" altLang="ru-RU" sz="2800"/>
              <a:t>− хозяйственные общества (общества с ограниченной ответственностью и акционерные общества);</a:t>
            </a:r>
          </a:p>
          <a:p>
            <a:pPr algn="just"/>
            <a:r>
              <a:rPr lang="ru-RU" altLang="ru-RU" sz="2800"/>
              <a:t>− сельскохозяйственные производственные кооперативы (колхозы и коопхозы);</a:t>
            </a:r>
          </a:p>
          <a:p>
            <a:pPr algn="just"/>
            <a:r>
              <a:rPr lang="ru-RU" altLang="ru-RU" sz="2800"/>
              <a:t>− крестьянские (фермерские) хозяйства (как юридическое лицо);</a:t>
            </a:r>
          </a:p>
          <a:p>
            <a:pPr algn="just"/>
            <a:r>
              <a:rPr lang="ru-RU" altLang="ru-RU" sz="2800"/>
              <a:t>− сельскохозяйственные потребительские кооперативы;</a:t>
            </a:r>
          </a:p>
          <a:p>
            <a:pPr algn="just"/>
            <a:r>
              <a:rPr lang="ru-RU" altLang="ru-RU" sz="2800"/>
              <a:t>− унитарные предприятия.</a:t>
            </a:r>
          </a:p>
        </p:txBody>
      </p:sp>
    </p:spTree>
    <p:extLst>
      <p:ext uri="{BB962C8B-B14F-4D97-AF65-F5344CB8AC3E}">
        <p14:creationId xmlns:p14="http://schemas.microsoft.com/office/powerpoint/2010/main" val="299667853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0"/>
            <a:ext cx="6977062" cy="674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913427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60350"/>
            <a:ext cx="741680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2857500"/>
            <a:ext cx="7372350" cy="394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50200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Box 3"/>
          <p:cNvSpPr txBox="1">
            <a:spLocks noChangeArrowheads="1"/>
          </p:cNvSpPr>
          <p:nvPr/>
        </p:nvSpPr>
        <p:spPr bwMode="auto">
          <a:xfrm>
            <a:off x="38100" y="133350"/>
            <a:ext cx="84963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2800" b="1">
                <a:solidFill>
                  <a:srgbClr val="FF0000"/>
                </a:solidFill>
              </a:rPr>
              <a:t>Классификация  предприятий, функционирующие в сельском хозяйстве, по цели деятельности</a:t>
            </a:r>
          </a:p>
        </p:txBody>
      </p:sp>
      <p:sp>
        <p:nvSpPr>
          <p:cNvPr id="44035" name="TextBox 1"/>
          <p:cNvSpPr txBox="1">
            <a:spLocks noChangeArrowheads="1"/>
          </p:cNvSpPr>
          <p:nvPr/>
        </p:nvSpPr>
        <p:spPr bwMode="auto">
          <a:xfrm>
            <a:off x="260350" y="1916113"/>
            <a:ext cx="8280400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ru-RU" altLang="ru-RU"/>
              <a:t>−  коммерческие организации –   извлечение прибыли;</a:t>
            </a:r>
          </a:p>
          <a:p>
            <a:pPr algn="just"/>
            <a:r>
              <a:rPr lang="ru-RU" altLang="ru-RU"/>
              <a:t>− некоммерческих организаций, которые могут вести предпринимательскую деятельность в рамках уставных задач, но не с целью извлечения прибыли, </a:t>
            </a:r>
          </a:p>
        </p:txBody>
      </p:sp>
    </p:spTree>
    <p:extLst>
      <p:ext uri="{BB962C8B-B14F-4D97-AF65-F5344CB8AC3E}">
        <p14:creationId xmlns:p14="http://schemas.microsoft.com/office/powerpoint/2010/main" val="200699744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Box 3"/>
          <p:cNvSpPr txBox="1">
            <a:spLocks noChangeArrowheads="1"/>
          </p:cNvSpPr>
          <p:nvPr/>
        </p:nvSpPr>
        <p:spPr bwMode="auto">
          <a:xfrm>
            <a:off x="38100" y="133350"/>
            <a:ext cx="84963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2800" b="1">
                <a:solidFill>
                  <a:srgbClr val="FF0000"/>
                </a:solidFill>
              </a:rPr>
              <a:t>Классификация  предприятий, функционирующие в сельском хозяйстве, по размеру предприятия </a:t>
            </a:r>
          </a:p>
        </p:txBody>
      </p:sp>
      <p:sp>
        <p:nvSpPr>
          <p:cNvPr id="45059" name="TextBox 4"/>
          <p:cNvSpPr txBox="1">
            <a:spLocks noChangeArrowheads="1"/>
          </p:cNvSpPr>
          <p:nvPr/>
        </p:nvSpPr>
        <p:spPr bwMode="auto">
          <a:xfrm>
            <a:off x="258763" y="1844675"/>
            <a:ext cx="84963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ru-RU" sz="3600"/>
              <a:t>− малые (в т.ч. микропредприятия);</a:t>
            </a:r>
          </a:p>
          <a:p>
            <a:r>
              <a:rPr lang="ru-RU" altLang="ru-RU" sz="3600"/>
              <a:t>− средние;</a:t>
            </a:r>
          </a:p>
          <a:p>
            <a:r>
              <a:rPr lang="ru-RU" altLang="ru-RU" sz="3600"/>
              <a:t>− крупные.</a:t>
            </a:r>
          </a:p>
        </p:txBody>
      </p:sp>
    </p:spTree>
    <p:extLst>
      <p:ext uri="{BB962C8B-B14F-4D97-AF65-F5344CB8AC3E}">
        <p14:creationId xmlns:p14="http://schemas.microsoft.com/office/powerpoint/2010/main" val="310405670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Box 3"/>
          <p:cNvSpPr txBox="1">
            <a:spLocks noChangeArrowheads="1"/>
          </p:cNvSpPr>
          <p:nvPr/>
        </p:nvSpPr>
        <p:spPr bwMode="auto">
          <a:xfrm>
            <a:off x="520700" y="430213"/>
            <a:ext cx="8135938" cy="609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ru-RU" altLang="ru-RU" sz="2600"/>
              <a:t>К </a:t>
            </a:r>
            <a:r>
              <a:rPr lang="ru-RU" altLang="ru-RU" sz="2600" b="1">
                <a:solidFill>
                  <a:srgbClr val="FF0000"/>
                </a:solidFill>
              </a:rPr>
              <a:t>малым</a:t>
            </a:r>
            <a:r>
              <a:rPr lang="ru-RU" altLang="ru-RU" sz="2600"/>
              <a:t> относят коммерческие организации, в которых:</a:t>
            </a:r>
          </a:p>
          <a:p>
            <a:pPr algn="just"/>
            <a:r>
              <a:rPr lang="ru-RU" altLang="ru-RU" sz="2600"/>
              <a:t>− доля государства, общественных организаций в уставном капитале не превышает 25 %;</a:t>
            </a:r>
          </a:p>
          <a:p>
            <a:pPr algn="just"/>
            <a:r>
              <a:rPr lang="ru-RU" altLang="ru-RU" sz="2600"/>
              <a:t>− доля одного или нескольких юридических лиц, не являющихся субъектами малого предпринимательства, не превышает 25 %;</a:t>
            </a:r>
          </a:p>
          <a:p>
            <a:pPr algn="just"/>
            <a:r>
              <a:rPr lang="ru-RU" altLang="ru-RU" sz="2600"/>
              <a:t>− численность работников не превышает 100 чел.</a:t>
            </a:r>
          </a:p>
          <a:p>
            <a:pPr algn="just"/>
            <a:r>
              <a:rPr lang="ru-RU" altLang="ru-RU" sz="2600"/>
              <a:t>К </a:t>
            </a:r>
            <a:r>
              <a:rPr lang="ru-RU" altLang="ru-RU" sz="2600" b="1">
                <a:solidFill>
                  <a:srgbClr val="FF0000"/>
                </a:solidFill>
              </a:rPr>
              <a:t>микропредприятиям</a:t>
            </a:r>
            <a:r>
              <a:rPr lang="ru-RU" altLang="ru-RU" sz="2600"/>
              <a:t> относятся организации с численностью работников до 15 чел., на них распространяется упрощенная система учета, отчетности и налогообложения. </a:t>
            </a:r>
          </a:p>
          <a:p>
            <a:pPr algn="just"/>
            <a:r>
              <a:rPr lang="ru-RU" altLang="ru-RU" sz="2600" b="1">
                <a:solidFill>
                  <a:srgbClr val="FF0000"/>
                </a:solidFill>
              </a:rPr>
              <a:t>Средними</a:t>
            </a:r>
            <a:r>
              <a:rPr lang="ru-RU" altLang="ru-RU" sz="2600"/>
              <a:t> являются предприятия, которые имеют от 100 до 250 работников, а </a:t>
            </a:r>
            <a:r>
              <a:rPr lang="ru-RU" altLang="ru-RU" sz="2600" b="1">
                <a:solidFill>
                  <a:srgbClr val="FF0000"/>
                </a:solidFill>
              </a:rPr>
              <a:t>крупными </a:t>
            </a:r>
            <a:r>
              <a:rPr lang="ru-RU" altLang="ru-RU" sz="2600"/>
              <a:t>– свыше 250 чел.</a:t>
            </a:r>
          </a:p>
        </p:txBody>
      </p:sp>
    </p:spTree>
    <p:extLst>
      <p:ext uri="{BB962C8B-B14F-4D97-AF65-F5344CB8AC3E}">
        <p14:creationId xmlns:p14="http://schemas.microsoft.com/office/powerpoint/2010/main" val="177085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1271082"/>
            <a:ext cx="5976664" cy="91307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ts val="3200"/>
              </a:lnSpc>
              <a:defRPr/>
            </a:pPr>
            <a:r>
              <a:rPr lang="ru-RU" sz="2800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Валовой сбор </a:t>
            </a:r>
            <a:r>
              <a:rPr lang="ru-RU" sz="2800" b="1" kern="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зерноединиц</a:t>
            </a:r>
            <a:r>
              <a:rPr lang="ru-RU" sz="2800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-   </a:t>
            </a:r>
          </a:p>
          <a:p>
            <a:pPr>
              <a:lnSpc>
                <a:spcPts val="3200"/>
              </a:lnSpc>
              <a:defRPr/>
            </a:pPr>
            <a:r>
              <a:rPr lang="ru-RU" sz="32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6848,1 </a:t>
            </a:r>
            <a:r>
              <a:rPr lang="ru-RU" sz="3200" b="1" kern="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тыс.тн</a:t>
            </a:r>
            <a:endParaRPr lang="ru-RU" sz="32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3429000"/>
            <a:ext cx="6120680" cy="91307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ts val="3200"/>
              </a:lnSpc>
              <a:defRPr/>
            </a:pPr>
            <a:r>
              <a:rPr lang="ru-RU" sz="2800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Стоимость валовой продукции - </a:t>
            </a:r>
            <a:r>
              <a:rPr lang="ru-RU" sz="32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55,5 </a:t>
            </a:r>
            <a:r>
              <a:rPr lang="ru-RU" sz="3200" b="1" kern="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млрд</a:t>
            </a:r>
            <a:r>
              <a:rPr lang="ru-RU" sz="32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strike="sngStrike" kern="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800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i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ru-RU" sz="2800" b="1" i="1" kern="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СХО</a:t>
            </a:r>
            <a:r>
              <a:rPr lang="ru-RU" sz="2800" b="1" i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И </a:t>
            </a:r>
            <a:r>
              <a:rPr lang="ru-RU" sz="2800" b="1" i="1" kern="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КФХ</a:t>
            </a:r>
            <a:r>
              <a:rPr lang="ru-RU" sz="2800" b="1" i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ru-RU" sz="2800" b="1" i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31840" y="2348880"/>
            <a:ext cx="5875367" cy="91307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ts val="3200"/>
              </a:lnSpc>
              <a:defRPr/>
            </a:pPr>
            <a:r>
              <a:rPr lang="ru-RU" sz="2800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Затраты на производство -</a:t>
            </a:r>
          </a:p>
          <a:p>
            <a:pPr>
              <a:lnSpc>
                <a:spcPts val="3200"/>
              </a:lnSpc>
              <a:defRPr/>
            </a:pPr>
            <a:r>
              <a:rPr lang="ru-RU" sz="32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38,6 млрд </a:t>
            </a:r>
            <a:r>
              <a:rPr lang="ru-RU" sz="3200" b="1" strike="sngStrike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</a:t>
            </a:r>
            <a:endParaRPr lang="ru-RU" sz="32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131840" y="4553945"/>
            <a:ext cx="5875367" cy="91307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ts val="3200"/>
              </a:lnSpc>
              <a:defRPr/>
            </a:pPr>
            <a:r>
              <a:rPr lang="ru-RU" sz="2800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Себестоимость 1 </a:t>
            </a:r>
            <a:r>
              <a:rPr lang="ru-RU" sz="2800" b="1" kern="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тн</a:t>
            </a:r>
            <a:r>
              <a:rPr lang="ru-RU" sz="2800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ts val="3200"/>
              </a:lnSpc>
              <a:defRPr/>
            </a:pPr>
            <a:r>
              <a:rPr lang="ru-RU" sz="2800" b="1" kern="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зерноединицы</a:t>
            </a:r>
            <a:r>
              <a:rPr lang="ru-RU" sz="2800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- </a:t>
            </a:r>
            <a:r>
              <a:rPr lang="ru-RU" sz="32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5636 </a:t>
            </a:r>
            <a:r>
              <a:rPr lang="ru-RU" sz="3200" b="1" strike="sngStrike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</a:t>
            </a:r>
            <a:endParaRPr lang="ru-RU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691680" y="5693247"/>
            <a:ext cx="5976664" cy="91307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ts val="3200"/>
              </a:lnSpc>
              <a:defRPr/>
            </a:pPr>
            <a:r>
              <a:rPr lang="ru-RU" sz="3000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Рентабельность </a:t>
            </a:r>
          </a:p>
          <a:p>
            <a:pPr>
              <a:lnSpc>
                <a:spcPts val="3200"/>
              </a:lnSpc>
              <a:defRPr/>
            </a:pPr>
            <a:r>
              <a:rPr lang="ru-RU" sz="3000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растениеводства – </a:t>
            </a:r>
            <a:r>
              <a:rPr lang="ru-RU" sz="32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20,2%</a:t>
            </a:r>
            <a:endParaRPr lang="ru-RU" sz="32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3567" y="0"/>
            <a:ext cx="8460433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ru-RU"/>
            </a:defPPr>
            <a:lvl1pPr algn="ctr">
              <a:defRPr sz="3200" b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/>
              <a:t>Экономика растениеводческой продукции </a:t>
            </a:r>
            <a:r>
              <a:rPr lang="ru-RU" dirty="0" smtClean="0"/>
              <a:t>по </a:t>
            </a:r>
            <a:r>
              <a:rPr lang="ru-RU" dirty="0"/>
              <a:t>РТ за </a:t>
            </a:r>
            <a:r>
              <a:rPr lang="ru-RU" dirty="0" smtClean="0"/>
              <a:t>2016 </a:t>
            </a:r>
            <a:r>
              <a:rPr lang="ru-RU" dirty="0"/>
              <a:t>год</a:t>
            </a:r>
          </a:p>
        </p:txBody>
      </p:sp>
      <p:pic>
        <p:nvPicPr>
          <p:cNvPr id="12" name="Picture 2" descr="\\RAY\Pictures\ЭМБЛЕМЫ\МСХ\герб МСХ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7956"/>
            <a:ext cx="788592" cy="7649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550370" y="6399258"/>
            <a:ext cx="439360" cy="365125"/>
          </a:xfrm>
        </p:spPr>
        <p:txBody>
          <a:bodyPr/>
          <a:lstStyle/>
          <a:p>
            <a:fld id="{B19B0651-EE4F-4900-A07F-96A6BFA9D0F0}" type="slidenum">
              <a:rPr lang="ru-RU" sz="1400" b="1" smtClean="0">
                <a:solidFill>
                  <a:srgbClr val="046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pPr/>
              <a:t>7</a:t>
            </a:fld>
            <a:endParaRPr lang="ru-RU" sz="1400" b="1" dirty="0">
              <a:solidFill>
                <a:srgbClr val="04617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39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Box 4"/>
          <p:cNvSpPr txBox="1">
            <a:spLocks noChangeArrowheads="1"/>
          </p:cNvSpPr>
          <p:nvPr/>
        </p:nvSpPr>
        <p:spPr bwMode="auto">
          <a:xfrm>
            <a:off x="38100" y="133350"/>
            <a:ext cx="84963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2800" b="1">
                <a:solidFill>
                  <a:srgbClr val="FF0000"/>
                </a:solidFill>
              </a:rPr>
              <a:t>Классификация  предприятий, функционирующие в сельском хозяйстве, по основному виду деятельности</a:t>
            </a:r>
          </a:p>
        </p:txBody>
      </p:sp>
      <p:sp>
        <p:nvSpPr>
          <p:cNvPr id="48131" name="TextBox 6"/>
          <p:cNvSpPr txBox="1">
            <a:spLocks noChangeArrowheads="1"/>
          </p:cNvSpPr>
          <p:nvPr/>
        </p:nvSpPr>
        <p:spPr bwMode="auto">
          <a:xfrm>
            <a:off x="403225" y="1773238"/>
            <a:ext cx="8424863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ru-RU" altLang="ru-RU" sz="2400"/>
              <a:t>− </a:t>
            </a:r>
            <a:r>
              <a:rPr lang="ru-RU" altLang="ru-RU" sz="2400">
                <a:solidFill>
                  <a:srgbClr val="FF0000"/>
                </a:solidFill>
              </a:rPr>
              <a:t>производственные</a:t>
            </a:r>
            <a:r>
              <a:rPr lang="ru-RU" altLang="ru-RU" sz="2400"/>
              <a:t>, занятые производством, хранением и сбытом своей продукции;</a:t>
            </a:r>
          </a:p>
          <a:p>
            <a:pPr algn="just"/>
            <a:r>
              <a:rPr lang="ru-RU" altLang="ru-RU" sz="2400"/>
              <a:t>− </a:t>
            </a:r>
            <a:r>
              <a:rPr lang="ru-RU" altLang="ru-RU" sz="2400">
                <a:solidFill>
                  <a:srgbClr val="FF0000"/>
                </a:solidFill>
              </a:rPr>
              <a:t>закупочно-производственные</a:t>
            </a:r>
            <a:r>
              <a:rPr lang="ru-RU" altLang="ru-RU" sz="2400"/>
              <a:t>, которые наряду с собственным производством занимаются закупкой продукции на стороне и ее сбытом;</a:t>
            </a:r>
          </a:p>
          <a:p>
            <a:pPr algn="just"/>
            <a:r>
              <a:rPr lang="ru-RU" altLang="ru-RU" sz="2400"/>
              <a:t>− </a:t>
            </a:r>
            <a:r>
              <a:rPr lang="ru-RU" altLang="ru-RU" sz="2400">
                <a:solidFill>
                  <a:srgbClr val="FF0000"/>
                </a:solidFill>
              </a:rPr>
              <a:t>производственно-торговые</a:t>
            </a:r>
            <a:r>
              <a:rPr lang="ru-RU" altLang="ru-RU" sz="2400"/>
              <a:t>, дополнительно занимающиеся розничной продажей;</a:t>
            </a:r>
          </a:p>
          <a:p>
            <a:pPr algn="just"/>
            <a:r>
              <a:rPr lang="ru-RU" altLang="ru-RU" sz="2400"/>
              <a:t>− </a:t>
            </a:r>
            <a:r>
              <a:rPr lang="ru-RU" altLang="ru-RU" sz="2400">
                <a:solidFill>
                  <a:srgbClr val="FF0000"/>
                </a:solidFill>
              </a:rPr>
              <a:t>закупочно-производственно-торговые</a:t>
            </a:r>
            <a:r>
              <a:rPr lang="ru-RU" altLang="ru-RU" sz="2400"/>
              <a:t>, объединяющие все три вышеназванных вида предприятий;</a:t>
            </a:r>
          </a:p>
          <a:p>
            <a:pPr algn="just"/>
            <a:r>
              <a:rPr lang="ru-RU" altLang="ru-RU" sz="2400"/>
              <a:t>− </a:t>
            </a:r>
            <a:r>
              <a:rPr lang="ru-RU" altLang="ru-RU" sz="2400">
                <a:solidFill>
                  <a:srgbClr val="FF0000"/>
                </a:solidFill>
              </a:rPr>
              <a:t>сочетающие </a:t>
            </a:r>
            <a:r>
              <a:rPr lang="ru-RU" altLang="ru-RU" sz="2400"/>
              <a:t>сельскохозяйственную деятельность с деятельностью в области производства промышленных товаров, оказания производственных услуг.</a:t>
            </a:r>
          </a:p>
        </p:txBody>
      </p:sp>
    </p:spTree>
    <p:extLst>
      <p:ext uri="{BB962C8B-B14F-4D97-AF65-F5344CB8AC3E}">
        <p14:creationId xmlns:p14="http://schemas.microsoft.com/office/powerpoint/2010/main" val="174299264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260350"/>
            <a:ext cx="859155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Box 4"/>
          <p:cNvSpPr txBox="1">
            <a:spLocks noChangeArrowheads="1"/>
          </p:cNvSpPr>
          <p:nvPr/>
        </p:nvSpPr>
        <p:spPr bwMode="auto">
          <a:xfrm>
            <a:off x="57150" y="3284538"/>
            <a:ext cx="8186738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ru-RU" altLang="ru-RU" sz="2800"/>
              <a:t>Единый государственный реестр юридических лиц (</a:t>
            </a:r>
            <a:r>
              <a:rPr lang="ru-RU" altLang="ru-RU" sz="2800" b="1"/>
              <a:t>ЕГРЮЛ</a:t>
            </a:r>
            <a:r>
              <a:rPr lang="ru-RU" altLang="ru-RU" sz="2800"/>
              <a:t>)</a:t>
            </a:r>
          </a:p>
          <a:p>
            <a:pPr algn="just"/>
            <a:r>
              <a:rPr lang="ru-RU" altLang="ru-RU" sz="2800" b="1"/>
              <a:t>ОГРН</a:t>
            </a:r>
            <a:r>
              <a:rPr lang="ru-RU" altLang="ru-RU" sz="2800"/>
              <a:t> (основной государственный регистрационный номер) — государственный регистрационный номер записи о создании юридического лица либо записи о первом представлении сведений о юридическом лице.</a:t>
            </a:r>
          </a:p>
        </p:txBody>
      </p:sp>
    </p:spTree>
    <p:extLst>
      <p:ext uri="{BB962C8B-B14F-4D97-AF65-F5344CB8AC3E}">
        <p14:creationId xmlns:p14="http://schemas.microsoft.com/office/powerpoint/2010/main" val="156502264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Box 4"/>
          <p:cNvSpPr txBox="1">
            <a:spLocks noChangeArrowheads="1"/>
          </p:cNvSpPr>
          <p:nvPr/>
        </p:nvSpPr>
        <p:spPr bwMode="auto">
          <a:xfrm>
            <a:off x="38100" y="133350"/>
            <a:ext cx="84963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2800" b="1">
                <a:solidFill>
                  <a:srgbClr val="FF0000"/>
                </a:solidFill>
              </a:rPr>
              <a:t>Классификация  предприятий, функционирующие в сельском хозяйстве, по юридическому статусу</a:t>
            </a:r>
          </a:p>
        </p:txBody>
      </p:sp>
      <p:sp>
        <p:nvSpPr>
          <p:cNvPr id="50179" name="TextBox 6"/>
          <p:cNvSpPr txBox="1">
            <a:spLocks noChangeArrowheads="1"/>
          </p:cNvSpPr>
          <p:nvPr/>
        </p:nvSpPr>
        <p:spPr bwMode="auto">
          <a:xfrm>
            <a:off x="403225" y="1773238"/>
            <a:ext cx="8424863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ru-RU" altLang="ru-RU" sz="2800"/>
              <a:t>− </a:t>
            </a:r>
            <a:r>
              <a:rPr lang="ru-RU" altLang="ru-RU" sz="2800" b="1">
                <a:solidFill>
                  <a:srgbClr val="FF0000"/>
                </a:solidFill>
              </a:rPr>
              <a:t>с образованием юридического лица;</a:t>
            </a:r>
          </a:p>
          <a:p>
            <a:pPr algn="just"/>
            <a:r>
              <a:rPr lang="ru-RU" altLang="ru-RU" sz="2800" b="1">
                <a:solidFill>
                  <a:srgbClr val="FF0000"/>
                </a:solidFill>
              </a:rPr>
              <a:t>− без образования юридического лица </a:t>
            </a:r>
            <a:r>
              <a:rPr lang="ru-RU" altLang="ru-RU" sz="2800"/>
              <a:t>(крестьянские (фермерские) хозяйства, когда глава которых регистрируется в качестве индивидуального предпринимателя или индивидуальные предприниматели без создания крестьянского хозяйства, а также простые товарищества (договор о совместной предпринимательской деятельности).</a:t>
            </a:r>
          </a:p>
        </p:txBody>
      </p:sp>
    </p:spTree>
    <p:extLst>
      <p:ext uri="{BB962C8B-B14F-4D97-AF65-F5344CB8AC3E}">
        <p14:creationId xmlns:p14="http://schemas.microsoft.com/office/powerpoint/2010/main" val="279366380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Box 3"/>
          <p:cNvSpPr txBox="1">
            <a:spLocks noChangeArrowheads="1"/>
          </p:cNvSpPr>
          <p:nvPr/>
        </p:nvSpPr>
        <p:spPr bwMode="auto">
          <a:xfrm>
            <a:off x="395288" y="476250"/>
            <a:ext cx="8280400" cy="551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ru-RU" altLang="ru-RU"/>
              <a:t>Предприятия и предприниматели создают различные </a:t>
            </a:r>
            <a:r>
              <a:rPr lang="ru-RU" altLang="ru-RU" b="1"/>
              <a:t>объединения </a:t>
            </a:r>
            <a:r>
              <a:rPr lang="ru-RU" altLang="ru-RU"/>
              <a:t>для:</a:t>
            </a:r>
          </a:p>
          <a:p>
            <a:pPr algn="just"/>
            <a:r>
              <a:rPr lang="ru-RU" altLang="ru-RU"/>
              <a:t>− координации деятельности, представительства и защиты своих интересов;</a:t>
            </a:r>
          </a:p>
          <a:p>
            <a:pPr algn="just"/>
            <a:r>
              <a:rPr lang="ru-RU" altLang="ru-RU"/>
              <a:t>− совместной, крупномасштабной предпринимательской деятельности, межхозяйственного кооперирования, оказания различных услуг участникам объединения.</a:t>
            </a:r>
          </a:p>
          <a:p>
            <a:pPr algn="just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0551578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Прямоугольник 3"/>
          <p:cNvSpPr>
            <a:spLocks noChangeArrowheads="1"/>
          </p:cNvSpPr>
          <p:nvPr/>
        </p:nvSpPr>
        <p:spPr bwMode="auto">
          <a:xfrm>
            <a:off x="323850" y="836613"/>
            <a:ext cx="7993063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ru-RU" altLang="ru-RU" sz="2800" dirty="0"/>
              <a:t>Объединения бывают двух видов: уставные и договорные.</a:t>
            </a:r>
          </a:p>
          <a:p>
            <a:pPr algn="just"/>
            <a:r>
              <a:rPr lang="ru-RU" altLang="ru-RU" sz="2800" b="1" dirty="0"/>
              <a:t>	Уставные объединения (</a:t>
            </a:r>
            <a:r>
              <a:rPr lang="ru-RU" altLang="ru-RU" sz="2800" dirty="0">
                <a:solidFill>
                  <a:srgbClr val="FF0000"/>
                </a:solidFill>
              </a:rPr>
              <a:t>холдинг, корпорация, трест, ассоциация (союз</a:t>
            </a:r>
            <a:r>
              <a:rPr lang="ru-RU" altLang="ru-RU" sz="2800" dirty="0"/>
              <a:t>))</a:t>
            </a:r>
            <a:r>
              <a:rPr lang="ru-RU" altLang="ru-RU" sz="2800" dirty="0">
                <a:solidFill>
                  <a:srgbClr val="FF0000"/>
                </a:solidFill>
              </a:rPr>
              <a:t> </a:t>
            </a:r>
            <a:r>
              <a:rPr lang="ru-RU" altLang="ru-RU" sz="2800" dirty="0"/>
              <a:t>создаются как коммерческие или некоммерческие организации и осуществляют свою деятельность на основе принятого устава.</a:t>
            </a:r>
          </a:p>
          <a:p>
            <a:pPr algn="just"/>
            <a:r>
              <a:rPr lang="ru-RU" altLang="ru-RU" sz="2800" b="1" dirty="0"/>
              <a:t>	Договорные объединения (</a:t>
            </a:r>
            <a:r>
              <a:rPr lang="ru-RU" altLang="ru-RU" sz="2800" dirty="0">
                <a:solidFill>
                  <a:srgbClr val="FF0000"/>
                </a:solidFill>
              </a:rPr>
              <a:t>консорциум, </a:t>
            </a:r>
            <a:r>
              <a:rPr lang="ru-RU" altLang="ru-RU" sz="2800" dirty="0" smtClean="0">
                <a:solidFill>
                  <a:srgbClr val="FF0000"/>
                </a:solidFill>
              </a:rPr>
              <a:t> </a:t>
            </a:r>
            <a:r>
              <a:rPr lang="ru-RU" altLang="ru-RU" sz="2800" dirty="0">
                <a:solidFill>
                  <a:srgbClr val="FF0000"/>
                </a:solidFill>
              </a:rPr>
              <a:t>картель, синдикат, пул</a:t>
            </a:r>
            <a:r>
              <a:rPr lang="ru-RU" altLang="ru-RU" sz="2800" b="1" dirty="0"/>
              <a:t>) </a:t>
            </a:r>
            <a:r>
              <a:rPr lang="ru-RU" altLang="ru-RU" sz="2800" dirty="0"/>
              <a:t>функционируют на основе договора между его участниками.</a:t>
            </a:r>
          </a:p>
        </p:txBody>
      </p:sp>
    </p:spTree>
    <p:extLst>
      <p:ext uri="{BB962C8B-B14F-4D97-AF65-F5344CB8AC3E}">
        <p14:creationId xmlns:p14="http://schemas.microsoft.com/office/powerpoint/2010/main" val="84286963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33375"/>
            <a:ext cx="7848600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4213" y="4005263"/>
            <a:ext cx="215900" cy="936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989919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36613"/>
            <a:ext cx="828040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045726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Box 4"/>
          <p:cNvSpPr txBox="1">
            <a:spLocks noChangeArrowheads="1"/>
          </p:cNvSpPr>
          <p:nvPr/>
        </p:nvSpPr>
        <p:spPr bwMode="auto">
          <a:xfrm>
            <a:off x="539750" y="495300"/>
            <a:ext cx="8064500" cy="600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ru-RU" altLang="ru-RU" sz="2400" b="1"/>
              <a:t>Сельскохозяйственный производственный кооператив «Урал» </a:t>
            </a:r>
          </a:p>
          <a:p>
            <a:pPr algn="just"/>
            <a:r>
              <a:rPr lang="ru-RU" altLang="ru-RU" sz="2400" b="1"/>
              <a:t>Почтовый адрес: СХПК «Урал» 422127, Республика Татарстан, Кукморский район, дер.Олуяз</a:t>
            </a:r>
          </a:p>
          <a:p>
            <a:pPr algn="just"/>
            <a:r>
              <a:rPr lang="ru-RU" altLang="ru-RU" sz="2400" b="1"/>
              <a:t>ИНН 1623001131 КПП 162301001</a:t>
            </a:r>
          </a:p>
          <a:p>
            <a:pPr algn="just"/>
            <a:r>
              <a:rPr lang="ru-RU" altLang="ru-RU" sz="2400" b="1"/>
              <a:t>ОКОНХ 21210</a:t>
            </a:r>
          </a:p>
          <a:p>
            <a:pPr algn="just"/>
            <a:r>
              <a:rPr lang="ru-RU" altLang="ru-RU" sz="2400" b="1"/>
              <a:t>ОКПО 03716845</a:t>
            </a:r>
          </a:p>
          <a:p>
            <a:pPr algn="just"/>
            <a:r>
              <a:rPr lang="ru-RU" altLang="ru-RU" sz="2400" b="1"/>
              <a:t>ОСБ БАНК ТАТАРСТАН № 8610 г. Казань</a:t>
            </a:r>
          </a:p>
          <a:p>
            <a:pPr algn="just"/>
            <a:r>
              <a:rPr lang="ru-RU" altLang="ru-RU" sz="2400"/>
              <a:t>Р/с 40702810562090100099</a:t>
            </a:r>
          </a:p>
          <a:p>
            <a:pPr algn="just"/>
            <a:r>
              <a:rPr lang="ru-RU" altLang="ru-RU" sz="2400"/>
              <a:t>К/с 30101810600000000603</a:t>
            </a:r>
          </a:p>
          <a:p>
            <a:pPr algn="just"/>
            <a:r>
              <a:rPr lang="ru-RU" altLang="ru-RU" sz="2400" b="1"/>
              <a:t>БИК 049205603</a:t>
            </a:r>
          </a:p>
          <a:p>
            <a:pPr algn="just"/>
            <a:r>
              <a:rPr lang="ru-RU" altLang="ru-RU" sz="2400"/>
              <a:t>ОГРН 1021607755718</a:t>
            </a:r>
          </a:p>
          <a:p>
            <a:pPr algn="just"/>
            <a:r>
              <a:rPr lang="ru-RU" altLang="ru-RU" sz="2400"/>
              <a:t>Электронная почта shpk_ural@mail.ru</a:t>
            </a:r>
          </a:p>
          <a:p>
            <a:pPr algn="just"/>
            <a:r>
              <a:rPr lang="ru-RU" altLang="ru-RU" sz="2400"/>
              <a:t>Тел. (84364) 39-5-75, (84364) 39-5-81</a:t>
            </a:r>
            <a:endParaRPr lang="ru-RU" altLang="ru-RU" sz="2400" b="1"/>
          </a:p>
          <a:p>
            <a:pPr algn="just"/>
            <a:r>
              <a:rPr lang="ru-RU" altLang="ru-RU" sz="2400" b="1"/>
              <a:t>Тел-факс: (84364) 39-5-75</a:t>
            </a:r>
          </a:p>
          <a:p>
            <a:pPr algn="just"/>
            <a:endParaRPr lang="ru-RU" altLang="ru-RU" sz="2400"/>
          </a:p>
        </p:txBody>
      </p:sp>
    </p:spTree>
    <p:extLst>
      <p:ext uri="{BB962C8B-B14F-4D97-AF65-F5344CB8AC3E}">
        <p14:creationId xmlns:p14="http://schemas.microsoft.com/office/powerpoint/2010/main" val="397590038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11163" y="1036638"/>
          <a:ext cx="8496300" cy="45103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020"/>
                <a:gridCol w="6953663"/>
                <a:gridCol w="966617"/>
              </a:tblGrid>
              <a:tr h="426620">
                <a:tc>
                  <a:txBody>
                    <a:bodyPr/>
                    <a:lstStyle/>
                    <a:p>
                      <a:pPr algn="ctr"/>
                      <a:r>
                        <a:rPr lang="ru-RU" sz="22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№</a:t>
                      </a:r>
                      <a:endParaRPr lang="ru-RU" sz="2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33" marR="91433" marT="45683" marB="456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Тема</a:t>
                      </a:r>
                      <a:endParaRPr lang="ru-RU" sz="2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33" marR="91433" marT="45683" marB="456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Часы</a:t>
                      </a:r>
                      <a:endParaRPr lang="ru-RU" sz="2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33" marR="91433" marT="45683" marB="456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6620">
                <a:tc>
                  <a:txBody>
                    <a:bodyPr/>
                    <a:lstStyle/>
                    <a:p>
                      <a:pPr algn="ctr"/>
                      <a:r>
                        <a:rPr lang="ru-RU" sz="22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1. </a:t>
                      </a:r>
                      <a:endParaRPr lang="ru-RU" sz="2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33" marR="91433" marT="45683" marB="456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2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Введение в профессиональную деятельность</a:t>
                      </a:r>
                      <a:endParaRPr lang="ru-RU" sz="2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33" marR="91433" marT="45683" marB="456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2</a:t>
                      </a:r>
                      <a:endParaRPr lang="ru-RU" sz="2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33" marR="91433" marT="45683" marB="456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1873">
                <a:tc>
                  <a:txBody>
                    <a:bodyPr/>
                    <a:lstStyle/>
                    <a:p>
                      <a:pPr algn="ctr"/>
                      <a:r>
                        <a:rPr lang="ru-RU" sz="22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2. </a:t>
                      </a:r>
                      <a:endParaRPr lang="ru-RU" sz="2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33" marR="91433" marT="45683" marB="456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2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Современное</a:t>
                      </a:r>
                      <a:r>
                        <a:rPr lang="ru-RU" sz="2200" b="0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состояние и перспективы развития агробизнеса</a:t>
                      </a:r>
                      <a:endParaRPr lang="ru-RU" sz="2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33" marR="91433" marT="45683" marB="456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2</a:t>
                      </a:r>
                      <a:endParaRPr lang="ru-RU" sz="2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33" marR="91433" marT="45683" marB="456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1873">
                <a:tc>
                  <a:txBody>
                    <a:bodyPr/>
                    <a:lstStyle/>
                    <a:p>
                      <a:pPr algn="ctr"/>
                      <a:r>
                        <a:rPr lang="ru-RU" sz="22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3.</a:t>
                      </a:r>
                      <a:endParaRPr lang="ru-RU" sz="2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33" marR="91433" marT="45683" marB="456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2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Предпринимательская деятельность в растениеводстве</a:t>
                      </a:r>
                      <a:endParaRPr lang="ru-RU" sz="2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33" marR="91433" marT="45683" marB="456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2</a:t>
                      </a:r>
                      <a:endParaRPr lang="ru-RU" sz="2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33" marR="91433" marT="45683" marB="456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6620">
                <a:tc>
                  <a:txBody>
                    <a:bodyPr/>
                    <a:lstStyle/>
                    <a:p>
                      <a:pPr algn="ctr"/>
                      <a:r>
                        <a:rPr lang="ru-RU" sz="22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4.</a:t>
                      </a:r>
                      <a:endParaRPr lang="ru-RU" sz="2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33" marR="91433" marT="45683" marB="456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2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Основы</a:t>
                      </a:r>
                      <a:r>
                        <a:rPr lang="ru-RU" sz="2200" b="0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агрономического менеджмента</a:t>
                      </a:r>
                      <a:endParaRPr lang="ru-RU" sz="2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33" marR="91433" marT="45683" marB="456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4</a:t>
                      </a:r>
                      <a:endParaRPr lang="ru-RU" sz="2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33" marR="91433" marT="45683" marB="456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6620">
                <a:tc>
                  <a:txBody>
                    <a:bodyPr/>
                    <a:lstStyle/>
                    <a:p>
                      <a:pPr algn="ctr"/>
                      <a:r>
                        <a:rPr lang="ru-RU" sz="22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5. </a:t>
                      </a:r>
                      <a:endParaRPr lang="ru-RU" sz="2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33" marR="91433" marT="45683" marB="456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2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ИКС в растениеводстве </a:t>
                      </a:r>
                      <a:endParaRPr lang="ru-RU" sz="2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33" marR="91433" marT="45683" marB="456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2</a:t>
                      </a:r>
                      <a:endParaRPr lang="ru-RU" sz="2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33" marR="91433" marT="45683" marB="456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6620">
                <a:tc>
                  <a:txBody>
                    <a:bodyPr/>
                    <a:lstStyle/>
                    <a:p>
                      <a:pPr algn="ctr"/>
                      <a:r>
                        <a:rPr lang="ru-RU" sz="22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6. </a:t>
                      </a:r>
                      <a:endParaRPr lang="ru-RU" sz="2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33" marR="91433" marT="45683" marB="456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2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Основы маркетинга и торговли в растениеводстве</a:t>
                      </a:r>
                      <a:endParaRPr lang="ru-RU" sz="2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33" marR="91433" marT="45683" marB="456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2</a:t>
                      </a:r>
                      <a:endParaRPr lang="ru-RU" sz="2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33" marR="91433" marT="45683" marB="456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6620">
                <a:tc>
                  <a:txBody>
                    <a:bodyPr/>
                    <a:lstStyle/>
                    <a:p>
                      <a:pPr algn="ctr"/>
                      <a:r>
                        <a:rPr lang="ru-RU" sz="22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7.</a:t>
                      </a:r>
                      <a:endParaRPr lang="ru-RU" sz="2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33" marR="91433" marT="45683" marB="456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2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Инновационный</a:t>
                      </a:r>
                      <a:r>
                        <a:rPr lang="ru-RU" sz="2200" b="0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менеджмент в растениеводстве</a:t>
                      </a:r>
                      <a:endParaRPr lang="ru-RU" sz="2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33" marR="91433" marT="45683" marB="456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2</a:t>
                      </a:r>
                      <a:endParaRPr lang="ru-RU" sz="2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33" marR="91433" marT="45683" marB="456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6620">
                <a:tc>
                  <a:txBody>
                    <a:bodyPr/>
                    <a:lstStyle/>
                    <a:p>
                      <a:pPr algn="ctr"/>
                      <a:r>
                        <a:rPr lang="ru-RU" sz="22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8.</a:t>
                      </a:r>
                      <a:endParaRPr lang="ru-RU" sz="2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33" marR="91433" marT="45683" marB="456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2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Правовые основы растениеводства и агробизнеса</a:t>
                      </a:r>
                      <a:endParaRPr lang="ru-RU" sz="2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33" marR="91433" marT="45683" marB="456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2</a:t>
                      </a:r>
                      <a:endParaRPr lang="ru-RU" sz="2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33" marR="91433" marT="45683" marB="456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7388" name="TextBox 4"/>
          <p:cNvSpPr txBox="1">
            <a:spLocks noChangeArrowheads="1"/>
          </p:cNvSpPr>
          <p:nvPr/>
        </p:nvSpPr>
        <p:spPr bwMode="auto">
          <a:xfrm>
            <a:off x="323850" y="476250"/>
            <a:ext cx="82089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2400" b="1"/>
              <a:t>План лекционных занятий </a:t>
            </a:r>
          </a:p>
        </p:txBody>
      </p:sp>
    </p:spTree>
    <p:extLst>
      <p:ext uri="{BB962C8B-B14F-4D97-AF65-F5344CB8AC3E}">
        <p14:creationId xmlns:p14="http://schemas.microsoft.com/office/powerpoint/2010/main" val="419586171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7420" y="53589"/>
            <a:ext cx="8256580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ru-RU"/>
            </a:defPPr>
            <a:lvl1pPr algn="ctr">
              <a:lnSpc>
                <a:spcPts val="3000"/>
              </a:lnSpc>
              <a:defRPr sz="3000" b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200" dirty="0" smtClean="0"/>
              <a:t>Повышение квалификации </a:t>
            </a:r>
          </a:p>
          <a:p>
            <a:pPr>
              <a:lnSpc>
                <a:spcPct val="100000"/>
              </a:lnSpc>
            </a:pPr>
            <a:r>
              <a:rPr lang="ru-RU" sz="3200" dirty="0" smtClean="0"/>
              <a:t>агрономов</a:t>
            </a:r>
            <a:endParaRPr lang="ru-RU" sz="32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18" b="9456"/>
          <a:stretch/>
        </p:blipFill>
        <p:spPr bwMode="auto">
          <a:xfrm>
            <a:off x="4886927" y="3352790"/>
            <a:ext cx="3960439" cy="28125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63" b="24307"/>
          <a:stretch/>
        </p:blipFill>
        <p:spPr bwMode="auto">
          <a:xfrm>
            <a:off x="251520" y="1474900"/>
            <a:ext cx="4736997" cy="28181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B0620D8-4799-4C8C-9259-F7CCC95013F0}" type="slidenum">
              <a:rPr lang="ru-RU" sz="1400" b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pPr>
                <a:defRPr/>
              </a:pPr>
              <a:t>79</a:t>
            </a:fld>
            <a:endParaRPr lang="ru-RU" sz="1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\\RAY\Pictures\ЭМБЛЕМЫ\МСХ\герб МСХ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8" y="107956"/>
            <a:ext cx="788592" cy="7649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710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4266641"/>
            <a:ext cx="9144000" cy="820519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2753582" y="1880974"/>
            <a:ext cx="648072" cy="432048"/>
          </a:xfrm>
          <a:prstGeom prst="rightArrow">
            <a:avLst/>
          </a:prstGeom>
          <a:solidFill>
            <a:srgbClr val="008E4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 flipH="1">
            <a:off x="6012160" y="1880974"/>
            <a:ext cx="648072" cy="432048"/>
          </a:xfrm>
          <a:prstGeom prst="rightArrow">
            <a:avLst/>
          </a:prstGeom>
          <a:solidFill>
            <a:srgbClr val="FF757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971600" y="17345"/>
            <a:ext cx="7969950" cy="9643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ts val="3400"/>
              </a:lnSpc>
            </a:pPr>
            <a:r>
              <a:rPr lang="ru-RU" sz="3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Экономические показатели </a:t>
            </a:r>
          </a:p>
          <a:p>
            <a:pPr algn="ctr">
              <a:lnSpc>
                <a:spcPts val="3400"/>
              </a:lnSpc>
            </a:pPr>
            <a:r>
              <a:rPr lang="ru-RU" sz="32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сельхозформирований</a:t>
            </a:r>
            <a:r>
              <a:rPr lang="ru-RU" sz="3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РТ</a:t>
            </a:r>
            <a:endParaRPr lang="ru-RU" sz="32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233302" y="1412777"/>
            <a:ext cx="2664296" cy="129614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Прибыльных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453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559643" y="1412777"/>
            <a:ext cx="2353326" cy="1296143"/>
          </a:xfrm>
          <a:prstGeom prst="ellipse">
            <a:avLst/>
          </a:prstGeom>
          <a:solidFill>
            <a:srgbClr val="CCCC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Всего</a:t>
            </a:r>
          </a:p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493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6516216" y="1412777"/>
            <a:ext cx="2376264" cy="1296143"/>
          </a:xfrm>
          <a:prstGeom prst="ellipse">
            <a:avLst/>
          </a:prstGeom>
          <a:solidFill>
            <a:srgbClr val="FF757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Убыточных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40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627784" y="3815674"/>
            <a:ext cx="3168352" cy="2493646"/>
          </a:xfrm>
          <a:prstGeom prst="rect">
            <a:avLst/>
          </a:prstGeom>
          <a:solidFill>
            <a:schemeClr val="accent2">
              <a:lumMod val="20000"/>
              <a:lumOff val="80000"/>
              <a:alpha val="43137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887115" y="3815674"/>
            <a:ext cx="3149381" cy="2493646"/>
          </a:xfrm>
          <a:prstGeom prst="rect">
            <a:avLst/>
          </a:prstGeom>
          <a:solidFill>
            <a:schemeClr val="accent2">
              <a:lumMod val="20000"/>
              <a:lumOff val="80000"/>
              <a:alpha val="43137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803423" y="3852171"/>
            <a:ext cx="2852704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Растениеводство</a:t>
            </a:r>
            <a:endParaRPr lang="ru-RU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4,6 млрд </a:t>
            </a:r>
            <a:r>
              <a:rPr lang="ru-RU" sz="2600" b="1" strike="sngStrike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</a:t>
            </a:r>
          </a:p>
          <a:p>
            <a:pPr algn="ctr"/>
            <a:r>
              <a:rPr lang="ru-RU" sz="2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20,2%</a:t>
            </a:r>
            <a:endParaRPr lang="ru-RU" sz="26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199" y="4221816"/>
            <a:ext cx="1695016" cy="835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Прибыль</a:t>
            </a: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Рентаб-ть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Picture 2" descr="\\RAY\Pictures\ЭМБЛЕМЫ\МСХ\герб МСХ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8" y="107956"/>
            <a:ext cx="788592" cy="7649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Стрелка вправо 30"/>
          <p:cNvSpPr/>
          <p:nvPr/>
        </p:nvSpPr>
        <p:spPr>
          <a:xfrm>
            <a:off x="1835696" y="4302153"/>
            <a:ext cx="414292" cy="337348"/>
          </a:xfrm>
          <a:prstGeom prst="rightArrow">
            <a:avLst/>
          </a:prstGeom>
          <a:solidFill>
            <a:srgbClr val="008E4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право 31"/>
          <p:cNvSpPr/>
          <p:nvPr/>
        </p:nvSpPr>
        <p:spPr>
          <a:xfrm>
            <a:off x="1840495" y="4683044"/>
            <a:ext cx="408915" cy="337348"/>
          </a:xfrm>
          <a:prstGeom prst="rightArrow">
            <a:avLst/>
          </a:prstGeom>
          <a:solidFill>
            <a:srgbClr val="008E4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6072061" y="3852171"/>
            <a:ext cx="2796920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Животноводство</a:t>
            </a:r>
            <a:endParaRPr lang="ru-RU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5,6 млрд </a:t>
            </a:r>
            <a:r>
              <a:rPr lang="ru-RU" sz="2600" b="1" strike="sngStrike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</a:t>
            </a:r>
          </a:p>
          <a:p>
            <a:pPr algn="ctr"/>
            <a:r>
              <a:rPr lang="ru-RU" sz="2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10,9%</a:t>
            </a:r>
            <a:endParaRPr lang="ru-RU" sz="26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84926" y="3177116"/>
            <a:ext cx="796995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Эффективность отраслей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30931" y="5282216"/>
            <a:ext cx="1493197" cy="10271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 cstate="print"/>
          <a:srcRect/>
          <a:stretch/>
        </p:blipFill>
        <p:spPr>
          <a:xfrm>
            <a:off x="2699792" y="5282264"/>
            <a:ext cx="1440160" cy="10270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5" cstate="print"/>
          <a:srcRect/>
          <a:stretch/>
        </p:blipFill>
        <p:spPr>
          <a:xfrm>
            <a:off x="7505588" y="5282215"/>
            <a:ext cx="1446115" cy="10270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6" cstate="print"/>
          <a:srcRect/>
          <a:stretch/>
        </p:blipFill>
        <p:spPr>
          <a:xfrm>
            <a:off x="5966786" y="5282216"/>
            <a:ext cx="1425550" cy="10270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 vert="horz" lIns="91440" tIns="45720" rIns="91440" bIns="45720" rtlCol="0" anchor="ctr"/>
          <a:lstStyle/>
          <a:p>
            <a:fld id="{3A459407-E645-4807-BF1A-F682EA020EDF}" type="slidenum">
              <a:rPr lang="ru-RU" sz="1400" b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pPr/>
              <a:t>8</a:t>
            </a:fld>
            <a:endParaRPr lang="ru-RU" sz="1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39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6096" y="0"/>
            <a:ext cx="8247904" cy="1631216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Задача земледельца - </a:t>
            </a:r>
          </a:p>
          <a:p>
            <a:pPr algn="ctr"/>
            <a:r>
              <a:rPr lang="ru-RU" sz="3200" b="1" dirty="0" smtClean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получить высокий урожай </a:t>
            </a:r>
          </a:p>
          <a:p>
            <a:pPr algn="ctr"/>
            <a:r>
              <a:rPr lang="ru-RU" sz="3200" b="1" dirty="0" smtClean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 низкой себестоимостью</a:t>
            </a:r>
            <a:endParaRPr lang="ru-RU" sz="3200" b="1" dirty="0">
              <a:ln w="11430"/>
              <a:solidFill>
                <a:srgbClr val="006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17769" name="Picture 9" descr="E:\1\D\Фото БАЗА\фотоподборка\сканирование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55189" y="1844824"/>
            <a:ext cx="2906194" cy="208823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7770" name="Picture 10" descr="E:\1\D\Фото БАЗА\фотоподборка\яровой рапс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290" y="4391999"/>
            <a:ext cx="2860036" cy="208823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7771" name="Picture 11" descr="E:\1\D\Фото БАЗА\фотоподборка\529349-4010x26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442" y="1844824"/>
            <a:ext cx="2910829" cy="208823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7773" name="Picture 13" descr="E:\1\D\Фото БАЗА\фотоподборка\DSC0553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99664" y="1844824"/>
            <a:ext cx="2763076" cy="208823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7774" name="Picture 14" descr="E:\1\D\Фото БАЗА\фотоподборка\Изображение 04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99702" y="4391999"/>
            <a:ext cx="2762988" cy="208823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7776" name="Picture 16" descr="E:\1\D\Фото БАЗА\фотоподборка\оформление  коридора\DSC_012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0183" y="4391999"/>
            <a:ext cx="2904931" cy="208823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Picture 2" descr="\\RAY\Pictures\ЭМБЛЕМЫ\МСХ\герб МСХ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7956"/>
            <a:ext cx="788592" cy="7649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04640" y="6492875"/>
            <a:ext cx="439360" cy="365125"/>
          </a:xfrm>
        </p:spPr>
        <p:txBody>
          <a:bodyPr/>
          <a:lstStyle/>
          <a:p>
            <a:fld id="{B19B0651-EE4F-4900-A07F-96A6BFA9D0F0}" type="slidenum">
              <a:rPr lang="ru-RU" sz="1400" b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pPr/>
              <a:t>80</a:t>
            </a:fld>
            <a:endParaRPr lang="ru-RU" sz="1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489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Дополнительная выручка </a:t>
            </a:r>
            <a:br>
              <a:rPr lang="ru-RU" sz="3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 </a:t>
            </a:r>
            <a:r>
              <a:rPr lang="ru-RU" sz="32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высокомаржинальных</a:t>
            </a:r>
            <a:r>
              <a:rPr lang="ru-RU" sz="3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культур</a:t>
            </a:r>
          </a:p>
          <a:p>
            <a:pPr algn="ctr"/>
            <a:r>
              <a:rPr lang="ru-RU" sz="2600" b="1" i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ru-RU" sz="2600" b="1" i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 реализации программы «Три по 100»)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965398"/>
            <a:ext cx="9144000" cy="954107"/>
          </a:xfrm>
          <a:prstGeom prst="rect">
            <a:avLst/>
          </a:prstGeom>
          <a:solidFill>
            <a:srgbClr val="009242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232 </a:t>
            </a:r>
            <a:r>
              <a:rPr lang="ru-RU" sz="2800" b="1" dirty="0" err="1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тыс.тн</a:t>
            </a:r>
            <a:r>
              <a:rPr lang="ru-RU" sz="2800" b="1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масличных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(дополнительно </a:t>
            </a:r>
          </a:p>
          <a:p>
            <a:pPr algn="ctr"/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около 100 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тыс.тн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х 20 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тыс.</a:t>
            </a:r>
            <a:r>
              <a:rPr lang="ru-RU" sz="2800" b="1" strike="sngStrike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/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тн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= 2 млрд </a:t>
            </a:r>
            <a:r>
              <a:rPr lang="ru-RU" sz="2800" b="1" strike="sngStrik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1693257"/>
            <a:ext cx="9144000" cy="954107"/>
          </a:xfrm>
          <a:prstGeom prst="rect">
            <a:avLst/>
          </a:prstGeom>
          <a:solidFill>
            <a:srgbClr val="009242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332 </a:t>
            </a:r>
            <a:r>
              <a:rPr lang="ru-RU" sz="2800" b="1" dirty="0" err="1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тыс.тн</a:t>
            </a:r>
            <a:r>
              <a:rPr lang="ru-RU" sz="2800" b="1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зерна кукурузы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(дополнительно </a:t>
            </a:r>
            <a:b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более 160 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тыс.тн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х 10 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тыс.</a:t>
            </a:r>
            <a:r>
              <a:rPr lang="ru-RU" sz="2800" b="1" strike="sngStrike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/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тн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= 1,6 млрд </a:t>
            </a:r>
            <a:r>
              <a:rPr lang="ru-RU" sz="2800" b="1" strike="sngStrik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4237539"/>
            <a:ext cx="9144000" cy="954107"/>
          </a:xfrm>
          <a:prstGeom prst="rect">
            <a:avLst/>
          </a:prstGeom>
          <a:solidFill>
            <a:srgbClr val="009242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2,3 </a:t>
            </a:r>
            <a:r>
              <a:rPr lang="ru-RU" sz="2800" b="1" dirty="0" err="1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млн.тн</a:t>
            </a:r>
            <a:r>
              <a:rPr lang="ru-RU" sz="2800" b="1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сахарной свеклы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(дополнительно 700 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тыс.тн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х 2,5 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тыс.</a:t>
            </a:r>
            <a:r>
              <a:rPr lang="ru-RU" sz="2800" b="1" strike="sngStrike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/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тн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= 1,7 млрд </a:t>
            </a:r>
            <a:r>
              <a:rPr lang="ru-RU" sz="2800" b="1" strike="sngStrik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5509681"/>
            <a:ext cx="9144000" cy="954107"/>
          </a:xfrm>
          <a:prstGeom prst="rect">
            <a:avLst/>
          </a:prstGeom>
          <a:solidFill>
            <a:srgbClr val="009242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Дополнительная денежная выручка - </a:t>
            </a:r>
          </a:p>
          <a:p>
            <a:pPr algn="ctr"/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более 5,3 млрд </a:t>
            </a:r>
            <a:r>
              <a:rPr lang="ru-RU" sz="2800" b="1" strike="sngStrik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11952" y="6492875"/>
            <a:ext cx="432048" cy="365125"/>
          </a:xfrm>
        </p:spPr>
        <p:txBody>
          <a:bodyPr vert="horz" lIns="91440" tIns="45720" rIns="91440" bIns="45720" rtlCol="0" anchor="ctr"/>
          <a:lstStyle/>
          <a:p>
            <a:fld id="{B19B0651-EE4F-4900-A07F-96A6BFA9D0F0}" type="slidenum">
              <a:rPr lang="ru-RU" sz="1400" b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pPr/>
              <a:t>9</a:t>
            </a:fld>
            <a:endParaRPr lang="ru-RU" sz="1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 descr="\\RAY\Pictures\ЭМБЛЕМЫ\МСХ\герб МСХ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8" y="107956"/>
            <a:ext cx="788592" cy="7649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664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6477</TotalTime>
  <Words>3419</Words>
  <Application>Microsoft Office PowerPoint</Application>
  <PresentationFormat>Экран (4:3)</PresentationFormat>
  <Paragraphs>1185</Paragraphs>
  <Slides>80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80</vt:i4>
      </vt:variant>
    </vt:vector>
  </HeadingPairs>
  <TitlesOfParts>
    <vt:vector size="83" baseType="lpstr">
      <vt:lpstr>Тема Office</vt:lpstr>
      <vt:lpstr>Оформление по умолчанию</vt:lpstr>
      <vt:lpstr>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присвоение категории семеноводческим хозяйствам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ОКПО –  общероссийский классификатор предприятий и организаций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«Состояние и перспективы развития отрасли растениеводства  Республики Татарстан»</dc:title>
  <dc:creator>Новичков</dc:creator>
  <cp:lastModifiedBy>GarifzyanovaFF</cp:lastModifiedBy>
  <cp:revision>792</cp:revision>
  <cp:lastPrinted>2016-12-09T05:50:30Z</cp:lastPrinted>
  <dcterms:created xsi:type="dcterms:W3CDTF">2013-12-17T13:28:52Z</dcterms:created>
  <dcterms:modified xsi:type="dcterms:W3CDTF">2018-11-20T08:32:48Z</dcterms:modified>
</cp:coreProperties>
</file>