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</p:sldMasterIdLst>
  <p:notesMasterIdLst>
    <p:notesMasterId r:id="rId23"/>
  </p:notesMasterIdLst>
  <p:handoutMasterIdLst>
    <p:handoutMasterId r:id="rId24"/>
  </p:handoutMasterIdLst>
  <p:sldIdLst>
    <p:sldId id="365" r:id="rId4"/>
    <p:sldId id="345" r:id="rId5"/>
    <p:sldId id="352" r:id="rId6"/>
    <p:sldId id="385" r:id="rId7"/>
    <p:sldId id="386" r:id="rId8"/>
    <p:sldId id="387" r:id="rId9"/>
    <p:sldId id="363" r:id="rId10"/>
    <p:sldId id="389" r:id="rId11"/>
    <p:sldId id="390" r:id="rId12"/>
    <p:sldId id="391" r:id="rId13"/>
    <p:sldId id="392" r:id="rId14"/>
    <p:sldId id="393" r:id="rId15"/>
    <p:sldId id="394" r:id="rId16"/>
    <p:sldId id="396" r:id="rId17"/>
    <p:sldId id="397" r:id="rId18"/>
    <p:sldId id="398" r:id="rId19"/>
    <p:sldId id="399" r:id="rId20"/>
    <p:sldId id="400" r:id="rId21"/>
    <p:sldId id="401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902" userDrawn="1">
          <p15:clr>
            <a:srgbClr val="A4A3A4"/>
          </p15:clr>
        </p15:guide>
        <p15:guide id="2" orient="horz" pos="21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4482"/>
    <a:srgbClr val="0A3155"/>
    <a:srgbClr val="102D4A"/>
    <a:srgbClr val="2672BA"/>
    <a:srgbClr val="000000"/>
    <a:srgbClr val="A28E76"/>
    <a:srgbClr val="F7F7F7"/>
    <a:srgbClr val="C4B7A8"/>
    <a:srgbClr val="C2BEBE"/>
    <a:srgbClr val="AC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78" autoAdjust="0"/>
    <p:restoredTop sz="94280" autoAdjust="0"/>
  </p:normalViewPr>
  <p:slideViewPr>
    <p:cSldViewPr snapToGrid="0" showGuides="1">
      <p:cViewPr>
        <p:scale>
          <a:sx n="66" d="100"/>
          <a:sy n="66" d="100"/>
        </p:scale>
        <p:origin x="984" y="882"/>
      </p:cViewPr>
      <p:guideLst>
        <p:guide pos="3902"/>
        <p:guide orient="horz" pos="21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DFC710A8-29AE-4177-85A7-F3CCEF7783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708D17B6-7261-47CB-9C8A-35ACAF11B9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AEEEA921-BBF0-4121-BBA2-4F1EBF8FACA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B2565B86-C106-4A19-B55C-AA6DF234A1F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997FCE53-E0C8-460F-B599-2F7578C7997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F8260C25-01BD-489E-91DB-D1FDEF50E6E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1" y="8029"/>
            <a:ext cx="12192000" cy="6858000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82776" y="2197504"/>
            <a:ext cx="12404090" cy="2419985"/>
            <a:chOff x="-3488464" y="1642783"/>
            <a:chExt cx="12404090" cy="2419985"/>
          </a:xfrm>
        </p:grpSpPr>
        <p:sp>
          <p:nvSpPr>
            <p:cNvPr id="22" name="矩形 21"/>
            <p:cNvSpPr/>
            <p:nvPr/>
          </p:nvSpPr>
          <p:spPr>
            <a:xfrm>
              <a:off x="-3488464" y="1642783"/>
              <a:ext cx="12404090" cy="2419985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ctr"/>
              <a:r>
                <a:rPr lang="ru-RU" altLang="zh-CN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Arial" panose="020B0604020202020204" pitchFamily="34" charset="0"/>
                </a:rPr>
                <a:t>Безопаность жизнедеятельности</a:t>
              </a:r>
              <a:endParaRPr lang="ru-RU" altLang="zh-CN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 algn="ctr"/>
              <a:r>
                <a:rPr lang="ru-RU" altLang="zh-CN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Arial" panose="020B0604020202020204" pitchFamily="34" charset="0"/>
                </a:rPr>
                <a:t>и охраны труда</a:t>
              </a:r>
              <a:endParaRPr lang="ru-RU" altLang="zh-CN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8233743" y="2040909"/>
              <a:ext cx="309880" cy="11531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zh-CN" altLang="en-US" sz="6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31165" y="379095"/>
            <a:ext cx="11527155" cy="1388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431165" y="210820"/>
            <a:ext cx="11527790" cy="6414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 algn="ctr"/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Виды инструктажей, порядок их проведения и регистрация</a:t>
            </a:r>
            <a:endParaRPr sz="1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/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 характеру и времени проведения инструктажи подразделяют: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 i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1) вводный</a:t>
            </a:r>
            <a:endParaRPr sz="1600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 i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2) первичный на рабочем месте;</a:t>
            </a:r>
            <a:endParaRPr sz="1600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 i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3) повторный; </a:t>
            </a:r>
            <a:endParaRPr sz="1600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 i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4) внеплановый;</a:t>
            </a:r>
            <a:endParaRPr sz="1600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 i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5) целевой.</a:t>
            </a:r>
            <a:endParaRPr sz="1600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Вводный инструктаж. </a:t>
            </a:r>
            <a:endParaRPr sz="1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Вводный инструктаж по безопасности труда проводят со всеми вновь</a:t>
            </a:r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принимаемыми на работу независимо от их образования, стажа работы по данной профессии или должности, с временными работниками, командированными, учащимися , прибывшими на производственное обучение или практику.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Инструктаж проводит инженер по охране труда или лицо, на которое приказом по предприятию возложены эти обязанности. 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Проводят в кабинете охраны труда. 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Вводный инструктаж проводят по программе, разработанной отделом охраны труда с учетом требований стандартов, правил, норм и инструкций по охране труда, а также всех особенностей производства, утвержденной руководителем   по согласованию с профсоюзным комитетом. О проведении вводного инструктажа делают запись в журнале регистрации вводного инструктажа с обязательной подписью инструктируемого и инструктирующего. Наряду с журналом может быть использована личная карточка прохождения обучения.</a:t>
            </a:r>
            <a:endParaRPr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lang="ru-RU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31165" y="379095"/>
            <a:ext cx="11527155" cy="1388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429895" y="210820"/>
            <a:ext cx="11527790" cy="6414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/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Первичный инструктаж на рабочем месте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до начала производственной деятельности проводят: 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со всеми вновь принятыми на предприятие, переводимыми из одного подразделения в другое;</a:t>
            </a:r>
            <a:endParaRPr sz="16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>
              <a:buNone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 работниками, выполняющими новую для них работ;</a:t>
            </a:r>
            <a:endParaRPr sz="16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0">
              <a:buNone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со студентами и учащимися, прибывшими на производственное обучение или практику перед выполнением новых видов работ. 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Лица, которые не связаны с обслуживанием, испытанием, наладкой и</a:t>
            </a:r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ремонтом оборудования, использованием инструмента, хранением и применением сырья и материалов, первичный инструктаж на рабочем месте не проходят. 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Инструктаж проводят по программам, разработанным и утвержденным руководителями подразделений предприятия. Программы согласовывают с отделом охраны труда и профкомом. Проводят с каждым работником или с группой лиц, обслуживающих однотипное оборудование. Все , в том числе выпускники ПТУ, учебно-производственных комбинатов, после первичного инструктажа на рабочем месте должны в течение первых 2 - 14 смен пройти стажировку под руководством лиц, назначенных приказом по цеху. 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Рабочие допускаются к самостоятельной работе после стажировки.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Повторный инструктаж.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Повторный инструктаж проходят все. не реже одного раза в полугодие. Повторный инструктаж проводят индивидуально или с группой работников, обслуживающих однотипное оборудование и в пределах общего рабочего места по программе первичного инструктажа на рабочем месте в полном объеме</a:t>
            </a:r>
            <a:endParaRPr lang="ru-RU" altLang="en-US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31165" y="379095"/>
            <a:ext cx="11527155" cy="1388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32105" y="189865"/>
            <a:ext cx="11527790" cy="6414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/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Внеплановый инструктаж.</a:t>
            </a:r>
            <a:endParaRPr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1) при введении в действие новых или переработанных стандартов, правил, инструкций по охране труда, а также изменений к ним; </a:t>
            </a:r>
            <a:endParaRPr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2) при изменении технологического процесса, замене или модернизации оборудования, приспособлений и инструмента, исходного сырья, материалов и других факторов, влияющих на безопасность труда; </a:t>
            </a:r>
            <a:endParaRPr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3) при нарушении работающими   требований безопасности труда, которые могут привести или привели к травме, аварии, взрыву или пожару, отравлению;</a:t>
            </a:r>
            <a:endParaRPr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4) по требованию органов надзора; </a:t>
            </a:r>
            <a:endParaRPr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5) при перерывах в работе - для работ, к которым предъявляют дополнительные (повышенные) требования безопасности труда более чем на 30 календарных дней, а для остальных работ - 60 дней. Внеплановый инструктаж проводят индивидуально или с группой работников одной профессии. Объем и содержание инструктажа определяют в каждом конкретном случае в зависимости от причин и обстоятельств, вызвавших необходимость его проведения. О </a:t>
            </a:r>
            <a:r>
              <a:rPr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провед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  <a:r>
              <a:rPr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инстр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делается запись в журнале регистр. </a:t>
            </a:r>
            <a:r>
              <a:rPr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инстр.-ей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а также в личной карточке.</a:t>
            </a:r>
            <a:endParaRPr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Целевой инструктаж.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Проводят при выполнении разовых работ, не связанных с прямыми обязанностями по специальности (погрузка, выгрузка.); ликвидации последствий аварий, стихийных бедствий и катастроф; производстве работ, на которые оформляется наряд-допуск, разрешение и другие документы; проведении экскурсии на предприятии. Он </a:t>
            </a:r>
            <a:r>
              <a:rPr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фиксир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в наряде-допуске, с указ. № </a:t>
            </a:r>
            <a:r>
              <a:rPr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инстр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Работник, провод. </a:t>
            </a:r>
            <a:r>
              <a:rPr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инстр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и инструктируемый </a:t>
            </a:r>
            <a:r>
              <a:rPr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подпис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в наряде-допуске с указ. времени и даты начала работы.</a:t>
            </a:r>
            <a:endParaRPr lang="ru-RU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317" y="7938"/>
            <a:ext cx="12192000" cy="6858000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290955" y="1316990"/>
            <a:ext cx="9629140" cy="3871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Тема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2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Опасные и вредные производственные факторы</a:t>
            </a:r>
            <a:r>
              <a:rPr sz="2400">
                <a:solidFill>
                  <a:schemeClr val="bg1"/>
                </a:solidFill>
                <a:latin typeface="Arial Cyr" pitchFamily="34" charset="0"/>
                <a:sym typeface="+mn-ea"/>
              </a:rPr>
              <a:t> </a:t>
            </a:r>
            <a:endParaRPr sz="2400" b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sz="2400" b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sz="2400" b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Лекция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1</a:t>
            </a:r>
            <a:endParaRPr sz="2400" b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endParaRPr sz="2400" b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1. Микроклимат судовой среды. Опасные и вредные производственные факторы: физические, химические, биологические;</a:t>
            </a:r>
            <a:endParaRPr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  2.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Основные средства коллективной и индивидуальной защиты. Способы профилактики профессиональных заболеваний</a:t>
            </a:r>
            <a:r>
              <a:rPr sz="2400">
                <a:solidFill>
                  <a:schemeClr val="bg1"/>
                </a:solidFill>
                <a:latin typeface="Arial Cyr" pitchFamily="34" charset="0"/>
                <a:sym typeface="+mn-ea"/>
              </a:rPr>
              <a:t>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sz="2400">
                <a:solidFill>
                  <a:srgbClr val="FFFF00"/>
                </a:solidFill>
                <a:latin typeface="Arial Cyr" pitchFamily="34" charset="0"/>
                <a:sym typeface="+mn-ea"/>
              </a:rPr>
              <a:t>                             </a:t>
            </a:r>
            <a:endParaRPr sz="2400">
              <a:solidFill>
                <a:srgbClr val="FFFF00"/>
              </a:solidFill>
              <a:latin typeface="Arial Cyr" pitchFamily="34" charset="0"/>
            </a:endParaRPr>
          </a:p>
          <a:p>
            <a:pPr algn="just"/>
            <a:r>
              <a:rPr>
                <a:solidFill>
                  <a:srgbClr val="FFFF00"/>
                </a:solidFill>
                <a:latin typeface="Arial Cyr" pitchFamily="34" charset="0"/>
                <a:sym typeface="+mn-ea"/>
              </a:rPr>
              <a:t>                             </a:t>
            </a:r>
            <a:endParaRPr lang="ru-RU" altLang="en-US">
              <a:solidFill>
                <a:srgbClr val="FFFF00"/>
              </a:solidFill>
              <a:latin typeface="Arial Cyr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317" y="7938"/>
            <a:ext cx="12192000" cy="6858000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633095" y="393700"/>
            <a:ext cx="11336655" cy="6088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 algn="ctr"/>
            <a:r>
              <a: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КЛАССИФИКАЦИЯ ОПАСНЫХ И ВРЕДНЫХ</a:t>
            </a:r>
            <a:endParaRPr sz="1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/>
            <a:r>
              <a: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ПОИЗВОДСТВЕННЫХ ФАКТОРОВ»</a:t>
            </a:r>
            <a:endParaRPr sz="1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связи с многообразием неблагоприятных производственных факторов, а также в целях обеспечения системности и четкости профилактической работы по охране труда, возникла необходимость в классификации ОВПФ.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 природе действия все ОВПФ подразделяются на четыре группы: </a:t>
            </a:r>
            <a:r>
              <a: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физические, химические, биологические и психофизиологические.</a:t>
            </a:r>
            <a:endParaRPr sz="1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 группе </a:t>
            </a:r>
            <a:r>
              <a: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физических ОВПФ</a:t>
            </a: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относятся: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движущиеся машины и механизмы, подвижные части производственного оборудования, перемещающиеся изделия, заготовки, материалы;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повышенная запыленность и загазованность воздуха рабочей зоны;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повышенная или пониженная температура поверхностей оборудования материалов;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повышенная или пониженная температура, влажность, подвижность воздуха рабочей зоны;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повышенный уровень шума, вибрации, инфразвука, ультразвуковых колебаний, ионизирующие излучения, статическое электричество, ультрафиолетовая или инфракрасная радиация;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повышенное или пониженное барометрическое давление в рабочей зоне и его резкое измерение;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повышенная или пониженная ионизация воздуха;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повышенное напряжение в электрической цепи, замыкание которой может произойти через тело человека;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повышенная напряженность электрического или магнитного полей;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отсутствие или недостаток естественного света;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недостаточная освещенность рабочей зоны;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повышенная яркость света;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острые кромки, заусеницы, шероховатость на поверхности заготовок, инструмента, оборудования;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расположение рабочих мест на значительной высоте относительно поверхности </a:t>
            </a:r>
            <a:r>
              <a:rPr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</a:t>
            </a:r>
            <a:r>
              <a:rPr>
                <a:solidFill>
                  <a:srgbClr val="FFFF00"/>
                </a:solidFill>
                <a:latin typeface="Arial Cyr" pitchFamily="34" charset="0"/>
                <a:sym typeface="+mn-ea"/>
              </a:rPr>
              <a:t>                  </a:t>
            </a:r>
            <a:endParaRPr lang="ru-RU" altLang="en-US">
              <a:solidFill>
                <a:srgbClr val="FFFF00"/>
              </a:solidFill>
              <a:latin typeface="Arial Cyr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317" y="7938"/>
            <a:ext cx="12192000" cy="6858000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357505" y="133985"/>
            <a:ext cx="11696700" cy="67240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/>
            <a:r>
              <a: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Химические ОВПФ</a:t>
            </a: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по характеру воздействия на организм человека делятся на: токсические, раздражающие, канцерогенные, мутагенные и влияющие на репродуктивные функции. 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Химические вещества проникают в организм человека через органы дыхания, желудочно-кишечный тракт, кожные покровы и слизистые оболочки.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/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 степени воздействия на организм все вредные вещества подразделяются на четыре класса опасности: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 - чрезвычайно опасные (ртуть, свинец и др.)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II - </a:t>
            </a:r>
            <a:r>
              <a:rPr sz="160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высокоопасные</a:t>
            </a: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(кислоты, щелочи и др.)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III- умеренно опасные (камфара, чай и др.)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IY - малоопасные (аммиак, ацетон, бензин и др.).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Биологические ОВПФ</a:t>
            </a:r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включают следующие биологические объекты:</a:t>
            </a:r>
            <a:endParaRPr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патогенные микроорганизмы - бактерии, вирусы, спирохеты, грибы, простейшие и продукты их </a:t>
            </a:r>
            <a:r>
              <a:rPr sz="160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жизнедеятельности.</a:t>
            </a:r>
            <a:endParaRPr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indent="342900"/>
            <a:r>
              <a:rPr sz="1600" b="1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Психологические ОВПФ</a:t>
            </a:r>
            <a:r>
              <a:rPr sz="160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по характеру воздействия подразделяются</a:t>
            </a:r>
            <a:endParaRPr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на физические (статические и динамические) и нервно-психические перегрузки (умственное перенапряжение, перенапряжение анализаторов, монотонность труда, эмоциональные перегрузки).</a:t>
            </a:r>
            <a:endParaRPr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indent="342900"/>
            <a:endParaRPr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indent="342900"/>
            <a:endParaRPr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Все ВПФ можно подразделить на обусловленные неблагоприятными изменениями внешней производственной среды и особенностями технологических процессов, эксплуатацией судового оборудования и обрабатываемых материалов, эксплуатацией судового оборудования и обрабатываемых материалов, а также связывается с неправильной организацией трудовых процессов.</a:t>
            </a:r>
            <a:endParaRPr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indent="342900"/>
            <a:endParaRPr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indent="342900"/>
            <a:r>
              <a:rPr sz="160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Результат воздействия различных ОВПФ на организм человека в основном зависят от природы фактора, его количественной характеристики (концентрации, уровня, интенсивности) и от места воздействия факторов на организм.</a:t>
            </a:r>
            <a:endParaRPr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indent="342900" algn="ctr"/>
            <a:r>
              <a:rPr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</a:t>
            </a:r>
            <a:r>
              <a:rPr>
                <a:solidFill>
                  <a:srgbClr val="FFFF00"/>
                </a:solidFill>
                <a:latin typeface="Arial Cyr" pitchFamily="34" charset="0"/>
                <a:sym typeface="+mn-ea"/>
              </a:rPr>
              <a:t>                  </a:t>
            </a:r>
            <a:endParaRPr lang="ru-RU" altLang="en-US">
              <a:solidFill>
                <a:srgbClr val="FFFF00"/>
              </a:solidFill>
              <a:latin typeface="Arial Cyr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31165" y="379095"/>
            <a:ext cx="11527155" cy="1388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32105" y="189865"/>
            <a:ext cx="11527790" cy="6414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/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Средства коллективной защиты-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средства защиты, конструктивно и функционально связанные с производственным процессом, производственным оборудованием, типа судна.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зависимости от назначения бывают</a:t>
            </a:r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sz="1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нормализации воздушной среды производственных помещений и рабочих мест, локализации вредных факторов, отопления, вентиляции;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нормализации освещения помещений и рабочих мест (источники света, осветительные приборы и т.д.);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от ионизирующих излучений (оградительные, герметизирующие устройства, знаки безопасности и т.д.);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от инфракрасных излучений (оградительные; герметизирующие, теплоизолирующие устройства и т.д.);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от ультрафиолетовых и электромагнитных излучений (оградительные, для вентиляции воздуха, дистанционного управления и т.д.);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от лазерного излучения (ограждение, знаки безопасности);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от шума и ультразвука (ограждение, глушители шума);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от вибрации (виброизолирующие, </a:t>
            </a:r>
            <a:r>
              <a:rPr sz="16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виброгасящие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sz="16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вибропоглощающие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устройства и т.д.);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от поражения электротоком (ограждения, сигнализация, изолирующие устройства, заземление, </a:t>
            </a:r>
            <a:r>
              <a:rPr sz="16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зануление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и т.д.);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от высоких и низких температур (ограждения, </a:t>
            </a:r>
            <a:r>
              <a:rPr sz="16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термоизолирующие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устройства, обогрев и охлаждение);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от воздействия механических факторов (ограждение, предохранительные и тормозные устройства, знаки безопасности);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от воздействия химических факторов (устройства для герметизации, вентиляции и очистки воздуха, дистанционного управления и т.д.).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от воздействия биологических факторов (ограждение, вентиляция, знаки безопасности и т.д.)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lang="ru-RU" altLang="en-US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31165" y="379095"/>
            <a:ext cx="11527155" cy="1388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32105" y="189865"/>
            <a:ext cx="11527790" cy="6414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/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Коллективные средства защиты делятся на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оградительные, предохранительные, тормозные устройства, устройства автоматического контроля и сигнализации, дистанционного управления, знаки безопасности.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Оградительные устройства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предназначены для предотвращения случайного попадания человека в опасную зону. Применяются для изоляции движущихся частей машин, зон обработки станков, прессов, ударных элементов машин от рабочей зоны. Устройства подразделяются на стационарные, подвижные и переносные.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Предохранительные устройства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используют для автоматического отключения машин и оборудования при отклонении от нормального режима работы или при попадании человека в опасную зону. Эти устройства могут быть блокирующими и ограничительными. Блокирующие устройства по принципу действия бывают: электромеханические, фотоэлектрические, электромагнитные, радиационные, механические.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Широко используются </a:t>
            </a:r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тормозные устройства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которые можно подразделить на колодочные, дисковые, конические и клиновые. Чаще всего используют колодочные и дисковые тормоза. </a:t>
            </a:r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Тормозные системы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могут быть ручные, ножные, полуавтоматические и автоматические.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 обеспечения безопасной и надежной работы оборудования очень важны информационные, предупреждающие, аварийные устройства автоматического контроля и сигнализации. Устройства контроля – это приборы для измерения давлений, температуры, статических и динамических нагрузок, характеризующих работу машин и оборудования. </a:t>
            </a:r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Системы сигнализации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бывают: звуковыми, световыми, цветовыми, знаковыми, комбинированными.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 защиты от поражения электрическим током применяются различные технические меры. Это – малые напряжения; электрическое разделение сети; контроль и профилактика повреждения изоляции; защита от случайного прикосновения к токоведущим частям; защитное заземление; защитное отключение; индивидуальные средства защиты.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lang="ru-RU" altLang="en-US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31165" y="379095"/>
            <a:ext cx="11527155" cy="1388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32105" y="189865"/>
            <a:ext cx="11527790" cy="6414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 algn="ctr"/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Средства индивидуальной защиты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— средства, которые используются работниками для защиты от вредных и опасных факторов производственного процесса, а также для защиты от загрязнения. СИЗ применяются в тех случаях, когда безопасность выполнения работ не может быть полностью обеспечена организацией производства, конструкцией оборудования, средствами коллективной защиты.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Обеспечение работников средствами индивидуальной защиты должно соответствовать Типовым отраслевым нормам бесплатной выдачи рабочим и служащим специальной одежды, специальной обуви и других средств индивидуальной защиты, утв. постановлением Минтруда России от 25.12.97 № 66. 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b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sz="1600" i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зависимости от назначения выделяют:</a:t>
            </a:r>
            <a:endParaRPr sz="1600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 изолирующие костюмы - </a:t>
            </a:r>
            <a:r>
              <a:rPr sz="16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пневмокостюмы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 гидроизолирующие костюмы; скафандры;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органов дыхания - противогазы; респираторы; </a:t>
            </a:r>
            <a:r>
              <a:rPr sz="16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пневмошлемы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 </a:t>
            </a:r>
            <a:r>
              <a:rPr sz="16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пневмомаски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специальную одежду - комбинезоны, полукомбинезоны; куртки; брюки; костюмы; халаты; плащи; полушубки, тулупы; фартуки; жилеты; нарукавники.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специальную обувь — сапоги, ботфорты, полусапожки, ботинки, полуботинки, туфли, галоши, боты, бахилы;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рук - рукавицы, перчатки;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головы - каски; шлемы, подшлемники; шапки, береты, шляпы;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лица - защитные маски; защитные щитки;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органов слуха - </a:t>
            </a:r>
            <a:r>
              <a:rPr sz="16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противошумные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шлемы; наушники; вкладыши;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средства защиты глаз - защитные очки;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предохранительные приспособления - пояса предохранительные; диэлектрические коврики; ручные захваты; манипуляторы; наколенники, налокотники, наплечники;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защитные, дерматологические средства - моющие средства; пасты; кремы; мази.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>
              <a:buChar char="-"/>
            </a:pP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Использование СИЗ должно обеспечивать максимальную безопасность, а неудобства, связанные с их применением, должны быть сведены к минимуму.; защитное заземление; защитное отключение; индивидуал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ьные средства защиты.</a:t>
            </a:r>
            <a:endParaRPr sz="16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342900"/>
            <a:endParaRPr lang="ru-RU" altLang="en-US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31165" y="379095"/>
            <a:ext cx="11527155" cy="1388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32105" y="189865"/>
            <a:ext cx="11527790" cy="6414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 algn="ctr"/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Обеспечение членов экипажа судна специальной одеждой,</a:t>
            </a:r>
            <a:endParaRPr sz="1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/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специальной обувью и другими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СИЗ.</a:t>
            </a:r>
            <a:endParaRPr sz="1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/>
            <a:endParaRPr sz="1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56. СИЗ выдаются членам экипажа судна в соответствии с Межотраслевыми правилами обеспечения работников специальной одеждой, специальной обувью и другими средствами индивидуальной защиты, утвержденными приказом </a:t>
            </a:r>
            <a:r>
              <a:rPr sz="16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Минздравсоцразвития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России от 1 июня 2009 г. № 290н . с изменениями, внесенными приказом </a:t>
            </a:r>
            <a:r>
              <a:rPr sz="16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Минздравсоцразвития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России от 27 января 2010 г. № 28н., и Типовыми нормами бесплатной выдачи специальной одежды, специальной обуви и других средств индивидуальной защиты работникам, занятым на работах с вредными и (или) опасными условиями труда, а также на работах, выполняемых в особых температурных условиях или связанных с загрязнением, утвержденными приказом </a:t>
            </a:r>
            <a:r>
              <a:rPr sz="16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Минздравсоцразвития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России от 22 июня 2009 г. № 357н коллективным договором.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57. Члены экипажа судна в процессе несения вахтенной службы и выполнения судовых работ обязаны использовать СИЗ.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58. Работодатель (судовладелец) судна обязан обеспечить регулярную стирку и ремонт СИЗ.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59. Перед каждым применением СИЗ должны быть осмотрены. При осмотре необходимо обращать внимание на отсутствие загрязнения и внешних повреждений.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60. Ответственность за комплектность и организацию правильного хранения СИЗ возлагается на руководителей судовых служб.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61. Члены экипажа судна должны быть обучены методам использования СИЗ и информированы об ограничениях при их использовании.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62. Запрещается на судне ношение обуви без задников, в т. ч. в свободное от вахт время.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63. При выполнении работ на высоте, за бортом, грузовых операциях, ремонтных работах и швартовных операциях на судах для защиты головы должны применяться СИЗ.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64. У входа в машинное отделение должно быть обеспечено наличие дежурных СИЗ органа слуха.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lang="ru-RU" altLang="en-US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317" y="7938"/>
            <a:ext cx="12192000" cy="6858000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290955" y="1316990"/>
            <a:ext cx="9629140" cy="3871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Тема 1 Производственный травматизм </a:t>
            </a:r>
            <a:endParaRPr sz="2400" b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sz="2400" b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sz="2400" b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Лекция 1</a:t>
            </a:r>
            <a:endParaRPr sz="2400" b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endParaRPr sz="2400" b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     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1. Органы контроля за состоянием охраны труда и ТБ  на судне.</a:t>
            </a:r>
            <a:endParaRPr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Причины производственного травматизма</a:t>
            </a:r>
            <a:r>
              <a:rPr sz="2400">
                <a:solidFill>
                  <a:schemeClr val="bg1"/>
                </a:solidFill>
                <a:latin typeface="Arial Cyr" pitchFamily="34" charset="0"/>
                <a:sym typeface="+mn-ea"/>
              </a:rPr>
              <a:t>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</a:t>
            </a:r>
            <a:endParaRPr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          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2.Классификация производственного травматизма.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</a:t>
            </a:r>
            <a:endParaRPr sz="2400" b="1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               </a:t>
            </a:r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Разбор характерных случаев травматизма на флоте .</a:t>
            </a:r>
            <a:endParaRPr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>
                <a:solidFill>
                  <a:srgbClr val="FFFF00"/>
                </a:solidFill>
                <a:latin typeface="Arial Cyr" pitchFamily="34" charset="0"/>
                <a:sym typeface="+mn-ea"/>
              </a:rPr>
              <a:t>                             </a:t>
            </a:r>
            <a:endParaRPr lang="ru-RU" altLang="en-US">
              <a:solidFill>
                <a:srgbClr val="FFFF00"/>
              </a:solidFill>
              <a:latin typeface="Arial Cyr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31165" y="283845"/>
            <a:ext cx="11527155" cy="1388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1. Органы контроля за состоянием охраны труда и ТБ  на судне.</a:t>
            </a:r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Причины производственного травматизма</a:t>
            </a:r>
            <a:r>
              <a:rPr>
                <a:latin typeface="Arial Cyr" pitchFamily="34" charset="0"/>
                <a:sym typeface="+mn-ea"/>
              </a:rPr>
              <a:t> </a:t>
            </a:r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</a:t>
            </a:r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b="1"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          </a:t>
            </a:r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Приказ Минтруда России от 05.06.2014 </a:t>
            </a:r>
            <a:r>
              <a:rPr b="1"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 </a:t>
            </a:r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№ 367н</a:t>
            </a:r>
            <a:br>
              <a:rPr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«Об утверждении Правил по охране труда на судах морского и речного флота»</a:t>
            </a:r>
            <a:br>
              <a:rPr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зарегистрировано в Минюсте России 04.08.2014 № 33445)</a:t>
            </a:r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05460" y="1672590"/>
            <a:ext cx="11527155" cy="45015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1. Правила по охране труда на судах морского и речного флота распространяются на работодателей (судовладельцев), экипажи судов морского и речного флота, плавающих под флагом РФ, находящихся в эксплуатации, отстое, ремонте, реконструкции, независимо от их типа и форм собственности, зарегистрированные в установленном порядке, за исключением военных кораблей и вспомогательных судов Военно-Морского Флота.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 Правила соответствуют требованиям </a:t>
            </a:r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Конвенции Международной организации труда 2006 года "О труде в морском судоходстве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", ратифицированной Федеральным законом от 5 июня 2012 г. № 56-ФЗ "О ратификации Конвенции 2006 года о труде в морском судоходстве" (далее - Конвенция).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В соответствии с Правилами работодатель (судовладелец) обеспечивает разработку, утверждение инструкций по охране труда и их наличие на судах.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5. В соответствии со статьей 353 Трудового кодекса Российской Федерации (Собрание законодательства Российской Федерации, 2002, № 1, ст. 3; 2011, № 30, ст. 4590) (далее - Кодекс) федеральный государственный надзор за соблюдением Правил осуществляется </a:t>
            </a:r>
            <a:r>
              <a:rPr sz="1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федеральной инспекцией труда</a:t>
            </a:r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6. Общественный контроль за выполнением Правил осуществляют уполномоченные представители профсоюза (руководители, технические и правовые инспекторы труда).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Контроль за выполнением Правил на рабочих местах членов экипажей судов организует работодатель (судовладелец) через специалистов служб (отделов) охраны труда, безопасности мореплавания, механико-судовых служб.</a:t>
            </a:r>
            <a:endParaRPr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7. В соответствии со статьей 265 Кодекса запрещается применение труда лиц в возрасте до 18 лет на работах, предусмотренных Перечнем тяжелых работ и работ с вредными или опасными условиями труда, при выполнении которых запрещается применение труда лиц моложе 18 лет, утвержденным постановлением Правительства Российской Федерации от 25 февраля 2000 г. № 163</a:t>
            </a:r>
            <a:endParaRPr sz="16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342900"/>
            <a:endParaRPr lang="ru-RU" altLang="en-US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31165" y="379095"/>
            <a:ext cx="11527155" cy="1388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32740" y="379095"/>
            <a:ext cx="11527155" cy="59131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8. На каждом судне должны находиться документы по охране труда: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1) нормативно-техническая документация по охране труда;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2) учетно-отчетная документация: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журнал учета осмотров и испытаний переносного электрооборудования;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журнал осмотров и испытаний электросварочного и газосварочного оборудования;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3) документы контролирующих надзорных органов: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сертификаты на штормтрапы;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акты испытаний штормтрапов, предохранительных поясов и страховочных концов;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карты специальной оценки условий труда;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сертификаты соответствия организации работ по охране труда;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4) документация по обучению вопросам охраны труда: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журналы регистрации инструктажа по охране труда;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удостоверения, подтверждающие прохождение обучения и проверку знаний требований охраны труда;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сертификат об окончании курсов по оказанию медицинской помощи для лица, назначенного ответственным за оказание медицинской помощи на судне.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 каждом судне должна находиться копия коллективного договора, заключенного работодателем (судовладельцем) с первичной профсоюзной организацией или иным представительным органом работников (при его наличии).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342900"/>
            <a:endParaRPr sz="14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9. В соответствии с правилом 5.1.3 Конвенции суда, совершающие международные рейсы, валовой вместимостью 500 или более регистровых тонн должны иметь свидетельство о соответствии трудовым нормам в морском судоходстве и декларацию о соблюдении трудовых норм в морском судоходстве.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10. Трудовые договоры, заключаемые с членами экипажей судов, должны соответствовать требованиям действующего законодательства Российской Федерации.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11. В соответствии со статьей 218 Кодекса (Собрание законодательства Российской Федерации, 2002, № 1, ст. 3; 2006, № 27, ст. 2878) по инициативе работодателя (судовладельца) и (или) по инициативе работников либо их представительного органа на судне создаются комитеты (комиссии) по охране труда.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342900"/>
            <a:endParaRPr lang="ru-RU" altLang="en-US" sz="1400">
              <a:solidFill>
                <a:schemeClr val="tx1"/>
              </a:solidFill>
              <a:latin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31165" y="379095"/>
            <a:ext cx="11527155" cy="1388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431165" y="210820"/>
            <a:ext cx="11527790" cy="6414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II. ОХРАНА ТРУДА НА СУДАХ, НАХОДЯЩИХСЯ В ЭКСПЛУАТАЦИИ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Обязанность и ответственность судовладельца и командного состава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12. Работодатель (судовладелец) обязан обеспечить:</a:t>
            </a:r>
            <a:endParaRPr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1) наличие на судне системы управления охраной труда (далее - СУОТ);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2) регулярное инспектирование рабочих мест на судне, от технического состояния которых зависит здоровье и безопасность членов экипажа;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3) выявление, оценку рисков, управление ими на судне, информирование о них членов экипажа судна;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4) безопасность членов экипажа судна при эксплуатации судового оборудования, инструментов и выполнении судовых работ;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5) наличие на судне подготовленного в установленном порядке лица по оказанию первой медицинской помощи и лица по осуществлению медицинского ухода в соответствии с национальными и международными требованиями;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6) организацию контроля за состоянием условий труда на рабочих местах, а также за правильным применением членами экипажа судна средств индивидуальной и коллективной защиты;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7) осуществление санитарно-бытового и лечебно-профилактического обслуживания членов экипажа судна в соответствии с требованиями охраны труда;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8) рассмотрение предложений, поступающих от экипажа судна, о мерах по созданию безопасных условий труда;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9) наличие необходимых документов по охране труда;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10) организацию работы судовых комитетов (комиссий) по охране труда (при их наличии);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11) разработку технологических карт или инструкций по безопасному выполнению характерных опасных судовых работ;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12) обучение по охране труда и проверку знаний требований охраны труда капитана судна, лиц командного состава и членов экипажа судна.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13. </a:t>
            </a:r>
            <a:r>
              <a:rPr sz="1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Капитан судна обязан обеспечить:</a:t>
            </a:r>
            <a:endParaRPr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1) безопасные условия труда, соблюдение требований нормативных правовых актов (далее - НПА) по охране труда членами экипажа судна;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2) выполнение на судне положений действующей в судоходной компании СУОТ, требований федерального органа исполнительной власти, уполномоченного на осуществление федерального государственного надзора за соблюдением трудового законодательства и иных НПА, содержащих нормы трудового права, и его территориальных органов (государственных инспекций труда в субъектах Российской Федерации).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14. </a:t>
            </a:r>
            <a:r>
              <a:rPr sz="1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Лицо командного состава, назначенное капитаном судна ответственным за организацию работ по охране труда на судне, обязано</a:t>
            </a:r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1) вести судовую документацию СУОТ;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2) совместно с руководителями судовых служб составлять заявки на обеспечение членов экипажа судна специальной одеждой, специальной обувью и другими средствами индивидуальной защиты (далее - СИЗ);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3) участвовать совместно с руководителями судовых служб и членами судового комитета (комиссии) по охране труда (при его наличии) в проверках состояния охраны труда на рабочих местах членов экипажа судна;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4) участвовать в работе судового комитета (комиссии) по охране труда;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5) участвовать в работе комиссии по расследованию несчастных случаев, оформлять документы по расследованию несчастных случаев.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15. Руководители судовых служб обязаны</a:t>
            </a:r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обеспечить соблюдение Правил в своих подразделениях и проводить в них обучение членов экипажа судов соответствующей службы безопасным приемам и методам работы.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342900"/>
            <a:endParaRPr lang="ru-RU" altLang="en-US" sz="1400">
              <a:solidFill>
                <a:schemeClr val="tx1"/>
              </a:solidFill>
              <a:latin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0" y="-31618"/>
            <a:ext cx="12192000" cy="6889618"/>
            <a:chOff x="0" y="-31618"/>
            <a:chExt cx="12192000" cy="688961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" b="41"/>
            <a:stretch>
              <a:fillRect/>
            </a:stretch>
          </p:blipFill>
          <p:spPr>
            <a:xfrm>
              <a:off x="0" y="7938"/>
              <a:ext cx="12192000" cy="6850062"/>
            </a:xfrm>
            <a:prstGeom prst="rect">
              <a:avLst/>
            </a:prstGeom>
            <a:solidFill>
              <a:srgbClr val="114482"/>
            </a:solidFill>
          </p:spPr>
        </p:pic>
        <p:sp>
          <p:nvSpPr>
            <p:cNvPr id="20" name="矩形 19"/>
            <p:cNvSpPr/>
            <p:nvPr/>
          </p:nvSpPr>
          <p:spPr>
            <a:xfrm>
              <a:off x="0" y="-31618"/>
              <a:ext cx="12192000" cy="6858000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25083" y="211015"/>
              <a:ext cx="11732456" cy="641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" name="Текстовое поле 1"/>
          <p:cNvSpPr txBox="1"/>
          <p:nvPr/>
        </p:nvSpPr>
        <p:spPr>
          <a:xfrm>
            <a:off x="431165" y="379095"/>
            <a:ext cx="11527155" cy="1388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endParaRPr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431165" y="210820"/>
            <a:ext cx="11527790" cy="6414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/>
            <a:r>
              <a:rPr sz="1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16. Капитан и командный состав судна обязаны</a:t>
            </a:r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следить за тем, чтобы: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1) механизмы, устройства, системы и оборудование судна эксплуатировались в соответствии с требованиями инструкций по эксплуатации заводов-изготовителей оборудования, правил технической эксплуатации судовых технических средств и конструкций, требованиями Правил;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2) механизмы, устройства, системы и оборудование судна осматривались, проверялись и испытывались в сроки, установленные инструкциями заводов-изготовителей оборудования, правилами технической эксплуатации судовых технических средств и конструкций;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3) при работе механизмов и другого оборудования судна движущиеся и вращающиеся их части, а также отверстия в оборудовании, через которые в процессе эксплуатации могут выделяться пламя, горячие газы, пыль, лучистая теплота, были закрыты или ограждены;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4) проемы палубы и рабочие места, расположенные на высоте от 500 мм и выше (площадки управления, наблюдения), имели закрепленные </a:t>
            </a:r>
            <a:r>
              <a:rPr sz="120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леерные</a:t>
            </a:r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ограждения.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17. Члены экипажа судна обязаны:</a:t>
            </a:r>
            <a:endParaRPr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1) сообщить своему непосредственному начальнику о замеченных неисправностях судового оборудования, систем, устройств, трапов, средств страховки, представляющих опасность, а также о нарушениях Правил и инструкций по охране труда;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2) использовать предохранительные приспособления и СИЗ в соответствии с выполняемой работой;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3) выполнять требования инструкций по охране труда по основным и совмещающим профессиям и должностям, а также по конкретному виду выполняемых судовых работ;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sz="12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4) при несчастном случае немедленно прекратить воздействие внешних травмирующих факторов, оказать первую помощь пострадавшему, сообщить о событии вахтенному помощнику капитана (вахтенному механику) и, по возможности, сохранить обстановку на месте происшествия для расследования.</a:t>
            </a:r>
            <a:endParaRPr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sz="1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342900"/>
            <a:endParaRPr lang="ru-RU" altLang="en-US" sz="1400">
              <a:solidFill>
                <a:schemeClr val="tx1"/>
              </a:solidFill>
              <a:latin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8098" y="7938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255"/>
            <a:ext cx="12210415" cy="6858000"/>
          </a:xfrm>
          <a:prstGeom prst="rect">
            <a:avLst/>
          </a:prstGeom>
          <a:solidFill>
            <a:schemeClr val="accent1">
              <a:lumMod val="50000"/>
              <a:alpha val="23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71450" y="8255"/>
            <a:ext cx="11907520" cy="6924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342900" algn="ctr"/>
            <a:r>
              <a: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Причины производственного травматизма</a:t>
            </a:r>
            <a:endParaRPr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/>
            <a:r>
              <a:rPr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Производственный травматизм и профессиональные заболевания. Классификация несчастных случаев.</a:t>
            </a:r>
            <a:endParaRPr b="1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Если   окружающая среда оказывает вредное воздействие на организм человека, это определяют как </a:t>
            </a:r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производственные вредности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Они вызывают профессиональные заболевания, которые развиваются постепенно и становятся хроническими. 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Производственная травма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представляет собой внезапное повреждение организма человека потерю им трудоспособности, вызванные несчастным случаем. Повторение несчастных случаев, связанных с производством, называется </a:t>
            </a:r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производственным травматизмом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 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Несчастные случаи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—</a:t>
            </a:r>
            <a:r>
              <a: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это несчастные случаи, происшедшие при выполнении работы по заданию работодателя, при следовании на - и с работы на транспорте предприятия, при сопровождении грузов предприятия. </a:t>
            </a:r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Несчастные случаи вне производства, но связанные с работой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 — это несчастные случаи, происшедшие при выполнении трудовых обязанностей, при следовании на работу и с работы на общественном или личном транспорте, при выполнении командировочного задания, при выполнении некоторых государственных или общественных обязанностей, выполнение обязанно­стей депутата), при спасении человека, охране правопорядка и др. 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Несчастные случаи не связанные с производством, но происшедшие на производстве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 — это несчастные случаи, происшедшие при изготовлении предметов в личных целях, самовольном использовании транспорта предприятия, участии в спортивных мероприятиях на территории предприятия, при хищении имущества предприятия, опьянении. 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Бытовые несчастные случаи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— это несчастные случаи, происшедшие в быту (дома) или при нахождении на предприятии вне рабочего времени. 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Несчастные случаи делятся на: - по количеству пострадавших на одиночные и групповые; 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по тяжести - легкие (уколы, царапины ссадины), тяжелые (переломы костей, сотрясение мозга) и со смертельным исходом; - в зависимости от причин, места и времени происшествия делятся на две группы: связанные с работой и не связанные с работой (бытовые травмы).</a:t>
            </a:r>
            <a:endParaRPr lang="ru-RU" alt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850640" y="699897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8098" y="7938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255"/>
            <a:ext cx="12210415" cy="6858000"/>
          </a:xfrm>
          <a:prstGeom prst="rect">
            <a:avLst/>
          </a:prstGeom>
          <a:solidFill>
            <a:schemeClr val="accent1">
              <a:lumMod val="50000"/>
              <a:alpha val="23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8415" y="8255"/>
            <a:ext cx="10547985" cy="64623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342900"/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Выделяют следующие группы причин производственного травматизма: </a:t>
            </a:r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технические, организационные, санитарно-гигиенические, психофизические или личные.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Технические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- несоответствие требованиям безопасности или неисправности, возникшие в процессе эксплуатации оборудования, инструментов приспособлений и средств защиты, обусловленные неявными дефектами. 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Организационные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причины полностью зависят от уровня организации труда на предприятии. К ним относят недостатки в содержании территории, проездов, проходов; неправильная расстановка оборудования; нарушение правил эксплуатации оборудования, нарушение правил и норм транспортировки, складирования и хранения; недостатки в обучении рабочих безопасным методам труда; отсутствие, неисправность средств индивидуальной защиты; несоблюдение норм трудового законодательства. 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 санитарно-гигиеническим причинам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относят повышенное содержание в воздухе рабочей зоны вредных веществ; недостаточное освещение; повышенные уровни шума, вибраций; неудовлетворительные метеорологические условия; отсутствие СИЗ и санитарно-бытовых помещений, нарушение правил личной гигиены. 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 психофизическим причинам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относят физические и нервно-психические перегрузки, утомление, монотонность труда, стрессовые ситуации; несоответствие анатомо-физиологических и психических особенностей организма человека характеру выполняемой работы, а также необходимо учитывать физиологические возможности, антропометрические данные.</a:t>
            </a:r>
            <a:endParaRPr lang="ru-RU" alt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850640" y="699897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" b="41"/>
          <a:stretch>
            <a:fillRect/>
          </a:stretch>
        </p:blipFill>
        <p:spPr>
          <a:xfrm>
            <a:off x="0" y="7938"/>
            <a:ext cx="12192000" cy="685006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8098" y="7938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255"/>
            <a:ext cx="12210415" cy="6858000"/>
          </a:xfrm>
          <a:prstGeom prst="rect">
            <a:avLst/>
          </a:prstGeom>
          <a:solidFill>
            <a:schemeClr val="accent1">
              <a:lumMod val="50000"/>
              <a:alpha val="23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8415" y="8255"/>
            <a:ext cx="11236960" cy="59918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42900" algn="ctr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Профилактика производственного травматизма</a:t>
            </a:r>
            <a:endParaRPr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/>
            <a:endParaRPr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/>
            <a:endParaRPr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Различают 2 основных метода:</a:t>
            </a:r>
            <a:endParaRPr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lang="ru-RU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ретроспективный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lang="ru-RU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-п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рогностический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Ретроспективные методы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(статистический, топографический, экономический)требуют накопления данных о несчастных случаях. В этом и кроется один из главных недостатков.</a:t>
            </a:r>
            <a:endParaRPr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Прогностические методы</a:t>
            </a: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позволяют изучать опасность на основе логико-вероятностного анализа, правил техники безопасности, мнений экспертов, специальных экспериментов (монографический).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r>
              <a: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Пути предупреждения производственного травматизма</a:t>
            </a:r>
            <a:endParaRPr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/>
            <a:endParaRPr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механизация,  и дистанционное управление процессами и оборудованием, применением  робототехники; адаптация  человека в   к условиям труда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профотбор людей, соответствующих условиям подготовки, воспитание положительного отношения к охране труда, система поощрений и стимулирования, дисциплинарные меры воздействия, применение СИЗ и др.;</a:t>
            </a:r>
            <a:endParaRPr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создание безопасной техники, машин и технологий, средств защиты и приспособлений, оптимизация их параметров производственной среды.</a:t>
            </a:r>
            <a:endParaRPr lang="ru-RU" alt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850640" y="699897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u0txypx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28069</Words>
  <Application>WPS Presentation</Application>
  <PresentationFormat>宽屏</PresentationFormat>
  <Paragraphs>305</Paragraphs>
  <Slides>19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6" baseType="lpstr">
      <vt:lpstr>Arial</vt:lpstr>
      <vt:lpstr>SimSun</vt:lpstr>
      <vt:lpstr>Wingdings</vt:lpstr>
      <vt:lpstr>Calibri Light</vt:lpstr>
      <vt:lpstr>Lato Regular</vt:lpstr>
      <vt:lpstr>Segoe Print</vt:lpstr>
      <vt:lpstr>华文楷体</vt:lpstr>
      <vt:lpstr>Microsoft YaHei</vt:lpstr>
      <vt:lpstr>黑体</vt:lpstr>
      <vt:lpstr>Calibri</vt:lpstr>
      <vt:lpstr>方正兰亭黑_GBK</vt:lpstr>
      <vt:lpstr>Arial Unicode MS</vt:lpstr>
      <vt:lpstr>仿宋_GB2312</vt:lpstr>
      <vt:lpstr>Times New Roman</vt:lpstr>
      <vt:lpstr>Arial Cyr</vt:lpstr>
      <vt:lpstr>Office 主题</vt:lpstr>
      <vt:lpstr>5_Office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Дарья</cp:lastModifiedBy>
  <cp:revision>222</cp:revision>
  <dcterms:created xsi:type="dcterms:W3CDTF">2018-12-01T07:21:00Z</dcterms:created>
  <dcterms:modified xsi:type="dcterms:W3CDTF">2024-12-09T11:20:14Z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1049-12.2.0.18911</vt:lpwstr>
  </property>
  <property fmtid="{D5CDD505-2E9C-101B-9397-08002B2CF9AE}" pid="3" name="ICV">
    <vt:lpwstr>7F35AD5836724B7A8F10D4348675A02E_11</vt:lpwstr>
  </property>
</Properties>
</file>