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91" r:id="rId1"/>
  </p:sldMasterIdLst>
  <p:notesMasterIdLst>
    <p:notesMasterId r:id="rId37"/>
  </p:notesMasterIdLst>
  <p:handoutMasterIdLst>
    <p:handoutMasterId r:id="rId38"/>
  </p:handoutMasterIdLst>
  <p:sldIdLst>
    <p:sldId id="604" r:id="rId2"/>
    <p:sldId id="656" r:id="rId3"/>
    <p:sldId id="657" r:id="rId4"/>
    <p:sldId id="658" r:id="rId5"/>
    <p:sldId id="659" r:id="rId6"/>
    <p:sldId id="660" r:id="rId7"/>
    <p:sldId id="661" r:id="rId8"/>
    <p:sldId id="662" r:id="rId9"/>
    <p:sldId id="663" r:id="rId10"/>
    <p:sldId id="664" r:id="rId11"/>
    <p:sldId id="683" r:id="rId12"/>
    <p:sldId id="665" r:id="rId13"/>
    <p:sldId id="667" r:id="rId14"/>
    <p:sldId id="654" r:id="rId15"/>
    <p:sldId id="666" r:id="rId16"/>
    <p:sldId id="655" r:id="rId17"/>
    <p:sldId id="653" r:id="rId18"/>
    <p:sldId id="605" r:id="rId19"/>
    <p:sldId id="668" r:id="rId20"/>
    <p:sldId id="608" r:id="rId21"/>
    <p:sldId id="670" r:id="rId22"/>
    <p:sldId id="671" r:id="rId23"/>
    <p:sldId id="672" r:id="rId24"/>
    <p:sldId id="673" r:id="rId25"/>
    <p:sldId id="674" r:id="rId26"/>
    <p:sldId id="675" r:id="rId27"/>
    <p:sldId id="676" r:id="rId28"/>
    <p:sldId id="677" r:id="rId29"/>
    <p:sldId id="678" r:id="rId30"/>
    <p:sldId id="680" r:id="rId31"/>
    <p:sldId id="679" r:id="rId32"/>
    <p:sldId id="681" r:id="rId33"/>
    <p:sldId id="682" r:id="rId34"/>
    <p:sldId id="606" r:id="rId35"/>
    <p:sldId id="651" r:id="rId36"/>
  </p:sldIdLst>
  <p:sldSz cx="9144000" cy="6858000" type="screen4x3"/>
  <p:notesSz cx="6784975" cy="985678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9933FF"/>
    <a:srgbClr val="66FF66"/>
    <a:srgbClr val="04FC33"/>
    <a:srgbClr val="009900"/>
    <a:srgbClr val="D5C92B"/>
    <a:srgbClr val="FF00FF"/>
    <a:srgbClr val="FFCC00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94660"/>
  </p:normalViewPr>
  <p:slideViewPr>
    <p:cSldViewPr>
      <p:cViewPr varScale="1">
        <p:scale>
          <a:sx n="80" d="100"/>
          <a:sy n="80" d="100"/>
        </p:scale>
        <p:origin x="-876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900"/>
    </p:cViewPr>
  </p:sorterViewPr>
  <p:notesViewPr>
    <p:cSldViewPr>
      <p:cViewPr varScale="1">
        <p:scale>
          <a:sx n="55" d="100"/>
          <a:sy n="55" d="100"/>
        </p:scale>
        <p:origin x="-2616" y="-108"/>
      </p:cViewPr>
      <p:guideLst>
        <p:guide orient="horz" pos="3104"/>
        <p:guide pos="2137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8" tIns="46209" rIns="92418" bIns="46209" numCol="1" anchor="t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4925" y="0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8" tIns="46209" rIns="92418" bIns="46209" numCol="1" anchor="t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8" tIns="46209" rIns="92418" bIns="46209" numCol="1" anchor="b" anchorCtr="0" compatLnSpc="1">
            <a:prstTxWarp prst="textNoShape">
              <a:avLst/>
            </a:prstTxWarp>
          </a:bodyPr>
          <a:lstStyle>
            <a:lvl1pPr defTabSz="923925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42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4925" y="9363075"/>
            <a:ext cx="2940050" cy="493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418" tIns="46209" rIns="92418" bIns="46209" numCol="1" anchor="b" anchorCtr="0" compatLnSpc="1">
            <a:prstTxWarp prst="textNoShape">
              <a:avLst/>
            </a:prstTxWarp>
          </a:bodyPr>
          <a:lstStyle>
            <a:lvl1pPr algn="r" defTabSz="923925">
              <a:defRPr sz="1200"/>
            </a:lvl1pPr>
          </a:lstStyle>
          <a:p>
            <a:pPr>
              <a:defRPr/>
            </a:pPr>
            <a:fld id="{06A9D30D-C3AC-471C-841C-0B7780A1774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005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3338" y="0"/>
            <a:ext cx="2940050" cy="4921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C3BF993-F014-4DD8-9479-89D93B8081FB}" type="datetimeFigureOut">
              <a:rPr lang="ru-RU"/>
              <a:pPr>
                <a:defRPr/>
              </a:pPr>
              <a:t>27.09.2012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28688" y="739775"/>
            <a:ext cx="4927600" cy="36957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7863" y="4681538"/>
            <a:ext cx="5429250" cy="44354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361488"/>
            <a:ext cx="29400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3338" y="9361488"/>
            <a:ext cx="2940050" cy="4937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D79AA567-82B1-485E-AB99-98EBD1AB00A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FA9749-CF99-462F-9B47-630A9F583A2C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C65CE45-7801-402D-986B-D8FF222C8C3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4ECE2A-A2D6-4F16-869C-C45E6397DC1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21FA668-7DD4-4EDD-846F-AFC41927AC0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BE787B-5FA8-4135-99FB-2391E75F342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3D7C6AC-1A34-429B-993A-E2247F2B96B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F2F026-1F2A-4FCA-B781-3B46D09496F7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9655FCD-2F85-45BE-8B53-D0192C359028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pPr>
              <a:defRPr/>
            </a:pPr>
            <a:fld id="{51DB4F57-A8EF-4A7E-AB5E-F7EE79BCA325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dirty="0" smtClean="0"/>
              <a:t>Образец заголовка</a:t>
            </a:r>
            <a:endParaRPr kumimoji="0" lang="en-US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A2803CE-4B57-4C28-9D17-12833B2ACFEB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6139834-8D87-426A-9503-B0633483978E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>
              <a:defRPr/>
            </a:pPr>
            <a:fld id="{FAA363EA-7408-473E-9E38-3CC285C8D1E6}" type="slidenum">
              <a:rPr lang="ru-RU" smtClean="0"/>
              <a:pPr>
                <a:defRPr/>
              </a:pPr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&#1052;&#1086;&#1080;%20&#1076;&#1086;&#1082;&#1091;&#1084;&#1077;&#1085;&#1090;&#1099;\&#1052;&#1086;&#1080;%20&#1074;&#1080;&#1076;&#1077;&#1086;&#1079;&#1072;&#1087;&#1080;&#1089;&#1080;\&#1058;&#1091;&#1082;&#1086;&#1074;&#1072;&#1103;%20&#1089;&#1077;&#1103;&#1083;&#1082;&#1072;%20Beta.wmv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&#1052;&#1086;&#1080;%20&#1076;&#1086;&#1082;&#1091;&#1084;&#1077;&#1085;&#1090;&#1099;\&#1052;&#1086;&#1080;%20&#1074;&#1080;&#1076;&#1077;&#1086;&#1079;&#1072;&#1087;&#1080;&#1089;&#1080;\Vi_spread_02%20(JCB).mpg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&#1052;&#1086;&#1080;%20&#1076;&#1086;&#1082;&#1091;&#1084;&#1077;&#1085;&#1090;&#1099;\&#1052;&#1086;&#1080;%20&#1074;&#1080;&#1076;&#1077;&#1086;&#1079;&#1072;&#1087;&#1080;&#1089;&#1080;\Vi_spread_01%20(EDW).mpg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ideo" Target="file:///D:\&#1052;&#1086;&#1080;%20&#1076;&#1086;&#1082;&#1091;&#1084;&#1077;&#1085;&#1090;&#1099;\&#1052;&#1086;&#1080;%20&#1074;&#1080;&#1076;&#1077;&#1086;&#1079;&#1072;&#1087;&#1080;&#1089;&#1080;\Vi_spread_04%20(open%20unit).mpg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wmf"/><Relationship Id="rId4" Type="http://schemas.openxmlformats.org/officeDocument/2006/relationships/image" Target="../media/image18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3.jpeg"/><Relationship Id="rId4" Type="http://schemas.openxmlformats.org/officeDocument/2006/relationships/image" Target="../media/image22.gif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1.jpeg"/><Relationship Id="rId4" Type="http://schemas.openxmlformats.org/officeDocument/2006/relationships/image" Target="../media/image30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gif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gif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2.gif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gif"/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4.wmf"/><Relationship Id="rId5" Type="http://schemas.openxmlformats.org/officeDocument/2006/relationships/image" Target="../media/image43.jpeg"/><Relationship Id="rId4" Type="http://schemas.openxmlformats.org/officeDocument/2006/relationships/image" Target="../media/image4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png"/><Relationship Id="rId5" Type="http://schemas.openxmlformats.org/officeDocument/2006/relationships/image" Target="../media/image20.png"/><Relationship Id="rId4" Type="http://schemas.openxmlformats.org/officeDocument/2006/relationships/image" Target="../media/image17.pn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60648"/>
            <a:ext cx="9144000" cy="792088"/>
          </a:xfrm>
        </p:spPr>
        <p:txBody>
          <a:bodyPr>
            <a:normAutofit/>
          </a:bodyPr>
          <a:lstStyle/>
          <a:p>
            <a:pPr algn="ctr"/>
            <a:r>
              <a:rPr lang="ru-RU" sz="2400" dirty="0" smtClean="0">
                <a:solidFill>
                  <a:schemeClr val="tx1"/>
                </a:solidFill>
                <a:latin typeface="Arial Narrow" pitchFamily="34" charset="0"/>
              </a:rPr>
              <a:t>ТЕМА:</a:t>
            </a:r>
            <a:r>
              <a:rPr lang="ru-RU" sz="3600" dirty="0" smtClean="0">
                <a:solidFill>
                  <a:schemeClr val="tx1"/>
                </a:solidFill>
                <a:latin typeface="Arial Narrow" pitchFamily="34" charset="0"/>
              </a:rPr>
              <a:t> </a:t>
            </a:r>
            <a:r>
              <a:rPr lang="ru-RU" sz="3600" cap="all" dirty="0" smtClean="0">
                <a:solidFill>
                  <a:srgbClr val="FF0000"/>
                </a:solidFill>
              </a:rPr>
              <a:t>Машины внесения удобрений (МВУ)</a:t>
            </a:r>
            <a:endParaRPr lang="ru-RU" sz="3600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 txBox="1">
            <a:spLocks/>
          </p:cNvSpPr>
          <p:nvPr/>
        </p:nvSpPr>
        <p:spPr>
          <a:xfrm>
            <a:off x="457200" y="2132856"/>
            <a:ext cx="8229600" cy="4191744"/>
          </a:xfrm>
          <a:prstGeom prst="rect">
            <a:avLst/>
          </a:prstGeom>
        </p:spPr>
        <p:txBody>
          <a:bodyPr/>
          <a:lstStyle/>
          <a:p>
            <a:r>
              <a:rPr kumimoji="0" lang="ru-RU" sz="26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lang="ru-RU" sz="4000" dirty="0" smtClean="0">
                <a:solidFill>
                  <a:schemeClr val="accent2"/>
                </a:solidFill>
                <a:latin typeface="Arial Narrow" pitchFamily="34" charset="0"/>
              </a:rPr>
              <a:t>ВОПРОСЫ:</a:t>
            </a:r>
            <a:r>
              <a:rPr lang="ru-RU" sz="4000" dirty="0" smtClean="0">
                <a:latin typeface="Arial Narrow" pitchFamily="34" charset="0"/>
              </a:rPr>
              <a:t> </a:t>
            </a:r>
            <a:r>
              <a:rPr lang="ru-RU" sz="4000" b="1" dirty="0" smtClean="0">
                <a:latin typeface="Arial Narrow" pitchFamily="34" charset="0"/>
              </a:rPr>
              <a:t/>
            </a:r>
            <a:br>
              <a:rPr lang="ru-RU" sz="4000" b="1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1.</a:t>
            </a:r>
            <a:r>
              <a:rPr lang="ru-RU" sz="4000" dirty="0" smtClean="0"/>
              <a:t> Виды удобрений. Технологии и способы их внесения. АТТ.</a:t>
            </a:r>
            <a:r>
              <a:rPr lang="ru-RU" sz="4000" dirty="0" smtClean="0">
                <a:latin typeface="Arial Narrow" pitchFamily="34" charset="0"/>
              </a:rPr>
              <a:t> </a:t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2.</a:t>
            </a:r>
            <a:r>
              <a:rPr lang="ru-RU" sz="4000" dirty="0" smtClean="0"/>
              <a:t> Классификация МВУ и РО</a:t>
            </a:r>
            <a:r>
              <a:rPr lang="ru-RU" sz="4000" dirty="0" smtClean="0">
                <a:latin typeface="Arial Narrow" pitchFamily="34" charset="0"/>
              </a:rPr>
              <a:t>. </a:t>
            </a:r>
            <a:br>
              <a:rPr lang="ru-RU" sz="4000" dirty="0" smtClean="0">
                <a:latin typeface="Arial Narrow" pitchFamily="34" charset="0"/>
              </a:rPr>
            </a:br>
            <a:r>
              <a:rPr lang="ru-RU" sz="4000" dirty="0" smtClean="0">
                <a:latin typeface="Arial Narrow" pitchFamily="34" charset="0"/>
              </a:rPr>
              <a:t>3.</a:t>
            </a:r>
            <a:r>
              <a:rPr lang="ru-RU" sz="4000" dirty="0" smtClean="0"/>
              <a:t> Тенденции развития МВУ</a:t>
            </a:r>
            <a:r>
              <a:rPr lang="ru-RU" sz="4000" dirty="0" smtClean="0">
                <a:latin typeface="Arial Narrow" pitchFamily="34" charset="0"/>
              </a:rPr>
              <a:t>.</a:t>
            </a:r>
          </a:p>
          <a:p>
            <a:endParaRPr kumimoji="0" lang="ru-RU" sz="4000" b="0" i="0" u="none" strike="noStrike" kern="1200" cap="none" spc="0" normalizeH="0" baseline="0" noProof="0" dirty="0">
              <a:ln>
                <a:noFill/>
              </a:ln>
              <a:solidFill>
                <a:srgbClr val="9933FF"/>
              </a:solidFill>
              <a:effectLst/>
              <a:uLnTx/>
              <a:uFillTx/>
              <a:latin typeface="Arial Narrow" pitchFamily="34" charset="0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ChangeArrowheads="1"/>
          </p:cNvSpPr>
          <p:nvPr/>
        </p:nvSpPr>
        <p:spPr bwMode="auto">
          <a:xfrm>
            <a:off x="0" y="154419"/>
            <a:ext cx="9144000" cy="6432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2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ВОПРОС №1</a:t>
            </a:r>
            <a:endParaRPr kumimoji="0" lang="ru-RU" sz="3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ВИДЫ УДОБРЕНИЙ: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1.МИНЕРАЛЬНЫЕ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(ПРОМЫШЛЕННОГО ПРОИСХОЖДЕНИЯ):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80"/>
                </a:solidFill>
                <a:effectLst/>
                <a:latin typeface="Arial" pitchFamily="34" charset="0"/>
                <a:ea typeface="Times New Roman" pitchFamily="18" charset="0"/>
              </a:rPr>
              <a:t>а).ПО ФИЗИЧЕСКОМУ СОСТОЯНИЮ: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ТВЕРДЫЕ (ГРАНУЛЫ 1-4 ММ.);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ЖИДКИЕ;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ПОРОШКООБРАЗНЫЕ.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б). ПО ХИМИЧЕСКОМУ СОСТАВУ: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АЗОТНЫЕ: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АММИАЧНАЯ СЕЛИТРА, КАРБАМИД(МОЧЕВИНА), СУЛЬФАТ АММОНИЯ, НАТРИЕВАЯ СЕЛИТРА, ЖИДКИЙ (БЕЗВОДНЫЙ) АММИАК;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ФОСФОРНЫЕ: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СУПЕРФОСФАТЫ, ФОСФОРИТНАЯ МУКА, ОБЕСФТОРЕННЫЙ ФОСФАТ, ПРЕЦИПИТАТ;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КАЛИЙНЫЕ: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ХЛОРИСТЫЙ КАЛИЙ, СУЛЬФАТ КАЛИЯ, КАЛИЙНЫЕ СОЛИ, КАИНИТ, КАЛИМАГНЕЗИЯ(ШЕНИТ), КАЛИЙНО-МАГНИЕВЫЙ КОНЦЕНТРАТ(КАЛИМАГ);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Rectangle 1"/>
          <p:cNvSpPr>
            <a:spLocks noChangeArrowheads="1"/>
          </p:cNvSpPr>
          <p:nvPr/>
        </p:nvSpPr>
        <p:spPr bwMode="auto">
          <a:xfrm>
            <a:off x="0" y="92333"/>
            <a:ext cx="9144000" cy="24929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МАГНИЕВЫЕ: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ОКИСЬ МАГНИЯ, СУЛЬФАТ МАГНИЯ;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МИКРОУДОБРЕНИЯ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БОРНЫЕ, МЕДНЫЕ, МАРГАНЦЕВЫЕ, ЦИНКОВЫЕ;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КОМПЛЕКСНЫЕ (СЛОЖНЫЕ):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НИТРОФОСКА, АММОФОС, НИТРОАММОФОСКА, НИТРОФОС, КАРБОАММОФОС, ЖИДКИЕ КОМПЛЕКСНЫЕ УДОБРЕНИЯ(ЖКУ);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ТУКОСМЕСИ.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69634" name="Rectangle 2"/>
          <p:cNvSpPr>
            <a:spLocks noChangeArrowheads="1"/>
          </p:cNvSpPr>
          <p:nvPr/>
        </p:nvSpPr>
        <p:spPr bwMode="auto">
          <a:xfrm>
            <a:off x="0" y="2636912"/>
            <a:ext cx="9144000" cy="40010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2. ОРГАНИЧЕСКИЕ 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(ЖИВОТНОГО И РАСТИТЕЛЬНОГО ПРОИСХОЖДЕНИЯ):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ТВЕРДЫЕ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КОМПОСТ, НАВОЗ, ТОРФ, ПТИЧИЙ ПОМЕТ, СИДЕРАТЫ;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800080"/>
                </a:solidFill>
                <a:effectLst/>
                <a:latin typeface="Arial" pitchFamily="34" charset="0"/>
                <a:ea typeface="Times New Roman" pitchFamily="18" charset="0"/>
              </a:rPr>
              <a:t>- ЖИДКИЕ: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ФЕКАЛИИ, НАВОЗНАЯ ЖИЖА.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3. ОРГАННО-МИНЕРАЛЬНЫЕ СМЕСИ.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4. МЕЛИОРАНТЫ: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-ИЗВЕСТКОВЫЕ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ИСПОЛЬЗУЮТСЯ ДЛЯ НЕЙТРАЛИЗАЦИИ КИСЛЫХ ПОЧВ: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ИЗВЕСТНЯКОВАЯ МУКА, СЛАНЦЕВАЯ ЗОЛА, МЕТАЛУРГИЧЕСКИЕ ШЛАКИ.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1822450" algn="l"/>
              </a:tabLst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-ГИПСОВЫЕ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ИСПОЛЬЗУЮТСЯ ДЛЯ  НЕЙТРАЛИЗАЦИИ СОЛОНЦОВЫХ (ЩЕЛОЧНЫХ) ПОЧВ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: СЫРОМОЛОТЫЙ ГИПС, ФОСФОГИПС.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rgbClr val="339966"/>
                </a:solidFill>
                <a:effectLst/>
                <a:latin typeface="Arial" pitchFamily="34" charset="0"/>
                <a:ea typeface="Times New Roman" pitchFamily="18" charset="0"/>
              </a:rPr>
              <a:t>  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7" name="Rectangle 1"/>
          <p:cNvSpPr>
            <a:spLocks noChangeArrowheads="1"/>
          </p:cNvSpPr>
          <p:nvPr/>
        </p:nvSpPr>
        <p:spPr bwMode="auto">
          <a:xfrm>
            <a:off x="0" y="489733"/>
            <a:ext cx="9144000" cy="5878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ТЕХНОЛОГИИ ВНЕСЕНИЯ-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ОПРЕДЕЛЯЮТ ПОСЛЕДОВАТЕЛЬНОСТЬ ТЕХНОЛОГИЧЕСКИХ ПРОЦЕССОВ И НЕОБХОДИМЫЙ НАБОР МАШИН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ПРЯМОТОЧНАЯ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УДОБРЕНИЯ НА СКЛАДЕ ЗАГРУЖАЮТ В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МВУ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КОТОРЫЙ  ВНОСИТ ИХ В ПОЧВУ (ИСПОЛЬЗУЕТСЯ ПРИ   ПЕРЕВОЗКИ УДОБРЕНИЙ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ДО 4 КМ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ПЕРЕГРУЗОЧНАЯ-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УДОБРЕНИЯ НА СКЛАДЕ ЗАГРУЖАЮТ В ТРАНСПОРТИРОВЩИКИ-ПЕРЕГРУЗЧИКИ, ВЫВОЗЯТ В ПОЛЕ, ПЕРЕГРУЖАЮТ В МВУ, КОТОРЫЙ  ВНОСИТ ИХ В ПОЧВУ (ИСПОЛЬЗУЕТСЯ ПРИ  ПЕРЕВОЗКИ УДОБРЕНИЙ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ДО 10 КМ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.);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- ПЕРЕВАЛОЧНАЯ (ДВУХФАЗНАЯ)-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УДОБРЕНИЯ СО СКЛАДА ВЫВОЗЯТ ТРАНСПОРТНЫМИ  МАШИНАМИ В ПОЛЕ И ВЫГРУЖАЮТ В  КУЧИ ИЛИ ПЕРЕДВИЖНЫЕ ЕМКОСТИ, ЗАТЕМ В УСТАНОВЛЕННЫЕ АГРОТЕХНИЧЕСКИЕ СРОКИ ЗАГРУЖАЮТ(ПЕРЕЛИВАЮТ) В МВУ И ВНОСЯТ В ПОЧВУ ИЛИ  РАЗБРАСЫВАЮТ ПО ПОЛЮ ВАЛКОВАТЕЛЕМ РАЗБРАСЫВАТЕЛЕМ.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1" name="Rectangle 1"/>
          <p:cNvSpPr>
            <a:spLocks noChangeArrowheads="1"/>
          </p:cNvSpPr>
          <p:nvPr/>
        </p:nvSpPr>
        <p:spPr bwMode="auto">
          <a:xfrm>
            <a:off x="0" y="631140"/>
            <a:ext cx="9144000" cy="59093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СПОСОБЫ ВНЕСЕНИЯ: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u="sng" dirty="0" smtClean="0">
                <a:solidFill>
                  <a:srgbClr val="7030A0"/>
                </a:solidFill>
                <a:latin typeface="Arial" pitchFamily="34" charset="0"/>
                <a:ea typeface="Times New Roman" pitchFamily="18" charset="0"/>
              </a:rPr>
              <a:t>По времени:</a:t>
            </a:r>
            <a:endParaRPr kumimoji="0" lang="ru-RU" b="0" i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  <a:ea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ПРЕДПОСЕВНОЙ (ОСНОВНОЙ)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УДОБРЕНИЯ РАВНОМЕРНО РАЗБРАСЫВАЮТСЯ  ПО ПОВЕРХНОСТИ ПОЛЯ И ЗАДЕЛЫВАЮТСЯ ПОМ  </a:t>
            </a:r>
            <a:r>
              <a:rPr kumimoji="0" lang="ru-RU" sz="20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(ЭТОТ СПОСОБ РАСПРОСТРАНЯЕТСЯ НА ВСЕ ОРГАНИЧЕСКИЕ УДОБРЕНИЯ, МЕЛИОРАНТЫ И НА БОЛЬШУЮ ДОЛЮ МИНЕРАЛЬНЫХ  УДОБРЕНИЙ);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2. ПРИПОСЕВНОЙ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–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ВЫПОЛНЯЕТСЯ ОДНОВРЕМЕННО С ПОСЕВОМ. ПРИ ЭТОМ УДОБРЕНИЯ ВНОСЯТСЯ  С СЕМЕНАМИ ИЛИ  ВБЛИЗИ НИХ.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3. ПОСЛЕПОСЕВНОЙ (ПОДКОРМКА)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–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ЭТО ВНЕСЕНИЕ УДОБРЕНИЙ В КОРНЕОБИТАЕМЫЙ СЛОЙ ПОЧВЫ В ПЕРИОД ВЕГЕТАЦИИ (РАЗВИТИЯ) РАСТЕНИЙ.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sz="800" dirty="0" smtClean="0"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sng" strike="noStrike" cap="none" normalizeH="0" baseline="0" dirty="0" smtClean="0">
                <a:ln>
                  <a:noFill/>
                </a:ln>
                <a:solidFill>
                  <a:srgbClr val="7030A0"/>
                </a:solidFill>
                <a:effectLst/>
                <a:latin typeface="Arial" pitchFamily="34" charset="0"/>
              </a:rPr>
              <a:t>По месту расположения в пахотном слое: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sng" strike="noStrike" cap="none" normalizeH="0" baseline="0" dirty="0" smtClean="0">
              <a:ln>
                <a:noFill/>
              </a:ln>
              <a:solidFill>
                <a:srgbClr val="7030A0"/>
              </a:solidFill>
              <a:effectLst/>
              <a:latin typeface="Arial" pitchFamily="34" charset="0"/>
            </a:endParaRP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</a:rPr>
              <a:t>Разбросной </a:t>
            </a:r>
            <a:r>
              <a:rPr lang="ru-RU" dirty="0" smtClean="0">
                <a:latin typeface="Arial" pitchFamily="34" charset="0"/>
              </a:rPr>
              <a:t>(по поверхности поля);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</a:rPr>
              <a:t> </a:t>
            </a:r>
          </a:p>
          <a:p>
            <a:pPr marL="457200" marR="0" lvl="0" indent="-45720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AutoNum type="arabicPeriod"/>
              <a:tabLst/>
            </a:pPr>
            <a:r>
              <a:rPr lang="ru-RU" dirty="0" smtClean="0">
                <a:solidFill>
                  <a:srgbClr val="FF0000"/>
                </a:solidFill>
                <a:latin typeface="Arial" pitchFamily="34" charset="0"/>
              </a:rPr>
              <a:t>Внутрипочвенный</a:t>
            </a:r>
            <a:r>
              <a:rPr lang="ru-RU" dirty="0" smtClean="0">
                <a:latin typeface="Arial" pitchFamily="34" charset="0"/>
              </a:rPr>
              <a:t> (с заделкой удобрения в пахотном слое)</a:t>
            </a:r>
            <a:endParaRPr kumimoji="0" lang="ru-RU" b="0" i="0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2862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А Т Т</a:t>
            </a: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1). ПРИ РАСТАРИВАНИИ, ИЗМЕЛЬЧЕНИИ, СМЕШИВАНИИ: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ПОТЕРИ С БУМАЖНОЙ МЕШКОТАРОЙ     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1 %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С ПОЛЭТИЛЕНОВОЙ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– 0,5 %;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СОДЕРЖАНИЕ ЛОСКУТОВ МЕШКОТАРЫ  В ИЗМЕЛЬЧЕННЫХ УДОБРЕНИЯХ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3%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МАССЫ БУМАЖНЫХ 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0,7 %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ПОЛИЭТИЛЕНОВЫХ МЕШКОВ;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ОТКЛОНЕНИЕ ОТ ЗАДАННОГО  СООТНОШЕНИЯ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+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10 %.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2706" name="Rectangle 2"/>
          <p:cNvSpPr>
            <a:spLocks noChangeArrowheads="1"/>
          </p:cNvSpPr>
          <p:nvPr/>
        </p:nvSpPr>
        <p:spPr bwMode="auto">
          <a:xfrm>
            <a:off x="0" y="3140968"/>
            <a:ext cx="9144000" cy="36009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2). ПРИ ОСНОВНОМ ВНЕСЕНИИ: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ОТКЛОНЕНИЕ ДОЗЫ ОТ ЗАДАННОЙ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+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10 %;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НЕРАВНОМЕРНОСТЬ РАСПРЕДЕЛЕНИЯ УДОБРЕНИЙ ПО ШИРИНЕ ЗАХВАТА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+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25 %,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ПО НАПРАВЛЕНИЮ ДВИЖЕНИЯ -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10 %;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ВРЕМЯ МЕЖДУ ВНЕСЕНИЕМ УДОБРЕНИЙ И ИХ ЗАДЕЛКОЙ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12 ЧАСОВ;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ПЕРЕКРЫТИЕ СМЕЖНЫХ ПРОХОДОВ АГРЕГАТА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6 %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ОТ ШИРИНЫ ЗАХВАТА;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НЕОБРАБОТАННЫЕ ПОВОРОТНЫЕ ПОЛОСЫ И ПРОПУСКИ МЕЖДУ СОСЕДНИМИ ПРОХОДАМИ АГРЕГАТА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ДОПУСКАЮТСЯ.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1"/>
          <p:cNvSpPr>
            <a:spLocks noChangeArrowheads="1"/>
          </p:cNvSpPr>
          <p:nvPr/>
        </p:nvSpPr>
        <p:spPr bwMode="auto">
          <a:xfrm>
            <a:off x="0" y="352980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3). ПРИ  ПОДКОРОМКЕ: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ОТКЛОНЕНИЕ ДОЗЫ ОТ ЗАДАННОЙ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НЕ БОЛЕЕ </a:t>
            </a:r>
            <a:r>
              <a:rPr kumimoji="0" lang="ru-RU" sz="2000" b="0" i="0" u="sng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+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10 %;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УДОБРЕНИЯ ДОЛЖНЫ БЫТЬ ЗАДЕЛАНЫ В ПОЧВУ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НА 2-3 СМ ГЛУБЖЕ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И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0000FF"/>
                </a:solidFill>
                <a:effectLst/>
                <a:latin typeface="Arial" pitchFamily="34" charset="0"/>
                <a:ea typeface="Times New Roman" pitchFamily="18" charset="0"/>
              </a:rPr>
              <a:t>НА З-4 СМ В СТОРОНЕ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ОТ РЯДКА СЕМЯН.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179512" y="2147683"/>
            <a:ext cx="8712968" cy="258532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sng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ВОПРОС № 2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КЛАССИФИКАЦИЯ МВУ И ИХ РО.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1). МАШИНЫ  ДЛЯ ПОДГОТОВКИ  УДОБРЕНИЙ: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(машины для </a:t>
            </a:r>
            <a:r>
              <a:rPr kumimoji="0" lang="ru-RU" b="0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растаривания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, измельчения и смешивания удобрений).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/>
          <a:srcRect t="8176" b="1892"/>
          <a:stretch>
            <a:fillRect/>
          </a:stretch>
        </p:blipFill>
        <p:spPr bwMode="auto">
          <a:xfrm>
            <a:off x="0" y="620688"/>
            <a:ext cx="4935859" cy="55446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 cstate="print"/>
          <a:srcRect t="8351" b="4180"/>
          <a:stretch>
            <a:fillRect/>
          </a:stretch>
        </p:blipFill>
        <p:spPr bwMode="auto">
          <a:xfrm>
            <a:off x="4860032" y="764704"/>
            <a:ext cx="4283968" cy="4680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49" name="Rectangle 1"/>
          <p:cNvSpPr>
            <a:spLocks noChangeArrowheads="1"/>
          </p:cNvSpPr>
          <p:nvPr/>
        </p:nvSpPr>
        <p:spPr bwMode="auto">
          <a:xfrm>
            <a:off x="0" y="1628800"/>
            <a:ext cx="3203848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2). 	МАШИНЫ  </a:t>
            </a:r>
          </a:p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ДЛЯ        ПОГРУЗКИ </a:t>
            </a: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                    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УДОБРЕНИЙ: 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7263" b="2672"/>
          <a:stretch>
            <a:fillRect/>
          </a:stretch>
        </p:blipFill>
        <p:spPr bwMode="auto">
          <a:xfrm>
            <a:off x="3131840" y="94373"/>
            <a:ext cx="6012161" cy="6763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5" name="Rectangle 1"/>
          <p:cNvSpPr>
            <a:spLocks noChangeArrowheads="1"/>
          </p:cNvSpPr>
          <p:nvPr/>
        </p:nvSpPr>
        <p:spPr bwMode="auto">
          <a:xfrm>
            <a:off x="0" y="348379"/>
            <a:ext cx="9144000" cy="1508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008000"/>
                </a:solidFill>
                <a:effectLst/>
                <a:latin typeface="Arial" pitchFamily="34" charset="0"/>
                <a:ea typeface="Times New Roman" pitchFamily="18" charset="0"/>
              </a:rPr>
              <a:t>3). МАШИНЫ ДЛЯ ВНЕСЕНИЯ ТВЕРДЫХ МИНЕРАЛЬНЫХ УДОБРЕНИЙ: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а). 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ТУКОВЫЕ СЕЯЛКИ (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РТТ-4,2</a:t>
            </a:r>
            <a:r>
              <a:rPr kumimoji="0" lang="ru-RU" sz="20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-  (РАЗБРАСЫВАТЕЛЬ ТУКОВЫЙ ТРАКТОРНЫЙ)</a:t>
            </a:r>
            <a:endParaRPr kumimoji="0" lang="ru-RU" sz="20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1844824"/>
            <a:ext cx="7978197" cy="3843511"/>
          </a:xfrm>
          <a:prstGeom prst="rect">
            <a:avLst/>
          </a:prstGeom>
          <a:noFill/>
        </p:spPr>
      </p:pic>
      <p:sp>
        <p:nvSpPr>
          <p:cNvPr id="5" name="Прямоугольник 4"/>
          <p:cNvSpPr/>
          <p:nvPr/>
        </p:nvSpPr>
        <p:spPr>
          <a:xfrm>
            <a:off x="539552" y="5733256"/>
            <a:ext cx="8064896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i="1" dirty="0" smtClean="0"/>
              <a:t>а </a:t>
            </a:r>
            <a:r>
              <a:rPr lang="ru-RU" sz="1400" dirty="0" smtClean="0"/>
              <a:t>— технологическая схема; </a:t>
            </a:r>
            <a:r>
              <a:rPr lang="ru-RU" sz="1400" i="1" dirty="0" smtClean="0"/>
              <a:t>б</a:t>
            </a:r>
            <a:r>
              <a:rPr lang="ru-RU" sz="1400" dirty="0" smtClean="0"/>
              <a:t> — туковысевающий аппарат; </a:t>
            </a:r>
            <a:r>
              <a:rPr lang="ru-RU" sz="1400" i="1" dirty="0" smtClean="0"/>
              <a:t>1</a:t>
            </a:r>
            <a:r>
              <a:rPr lang="ru-RU" sz="1400" dirty="0" smtClean="0"/>
              <a:t> — тарелка аппарата; </a:t>
            </a:r>
            <a:r>
              <a:rPr lang="ru-RU" sz="1400" i="1" dirty="0" smtClean="0"/>
              <a:t>2 </a:t>
            </a:r>
            <a:r>
              <a:rPr lang="ru-RU" sz="1400" dirty="0" smtClean="0"/>
              <a:t>— </a:t>
            </a:r>
            <a:r>
              <a:rPr lang="ru-RU" sz="1400" dirty="0" err="1" smtClean="0"/>
              <a:t>ворошитель</a:t>
            </a:r>
            <a:r>
              <a:rPr lang="ru-RU" sz="1400" dirty="0" smtClean="0"/>
              <a:t>; </a:t>
            </a:r>
            <a:r>
              <a:rPr lang="ru-RU" sz="1400" i="1" dirty="0" smtClean="0"/>
              <a:t>3 </a:t>
            </a:r>
            <a:r>
              <a:rPr lang="ru-RU" sz="1400" dirty="0" smtClean="0"/>
              <a:t>— туковый ящик; </a:t>
            </a:r>
            <a:r>
              <a:rPr lang="ru-RU" sz="1400" i="1" dirty="0" smtClean="0"/>
              <a:t>4 </a:t>
            </a:r>
            <a:r>
              <a:rPr lang="ru-RU" sz="1400" dirty="0" smtClean="0"/>
              <a:t>— сбрасыватель; </a:t>
            </a:r>
            <a:r>
              <a:rPr lang="ru-RU" sz="1400" i="1" dirty="0" smtClean="0"/>
              <a:t>5</a:t>
            </a:r>
            <a:r>
              <a:rPr lang="ru-RU" sz="1400" dirty="0" smtClean="0"/>
              <a:t> — отражательный щит; </a:t>
            </a:r>
            <a:r>
              <a:rPr lang="ru-RU" sz="1400" i="1" dirty="0" smtClean="0"/>
              <a:t>6 </a:t>
            </a:r>
            <a:r>
              <a:rPr lang="ru-RU" sz="1400" dirty="0" smtClean="0"/>
              <a:t>— колесо; 7 — кронштейн; </a:t>
            </a:r>
            <a:r>
              <a:rPr lang="ru-RU" sz="1400" i="1" dirty="0" smtClean="0"/>
              <a:t>8 </a:t>
            </a:r>
            <a:r>
              <a:rPr lang="ru-RU" sz="1400" dirty="0" smtClean="0"/>
              <a:t>— ось; </a:t>
            </a:r>
            <a:r>
              <a:rPr lang="ru-RU" sz="1400" i="1" dirty="0" smtClean="0"/>
              <a:t>9 — </a:t>
            </a:r>
            <a:r>
              <a:rPr lang="ru-RU" sz="1400" dirty="0" smtClean="0"/>
              <a:t>скоба; </a:t>
            </a:r>
            <a:r>
              <a:rPr lang="ru-RU" sz="1400" i="1" dirty="0" smtClean="0"/>
              <a:t>10 </a:t>
            </a:r>
            <a:r>
              <a:rPr lang="ru-RU" sz="1400" dirty="0" smtClean="0"/>
              <a:t>— уголок; </a:t>
            </a:r>
            <a:r>
              <a:rPr lang="ru-RU" sz="1400" i="1" dirty="0" smtClean="0"/>
              <a:t>11</a:t>
            </a:r>
            <a:r>
              <a:rPr lang="ru-RU" sz="1400" dirty="0" smtClean="0"/>
              <a:t> — венец.</a:t>
            </a:r>
            <a:endParaRPr lang="ru-RU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Туковая сеялка Beta.wmv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48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Rectangle 1"/>
          <p:cNvSpPr>
            <a:spLocks noChangeArrowheads="1"/>
          </p:cNvSpPr>
          <p:nvPr/>
        </p:nvSpPr>
        <p:spPr bwMode="auto">
          <a:xfrm>
            <a:off x="179512" y="-2232"/>
            <a:ext cx="709739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б). НАВЕСНЫЕ РАЗБРАСЫВАТЕЛИ;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6802" name="Picture 2" descr="P3110427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980728"/>
            <a:ext cx="4600575" cy="5057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3" name="Rectangle 3"/>
          <p:cNvSpPr>
            <a:spLocks noChangeArrowheads="1"/>
          </p:cNvSpPr>
          <p:nvPr/>
        </p:nvSpPr>
        <p:spPr bwMode="auto">
          <a:xfrm>
            <a:off x="1259632" y="1742039"/>
            <a:ext cx="1440160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НРУ-0,5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680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980728"/>
            <a:ext cx="4061946" cy="3672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805" name="Rectangle 5"/>
          <p:cNvSpPr>
            <a:spLocks noChangeArrowheads="1"/>
          </p:cNvSpPr>
          <p:nvPr/>
        </p:nvSpPr>
        <p:spPr bwMode="auto">
          <a:xfrm>
            <a:off x="4932040" y="4725144"/>
            <a:ext cx="4032448" cy="17543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Технологическая схема разбрасывателя НРУ-0,5: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— главный конический редуктор;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2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карданный вал;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3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кривошипно-шатунный механизм;             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4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—коромысло; 5—ползун;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6 —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рычаг; 7 — бункер;     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8 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</a:t>
            </a:r>
            <a:r>
              <a:rPr kumimoji="0" lang="ru-RU" sz="12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сводоразрушители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9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колебательный вал;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10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заслонка;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11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 — высевающая планка;             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12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разбрасывающий диск;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13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прицепная скоба;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14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конический редуктор диска; </a:t>
            </a:r>
            <a:r>
              <a:rPr kumimoji="0" lang="ru-RU" sz="1200" b="0" i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15 </a:t>
            </a:r>
            <a:r>
              <a:rPr kumimoji="0" lang="ru-RU" sz="12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Arial" pitchFamily="34" charset="0"/>
                <a:ea typeface="Times New Roman" pitchFamily="18" charset="0"/>
              </a:rPr>
              <a:t>— цепная передача</a:t>
            </a:r>
            <a:endParaRPr kumimoji="0" lang="ru-RU" sz="12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98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5010150" cy="4305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5" name="Picture 3"/>
          <p:cNvPicPr>
            <a:picLocks noChangeAspect="1" noChangeArrowheads="1"/>
          </p:cNvPicPr>
          <p:nvPr/>
        </p:nvPicPr>
        <p:blipFill>
          <a:blip r:embed="rId3" cstate="print">
            <a:lum bright="-6000" contrast="18000"/>
          </a:blip>
          <a:srcRect/>
          <a:stretch>
            <a:fillRect/>
          </a:stretch>
        </p:blipFill>
        <p:spPr bwMode="auto">
          <a:xfrm>
            <a:off x="4961736" y="0"/>
            <a:ext cx="4182264" cy="2564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9876" name="Picture 4" descr="compac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11237" y="3356992"/>
            <a:ext cx="4232763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4987093" y="2564904"/>
            <a:ext cx="415690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Польский разбрасыватель </a:t>
            </a:r>
            <a:r>
              <a:rPr lang="en-US" dirty="0" smtClean="0"/>
              <a:t>MX</a:t>
            </a:r>
            <a:endParaRPr lang="ru-RU" dirty="0"/>
          </a:p>
        </p:txBody>
      </p:sp>
      <p:sp>
        <p:nvSpPr>
          <p:cNvPr id="79877" name="Rectangle 5"/>
          <p:cNvSpPr>
            <a:spLocks noChangeArrowheads="1"/>
          </p:cNvSpPr>
          <p:nvPr/>
        </p:nvSpPr>
        <p:spPr bwMode="auto">
          <a:xfrm>
            <a:off x="5076056" y="6396335"/>
            <a:ext cx="388843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Разбрасыватель удобрений </a:t>
            </a:r>
            <a:r>
              <a:rPr kumimoji="0" lang="pl-PL" sz="1600" b="1" i="0" u="sng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OZONE</a:t>
            </a:r>
            <a:endParaRPr kumimoji="0" lang="pl-PL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79878" name="Picture 6"/>
          <p:cNvPicPr>
            <a:picLocks noChangeAspect="1" noChangeArrowheads="1"/>
          </p:cNvPicPr>
          <p:nvPr/>
        </p:nvPicPr>
        <p:blipFill>
          <a:blip r:embed="rId5" cstate="print"/>
          <a:srcRect l="2388" t="30447" r="12838" b="22987"/>
          <a:stretch>
            <a:fillRect/>
          </a:stretch>
        </p:blipFill>
        <p:spPr bwMode="auto">
          <a:xfrm>
            <a:off x="611560" y="4168349"/>
            <a:ext cx="3672408" cy="26896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_spread_02 (JCB)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467544" y="375861"/>
            <a:ext cx="8102674" cy="64821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0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Vi_spread_01 (EDW)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683568" y="548680"/>
            <a:ext cx="7886650" cy="630932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8680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Vi_spread_04 (open unit).mpg">
            <a:hlinkClick r:id="" action="ppaction://media"/>
          </p:cNvPr>
          <p:cNvPicPr>
            <a:picLocks noRot="1" noChangeAspect="1"/>
          </p:cNvPicPr>
          <p:nvPr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827583" y="685799"/>
            <a:ext cx="7479451" cy="598356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420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-2232"/>
            <a:ext cx="7348241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в). ПРИЦЕПНЫЕ РАЗБРАСЫВАТЕЛИ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 cstate="print"/>
          <a:srcRect t="4951" b="36551"/>
          <a:stretch>
            <a:fillRect/>
          </a:stretch>
        </p:blipFill>
        <p:spPr bwMode="auto">
          <a:xfrm>
            <a:off x="0" y="548680"/>
            <a:ext cx="4237567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t="5423" b="46639"/>
          <a:stretch>
            <a:fillRect/>
          </a:stretch>
        </p:blipFill>
        <p:spPr bwMode="auto">
          <a:xfrm>
            <a:off x="4115462" y="620688"/>
            <a:ext cx="4690019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 b="56831"/>
          <a:stretch>
            <a:fillRect/>
          </a:stretch>
        </p:blipFill>
        <p:spPr bwMode="auto">
          <a:xfrm>
            <a:off x="42364" y="4293096"/>
            <a:ext cx="4210051" cy="2156445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13" name="Прямоугольник 12"/>
          <p:cNvSpPr/>
          <p:nvPr/>
        </p:nvSpPr>
        <p:spPr>
          <a:xfrm>
            <a:off x="1331640" y="4149080"/>
            <a:ext cx="1064715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/>
              <a:t>РМГ-4</a:t>
            </a:r>
            <a:endParaRPr lang="ru-RU" dirty="0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3968" y="3776814"/>
            <a:ext cx="4875452" cy="2851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Arial" pitchFamily="34" charset="0"/>
                <a:cs typeface="Arial" pitchFamily="34" charset="0"/>
              </a:rPr>
              <a:t>4). Машины для внесения пылевидных минеральных удобрений: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" name="Picture 5"/>
          <p:cNvPicPr>
            <a:picLocks noChangeAspect="1" noChangeArrowheads="1"/>
          </p:cNvPicPr>
          <p:nvPr/>
        </p:nvPicPr>
        <p:blipFill>
          <a:blip r:embed="rId2" cstate="print"/>
          <a:srcRect l="4605" t="13462" r="6360" b="32692"/>
          <a:stretch>
            <a:fillRect/>
          </a:stretch>
        </p:blipFill>
        <p:spPr bwMode="auto">
          <a:xfrm>
            <a:off x="0" y="1196752"/>
            <a:ext cx="5220580" cy="25202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3" cstate="print"/>
          <a:srcRect l="2217" r="2453"/>
          <a:stretch>
            <a:fillRect/>
          </a:stretch>
        </p:blipFill>
        <p:spPr bwMode="auto">
          <a:xfrm>
            <a:off x="5173153" y="764704"/>
            <a:ext cx="4056591" cy="34067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0" name="Picture 12" descr="Устройство АРУП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857750" y="4077072"/>
            <a:ext cx="4286250" cy="2571751"/>
          </a:xfrm>
          <a:prstGeom prst="rect">
            <a:avLst/>
          </a:prstGeom>
          <a:noFill/>
        </p:spPr>
      </p:pic>
      <p:pic>
        <p:nvPicPr>
          <p:cNvPr id="54273" name="Picture 1" descr="МТП-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3356992"/>
            <a:ext cx="4666069" cy="3501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Arial" pitchFamily="34" charset="0"/>
                <a:cs typeface="Arial" pitchFamily="34" charset="0"/>
              </a:rPr>
              <a:t>5) Машины для внесения жидких минеральных удобрений (жидкий аммиак, ЖКУ):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8"/>
          <p:cNvPicPr>
            <a:picLocks noChangeAspect="1" noChangeArrowheads="1"/>
          </p:cNvPicPr>
          <p:nvPr/>
        </p:nvPicPr>
        <p:blipFill>
          <a:blip r:embed="rId2" cstate="print"/>
          <a:srcRect l="2247" t="8445" r="6742" b="39474"/>
          <a:stretch>
            <a:fillRect/>
          </a:stretch>
        </p:blipFill>
        <p:spPr bwMode="auto">
          <a:xfrm>
            <a:off x="-180528" y="908720"/>
            <a:ext cx="5760640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7"/>
          <p:cNvPicPr>
            <a:picLocks noChangeAspect="1" noChangeArrowheads="1"/>
          </p:cNvPicPr>
          <p:nvPr/>
        </p:nvPicPr>
        <p:blipFill>
          <a:blip r:embed="rId3" cstate="print"/>
          <a:srcRect l="2079" t="9984" r="2310" b="25119"/>
          <a:stretch>
            <a:fillRect/>
          </a:stretch>
        </p:blipFill>
        <p:spPr bwMode="auto">
          <a:xfrm>
            <a:off x="5576834" y="692696"/>
            <a:ext cx="3567166" cy="30243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 cstate="print"/>
          <a:srcRect t="9046" b="50147"/>
          <a:stretch>
            <a:fillRect/>
          </a:stretch>
        </p:blipFill>
        <p:spPr bwMode="auto">
          <a:xfrm>
            <a:off x="0" y="3933056"/>
            <a:ext cx="5227139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 t="7730" b="36846"/>
          <a:stretch>
            <a:fillRect/>
          </a:stretch>
        </p:blipFill>
        <p:spPr bwMode="auto">
          <a:xfrm>
            <a:off x="5220072" y="3933056"/>
            <a:ext cx="3744468" cy="25922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 t="6651" b="49010"/>
          <a:stretch>
            <a:fillRect/>
          </a:stretch>
        </p:blipFill>
        <p:spPr bwMode="auto">
          <a:xfrm>
            <a:off x="0" y="4509120"/>
            <a:ext cx="3900488" cy="216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1" descr="9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27984" y="3761656"/>
            <a:ext cx="4128459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0"/>
            <a:ext cx="9144000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Arial" pitchFamily="34" charset="0"/>
                <a:cs typeface="Arial" pitchFamily="34" charset="0"/>
              </a:rPr>
              <a:t>6) Машины для внесения твердых органических удобрений:</a:t>
            </a:r>
          </a:p>
          <a:p>
            <a:r>
              <a:rPr lang="ru-RU" sz="2000" dirty="0" smtClean="0">
                <a:latin typeface="Arial" pitchFamily="34" charset="0"/>
                <a:cs typeface="Arial" pitchFamily="34" charset="0"/>
              </a:rPr>
              <a:t>а)</a:t>
            </a:r>
            <a:r>
              <a:rPr lang="ru-RU" sz="2000" cap="all" dirty="0" smtClean="0">
                <a:latin typeface="Arial" pitchFamily="34" charset="0"/>
                <a:cs typeface="Arial" pitchFamily="34" charset="0"/>
              </a:rPr>
              <a:t> Разбрасыватели на основе транспортного прицепа</a:t>
            </a:r>
            <a:endParaRPr lang="ru-RU" sz="20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9154" name="Picture 2" descr="мву тв"/>
          <p:cNvPicPr>
            <a:picLocks noChangeAspect="1" noChangeArrowheads="1"/>
          </p:cNvPicPr>
          <p:nvPr/>
        </p:nvPicPr>
        <p:blipFill>
          <a:blip r:embed="rId4" cstate="print"/>
          <a:srcRect l="3751" t="8330" r="1750" b="34767"/>
          <a:stretch>
            <a:fillRect/>
          </a:stretch>
        </p:blipFill>
        <p:spPr bwMode="auto">
          <a:xfrm>
            <a:off x="0" y="1124744"/>
            <a:ext cx="5292081" cy="23085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/>
          <p:cNvPicPr>
            <a:picLocks noChangeAspect="1" noChangeArrowheads="1"/>
          </p:cNvPicPr>
          <p:nvPr/>
        </p:nvPicPr>
        <p:blipFill>
          <a:blip r:embed="rId5" cstate="print"/>
          <a:srcRect t="26085" r="12609"/>
          <a:stretch>
            <a:fillRect/>
          </a:stretch>
        </p:blipFill>
        <p:spPr bwMode="auto">
          <a:xfrm>
            <a:off x="5004048" y="1752060"/>
            <a:ext cx="4139952" cy="20640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http://felisov.narod.ru/imige/prtvideo.gif"/>
          <p:cNvPicPr>
            <a:picLocks noChangeAspect="1" noChangeArrowheads="1" noCrop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495" y="1700808"/>
            <a:ext cx="8871385" cy="4032448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187624" y="548680"/>
            <a:ext cx="6317114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ПРИНЦИП РАБОТЫ РАЗБРАСЫВАТЕЛЕЙ </a:t>
            </a:r>
          </a:p>
          <a:p>
            <a:pPr algn="ctr"/>
            <a:r>
              <a:rPr lang="ru-RU" dirty="0" smtClean="0">
                <a:latin typeface="Arial" pitchFamily="34" charset="0"/>
                <a:cs typeface="Arial" pitchFamily="34" charset="0"/>
              </a:rPr>
              <a:t>ОГРАНИЧЕСКИХ УДОБРЕНИЙ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0"/>
            <a:ext cx="598740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  <a:cs typeface="Arial" pitchFamily="34" charset="0"/>
              </a:rPr>
              <a:t>б)</a:t>
            </a:r>
            <a:r>
              <a:rPr lang="ru-RU" cap="all" dirty="0" smtClean="0">
                <a:latin typeface="Arial" pitchFamily="34" charset="0"/>
                <a:cs typeface="Arial" pitchFamily="34" charset="0"/>
              </a:rPr>
              <a:t> РОТОРНЫЕ Разбрасыватели КУЧ </a:t>
            </a:r>
            <a:endParaRPr lang="ru-RU" dirty="0"/>
          </a:p>
        </p:txBody>
      </p:sp>
      <p:pic>
        <p:nvPicPr>
          <p:cNvPr id="4" name="Picture 6"/>
          <p:cNvPicPr>
            <a:picLocks noChangeAspect="1" noChangeArrowheads="1"/>
          </p:cNvPicPr>
          <p:nvPr/>
        </p:nvPicPr>
        <p:blipFill>
          <a:blip r:embed="rId2" cstate="print"/>
          <a:srcRect l="10294" t="60044" r="11765" b="1104"/>
          <a:stretch>
            <a:fillRect/>
          </a:stretch>
        </p:blipFill>
        <p:spPr bwMode="auto">
          <a:xfrm>
            <a:off x="1085068" y="620688"/>
            <a:ext cx="6013760" cy="37444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0897" name="Picture 1" descr="РУН-15"/>
          <p:cNvPicPr>
            <a:picLocks noChangeAspect="1" noChangeArrowheads="1"/>
          </p:cNvPicPr>
          <p:nvPr/>
        </p:nvPicPr>
        <p:blipFill>
          <a:blip r:embed="rId3" cstate="print"/>
          <a:srcRect t="23543" r="2252"/>
          <a:stretch>
            <a:fillRect/>
          </a:stretch>
        </p:blipFill>
        <p:spPr bwMode="auto">
          <a:xfrm>
            <a:off x="-86463" y="4365105"/>
            <a:ext cx="9230463" cy="24928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404664"/>
            <a:ext cx="9144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cap="all" dirty="0" smtClean="0">
                <a:latin typeface="Arial" pitchFamily="34" charset="0"/>
                <a:cs typeface="Arial" pitchFamily="34" charset="0"/>
              </a:rPr>
              <a:t>7) Машины для внесения жидких органических удобрений</a:t>
            </a: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t="5570" b="1133"/>
          <a:stretch>
            <a:fillRect/>
          </a:stretch>
        </p:blipFill>
        <p:spPr bwMode="auto">
          <a:xfrm>
            <a:off x="5004048" y="1628800"/>
            <a:ext cx="4139952" cy="48245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6"/>
          <p:cNvPicPr>
            <a:picLocks noChangeAspect="1" noChangeArrowheads="1"/>
          </p:cNvPicPr>
          <p:nvPr/>
        </p:nvPicPr>
        <p:blipFill>
          <a:blip r:embed="rId3" cstate="print"/>
          <a:srcRect t="12863" b="11482"/>
          <a:stretch>
            <a:fillRect/>
          </a:stretch>
        </p:blipFill>
        <p:spPr bwMode="auto">
          <a:xfrm>
            <a:off x="0" y="1772816"/>
            <a:ext cx="457200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4994" name="Picture 2" descr="P3110411"/>
          <p:cNvPicPr>
            <a:picLocks noChangeAspect="1" noChangeArrowheads="1"/>
          </p:cNvPicPr>
          <p:nvPr/>
        </p:nvPicPr>
        <p:blipFill>
          <a:blip r:embed="rId2" cstate="print"/>
          <a:srcRect l="1735" t="4629" b="6419"/>
          <a:stretch>
            <a:fillRect/>
          </a:stretch>
        </p:blipFill>
        <p:spPr bwMode="auto">
          <a:xfrm>
            <a:off x="251520" y="620688"/>
            <a:ext cx="8580554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Устройство МЖ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692696"/>
            <a:ext cx="8136904" cy="4520502"/>
          </a:xfrm>
          <a:prstGeom prst="rect">
            <a:avLst/>
          </a:prstGeom>
          <a:noFill/>
        </p:spPr>
      </p:pic>
      <p:sp>
        <p:nvSpPr>
          <p:cNvPr id="86017" name="Rectangle 1"/>
          <p:cNvSpPr>
            <a:spLocks noChangeArrowheads="1"/>
          </p:cNvSpPr>
          <p:nvPr/>
        </p:nvSpPr>
        <p:spPr bwMode="auto">
          <a:xfrm>
            <a:off x="251520" y="5445224"/>
            <a:ext cx="8712968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1-ЦИСТЕРНА; 2-ВАКУУМ-НАСОС; 3-ЦЕНТРОБЕЖНЫЙ НАСОС; 4-ТРУБОПРОВОД; 5-ЗАПРАВОЧНЫЙ РУКАВ; 6-НАСАДКА; 7-ЗАПОРНЫЙ КЛАПАН; 8-ПРЕДОХРАНИТЕЛЬНЫЙ КЛАПАН ВАКУУМНОЙ СИСТЕМЫ; 9-КРАН; 10-ЗАПОРНОЕ УСТРОЙСТВО; 11-УРОВНЕМЕР; 12-ВАКУУММЕТР;</a:t>
            </a:r>
            <a:r>
              <a:rPr kumimoji="0" lang="ru-RU" sz="1600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13-ЗАСЛОНКА</a:t>
            </a:r>
            <a:r>
              <a:rPr kumimoji="0" lang="ru-RU" sz="16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.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0" y="260648"/>
            <a:ext cx="896546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dirty="0" smtClean="0"/>
              <a:t>Принципиальная схема работы разбрасывателей типа МЖТ и РЖТ</a:t>
            </a:r>
            <a:endParaRPr lang="ru-RU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5" name="Rectangle 1"/>
          <p:cNvSpPr>
            <a:spLocks noChangeArrowheads="1"/>
          </p:cNvSpPr>
          <p:nvPr/>
        </p:nvSpPr>
        <p:spPr bwMode="auto">
          <a:xfrm>
            <a:off x="0" y="188640"/>
            <a:ext cx="9144000" cy="37394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КЛАССИФИКАЦИЯ Р.О.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ОСНОВНЫМИ Р.О. ЯВЛЯЮТСЯ 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ДОЗИРУЮЩИЕ </a:t>
            </a:r>
            <a:r>
              <a:rPr lang="ru-RU" dirty="0" smtClean="0">
                <a:solidFill>
                  <a:srgbClr val="FF0000"/>
                </a:solidFill>
                <a:latin typeface="Arial" pitchFamily="34" charset="0"/>
                <a:ea typeface="Times New Roman" pitchFamily="18" charset="0"/>
              </a:rPr>
              <a:t>(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ДУ)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И РАЗБРАСЫВАЮЩИЕ УСТРОЙСТВА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(РУ).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ДУ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- ПРИМЕНЯЮТ ПРИ ВНЕСЕНИИ НЕ ОЧЕНЬ БОЛЬШИХ ДОЗ МИНЕРАЛЬНЫХ УДОБРЕНИЙ.</a:t>
            </a: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РУ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– ПРИМЕНЯЮТ ДЛЯ ОСНОВНОГО ВНЕСЕНИЯ БОЛЬШИХ ДОЗ МИНЕРАЛЬНЫХ И ОРГАНИЧЕСКИХ УДОБРЕНИЙ.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sp>
        <p:nvSpPr>
          <p:cNvPr id="88066" name="Rectangle 2"/>
          <p:cNvSpPr>
            <a:spLocks noChangeArrowheads="1"/>
          </p:cNvSpPr>
          <p:nvPr/>
        </p:nvSpPr>
        <p:spPr bwMode="auto">
          <a:xfrm>
            <a:off x="0" y="4365104"/>
            <a:ext cx="9144000" cy="19389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КЛАССИФИКАЦИЯ ДУ: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dirty="0" smtClean="0">
                <a:latin typeface="Arial" pitchFamily="34" charset="0"/>
              </a:rPr>
              <a:t>а) Туковысевающие аппараты: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катушечно-штифтовые (</a:t>
            </a:r>
            <a:r>
              <a:rPr kumimoji="0" lang="ru-RU" b="0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КША)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ПРИМЕНЯЕТСЯ НА СЕЯЛКАХ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;</a:t>
            </a:r>
          </a:p>
          <a:p>
            <a:pPr lvl="0" algn="just" eaLnBrk="0" hangingPunct="0">
              <a:buFontTx/>
              <a:buChar char="-"/>
            </a:pPr>
            <a:r>
              <a:rPr lang="ru-RU" dirty="0" smtClean="0">
                <a:latin typeface="Arial" pitchFamily="34" charset="0"/>
              </a:rPr>
              <a:t> </a:t>
            </a:r>
            <a:r>
              <a:rPr lang="ru-RU" dirty="0" err="1" smtClean="0">
                <a:latin typeface="Arial" pitchFamily="34" charset="0"/>
              </a:rPr>
              <a:t>шнековые</a:t>
            </a:r>
            <a:r>
              <a:rPr lang="ru-RU" dirty="0" smtClean="0">
                <a:latin typeface="Arial" pitchFamily="34" charset="0"/>
              </a:rPr>
              <a:t> (пружинные) </a:t>
            </a:r>
            <a:r>
              <a:rPr lang="ru-RU" sz="1800" dirty="0" smtClean="0">
                <a:latin typeface="Arial" pitchFamily="34" charset="0"/>
                <a:ea typeface="Times New Roman" pitchFamily="18" charset="0"/>
              </a:rPr>
              <a:t>ПРИМЕНЯЕТСЯ НА КОН-2,8; КРН</a:t>
            </a:r>
            <a:r>
              <a:rPr lang="ru-RU" dirty="0" smtClean="0">
                <a:latin typeface="Arial" pitchFamily="34" charset="0"/>
                <a:ea typeface="Times New Roman" pitchFamily="18" charset="0"/>
              </a:rPr>
              <a:t>;</a:t>
            </a:r>
          </a:p>
          <a:p>
            <a:pPr lvl="0" algn="just" eaLnBrk="0" hangingPunct="0">
              <a:buFontTx/>
              <a:buChar char="-"/>
            </a:pPr>
            <a:r>
              <a:rPr kumimoji="0" lang="ru-RU" b="0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</a:rPr>
              <a:t> дисково-скребковые.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3"/>
          <p:cNvPicPr>
            <a:picLocks noChangeAspect="1" noChangeArrowheads="1"/>
          </p:cNvPicPr>
          <p:nvPr/>
        </p:nvPicPr>
        <p:blipFill>
          <a:blip r:embed="rId2" cstate="print"/>
          <a:srcRect t="7975" b="4109"/>
          <a:stretch>
            <a:fillRect/>
          </a:stretch>
        </p:blipFill>
        <p:spPr bwMode="auto">
          <a:xfrm>
            <a:off x="1331640" y="334879"/>
            <a:ext cx="5940152" cy="6523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384720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</a:rPr>
              <a:t>б) Донные транспортеры.</a:t>
            </a:r>
            <a:endParaRPr lang="ru-RU" dirty="0"/>
          </a:p>
        </p:txBody>
      </p:sp>
      <p:pic>
        <p:nvPicPr>
          <p:cNvPr id="89090" name="Picture 2" descr="P3110430"/>
          <p:cNvPicPr>
            <a:picLocks noChangeAspect="1" noChangeArrowheads="1"/>
          </p:cNvPicPr>
          <p:nvPr/>
        </p:nvPicPr>
        <p:blipFill>
          <a:blip r:embed="rId2" cstate="print"/>
          <a:srcRect l="18772" t="23533" r="17124"/>
          <a:stretch>
            <a:fillRect/>
          </a:stretch>
        </p:blipFill>
        <p:spPr bwMode="auto">
          <a:xfrm>
            <a:off x="4967536" y="0"/>
            <a:ext cx="4176464" cy="37437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0" descr="РУМ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9512" y="908720"/>
            <a:ext cx="4608512" cy="2304256"/>
          </a:xfrm>
          <a:prstGeom prst="rect">
            <a:avLst/>
          </a:prstGeom>
          <a:noFill/>
        </p:spPr>
      </p:pic>
      <p:pic>
        <p:nvPicPr>
          <p:cNvPr id="6" name="Picture 4" descr="http://felisov.narod.ru/imige/prtvideo.gif"/>
          <p:cNvPicPr>
            <a:picLocks noChangeAspect="1" noChangeArrowheads="1" noCrop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4149080"/>
            <a:ext cx="5270984" cy="23959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188640"/>
            <a:ext cx="6982361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</a:rPr>
              <a:t>в) Заслонки, задвижки глухие и с отверстиями, </a:t>
            </a:r>
          </a:p>
          <a:p>
            <a:r>
              <a:rPr lang="ru-RU" dirty="0" smtClean="0">
                <a:latin typeface="Arial" pitchFamily="34" charset="0"/>
              </a:rPr>
              <a:t>	распределительные щитки</a:t>
            </a:r>
            <a:endParaRPr lang="ru-RU" dirty="0"/>
          </a:p>
        </p:txBody>
      </p:sp>
      <p:pic>
        <p:nvPicPr>
          <p:cNvPr id="6" name="Picture 2" descr="Устройство МЖТ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96752"/>
            <a:ext cx="8136904" cy="452050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0" y="260648"/>
            <a:ext cx="6440417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smtClean="0">
                <a:latin typeface="Arial" pitchFamily="34" charset="0"/>
              </a:rPr>
              <a:t>г) Штанговые распределяющие и </a:t>
            </a:r>
          </a:p>
          <a:p>
            <a:r>
              <a:rPr lang="ru-RU" dirty="0" smtClean="0">
                <a:latin typeface="Arial" pitchFamily="34" charset="0"/>
              </a:rPr>
              <a:t>	</a:t>
            </a:r>
            <a:r>
              <a:rPr lang="ru-RU" dirty="0" err="1" smtClean="0">
                <a:latin typeface="Arial" pitchFamily="34" charset="0"/>
              </a:rPr>
              <a:t>запорно-распыливающие</a:t>
            </a:r>
            <a:r>
              <a:rPr lang="ru-RU" dirty="0" smtClean="0">
                <a:latin typeface="Arial" pitchFamily="34" charset="0"/>
              </a:rPr>
              <a:t> устройства</a:t>
            </a:r>
            <a:endParaRPr lang="ru-RU" dirty="0"/>
          </a:p>
        </p:txBody>
      </p:sp>
      <p:pic>
        <p:nvPicPr>
          <p:cNvPr id="4" name="Picture 5"/>
          <p:cNvPicPr>
            <a:picLocks noChangeAspect="1" noChangeArrowheads="1"/>
          </p:cNvPicPr>
          <p:nvPr/>
        </p:nvPicPr>
        <p:blipFill>
          <a:blip r:embed="rId2" cstate="print"/>
          <a:srcRect l="4185" t="13338" r="4780" b="9322"/>
          <a:stretch>
            <a:fillRect/>
          </a:stretch>
        </p:blipFill>
        <p:spPr bwMode="auto">
          <a:xfrm>
            <a:off x="1016758" y="1412775"/>
            <a:ext cx="7443674" cy="50480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11560" y="188640"/>
            <a:ext cx="646984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 err="1" smtClean="0">
                <a:latin typeface="Arial" pitchFamily="34" charset="0"/>
              </a:rPr>
              <a:t>д</a:t>
            </a:r>
            <a:r>
              <a:rPr lang="ru-RU" dirty="0" smtClean="0">
                <a:latin typeface="Arial" pitchFamily="34" charset="0"/>
              </a:rPr>
              <a:t>) Насосы-дозаторы, регуляторы давлений </a:t>
            </a:r>
            <a:endParaRPr lang="ru-RU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 cstate="print"/>
          <a:srcRect t="8868" b="4311"/>
          <a:stretch>
            <a:fillRect/>
          </a:stretch>
        </p:blipFill>
        <p:spPr bwMode="auto">
          <a:xfrm>
            <a:off x="1941149" y="692696"/>
            <a:ext cx="5511171" cy="59766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1"/>
          <p:cNvSpPr>
            <a:spLocks noChangeArrowheads="1"/>
          </p:cNvSpPr>
          <p:nvPr/>
        </p:nvSpPr>
        <p:spPr bwMode="auto">
          <a:xfrm>
            <a:off x="0" y="692696"/>
            <a:ext cx="9144000" cy="461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36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КЛАССИФИКАЦИЯ РУ: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а) Дисковые на вертикальной или горизонтальной оси вращения с прямыми или криволинейными желобчатыми или плоскими лопатками: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 с жестким креплением лопаток радиально или под углом;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lang="ru-RU" dirty="0" smtClean="0">
                <a:latin typeface="Arial" pitchFamily="34" charset="0"/>
              </a:rPr>
              <a:t> с лопатками с меняющимся углом установки;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effectLst/>
                <a:latin typeface="Arial" pitchFamily="34" charset="0"/>
              </a:rPr>
              <a:t> с лопатками разной длины.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latin typeface="Arial" pitchFamily="34" charset="0"/>
              </a:rPr>
              <a:t>б) Шнеково-барабанные.</a:t>
            </a: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dirty="0" smtClean="0">
                <a:latin typeface="Arial" pitchFamily="34" charset="0"/>
              </a:rPr>
              <a:t>в) Роторные.</a:t>
            </a:r>
            <a:endParaRPr kumimoji="0" lang="ru-RU" b="0" i="0" u="none" strike="noStrike" cap="none" normalizeH="0" baseline="0" dirty="0" smtClean="0">
              <a:ln>
                <a:noFill/>
              </a:ln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 cstate="print"/>
          <a:srcRect l="14242" t="57641" r="16133" b="6887"/>
          <a:stretch>
            <a:fillRect/>
          </a:stretch>
        </p:blipFill>
        <p:spPr bwMode="auto">
          <a:xfrm>
            <a:off x="251520" y="4581128"/>
            <a:ext cx="3168352" cy="20162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3" cstate="print"/>
          <a:srcRect l="5538" t="65666" r="3078" b="5513"/>
          <a:stretch>
            <a:fillRect/>
          </a:stretch>
        </p:blipFill>
        <p:spPr bwMode="auto">
          <a:xfrm>
            <a:off x="179512" y="188640"/>
            <a:ext cx="4752528" cy="1872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 cstate="print"/>
          <a:srcRect t="25311" b="27123"/>
          <a:stretch>
            <a:fillRect/>
          </a:stretch>
        </p:blipFill>
        <p:spPr bwMode="auto">
          <a:xfrm>
            <a:off x="4659728" y="2492896"/>
            <a:ext cx="448427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95234" name="Picture 2" descr="P3110415"/>
          <p:cNvPicPr>
            <a:picLocks noChangeAspect="1" noChangeArrowheads="1"/>
          </p:cNvPicPr>
          <p:nvPr/>
        </p:nvPicPr>
        <p:blipFill>
          <a:blip r:embed="rId5" cstate="print"/>
          <a:srcRect l="58460" t="10410" b="66645"/>
          <a:stretch>
            <a:fillRect/>
          </a:stretch>
        </p:blipFill>
        <p:spPr bwMode="auto">
          <a:xfrm>
            <a:off x="0" y="2420888"/>
            <a:ext cx="4689249" cy="1944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6" cstate="print"/>
          <a:srcRect l="3749" t="12320" r="11450" b="28487"/>
          <a:stretch>
            <a:fillRect/>
          </a:stretch>
        </p:blipFill>
        <p:spPr bwMode="auto">
          <a:xfrm>
            <a:off x="5292080" y="188640"/>
            <a:ext cx="3240360" cy="20882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3848" y="188640"/>
            <a:ext cx="26003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0"/>
            <a:ext cx="26003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3609975"/>
            <a:ext cx="26003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843808" y="3861048"/>
            <a:ext cx="3257550" cy="2600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6543675" y="3429000"/>
            <a:ext cx="2600325" cy="3248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1"/>
          <p:cNvSpPr>
            <a:spLocks noChangeArrowheads="1"/>
          </p:cNvSpPr>
          <p:nvPr/>
        </p:nvSpPr>
        <p:spPr bwMode="auto">
          <a:xfrm>
            <a:off x="0" y="-62909"/>
            <a:ext cx="9144000" cy="67403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ВОПРОС №3</a:t>
            </a:r>
            <a:endParaRPr kumimoji="0" lang="ru-RU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 </a:t>
            </a:r>
            <a:r>
              <a:rPr kumimoji="0" lang="ru-RU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itchFamily="34" charset="0"/>
                <a:ea typeface="Times New Roman" pitchFamily="18" charset="0"/>
              </a:rPr>
              <a:t>ТЕНДЕНЦИИ РАЗВИТИЯ МВУ.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РАЗРАБОТКА КОНСТРУКЦИЙ, ПОЗВОЛЯЮЩИХ ВНОСИТЬ УДОБРЕНИЯ В СООТВЕТСТВИИ С ПОТРЕБНОСТЯМИ РАСТЕНИЙ;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СОЗДАНИЕ МАШИН С ИСПОЛЬЗОВАНИЕМ СИСТЕМЫ КООРДИНАТНОГО  ВНЕСЕНИЯ НА ОСНОВЕ ОПТИЧЕСКИХ ДАТЧИКОВ ИЛИ СПЕЦИАЛЬНЫХ ЛАЗАРНЫХ СИСТЕМ;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СОЗДАНИЕ МАШИН С АВТОМАТИЧЕСКИМИ ВЗВЕШИВАЮЩИМИ УСТРОЙСТВАМИ;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ИСПОЛЬЗОВАНИЕ БОРТОВЫХ КОМПЬЮТЕРОВ, ПОЗВОЛЯЮЩИХ АВТОМАТИЧЕСКИ РЕГУЛИРОВАТЬ ТЕХНОЛОГИЧЕСКИЕ ПАРАМЕТРЫ РАБОТЫ;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ПРИМЕНЕНИЕ ШИН НИЗКОГО ДАВЛЕНИЯ, А ТАКЖЕ СИСТЕМЫ РЕГУЛИРОВАНИЯ ДАВЛЕНИЯ В ШИНАХ;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ИСПОЛЬЗОВАНИЕ В МАШИНАХ ДЛЯ ВНЕСЕНИЯ ОРГАНИЧЕСКИХ УДОБРЕНИЙ НАКЛОННЫХ ОТКЛАНЯЮЩИХСЯ РОТОРОВ ПОЗВОЛЯЮЩИХ РЕГУЛИРОВАТЬ ШИРИНУ ЗАХВАТА, АТАКЖЕ РАВНОМЕРНОСТЬ ПО ШИРИНЕ И ПО НАПРАВЛЕНИЮ ДВИЖЕНИЯ;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ПРИМЕНЕНИЕ ИНЖЕКТОРНЫХ РАСПЫЛИТЕЛЕЙ  НА МАШИНАХ ДЛЯ ВНЕСЕНИЯ ЖИДКИХ ОРГАНИЧЕСКИХ УДОБРЕНИЙ;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  <a:p>
            <a:pPr marL="0" marR="0" lvl="0" indent="0" algn="just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8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</a:rPr>
              <a:t>- ПРИМЕНЕНИЕ ЭЛЕКТРОГИДРАВЛИЧЕСКИХ СИСТЕМ РЕГУЛИРОВАНИЯ СКОРОСТИ ДОННОГО ТРАНСПОРТЕРА И АВТОМАТИЧЕСКИХ НАТЯЖНЫХ УСТРОЙСТВ ЦЕПНОЙ ПЕРЕДАЧИ.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E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E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4865</TotalTime>
  <Words>1151</Words>
  <Application>Microsoft Office PowerPoint</Application>
  <PresentationFormat>Экран (4:3)</PresentationFormat>
  <Paragraphs>131</Paragraphs>
  <Slides>35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35</vt:i4>
      </vt:variant>
    </vt:vector>
  </HeadingPairs>
  <TitlesOfParts>
    <vt:vector size="36" baseType="lpstr">
      <vt:lpstr>Поток</vt:lpstr>
      <vt:lpstr>ТЕМА: Машины внесения удобрений (МВУ)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</vt:vector>
  </TitlesOfParts>
  <Company>КГМУ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Учебная часть</dc:creator>
  <cp:lastModifiedBy>User</cp:lastModifiedBy>
  <cp:revision>410</cp:revision>
  <dcterms:created xsi:type="dcterms:W3CDTF">2005-10-14T10:01:51Z</dcterms:created>
  <dcterms:modified xsi:type="dcterms:W3CDTF">2012-09-27T06:42:12Z</dcterms:modified>
</cp:coreProperties>
</file>