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sldIdLst>
    <p:sldId id="256" r:id="rId2"/>
    <p:sldId id="257" r:id="rId3"/>
    <p:sldId id="258" r:id="rId4"/>
    <p:sldId id="265" r:id="rId5"/>
    <p:sldId id="269" r:id="rId6"/>
    <p:sldId id="270" r:id="rId7"/>
    <p:sldId id="271" r:id="rId8"/>
    <p:sldId id="259" r:id="rId9"/>
    <p:sldId id="277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00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756" y="10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9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819400"/>
            <a:ext cx="9144000" cy="6096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352800"/>
            <a:ext cx="9144000" cy="3048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B0E4D-551A-4A72-B6C0-5826CB79A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3EBA8-1FFC-466D-8E32-6A59195A0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77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77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CE3BE-62B9-4E33-9213-A7D2DB7CA0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0" y="0"/>
            <a:ext cx="9144000" cy="6477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C3A4B-867F-4E7F-A7A8-3322A19DC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28D02-D235-4CFF-8B0C-D3F4AA06E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1236C-A22C-42D9-851E-EA00A0CD16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1600" y="762000"/>
            <a:ext cx="3810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4000" y="762000"/>
            <a:ext cx="3810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D7C34-4ED8-4F0C-9FCC-77CABEB81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90833-47B6-4377-99B3-FDAF807F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53D91-52F7-42BA-9C8E-4B887E039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1ED4-8DA0-46FC-8230-9EAEF361D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26B79-9E24-4CDB-A796-438436215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6AB13-170D-4027-AEB6-E43D6FC60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762000"/>
            <a:ext cx="7772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текста</a:t>
            </a:r>
          </a:p>
          <a:p>
            <a:pPr lvl="1"/>
            <a:r>
              <a:rPr lang="en-US" altLang="ru-RU" smtClean="0"/>
              <a:t>Второй уровень</a:t>
            </a:r>
          </a:p>
          <a:p>
            <a:pPr lvl="2"/>
            <a:r>
              <a:rPr lang="en-US" altLang="ru-RU" smtClean="0"/>
              <a:t>Третий уровень</a:t>
            </a:r>
          </a:p>
          <a:p>
            <a:pPr lvl="3"/>
            <a:r>
              <a:rPr lang="en-US" altLang="ru-RU" smtClean="0"/>
              <a:t>Четвертый уровень</a:t>
            </a:r>
          </a:p>
          <a:p>
            <a:pPr lvl="4"/>
            <a:r>
              <a:rPr lang="en-US" altLang="ru-RU" smtClean="0"/>
              <a:t>Пятый уровень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заголовка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n-lt"/>
              </a:defRPr>
            </a:lvl1pPr>
          </a:lstStyle>
          <a:p>
            <a:pPr>
              <a:defRPr/>
            </a:pPr>
            <a:fld id="{605216E2-0B22-44CA-8019-3646B7E57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 spd="med">
    <p:blind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9"/>
          <p:cNvSpPr>
            <a:spLocks noChangeShapeType="1"/>
          </p:cNvSpPr>
          <p:nvPr/>
        </p:nvSpPr>
        <p:spPr bwMode="auto">
          <a:xfrm>
            <a:off x="2051050" y="1125538"/>
            <a:ext cx="709295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03852" y="2570128"/>
            <a:ext cx="7872604" cy="193899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ВВОДНЫЙ ИНСТРУКТАЖ</a:t>
            </a:r>
            <a:b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 ОХРАНЕ ТРУДА И</a:t>
            </a:r>
            <a:b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ПОЖАРНОЙ БЕЗОПАСНОСТИ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4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1763713" y="549275"/>
            <a:ext cx="513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Действия в опасных ситуациях  </a:t>
            </a: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7739063" y="0"/>
            <a:ext cx="14049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Опасные ситуации</a:t>
            </a: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1042988" y="1196975"/>
            <a:ext cx="6226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600" b="1">
                <a:solidFill>
                  <a:srgbClr val="0000FF"/>
                </a:solidFill>
                <a:latin typeface="Arial" charset="0"/>
              </a:rPr>
              <a:t>Необходимо сообщить непосредственному руководителю:</a:t>
            </a: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900113" y="1844675"/>
            <a:ext cx="52768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об ухудшении состояния здоровья, в том числе о проявлении признаков острого заболевания;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о ситуации, угрожающей здоровью и жизни людей;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о несчастном случае во время работы. </a:t>
            </a:r>
          </a:p>
        </p:txBody>
      </p:sp>
      <p:pic>
        <p:nvPicPr>
          <p:cNvPr id="58378" name="Picture 10" descr="50455179"/>
          <p:cNvPicPr>
            <a:picLocks noChangeAspect="1" noChangeArrowheads="1"/>
          </p:cNvPicPr>
          <p:nvPr/>
        </p:nvPicPr>
        <p:blipFill>
          <a:blip r:embed="rId2"/>
          <a:srcRect l="58267" b="41864"/>
          <a:stretch>
            <a:fillRect/>
          </a:stretch>
        </p:blipFill>
        <p:spPr bwMode="auto">
          <a:xfrm>
            <a:off x="6443663" y="1628775"/>
            <a:ext cx="201136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Rectangle 12"/>
          <p:cNvSpPr>
            <a:spLocks noChangeArrowheads="1"/>
          </p:cNvSpPr>
          <p:nvPr/>
        </p:nvSpPr>
        <p:spPr bwMode="auto">
          <a:xfrm>
            <a:off x="3924300" y="4149725"/>
            <a:ext cx="1525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600" b="1">
                <a:solidFill>
                  <a:srgbClr val="0000FF"/>
                </a:solidFill>
                <a:latin typeface="Arial" charset="0"/>
              </a:rPr>
              <a:t>Необходимо:</a:t>
            </a:r>
          </a:p>
        </p:txBody>
      </p:sp>
      <p:sp>
        <p:nvSpPr>
          <p:cNvPr id="19465" name="Rectangle 17"/>
          <p:cNvSpPr>
            <a:spLocks noChangeArrowheads="1"/>
          </p:cNvSpPr>
          <p:nvPr/>
        </p:nvSpPr>
        <p:spPr bwMode="auto">
          <a:xfrm>
            <a:off x="1979613" y="3717925"/>
            <a:ext cx="3616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600" b="1">
                <a:solidFill>
                  <a:srgbClr val="0000FF"/>
                </a:solidFill>
                <a:latin typeface="Arial" charset="0"/>
              </a:rPr>
              <a:t>Поражение электрическим током:</a:t>
            </a:r>
          </a:p>
        </p:txBody>
      </p:sp>
      <p:sp>
        <p:nvSpPr>
          <p:cNvPr id="19466" name="Line 18"/>
          <p:cNvSpPr>
            <a:spLocks noChangeShapeType="1"/>
          </p:cNvSpPr>
          <p:nvPr/>
        </p:nvSpPr>
        <p:spPr bwMode="auto">
          <a:xfrm>
            <a:off x="1835150" y="4078288"/>
            <a:ext cx="3673475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7" name="Text Box 20"/>
          <p:cNvSpPr txBox="1">
            <a:spLocks noChangeArrowheads="1"/>
          </p:cNvSpPr>
          <p:nvPr/>
        </p:nvSpPr>
        <p:spPr bwMode="auto">
          <a:xfrm>
            <a:off x="2987675" y="4652963"/>
            <a:ext cx="604837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освободить пострадавшего от действия электротока;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если нет сознания и пульса – приступить к реанимации;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если нет сознания, но есть пульс – повернуть пострадавшего на живот, положить холод к голове. </a:t>
            </a:r>
          </a:p>
          <a:p>
            <a:r>
              <a:rPr lang="ru-RU" altLang="ru-RU" sz="1400">
                <a:solidFill>
                  <a:srgbClr val="FF0000"/>
                </a:solidFill>
              </a:rPr>
              <a:t>Немедленно вызвать «скорую помощь».</a:t>
            </a:r>
          </a:p>
        </p:txBody>
      </p:sp>
      <p:pic>
        <p:nvPicPr>
          <p:cNvPr id="58390" name="Picture 22" descr="elektricheskiy_tok"/>
          <p:cNvPicPr>
            <a:picLocks noChangeAspect="1" noChangeArrowheads="1"/>
          </p:cNvPicPr>
          <p:nvPr/>
        </p:nvPicPr>
        <p:blipFill>
          <a:blip r:embed="rId3"/>
          <a:srcRect l="13448" r="8989"/>
          <a:stretch>
            <a:fillRect/>
          </a:stretch>
        </p:blipFill>
        <p:spPr bwMode="auto">
          <a:xfrm>
            <a:off x="1187450" y="4797425"/>
            <a:ext cx="1657350" cy="168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4067175" y="5949950"/>
            <a:ext cx="45196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1600">
                <a:solidFill>
                  <a:schemeClr val="accent2"/>
                </a:solidFill>
              </a:rPr>
              <a:t>Прикасаться к пострадавшему до обесточивания  </a:t>
            </a:r>
          </a:p>
          <a:p>
            <a:pPr algn="ctr"/>
            <a:r>
              <a:rPr lang="ru-RU" altLang="ru-RU" sz="1600" b="1">
                <a:solidFill>
                  <a:srgbClr val="FF0000"/>
                </a:solidFill>
              </a:rPr>
              <a:t>ЗАПРЕЩАЕТСЯ!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  <p:bldP spid="583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4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1763713" y="549275"/>
            <a:ext cx="4849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Первая помощь при ранении   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6953250" y="0"/>
            <a:ext cx="2190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Первая помощь пострадавшим</a:t>
            </a:r>
          </a:p>
        </p:txBody>
      </p:sp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2411413" y="1379538"/>
            <a:ext cx="65119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При любом ранении очень серьезную опасность представляет загрязнение раны (инфицирование). Микробы попадают в нее не только с предмета, которым она нанесена, но также с кожи, одежды пострадавшего. Поэтому при оказании первой помощи необходимо последовательно соблюдать два главных требования: остановить кровотечение и предохранить рану от загрязнения. Это во многом зависит от правильной обработки раны, для чего необходимо иметь стерильный перевязочный материал (марля, салфетки, вата, бинт) и какие-либо дезинфицирующие средства (раствор йода, перекись водорода, раствор марганцовокислого калия, бриллиантовый зеленый). </a:t>
            </a:r>
          </a:p>
        </p:txBody>
      </p:sp>
      <p:pic>
        <p:nvPicPr>
          <p:cNvPr id="20486" name="Picture 9" descr="1265270335_jjjjjjjjj"/>
          <p:cNvPicPr>
            <a:picLocks noChangeAspect="1" noChangeArrowheads="1"/>
          </p:cNvPicPr>
          <p:nvPr/>
        </p:nvPicPr>
        <p:blipFill>
          <a:blip r:embed="rId2"/>
          <a:srcRect l="1917" t="12195" r="82068" b="2112"/>
          <a:stretch>
            <a:fillRect/>
          </a:stretch>
        </p:blipFill>
        <p:spPr bwMode="auto">
          <a:xfrm>
            <a:off x="1044575" y="1268413"/>
            <a:ext cx="1366838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1265270472_jjjjjjjjj"/>
          <p:cNvPicPr>
            <a:picLocks noChangeAspect="1" noChangeArrowheads="1"/>
          </p:cNvPicPr>
          <p:nvPr/>
        </p:nvPicPr>
        <p:blipFill>
          <a:blip r:embed="rId3"/>
          <a:srcRect l="2959" t="39635" r="74635" b="1578"/>
          <a:stretch>
            <a:fillRect/>
          </a:stretch>
        </p:blipFill>
        <p:spPr bwMode="auto">
          <a:xfrm>
            <a:off x="6942138" y="2952750"/>
            <a:ext cx="195103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Rectangle 14"/>
          <p:cNvSpPr>
            <a:spLocks noChangeArrowheads="1"/>
          </p:cNvSpPr>
          <p:nvPr/>
        </p:nvSpPr>
        <p:spPr bwMode="auto">
          <a:xfrm>
            <a:off x="2411413" y="3240088"/>
            <a:ext cx="43211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altLang="ru-RU" sz="1200">
                <a:solidFill>
                  <a:schemeClr val="accent2"/>
                </a:solidFill>
              </a:rPr>
              <a:t>Прежде чем начать обработку и перевязку раны, постарайтесь найти возможность </a:t>
            </a:r>
            <a:r>
              <a:rPr lang="ru-RU" altLang="ru-RU" sz="1200" b="1">
                <a:solidFill>
                  <a:schemeClr val="accent2"/>
                </a:solidFill>
              </a:rPr>
              <a:t>вымыть руки</a:t>
            </a:r>
            <a:r>
              <a:rPr lang="ru-RU" altLang="ru-RU" sz="1200">
                <a:solidFill>
                  <a:schemeClr val="accent2"/>
                </a:solidFill>
              </a:rPr>
              <a:t> или обработать их дезинфицирующими средствами. Кожу вокруг раны 2—3 раза протрите марлей или ватой, смоченной дезинфицирующим раствором, причем делайте это от краев раны к периферии. Затем перевяжите рану, используя перевязочный пакет, бинт или закрепив стерильный материал на ней с помощью косынки или носового платка. Если нет дезинфицирующего раствора, то можно прикрыть рану чистой марлей и, наложив поверх слой ваты, перевязать бинтом. </a:t>
            </a:r>
          </a:p>
        </p:txBody>
      </p:sp>
      <p:sp>
        <p:nvSpPr>
          <p:cNvPr id="20489" name="Rectangle 15"/>
          <p:cNvSpPr>
            <a:spLocks noChangeArrowheads="1"/>
          </p:cNvSpPr>
          <p:nvPr/>
        </p:nvSpPr>
        <p:spPr bwMode="auto">
          <a:xfrm>
            <a:off x="2484438" y="5667375"/>
            <a:ext cx="41751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altLang="ru-RU" sz="1200">
                <a:solidFill>
                  <a:schemeClr val="accent2"/>
                </a:solidFill>
              </a:rPr>
              <a:t>Ссадины рекомендуется смазывать бриллиантовым зеленым или раствором йода, заклеивать бактерицидным пластырем.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4"/>
          <p:cNvSpPr>
            <a:spLocks noChangeShapeType="1"/>
          </p:cNvSpPr>
          <p:nvPr/>
        </p:nvSpPr>
        <p:spPr bwMode="auto">
          <a:xfrm>
            <a:off x="1152525" y="1125538"/>
            <a:ext cx="80279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1763713" y="549275"/>
            <a:ext cx="4849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Первая помощь при ранении   </a:t>
            </a: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6953250" y="0"/>
            <a:ext cx="2190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Первая помощь пострадавшим</a:t>
            </a:r>
          </a:p>
        </p:txBody>
      </p:sp>
      <p:sp>
        <p:nvSpPr>
          <p:cNvPr id="21509" name="Rectangle 9"/>
          <p:cNvSpPr>
            <a:spLocks noChangeArrowheads="1"/>
          </p:cNvSpPr>
          <p:nvPr/>
        </p:nvSpPr>
        <p:spPr bwMode="auto">
          <a:xfrm>
            <a:off x="1116013" y="1277938"/>
            <a:ext cx="7129462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400" b="1">
                <a:solidFill>
                  <a:schemeClr val="accent2"/>
                </a:solidFill>
              </a:rPr>
              <a:t>Оказывая первую помощь при ранениях, НЕЛЬЗЯ: </a:t>
            </a:r>
          </a:p>
          <a:p>
            <a:endParaRPr lang="ru-RU" altLang="ru-RU" sz="1400">
              <a:solidFill>
                <a:schemeClr val="accent2"/>
              </a:solidFill>
            </a:endParaRP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промывать рану спиртом, раствором йода - это может вызвать ожог;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отрывать прилипшие кусочки одежды; 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засыпать рану лекарствами в виде порошков, смазывать ее какими-либо мазями или маслом; 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класть вату непосредственно на рану; 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удалять инородные тела, а при выпадении внутренних органов вправлять их в рану (можно только закрыть их стерильным материалом). </a:t>
            </a:r>
          </a:p>
        </p:txBody>
      </p:sp>
      <p:sp>
        <p:nvSpPr>
          <p:cNvPr id="21510" name="Rectangle 10"/>
          <p:cNvSpPr>
            <a:spLocks noChangeArrowheads="1"/>
          </p:cNvSpPr>
          <p:nvPr/>
        </p:nvSpPr>
        <p:spPr bwMode="auto">
          <a:xfrm>
            <a:off x="395288" y="3357563"/>
            <a:ext cx="8569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>
                <a:solidFill>
                  <a:srgbClr val="FF0000"/>
                </a:solidFill>
              </a:rPr>
              <a:t>Помните, что правильная обработка ран предохраняет от возникновения осложнений и сокращает сроки их заживления. </a:t>
            </a:r>
          </a:p>
        </p:txBody>
      </p:sp>
      <p:pic>
        <p:nvPicPr>
          <p:cNvPr id="21511" name="Picture 14" descr="1265270472_jjjjjjjjj"/>
          <p:cNvPicPr>
            <a:picLocks noChangeAspect="1" noChangeArrowheads="1"/>
          </p:cNvPicPr>
          <p:nvPr/>
        </p:nvPicPr>
        <p:blipFill>
          <a:blip r:embed="rId2"/>
          <a:srcRect l="26372" t="39734" r="1494" b="2585"/>
          <a:stretch>
            <a:fillRect/>
          </a:stretch>
        </p:blipFill>
        <p:spPr bwMode="auto">
          <a:xfrm>
            <a:off x="2195513" y="4005263"/>
            <a:ext cx="4895850" cy="258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4"/>
          <p:cNvSpPr>
            <a:spLocks noChangeShapeType="1"/>
          </p:cNvSpPr>
          <p:nvPr/>
        </p:nvSpPr>
        <p:spPr bwMode="auto">
          <a:xfrm>
            <a:off x="1152525" y="1125538"/>
            <a:ext cx="80279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1116013" y="620713"/>
            <a:ext cx="8174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Первая помощь при растяжении связок и вывихах   </a:t>
            </a: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6953250" y="0"/>
            <a:ext cx="2190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Первая помощь пострадавшим</a:t>
            </a:r>
          </a:p>
        </p:txBody>
      </p:sp>
      <p:sp>
        <p:nvSpPr>
          <p:cNvPr id="22533" name="Rectangle 7"/>
          <p:cNvSpPr>
            <a:spLocks noChangeArrowheads="1"/>
          </p:cNvSpPr>
          <p:nvPr/>
        </p:nvSpPr>
        <p:spPr bwMode="auto">
          <a:xfrm>
            <a:off x="1331913" y="1341438"/>
            <a:ext cx="73437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400" b="1">
                <a:solidFill>
                  <a:srgbClr val="FF0000"/>
                </a:solidFill>
              </a:rPr>
              <a:t>РАСТЯЖЕНИЕ СВЯЗОК СУСТАВОВ</a:t>
            </a:r>
            <a:r>
              <a:rPr lang="ru-RU" altLang="ru-RU" sz="1400">
                <a:solidFill>
                  <a:schemeClr val="accent2"/>
                </a:solidFill>
              </a:rPr>
              <a:t> нередко происходит при падении или внезапных резких движениях и может сопровождаться разрывом соединительнотканных волокон и мелких кровеносных сосудов. </a:t>
            </a:r>
          </a:p>
        </p:txBody>
      </p:sp>
      <p:sp>
        <p:nvSpPr>
          <p:cNvPr id="22534" name="Rectangle 8"/>
          <p:cNvSpPr>
            <a:spLocks noChangeArrowheads="1"/>
          </p:cNvSpPr>
          <p:nvPr/>
        </p:nvSpPr>
        <p:spPr bwMode="auto">
          <a:xfrm>
            <a:off x="611188" y="2114550"/>
            <a:ext cx="5588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altLang="ru-RU" sz="1400">
                <a:solidFill>
                  <a:schemeClr val="accent2"/>
                </a:solidFill>
              </a:rPr>
              <a:t>Первое, что необходимо в таких случаях сделать, - </a:t>
            </a:r>
            <a:r>
              <a:rPr lang="ru-RU" altLang="ru-RU" sz="1400" b="1">
                <a:solidFill>
                  <a:schemeClr val="accent2"/>
                </a:solidFill>
              </a:rPr>
              <a:t>туго перебинтовать сустав</a:t>
            </a:r>
            <a:r>
              <a:rPr lang="ru-RU" altLang="ru-RU" sz="1400">
                <a:solidFill>
                  <a:schemeClr val="accent2"/>
                </a:solidFill>
              </a:rPr>
              <a:t>, чтобы обеспечить неподвижность суставных костей и уменьшить отек тканей. Если есть подозрение на разрыв связок, надо наложить шину из подручных средств (плоские доски, фанера). Когда нет возможности быстро обратиться за медицинской помощью, то, чтобы уменьшить боль и отек, на место растяжения связок на первые час-два надо положить пузырь со льдом или полотенце, смоченное холодной водой. Полотенце следует чаще менять, каждый раз смачивая его холодной водой. Пострадавшего уложите или удобно посадите, обеспечив неподвижность и покой травмированной ноге или руке. Если появился кровоподтек, то больную ногу надо приподнять. Для уменьшения боли можно принять таблетку анальгина.</a:t>
            </a:r>
          </a:p>
        </p:txBody>
      </p:sp>
      <p:pic>
        <p:nvPicPr>
          <p:cNvPr id="22535" name="Picture 10" descr="image0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2565400"/>
            <a:ext cx="2325688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Rectangle 11"/>
          <p:cNvSpPr>
            <a:spLocks noChangeArrowheads="1"/>
          </p:cNvSpPr>
          <p:nvPr/>
        </p:nvSpPr>
        <p:spPr bwMode="auto">
          <a:xfrm rot="10800000" flipV="1">
            <a:off x="971550" y="5435600"/>
            <a:ext cx="76358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altLang="ru-RU" sz="1400">
                <a:solidFill>
                  <a:schemeClr val="accent2"/>
                </a:solidFill>
              </a:rPr>
              <a:t>При незначительном растяжении связок мер первой помощи обычно бывает достаточно. В тех же случаях, когда пострадавший ощущает сильную боль или есть подозрение на разрыв связок, </a:t>
            </a:r>
            <a:r>
              <a:rPr lang="ru-RU" altLang="ru-RU" sz="1400" b="1">
                <a:solidFill>
                  <a:srgbClr val="FF0000"/>
                </a:solidFill>
              </a:rPr>
              <a:t>надо обязательно обратиться к врачу</a:t>
            </a:r>
            <a:r>
              <a:rPr lang="ru-RU" altLang="ru-RU" sz="1400">
                <a:solidFill>
                  <a:schemeClr val="accent2"/>
                </a:solidFill>
              </a:rPr>
              <a:t>. 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4"/>
          <p:cNvSpPr>
            <a:spLocks noChangeShapeType="1"/>
          </p:cNvSpPr>
          <p:nvPr/>
        </p:nvSpPr>
        <p:spPr bwMode="auto">
          <a:xfrm>
            <a:off x="1152525" y="1125538"/>
            <a:ext cx="80279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6953250" y="0"/>
            <a:ext cx="2190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Первая помощь пострадавшим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116013" y="620713"/>
            <a:ext cx="8174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Первая помощь при растяжении связок и вывихах   </a:t>
            </a:r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1116013" y="1193800"/>
            <a:ext cx="7704137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altLang="ru-RU" sz="1400">
                <a:solidFill>
                  <a:schemeClr val="accent2"/>
                </a:solidFill>
              </a:rPr>
              <a:t>При </a:t>
            </a:r>
            <a:r>
              <a:rPr lang="ru-RU" altLang="ru-RU" sz="1400" b="1">
                <a:solidFill>
                  <a:srgbClr val="FF0000"/>
                </a:solidFill>
              </a:rPr>
              <a:t>ВЫВИХЕ</a:t>
            </a:r>
            <a:r>
              <a:rPr lang="ru-RU" altLang="ru-RU" sz="1400">
                <a:solidFill>
                  <a:schemeClr val="accent2"/>
                </a:solidFill>
              </a:rPr>
              <a:t> происходит разрыв связок и суставной сумки, одна из костей смещается, суставные поверхности костей полностью перестают соприкасаться (полный вывих) или соприкасаются частично (подвывих). Вывихи бывают открытыми, когда повреждается кожа и суставная сумка, и закрытыми, когда наружных повреждений нет. И в том и в другом случае может быть нарушена целостность кровеносных сосудов, нервов. </a:t>
            </a:r>
          </a:p>
        </p:txBody>
      </p:sp>
      <p:sp>
        <p:nvSpPr>
          <p:cNvPr id="23558" name="Rectangle 10"/>
          <p:cNvSpPr>
            <a:spLocks noChangeArrowheads="1"/>
          </p:cNvSpPr>
          <p:nvPr/>
        </p:nvSpPr>
        <p:spPr bwMode="auto">
          <a:xfrm>
            <a:off x="827088" y="2636838"/>
            <a:ext cx="3744912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400">
                <a:solidFill>
                  <a:schemeClr val="accent2"/>
                </a:solidFill>
              </a:rPr>
              <a:t>Оказывая первую помощь, прежде всего необходимо обеспечить полный покой суставу: </a:t>
            </a:r>
          </a:p>
          <a:p>
            <a:r>
              <a:rPr lang="ru-RU" altLang="ru-RU" sz="1400">
                <a:solidFill>
                  <a:schemeClr val="accent2"/>
                </a:solidFill>
              </a:rPr>
              <a:t>- больную руку подвесить на косынке, бинте, - - на ногу наложить шину с помощью подручных средств. </a:t>
            </a:r>
          </a:p>
          <a:p>
            <a:r>
              <a:rPr lang="ru-RU" altLang="ru-RU" sz="1400">
                <a:solidFill>
                  <a:schemeClr val="accent2"/>
                </a:solidFill>
              </a:rPr>
              <a:t>Чтобы уменьшить боль, к поврежденному суставу следует приложить пузырь со льдом, холодной водой. Можно принять таблетку анальгина. </a:t>
            </a:r>
            <a:r>
              <a:rPr lang="ru-RU" altLang="ru-RU" sz="1400" b="1">
                <a:solidFill>
                  <a:schemeClr val="accent2"/>
                </a:solidFill>
              </a:rPr>
              <a:t>Пострадавшего надо обязательно доставить в лечебное учреждение</a:t>
            </a:r>
            <a:r>
              <a:rPr lang="ru-RU" altLang="ru-RU" sz="1400">
                <a:solidFill>
                  <a:schemeClr val="accent2"/>
                </a:solidFill>
              </a:rPr>
              <a:t>; при вывихе суставов ног—непременно лежа. </a:t>
            </a:r>
          </a:p>
        </p:txBody>
      </p:sp>
      <p:pic>
        <p:nvPicPr>
          <p:cNvPr id="23559" name="Picture 12" descr="image036"/>
          <p:cNvPicPr>
            <a:picLocks noChangeAspect="1" noChangeArrowheads="1"/>
          </p:cNvPicPr>
          <p:nvPr/>
        </p:nvPicPr>
        <p:blipFill>
          <a:blip r:embed="rId2"/>
          <a:srcRect t="6534"/>
          <a:stretch>
            <a:fillRect/>
          </a:stretch>
        </p:blipFill>
        <p:spPr bwMode="auto">
          <a:xfrm>
            <a:off x="4716463" y="2466975"/>
            <a:ext cx="4048125" cy="290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0" name="Rectangle 13"/>
          <p:cNvSpPr>
            <a:spLocks noChangeArrowheads="1"/>
          </p:cNvSpPr>
          <p:nvPr/>
        </p:nvSpPr>
        <p:spPr bwMode="auto">
          <a:xfrm>
            <a:off x="1258888" y="5589588"/>
            <a:ext cx="763428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>
                <a:solidFill>
                  <a:srgbClr val="FF0000"/>
                </a:solidFill>
              </a:rPr>
              <a:t>Ни в коем случае не пытайтесь вправлять вывихи сами. Неумелыми манипуляциями можно ухудшить состояние пострадавшего вплоть до появления у него болевого шока и значительно увеличить степень повреждения мягких тканей. 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4"/>
          <p:cNvSpPr>
            <a:spLocks noChangeShapeType="1"/>
          </p:cNvSpPr>
          <p:nvPr/>
        </p:nvSpPr>
        <p:spPr bwMode="auto">
          <a:xfrm>
            <a:off x="1152525" y="1125538"/>
            <a:ext cx="80279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6953250" y="0"/>
            <a:ext cx="2190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Первая помощь пострадавшим</a:t>
            </a:r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1692275" y="620713"/>
            <a:ext cx="523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Первая помощь при переломах   </a:t>
            </a:r>
          </a:p>
        </p:txBody>
      </p:sp>
      <p:sp>
        <p:nvSpPr>
          <p:cNvPr id="24581" name="Rectangle 7"/>
          <p:cNvSpPr>
            <a:spLocks noChangeArrowheads="1"/>
          </p:cNvSpPr>
          <p:nvPr/>
        </p:nvSpPr>
        <p:spPr bwMode="auto">
          <a:xfrm>
            <a:off x="1187450" y="1196975"/>
            <a:ext cx="2889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ru-RU" sz="1400" b="1">
                <a:solidFill>
                  <a:srgbClr val="FF0000"/>
                </a:solidFill>
              </a:rPr>
              <a:t>Симптомы и признаки перелома </a:t>
            </a:r>
          </a:p>
        </p:txBody>
      </p:sp>
      <p:sp>
        <p:nvSpPr>
          <p:cNvPr id="24582" name="Rectangle 8"/>
          <p:cNvSpPr>
            <a:spLocks noChangeArrowheads="1"/>
          </p:cNvSpPr>
          <p:nvPr/>
        </p:nvSpPr>
        <p:spPr bwMode="auto">
          <a:xfrm>
            <a:off x="827088" y="1466850"/>
            <a:ext cx="489585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ru-RU" altLang="ru-RU" sz="1200">
                <a:solidFill>
                  <a:schemeClr val="accent2"/>
                </a:solidFill>
              </a:rPr>
              <a:t> Резкая боль и болезненность прикосновения (а).</a:t>
            </a:r>
          </a:p>
          <a:p>
            <a:pPr>
              <a:buFontTx/>
              <a:buChar char="•"/>
            </a:pPr>
            <a:r>
              <a:rPr lang="ru-RU" altLang="ru-RU" sz="1200">
                <a:solidFill>
                  <a:schemeClr val="accent2"/>
                </a:solidFill>
              </a:rPr>
              <a:t> Опухоль, кровоподтеки (b) и нарушение формы и длины конечности (с), например укорачивание и кривизна. </a:t>
            </a:r>
          </a:p>
          <a:p>
            <a:pPr>
              <a:buFontTx/>
              <a:buChar char="•"/>
            </a:pPr>
            <a:r>
              <a:rPr lang="ru-RU" altLang="ru-RU" sz="1200">
                <a:solidFill>
                  <a:schemeClr val="accent2"/>
                </a:solidFill>
              </a:rPr>
              <a:t> Ненормальная подвижность в месте перелома. </a:t>
            </a:r>
          </a:p>
          <a:p>
            <a:pPr eaLnBrk="0" hangingPunct="0">
              <a:buFontTx/>
              <a:buChar char="•"/>
            </a:pPr>
            <a:r>
              <a:rPr lang="ru-RU" altLang="ru-RU" sz="1200">
                <a:solidFill>
                  <a:schemeClr val="accent2"/>
                </a:solidFill>
              </a:rPr>
              <a:t> Поврежденная конечность не функционирует вообще или ограниченно функционирует (ограничение движения в суставе). </a:t>
            </a:r>
          </a:p>
          <a:p>
            <a:pPr eaLnBrk="0" hangingPunct="0">
              <a:buFontTx/>
              <a:buChar char="•"/>
            </a:pPr>
            <a:r>
              <a:rPr lang="ru-RU" altLang="ru-RU" sz="1200">
                <a:solidFill>
                  <a:schemeClr val="accent2"/>
                </a:solidFill>
              </a:rPr>
              <a:t> Ощущение хруста при попытках движения (крепитация). </a:t>
            </a:r>
          </a:p>
          <a:p>
            <a:pPr eaLnBrk="0" hangingPunct="0">
              <a:buFontTx/>
              <a:buChar char="•"/>
            </a:pPr>
            <a:r>
              <a:rPr lang="ru-RU" altLang="ru-RU" sz="1200">
                <a:solidFill>
                  <a:schemeClr val="accent2"/>
                </a:solidFill>
              </a:rPr>
              <a:t> Возможные признаки шока (резкая бледность кожных покровов, холодный пот).</a:t>
            </a:r>
          </a:p>
        </p:txBody>
      </p:sp>
      <p:pic>
        <p:nvPicPr>
          <p:cNvPr id="24583" name="Picture 9" descr="image19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1196975"/>
            <a:ext cx="31242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4" name="Rectangle 10"/>
          <p:cNvSpPr>
            <a:spLocks noChangeArrowheads="1"/>
          </p:cNvSpPr>
          <p:nvPr/>
        </p:nvSpPr>
        <p:spPr bwMode="auto">
          <a:xfrm>
            <a:off x="900113" y="3213100"/>
            <a:ext cx="3078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altLang="ru-RU" sz="1200" b="1">
                <a:solidFill>
                  <a:srgbClr val="FF0000"/>
                </a:solidFill>
              </a:rPr>
              <a:t>Не трогайте пострадавшего с переломом, </a:t>
            </a:r>
          </a:p>
          <a:p>
            <a:pPr algn="ctr"/>
            <a:r>
              <a:rPr lang="ru-RU" altLang="ru-RU" sz="1200" b="1">
                <a:solidFill>
                  <a:srgbClr val="FF0000"/>
                </a:solidFill>
              </a:rPr>
              <a:t>кроме случаев крайней необходимости.</a:t>
            </a:r>
          </a:p>
        </p:txBody>
      </p:sp>
      <p:sp>
        <p:nvSpPr>
          <p:cNvPr id="24585" name="Rectangle 11"/>
          <p:cNvSpPr>
            <a:spLocks noChangeArrowheads="1"/>
          </p:cNvSpPr>
          <p:nvPr/>
        </p:nvSpPr>
        <p:spPr bwMode="auto">
          <a:xfrm>
            <a:off x="4716463" y="3213100"/>
            <a:ext cx="4287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altLang="ru-RU" sz="1200" b="1">
                <a:solidFill>
                  <a:srgbClr val="FF0000"/>
                </a:solidFill>
              </a:rPr>
              <a:t>Не пытайтесь никогда проверять перелом на крепитацию. </a:t>
            </a:r>
          </a:p>
          <a:p>
            <a:pPr algn="ctr"/>
            <a:r>
              <a:rPr lang="ru-RU" altLang="ru-RU" sz="1200" b="1">
                <a:solidFill>
                  <a:srgbClr val="FF0000"/>
                </a:solidFill>
              </a:rPr>
              <a:t>Это может вызвать дальнейшие травмы.</a:t>
            </a:r>
          </a:p>
        </p:txBody>
      </p:sp>
      <p:pic>
        <p:nvPicPr>
          <p:cNvPr id="24586" name="Picture 14" descr="1265270215_jjjjjjjjj"/>
          <p:cNvPicPr>
            <a:picLocks noChangeAspect="1" noChangeArrowheads="1"/>
          </p:cNvPicPr>
          <p:nvPr/>
        </p:nvPicPr>
        <p:blipFill>
          <a:blip r:embed="rId3"/>
          <a:srcRect l="2701" t="45071" r="1862" b="3050"/>
          <a:stretch>
            <a:fillRect/>
          </a:stretch>
        </p:blipFill>
        <p:spPr bwMode="auto">
          <a:xfrm>
            <a:off x="1403350" y="3933825"/>
            <a:ext cx="7596188" cy="282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827088" y="1700213"/>
            <a:ext cx="8137525" cy="392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Избегайте любых ненужных движений в области перелома.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При переломах ног перемещайте пострадавшего только в случае опасности для его жизни.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Проверяйте пульс ниже места перелома. Если вам покажется, что пульс отсутствует, считайте этот случай крайне неотложным.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Позвоните в "Скорую помощь" и подробно объясните, что случилось.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Помните о том, что у медиков "Скорой помощи" имеются прекрасные шины для помощи при переломах, и не спешите накладывать их сами.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Впрочем, вы можете устроить более удобно человека с переломом руки, кисти или ключицы, наложив на перелом повязку и подвесив руку на косынку.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Открытые переломы требуют особого внимания 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Переломы шеи и позвоночника особенно опасны, и с ними следует обращаться с большой осторожностью.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Если вы вынуждены наложить временные шины, помните о том, что необходимо фиксировать не менее двух суставов, ближайших к поврежденной области, иначе место перелома не будет обездвижено.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Всегда тщательно защищайте место повреждения ватной или марлевой прокладкой и избегайте ненужного давления, кроме случаев, когда приходится останавливать сильное кровотечение. При переломе нижних конечностей иммобилизацию можно достичь методом "нога к ноге" - пораженную конечность связывают со здоровой, сделав мягкие прокладки.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Переломы ребер могут сопровождаться пневмотораксом - засасывающей раной, через которую проходит воздух. В таких случаях рану следует запечатать немедленно и тщательно. Этим вы можете спасти жизнь пострадавшему. Запечатайте ее своей ладонью и попросите кого-нибудь принести подходящую прокладку (салфетка, клеенка) , которую потом надежно прикрепите в месте раны.</a:t>
            </a:r>
          </a:p>
        </p:txBody>
      </p:sp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1152525" y="1125538"/>
            <a:ext cx="80279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6953250" y="0"/>
            <a:ext cx="2190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Первая помощь пострадавшим</a:t>
            </a:r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1692275" y="620713"/>
            <a:ext cx="523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Первая помощь при переломах   </a:t>
            </a:r>
          </a:p>
        </p:txBody>
      </p:sp>
      <p:sp>
        <p:nvSpPr>
          <p:cNvPr id="25606" name="Rectangle 8"/>
          <p:cNvSpPr>
            <a:spLocks noChangeArrowheads="1"/>
          </p:cNvSpPr>
          <p:nvPr/>
        </p:nvSpPr>
        <p:spPr bwMode="auto">
          <a:xfrm>
            <a:off x="1187450" y="1341438"/>
            <a:ext cx="3590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ru-RU" sz="1400" b="1">
                <a:solidFill>
                  <a:srgbClr val="FF0000"/>
                </a:solidFill>
              </a:rPr>
              <a:t>Иммобилизация и помощь при переломах</a:t>
            </a:r>
            <a:endParaRPr lang="ru-RU" altLang="ru-RU" sz="140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4"/>
          <p:cNvSpPr>
            <a:spLocks noChangeShapeType="1"/>
          </p:cNvSpPr>
          <p:nvPr/>
        </p:nvSpPr>
        <p:spPr bwMode="auto">
          <a:xfrm>
            <a:off x="1152525" y="1125538"/>
            <a:ext cx="80279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6953250" y="0"/>
            <a:ext cx="2190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Первая помощь пострадавшим</a:t>
            </a: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1692275" y="620713"/>
            <a:ext cx="446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Первая помощь при ожогах </a:t>
            </a:r>
          </a:p>
        </p:txBody>
      </p:sp>
      <p:sp>
        <p:nvSpPr>
          <p:cNvPr id="26629" name="Rectangle 7"/>
          <p:cNvSpPr>
            <a:spLocks noChangeArrowheads="1"/>
          </p:cNvSpPr>
          <p:nvPr/>
        </p:nvSpPr>
        <p:spPr bwMode="auto">
          <a:xfrm>
            <a:off x="1476375" y="1325563"/>
            <a:ext cx="3919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ru-RU" sz="1600" b="1">
                <a:solidFill>
                  <a:srgbClr val="FF0000"/>
                </a:solidFill>
              </a:rPr>
              <a:t>Ожоги от кипятка и горячих предметов </a:t>
            </a:r>
          </a:p>
        </p:txBody>
      </p:sp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684213" y="1700213"/>
            <a:ext cx="51117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altLang="ru-RU" sz="1400">
                <a:solidFill>
                  <a:schemeClr val="accent2"/>
                </a:solidFill>
              </a:rPr>
              <a:t>Между ожогами от кипятка и от горячих предметов нет большой разницы; в обоих случаях травма тканей вызывается высокой температурой. Поражение тканей происходит быстро, и тут самое главное, что может сделать спасатель, это немедленно снизить температуру ожога. </a:t>
            </a:r>
            <a:r>
              <a:rPr lang="ru-RU" altLang="ru-RU" sz="1400" b="1">
                <a:solidFill>
                  <a:schemeClr val="accent2"/>
                </a:solidFill>
              </a:rPr>
              <a:t>Охлаждение существенно уменьшает серьезность ожога и облегчает сильную боль.</a:t>
            </a:r>
          </a:p>
        </p:txBody>
      </p:sp>
      <p:pic>
        <p:nvPicPr>
          <p:cNvPr id="26631" name="Picture 10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1196975"/>
            <a:ext cx="238125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2" name="Rectangle 11"/>
          <p:cNvSpPr>
            <a:spLocks noChangeArrowheads="1"/>
          </p:cNvSpPr>
          <p:nvPr/>
        </p:nvSpPr>
        <p:spPr bwMode="auto">
          <a:xfrm>
            <a:off x="1042988" y="3284538"/>
            <a:ext cx="4403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ru-RU" sz="1400" b="1" u="sng">
                <a:solidFill>
                  <a:schemeClr val="accent2"/>
                </a:solidFill>
              </a:rPr>
              <a:t>Обработка ожогов от кипятка и горячих предметов </a:t>
            </a:r>
          </a:p>
        </p:txBody>
      </p:sp>
      <p:sp>
        <p:nvSpPr>
          <p:cNvPr id="26633" name="Rectangle 12"/>
          <p:cNvSpPr>
            <a:spLocks noChangeArrowheads="1"/>
          </p:cNvSpPr>
          <p:nvPr/>
        </p:nvSpPr>
        <p:spPr bwMode="auto">
          <a:xfrm>
            <a:off x="539750" y="3554413"/>
            <a:ext cx="84963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1. Подержите обожженное место </a:t>
            </a:r>
            <a:r>
              <a:rPr lang="ru-RU" altLang="ru-RU" sz="1200" b="1">
                <a:solidFill>
                  <a:schemeClr val="accent2"/>
                </a:solidFill>
              </a:rPr>
              <a:t>под струёй холодной воды не менее 15-20 минут</a:t>
            </a:r>
            <a:r>
              <a:rPr lang="ru-RU" altLang="ru-RU" sz="1200">
                <a:solidFill>
                  <a:schemeClr val="accent2"/>
                </a:solidFill>
              </a:rPr>
              <a:t>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2. Удалите или срежьте всю одежду, покрывающую обожженную поверхность тела.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3. Удалите все потенциально сдавливающие предметы (кольца, браслеты, часы и пр. до того, как начнется отек).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С помощью одной этой меры можно снизить тяжесть ожога, и он вместо тяжелого окажется легким. Ее следует применять по возможности при всех ожогах. </a:t>
            </a:r>
          </a:p>
        </p:txBody>
      </p:sp>
      <p:sp>
        <p:nvSpPr>
          <p:cNvPr id="26634" name="Rectangle 13"/>
          <p:cNvSpPr>
            <a:spLocks noChangeArrowheads="1"/>
          </p:cNvSpPr>
          <p:nvPr/>
        </p:nvSpPr>
        <p:spPr bwMode="auto">
          <a:xfrm>
            <a:off x="2555875" y="4581525"/>
            <a:ext cx="42640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ru-RU" sz="1400" b="1">
                <a:solidFill>
                  <a:srgbClr val="FF0000"/>
                </a:solidFill>
              </a:rPr>
              <a:t>Не мажьте ожоги маслом, мазями или лосьонами. </a:t>
            </a:r>
          </a:p>
        </p:txBody>
      </p:sp>
      <p:sp>
        <p:nvSpPr>
          <p:cNvPr id="26635" name="Rectangle 14"/>
          <p:cNvSpPr>
            <a:spLocks noChangeArrowheads="1"/>
          </p:cNvSpPr>
          <p:nvPr/>
        </p:nvSpPr>
        <p:spPr bwMode="auto">
          <a:xfrm>
            <a:off x="684213" y="4941888"/>
            <a:ext cx="9667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altLang="ru-RU" sz="1400" b="1" u="sng">
                <a:solidFill>
                  <a:schemeClr val="accent2"/>
                </a:solidFill>
              </a:rPr>
              <a:t>ПУЗЫРИ</a:t>
            </a:r>
          </a:p>
        </p:txBody>
      </p:sp>
      <p:sp>
        <p:nvSpPr>
          <p:cNvPr id="26636" name="Rectangle 15"/>
          <p:cNvSpPr>
            <a:spLocks noChangeArrowheads="1"/>
          </p:cNvSpPr>
          <p:nvPr/>
        </p:nvSpPr>
        <p:spPr bwMode="auto">
          <a:xfrm>
            <a:off x="1619250" y="4941888"/>
            <a:ext cx="727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altLang="ru-RU" sz="1200">
                <a:solidFill>
                  <a:schemeClr val="accent2"/>
                </a:solidFill>
              </a:rPr>
              <a:t>Их нужно по возможности держать целыми. Для этого осторожно наложите мягкую прокладку с пышным слоем ваты сверху и зафиксируйте ее, стараясь не давить на ожог.</a:t>
            </a:r>
          </a:p>
        </p:txBody>
      </p:sp>
      <p:sp>
        <p:nvSpPr>
          <p:cNvPr id="26637" name="Rectangle 16"/>
          <p:cNvSpPr>
            <a:spLocks noChangeArrowheads="1"/>
          </p:cNvSpPr>
          <p:nvPr/>
        </p:nvSpPr>
        <p:spPr bwMode="auto">
          <a:xfrm>
            <a:off x="827088" y="5445125"/>
            <a:ext cx="2489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ru-RU" sz="1200" b="1" u="sng">
                <a:solidFill>
                  <a:schemeClr val="accent2"/>
                </a:solidFill>
              </a:rPr>
              <a:t>Обработка прорванных пузырей</a:t>
            </a:r>
            <a:r>
              <a:rPr lang="ru-RU" altLang="ru-RU" sz="1200" u="sng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6638" name="Rectangle 17"/>
          <p:cNvSpPr>
            <a:spLocks noChangeArrowheads="1"/>
          </p:cNvSpPr>
          <p:nvPr/>
        </p:nvSpPr>
        <p:spPr bwMode="auto">
          <a:xfrm>
            <a:off x="1547813" y="5734050"/>
            <a:ext cx="5545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1. Прорванные пузыри накройте стерильной салфеткой, если есть. </a:t>
            </a:r>
          </a:p>
          <a:p>
            <a:r>
              <a:rPr lang="ru-RU" altLang="ru-RU" sz="1200">
                <a:solidFill>
                  <a:schemeClr val="accent2"/>
                </a:solidFill>
              </a:rPr>
              <a:t>2. Сверху положите еще одну прокладку из ваты и закрепите липкой лентой. </a:t>
            </a:r>
            <a:endParaRPr lang="ru-RU" altLang="ru-RU" sz="12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6639" name="Rectangle 18"/>
          <p:cNvSpPr>
            <a:spLocks noChangeArrowheads="1"/>
          </p:cNvSpPr>
          <p:nvPr/>
        </p:nvSpPr>
        <p:spPr bwMode="auto">
          <a:xfrm>
            <a:off x="4479925" y="2881313"/>
            <a:ext cx="18415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  <a:p>
            <a:pPr eaLnBrk="0" hangingPunct="0"/>
            <a:endParaRPr lang="ru-RU" altLang="ru-RU" sz="1800">
              <a:latin typeface="Arial" charset="0"/>
            </a:endParaRPr>
          </a:p>
        </p:txBody>
      </p:sp>
      <p:sp>
        <p:nvSpPr>
          <p:cNvPr id="26640" name="Rectangle 19"/>
          <p:cNvSpPr>
            <a:spLocks noChangeArrowheads="1"/>
          </p:cNvSpPr>
          <p:nvPr/>
        </p:nvSpPr>
        <p:spPr bwMode="auto">
          <a:xfrm>
            <a:off x="2051050" y="6218238"/>
            <a:ext cx="61896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altLang="ru-RU" sz="1200" b="1">
                <a:solidFill>
                  <a:srgbClr val="FF0000"/>
                </a:solidFill>
              </a:rPr>
              <a:t>Нельзя специально прорезать или прокалывать пузырь. Наружный слой кожи образует идеальную защиту для лежащих под ним тканей, которые могут оказаться очень восприимчивыми к инфекции 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4"/>
          <p:cNvSpPr>
            <a:spLocks noChangeShapeType="1"/>
          </p:cNvSpPr>
          <p:nvPr/>
        </p:nvSpPr>
        <p:spPr bwMode="auto">
          <a:xfrm>
            <a:off x="1152525" y="1125538"/>
            <a:ext cx="80279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6953250" y="0"/>
            <a:ext cx="2190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Первая помощь пострадавшим</a:t>
            </a:r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1692275" y="620713"/>
            <a:ext cx="5675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Первая помощь при обморожениях </a:t>
            </a:r>
          </a:p>
        </p:txBody>
      </p:sp>
      <p:pic>
        <p:nvPicPr>
          <p:cNvPr id="27653" name="Picture 11" descr="moroz-arpel3voc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1295400"/>
            <a:ext cx="2005012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Rectangle 12"/>
          <p:cNvSpPr>
            <a:spLocks noChangeArrowheads="1"/>
          </p:cNvSpPr>
          <p:nvPr/>
        </p:nvSpPr>
        <p:spPr bwMode="auto">
          <a:xfrm>
            <a:off x="971550" y="1268413"/>
            <a:ext cx="588645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Низкие температуры действуют на кожу, в результате подкожная ткань может промерзать это и приводит к </a:t>
            </a:r>
            <a:r>
              <a:rPr lang="ru-RU" altLang="ru-RU" sz="1200" b="1">
                <a:solidFill>
                  <a:schemeClr val="accent2"/>
                </a:solidFill>
              </a:rPr>
              <a:t>обморожению</a:t>
            </a:r>
            <a:r>
              <a:rPr lang="ru-RU" altLang="ru-RU" sz="1200">
                <a:solidFill>
                  <a:schemeClr val="accent2"/>
                </a:solidFill>
              </a:rPr>
              <a:t>. Кисти рук, ушные раковины и нос, стопы чаще всего подвергаются обморожению. </a:t>
            </a:r>
          </a:p>
        </p:txBody>
      </p:sp>
      <p:sp>
        <p:nvSpPr>
          <p:cNvPr id="27655" name="Rectangle 13"/>
          <p:cNvSpPr>
            <a:spLocks noChangeArrowheads="1"/>
          </p:cNvSpPr>
          <p:nvPr/>
        </p:nvSpPr>
        <p:spPr bwMode="auto">
          <a:xfrm>
            <a:off x="684213" y="1916113"/>
            <a:ext cx="2044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ru-RU" sz="1400" u="sng">
                <a:solidFill>
                  <a:srgbClr val="FF0000"/>
                </a:solidFill>
              </a:rPr>
              <a:t>Признаки обморожения </a:t>
            </a:r>
          </a:p>
        </p:txBody>
      </p:sp>
      <p:sp>
        <p:nvSpPr>
          <p:cNvPr id="27656" name="Rectangle 14"/>
          <p:cNvSpPr>
            <a:spLocks noChangeArrowheads="1"/>
          </p:cNvSpPr>
          <p:nvPr/>
        </p:nvSpPr>
        <p:spPr bwMode="auto">
          <a:xfrm>
            <a:off x="684213" y="2205038"/>
            <a:ext cx="6192837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Кожные участки, которые подверглись обморожению, становятся бледного цвета, холодные и твердые на ощупь. После оттаивания кожный покров ткани краснеет, и эти участки начинают болеть.</a:t>
            </a:r>
          </a:p>
        </p:txBody>
      </p:sp>
      <p:sp>
        <p:nvSpPr>
          <p:cNvPr id="27657" name="Rectangle 15"/>
          <p:cNvSpPr>
            <a:spLocks noChangeArrowheads="1"/>
          </p:cNvSpPr>
          <p:nvPr/>
        </p:nvSpPr>
        <p:spPr bwMode="auto">
          <a:xfrm>
            <a:off x="395288" y="2924175"/>
            <a:ext cx="28336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altLang="ru-RU" sz="1400" u="sng">
                <a:solidFill>
                  <a:srgbClr val="FF0000"/>
                </a:solidFill>
              </a:rPr>
              <a:t>Первая помощь при обморожении </a:t>
            </a:r>
          </a:p>
        </p:txBody>
      </p:sp>
      <p:sp>
        <p:nvSpPr>
          <p:cNvPr id="27658" name="Rectangle 16"/>
          <p:cNvSpPr>
            <a:spLocks noChangeArrowheads="1"/>
          </p:cNvSpPr>
          <p:nvPr/>
        </p:nvSpPr>
        <p:spPr bwMode="auto">
          <a:xfrm>
            <a:off x="611188" y="3284538"/>
            <a:ext cx="8386762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Если вы обморозили ушные раковины, пальцы рук или другие части кожи или тела нужно предпринять следующие действия:</a:t>
            </a:r>
          </a:p>
          <a:p>
            <a:pPr eaLnBrk="0" hangingPunct="0"/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1. Укрыться от холода и обратиться за медицинской помощью.</a:t>
            </a:r>
          </a:p>
          <a:p>
            <a:pPr eaLnBrk="0" hangingPunct="0"/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2. Если обморозили пальцы, уши или нос, любые участки лица, то необходимо их согреть, прикрыв их теплыми перчатками, руками.</a:t>
            </a:r>
          </a:p>
          <a:p>
            <a:pPr eaLnBrk="0" hangingPunct="0"/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3. </a:t>
            </a:r>
            <a:r>
              <a:rPr lang="ru-RU" altLang="ru-RU" sz="1000" b="1">
                <a:solidFill>
                  <a:schemeClr val="accent2"/>
                </a:solidFill>
                <a:latin typeface="Arial" charset="0"/>
              </a:rPr>
              <a:t>Нельзя растирать обмороженные участки снегом и вообще не следует тереть эти места.</a:t>
            </a:r>
            <a:endParaRPr lang="ru-RU" altLang="ru-RU" sz="1000">
              <a:solidFill>
                <a:schemeClr val="accent2"/>
              </a:solidFill>
              <a:latin typeface="Arial" charset="0"/>
            </a:endParaRPr>
          </a:p>
          <a:p>
            <a:pPr eaLnBrk="0" hangingPunct="0"/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4. При обморожении рук или ног, для уменьшения отека, необходимо удерживать их в поднятом состоянии.</a:t>
            </a:r>
          </a:p>
          <a:p>
            <a:pPr eaLnBrk="0" hangingPunct="0"/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5. Если участки уже оттаяли их необходимо укутать, чтобы они не замерзли вновь.</a:t>
            </a:r>
          </a:p>
          <a:p>
            <a:pPr eaLnBrk="0" hangingPunct="0"/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6. Нельзя нагревать поврежденные части тела, если существует угроза повторного обморожения.</a:t>
            </a:r>
          </a:p>
          <a:p>
            <a:pPr eaLnBrk="0" hangingPunct="0"/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7. Если после согревания обмороженных участков чувствительность не восстановилась нужно немедленно обратиться за медицинской помощью.</a:t>
            </a:r>
          </a:p>
          <a:p>
            <a:pPr eaLnBrk="0" hangingPunct="0"/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8. Если профессиональная медицинская помощь на какое-то время не доступна, поврежденные участки щек, носа, ушные раковины лучше согревать подогретыми кусочками ткани, а обмороженные руки и ноги необходимо согреть в теплой, только не горячей воде.</a:t>
            </a:r>
          </a:p>
          <a:p>
            <a:pPr eaLnBrk="0" hangingPunct="0"/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9. Для кистей рук хорошо подойдет стерильный, сухой бандаж.</a:t>
            </a:r>
            <a:br>
              <a:rPr lang="ru-RU" altLang="ru-RU" sz="1000">
                <a:solidFill>
                  <a:schemeClr val="accent2"/>
                </a:solidFill>
                <a:latin typeface="Arial" charset="0"/>
              </a:rPr>
            </a:br>
            <a:r>
              <a:rPr lang="ru-RU" altLang="ru-RU" sz="1000">
                <a:solidFill>
                  <a:schemeClr val="accent2"/>
                </a:solidFill>
                <a:latin typeface="Arial" charset="0"/>
              </a:rPr>
              <a:t> </a:t>
            </a:r>
            <a:br>
              <a:rPr lang="ru-RU" altLang="ru-RU" sz="1000">
                <a:solidFill>
                  <a:schemeClr val="accent2"/>
                </a:solidFill>
                <a:latin typeface="Arial" charset="0"/>
              </a:rPr>
            </a:br>
            <a:endParaRPr lang="ru-RU" altLang="ru-RU" sz="1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659" name="Rectangle 18"/>
          <p:cNvSpPr>
            <a:spLocks noChangeArrowheads="1"/>
          </p:cNvSpPr>
          <p:nvPr/>
        </p:nvSpPr>
        <p:spPr bwMode="auto">
          <a:xfrm rot="10800000" flipV="1">
            <a:off x="1258888" y="5373688"/>
            <a:ext cx="7635875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altLang="ru-RU" sz="1200">
                <a:solidFill>
                  <a:schemeClr val="accent2"/>
                </a:solidFill>
              </a:rPr>
              <a:t>Многие люди от обморожения могут испытать гипотермию. В таком случае необходимо в первую очередь спасать жизнь человека, а потом уже принимать меры против обморожения. Нужно снять драгоценности и одежду, которая может блокировать кровоток. Пострадавшему нужно выпить безалкогольный, теплый напиток. После устранения угрозы жизни применят ванну. Воду нагревают до 40-42 градусов. При любых степенях обморожения следует обратиться к врачу.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4"/>
          <p:cNvSpPr>
            <a:spLocks noChangeShapeType="1"/>
          </p:cNvSpPr>
          <p:nvPr/>
        </p:nvSpPr>
        <p:spPr bwMode="auto">
          <a:xfrm>
            <a:off x="1152525" y="1125538"/>
            <a:ext cx="80279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6953250" y="0"/>
            <a:ext cx="2190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Первая помощь пострадавшим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1692275" y="620713"/>
            <a:ext cx="4808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Первая помощь при обмороке</a:t>
            </a:r>
          </a:p>
        </p:txBody>
      </p:sp>
      <p:sp>
        <p:nvSpPr>
          <p:cNvPr id="28677" name="Rectangle 7"/>
          <p:cNvSpPr>
            <a:spLocks noChangeArrowheads="1"/>
          </p:cNvSpPr>
          <p:nvPr/>
        </p:nvSpPr>
        <p:spPr bwMode="auto">
          <a:xfrm>
            <a:off x="1042988" y="1196975"/>
            <a:ext cx="7920037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400" b="1">
                <a:solidFill>
                  <a:srgbClr val="FF0000"/>
                </a:solidFill>
              </a:rPr>
              <a:t>Обморок</a:t>
            </a:r>
            <a:r>
              <a:rPr lang="ru-RU" altLang="ru-RU" sz="1400">
                <a:solidFill>
                  <a:schemeClr val="accent2"/>
                </a:solidFill>
              </a:rPr>
              <a:t> - </a:t>
            </a:r>
            <a:r>
              <a:rPr lang="ru-RU" altLang="ru-RU" sz="1400" i="1">
                <a:solidFill>
                  <a:schemeClr val="accent2"/>
                </a:solidFill>
              </a:rPr>
              <a:t>это внезапная, кратковременная потеря сознания (от нескольких секунд до нескольких минут)</a:t>
            </a:r>
            <a:r>
              <a:rPr lang="ru-RU" altLang="ru-RU" sz="1400">
                <a:solidFill>
                  <a:schemeClr val="accent2"/>
                </a:solidFill>
              </a:rPr>
              <a:t>. </a:t>
            </a:r>
          </a:p>
          <a:p>
            <a:endParaRPr lang="ru-RU" altLang="ru-RU" sz="1400">
              <a:solidFill>
                <a:schemeClr val="accent2"/>
              </a:solidFill>
            </a:endParaRPr>
          </a:p>
          <a:p>
            <a:r>
              <a:rPr lang="ru-RU" altLang="ru-RU" sz="1400" b="1">
                <a:solidFill>
                  <a:schemeClr val="accent2"/>
                </a:solidFill>
              </a:rPr>
              <a:t>Обморок может возникать</a:t>
            </a:r>
            <a:r>
              <a:rPr lang="ru-RU" altLang="ru-RU" sz="1400">
                <a:solidFill>
                  <a:schemeClr val="accent2"/>
                </a:solidFill>
              </a:rPr>
              <a:t> в результате: испуга, сильной боли, кровотечения, резкой смены положения тела (из горизонтального в вертикальное и т.д.). </a:t>
            </a:r>
          </a:p>
          <a:p>
            <a:r>
              <a:rPr lang="ru-RU" altLang="ru-RU" sz="1400">
                <a:solidFill>
                  <a:schemeClr val="accent2"/>
                </a:solidFill>
              </a:rPr>
              <a:t>При обмороке у пострадавшего наблюдается: обильный пот, похолодание конечностей, слабый и частый пульс, ослабленное дыхание, бледность кожных покровов. </a:t>
            </a:r>
            <a:endParaRPr lang="ru-RU" altLang="ru-RU" sz="1200">
              <a:solidFill>
                <a:schemeClr val="accent2"/>
              </a:solidFill>
              <a:latin typeface="Arial" charset="0"/>
            </a:endParaRPr>
          </a:p>
        </p:txBody>
      </p:sp>
      <p:pic>
        <p:nvPicPr>
          <p:cNvPr id="28678" name="Picture 9" descr="5585_1420-paragraf-photo-text-left-img-di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5825" y="4508500"/>
            <a:ext cx="1428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9" name="Text Box 10"/>
          <p:cNvSpPr txBox="1">
            <a:spLocks noChangeArrowheads="1"/>
          </p:cNvSpPr>
          <p:nvPr/>
        </p:nvSpPr>
        <p:spPr bwMode="auto">
          <a:xfrm>
            <a:off x="827088" y="3357563"/>
            <a:ext cx="6264275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уложить пострадавшего горизонтально, с приподнятыми ножными конечностями.</a:t>
            </a:r>
            <a:endParaRPr lang="en-US" altLang="ru-RU" sz="1400">
              <a:solidFill>
                <a:schemeClr val="accent2"/>
              </a:solidFill>
            </a:endParaRP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расстегнуть стесняющую одежду (развязать галстук (пояс), расстегнуть рубашку (блузку) и поясной ремень;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дать приток свежего воздуха, при возможности пары нашатырного спирта;</a:t>
            </a:r>
          </a:p>
          <a:p>
            <a:pPr>
              <a:buFontTx/>
              <a:buChar char="•"/>
            </a:pPr>
            <a:r>
              <a:rPr lang="ru-RU" altLang="ru-RU" sz="1400">
                <a:solidFill>
                  <a:schemeClr val="accent2"/>
                </a:solidFill>
              </a:rPr>
              <a:t> если причина обморока – перегрев (душное помещение), приложить холод к голове (гипотермический пакет). </a:t>
            </a:r>
          </a:p>
          <a:p>
            <a:r>
              <a:rPr lang="ru-RU" altLang="ru-RU" sz="1400">
                <a:solidFill>
                  <a:schemeClr val="accent2"/>
                </a:solidFill>
              </a:rPr>
              <a:t>В любом случае как можно быстрее вызвать </a:t>
            </a:r>
            <a:r>
              <a:rPr lang="ru-RU" altLang="ru-RU">
                <a:solidFill>
                  <a:srgbClr val="FF0000"/>
                </a:solidFill>
              </a:rPr>
              <a:t>«скорую помощь».</a:t>
            </a:r>
            <a:r>
              <a:rPr lang="ru-RU" altLang="ru-RU" sz="140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8680" name="Rectangle 11"/>
          <p:cNvSpPr>
            <a:spLocks noChangeArrowheads="1"/>
          </p:cNvSpPr>
          <p:nvPr/>
        </p:nvSpPr>
        <p:spPr bwMode="auto">
          <a:xfrm>
            <a:off x="611188" y="2997200"/>
            <a:ext cx="15255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600" b="1">
                <a:solidFill>
                  <a:srgbClr val="0000FF"/>
                </a:solidFill>
                <a:latin typeface="Arial" charset="0"/>
              </a:rPr>
              <a:t>Необходимо: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1476375" y="620713"/>
            <a:ext cx="7488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 dirty="0">
                <a:solidFill>
                  <a:srgbClr val="0000FF"/>
                </a:solidFill>
              </a:rPr>
              <a:t>Каждый работник </a:t>
            </a:r>
            <a:r>
              <a:rPr lang="ru-RU" altLang="ru-RU" b="1" dirty="0" smtClean="0">
                <a:solidFill>
                  <a:srgbClr val="0000FF"/>
                </a:solidFill>
              </a:rPr>
              <a:t>обязан</a:t>
            </a:r>
            <a:r>
              <a:rPr lang="ru-RU" altLang="ru-RU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4100" name="Text Box 10"/>
          <p:cNvSpPr txBox="1">
            <a:spLocks noChangeArrowheads="1"/>
          </p:cNvSpPr>
          <p:nvPr/>
        </p:nvSpPr>
        <p:spPr bwMode="auto">
          <a:xfrm>
            <a:off x="4848225" y="0"/>
            <a:ext cx="4295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Основные положения законодательства о труде и охране труда</a:t>
            </a:r>
          </a:p>
        </p:txBody>
      </p:sp>
      <p:pic>
        <p:nvPicPr>
          <p:cNvPr id="4101" name="Picture 11" descr="205942"/>
          <p:cNvPicPr>
            <a:picLocks noChangeAspect="1" noChangeArrowheads="1"/>
          </p:cNvPicPr>
          <p:nvPr/>
        </p:nvPicPr>
        <p:blipFill>
          <a:blip r:embed="rId2"/>
          <a:srcRect l="8217" t="5136" r="9547"/>
          <a:stretch>
            <a:fillRect/>
          </a:stretch>
        </p:blipFill>
        <p:spPr bwMode="auto">
          <a:xfrm>
            <a:off x="6948488" y="4292600"/>
            <a:ext cx="2160587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042988" y="1412875"/>
            <a:ext cx="7186612" cy="4060825"/>
          </a:xfrm>
          <a:noFill/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Char char="•"/>
              <a:tabLst>
                <a:tab pos="0" algn="l"/>
              </a:tabLst>
            </a:pPr>
            <a:r>
              <a:rPr lang="ru-RU" altLang="ru-RU" sz="2000" b="0" dirty="0" smtClean="0">
                <a:solidFill>
                  <a:schemeClr val="accent2"/>
                </a:solidFill>
                <a:latin typeface="Times New Roman" pitchFamily="18" charset="0"/>
              </a:rPr>
              <a:t> Соблюдать трудовой договор (контракт) – соглашение между  работодателем  и  работником</a:t>
            </a:r>
          </a:p>
          <a:p>
            <a:pPr marL="0" indent="0" eaLnBrk="1" hangingPunct="1">
              <a:lnSpc>
                <a:spcPct val="90000"/>
              </a:lnSpc>
              <a:buFontTx/>
              <a:buChar char="•"/>
              <a:tabLst>
                <a:tab pos="0" algn="l"/>
              </a:tabLst>
            </a:pPr>
            <a:r>
              <a:rPr lang="ru-RU" altLang="ru-RU" sz="2000" b="0" dirty="0" smtClean="0">
                <a:solidFill>
                  <a:schemeClr val="accent2"/>
                </a:solidFill>
                <a:latin typeface="Times New Roman" pitchFamily="18" charset="0"/>
              </a:rPr>
              <a:t> Соблюдать  действующие  «Правила внутреннего трудового распорядка»</a:t>
            </a:r>
          </a:p>
          <a:p>
            <a:pPr marL="0" indent="0" eaLnBrk="1" hangingPunct="1">
              <a:lnSpc>
                <a:spcPct val="90000"/>
              </a:lnSpc>
              <a:buFontTx/>
              <a:buChar char="•"/>
              <a:tabLst>
                <a:tab pos="0" algn="l"/>
              </a:tabLst>
            </a:pPr>
            <a:r>
              <a:rPr lang="ru-RU" altLang="ru-RU" sz="2000" b="0" dirty="0" smtClean="0">
                <a:solidFill>
                  <a:schemeClr val="accent2"/>
                </a:solidFill>
                <a:latin typeface="Times New Roman" pitchFamily="18" charset="0"/>
              </a:rPr>
              <a:t> Соблюдать требования по охране труда и обеспечению безопасности труда</a:t>
            </a:r>
          </a:p>
          <a:p>
            <a:pPr marL="0" indent="0" eaLnBrk="1" hangingPunct="1">
              <a:lnSpc>
                <a:spcPct val="90000"/>
              </a:lnSpc>
              <a:buFontTx/>
              <a:buChar char="•"/>
              <a:tabLst>
                <a:tab pos="0" algn="l"/>
              </a:tabLst>
            </a:pPr>
            <a:r>
              <a:rPr lang="ru-RU" altLang="ru-RU" sz="2000" b="0" dirty="0" smtClean="0">
                <a:solidFill>
                  <a:schemeClr val="accent2"/>
                </a:solidFill>
                <a:latin typeface="Times New Roman" pitchFamily="18" charset="0"/>
              </a:rPr>
              <a:t> Незамедлительно сообщить непосредственному руководителю о возникновении ситуации, представляющей угрозу жизни и здоровью людей, сохранности имущества работодателя</a:t>
            </a:r>
          </a:p>
          <a:p>
            <a:pPr marL="0" indent="0" eaLnBrk="1" hangingPunct="1">
              <a:lnSpc>
                <a:spcPct val="90000"/>
              </a:lnSpc>
              <a:buFontTx/>
              <a:buChar char="•"/>
              <a:tabLst>
                <a:tab pos="0" algn="l"/>
              </a:tabLst>
            </a:pPr>
            <a:r>
              <a:rPr lang="ru-RU" altLang="ru-RU" sz="2000" b="0" dirty="0" smtClean="0">
                <a:solidFill>
                  <a:schemeClr val="accent2"/>
                </a:solidFill>
                <a:latin typeface="Times New Roman" pitchFamily="18" charset="0"/>
              </a:rPr>
              <a:t> Проходить обучение по охране труда и проверку знаний требований охраны труда в установленном порядке</a:t>
            </a:r>
          </a:p>
          <a:p>
            <a:pPr marL="0" indent="0" eaLnBrk="1" hangingPunct="1">
              <a:lnSpc>
                <a:spcPct val="90000"/>
              </a:lnSpc>
              <a:tabLst>
                <a:tab pos="0" algn="l"/>
              </a:tabLst>
            </a:pPr>
            <a:endParaRPr lang="ru-RU" altLang="ru-RU" sz="2000" b="0" dirty="0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2555875" y="2852738"/>
            <a:ext cx="5273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4000" b="1">
                <a:solidFill>
                  <a:schemeClr val="accent2"/>
                </a:solidFill>
              </a:rPr>
              <a:t>Спасибо за внимание!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692275" y="596900"/>
            <a:ext cx="542607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Работодатель обязан обеспечить:</a:t>
            </a:r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4848225" y="0"/>
            <a:ext cx="4295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Основные положения законодательства о труде и охране труда</a:t>
            </a:r>
          </a:p>
        </p:txBody>
      </p:sp>
      <p:pic>
        <p:nvPicPr>
          <p:cNvPr id="5125" name="Picture 9" descr="1231261465_tk_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4610100"/>
            <a:ext cx="19050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116013" y="1412875"/>
            <a:ext cx="7777162" cy="4537075"/>
          </a:xfrm>
          <a:noFill/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Char char="•"/>
            </a:pP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Безопасность работников при эксплуатации зданий, сооружений</a:t>
            </a:r>
          </a:p>
          <a:p>
            <a:pPr marL="0" indent="0" eaLnBrk="1" hangingPunct="1">
              <a:lnSpc>
                <a:spcPct val="80000"/>
              </a:lnSpc>
              <a:buFontTx/>
              <a:buChar char="•"/>
            </a:pP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Применение средств индивидуальной и коллективной защиты работников соответствующие требованиям охраны труда на каждом рабочем месте</a:t>
            </a:r>
          </a:p>
          <a:p>
            <a:pPr marL="0" indent="0" eaLnBrk="1" hangingPunct="1">
              <a:lnSpc>
                <a:spcPct val="80000"/>
              </a:lnSpc>
              <a:buFontTx/>
              <a:buChar char="•"/>
            </a:pP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Режим труда и отдыха работников в соответствии с законодательством Российской Федерации</a:t>
            </a:r>
          </a:p>
          <a:p>
            <a:pPr marL="0" indent="0" eaLnBrk="1" hangingPunct="1">
              <a:lnSpc>
                <a:spcPct val="80000"/>
              </a:lnSpc>
              <a:buFontTx/>
              <a:buChar char="•"/>
            </a:pP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Приобретение и выдачу за счет собственных средств специальной одежды, специальной обуви и других средств индивидуальной защиты</a:t>
            </a:r>
          </a:p>
          <a:p>
            <a:pPr marL="0" indent="0" eaLnBrk="1" hangingPunct="1">
              <a:lnSpc>
                <a:spcPct val="80000"/>
              </a:lnSpc>
              <a:buFontTx/>
              <a:buChar char="•"/>
            </a:pP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Обучение безопасным методам и приемам выполнения работ и оказанию первой помощи пострадавшим на производстве, проведение инструктажа по охране труда, стажировки на рабочем месте и проверки знания требований охраны труда</a:t>
            </a:r>
          </a:p>
          <a:p>
            <a:pPr marL="0" indent="0" eaLnBrk="1" hangingPunct="1">
              <a:lnSpc>
                <a:spcPct val="80000"/>
              </a:lnSpc>
              <a:buFontTx/>
              <a:buChar char="•"/>
            </a:pP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Недопущение к работе лиц, не прошедших в установленном порядке обучение и инструктаж по охране труда</a:t>
            </a:r>
          </a:p>
          <a:p>
            <a:pPr marL="0" indent="0" eaLnBrk="1" hangingPunct="1">
              <a:lnSpc>
                <a:spcPct val="80000"/>
              </a:lnSpc>
              <a:buFontTx/>
              <a:buChar char="•"/>
            </a:pP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Обязательное социальное страхование работников от несчастных случаев на производстве и профессиональных заболеваний</a:t>
            </a:r>
          </a:p>
          <a:p>
            <a:pPr marL="0" indent="0" eaLnBrk="1" hangingPunct="1">
              <a:lnSpc>
                <a:spcPct val="80000"/>
              </a:lnSpc>
              <a:buFontTx/>
              <a:buChar char="•"/>
            </a:pP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Ознакомление работников с требованиями охраны труда</a:t>
            </a:r>
          </a:p>
          <a:p>
            <a:pPr marL="0" indent="0" eaLnBrk="1" hangingPunct="1">
              <a:lnSpc>
                <a:spcPct val="80000"/>
              </a:lnSpc>
              <a:buFontTx/>
              <a:buChar char="•"/>
            </a:pP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Привлечение  к   строгой   ответственности   нарушителей   тр</a:t>
            </a:r>
            <a:r>
              <a:rPr lang="ru-RU" altLang="ru-RU" sz="1600" b="0" smtClean="0">
                <a:solidFill>
                  <a:schemeClr val="bg1"/>
                </a:solidFill>
                <a:latin typeface="Arial" charset="0"/>
              </a:rPr>
              <a:t>удовой</a:t>
            </a:r>
            <a:r>
              <a:rPr lang="ru-RU" altLang="ru-RU" sz="1600" b="0" smtClean="0">
                <a:solidFill>
                  <a:schemeClr val="accent2"/>
                </a:solidFill>
                <a:latin typeface="Arial" charset="0"/>
              </a:rPr>
              <a:t> дисциплины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395288" y="530225"/>
            <a:ext cx="870743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altLang="ru-RU" sz="1800" b="1">
                <a:solidFill>
                  <a:schemeClr val="accent2"/>
                </a:solidFill>
                <a:latin typeface="Arial" charset="0"/>
              </a:rPr>
              <a:t>Основные опасные и вредные производственные факторы,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altLang="ru-RU" sz="1800" b="1">
                <a:solidFill>
                  <a:schemeClr val="accent2"/>
                </a:solidFill>
                <a:latin typeface="Arial" charset="0"/>
              </a:rPr>
              <a:t>воздействующие на человека при работе с персональным компьютером</a:t>
            </a:r>
            <a:r>
              <a:rPr lang="ru-RU" altLang="ru-RU" sz="180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ru-RU" altLang="ru-RU" sz="1800" b="1">
                <a:solidFill>
                  <a:schemeClr val="accent2"/>
                </a:solidFill>
                <a:latin typeface="Arial" charset="0"/>
              </a:rPr>
              <a:t>:</a:t>
            </a:r>
          </a:p>
        </p:txBody>
      </p:sp>
      <p:sp>
        <p:nvSpPr>
          <p:cNvPr id="6147" name="Line 5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5794375" y="0"/>
            <a:ext cx="3314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Опасные и вредные производственные факторы</a:t>
            </a:r>
          </a:p>
        </p:txBody>
      </p:sp>
      <p:pic>
        <p:nvPicPr>
          <p:cNvPr id="6149" name="Picture 9" descr="pc_w"/>
          <p:cNvPicPr>
            <a:picLocks noChangeAspect="1" noChangeArrowheads="1"/>
          </p:cNvPicPr>
          <p:nvPr/>
        </p:nvPicPr>
        <p:blipFill>
          <a:blip r:embed="rId2"/>
          <a:srcRect b="6157"/>
          <a:stretch>
            <a:fillRect/>
          </a:stretch>
        </p:blipFill>
        <p:spPr bwMode="auto">
          <a:xfrm>
            <a:off x="6443663" y="3933825"/>
            <a:ext cx="27146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116013" y="1412875"/>
            <a:ext cx="777716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повышенный уровень электромагнитных излучений;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повышенный уровень ионизирующих излучений;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повышенный уровень статического электричества;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повышенная напряженность электростатического поля;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повышенная или пониженная ионизация воздуха;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повышенная яркость света;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прямая и отраженная блесткость;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повышенное значение напряжения в электрической цепи, замыкание которой может произойти через тело человека;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статические перегрузки костно-мышечного аппарата и динамические локальные перегрузки мышц кистей рук;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перенапряжение зрительного анализатора;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умственное перенапряжение;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эмоциональные перегрузки;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altLang="ru-RU" sz="1800">
                <a:solidFill>
                  <a:schemeClr val="accent2"/>
                </a:solidFill>
              </a:rPr>
              <a:t> монотонность труда.</a:t>
            </a:r>
            <a:br>
              <a:rPr lang="ru-RU" altLang="ru-RU" sz="1800">
                <a:solidFill>
                  <a:schemeClr val="accent2"/>
                </a:solidFill>
              </a:rPr>
            </a:br>
            <a:r>
              <a:rPr lang="ru-RU" altLang="ru-RU" sz="1800">
                <a:solidFill>
                  <a:schemeClr val="accent2"/>
                </a:solidFill>
              </a:rPr>
              <a:t/>
            </a:r>
            <a:br>
              <a:rPr lang="ru-RU" altLang="ru-RU" sz="1800">
                <a:solidFill>
                  <a:schemeClr val="accent2"/>
                </a:solidFill>
              </a:rPr>
            </a:br>
            <a:endParaRPr lang="ru-RU" altLang="ru-RU" sz="180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547813" y="595313"/>
            <a:ext cx="3533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Электробезопасность</a:t>
            </a:r>
          </a:p>
        </p:txBody>
      </p:sp>
      <p:sp>
        <p:nvSpPr>
          <p:cNvPr id="12291" name="Line 5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1116013" y="1341438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endParaRPr lang="en-US" altLang="ru-RU" sz="1600">
              <a:solidFill>
                <a:schemeClr val="accent2"/>
              </a:solidFill>
            </a:endParaRPr>
          </a:p>
        </p:txBody>
      </p:sp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7559675" y="0"/>
            <a:ext cx="15843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Электробезопасность</a:t>
            </a:r>
          </a:p>
        </p:txBody>
      </p:sp>
      <p:sp>
        <p:nvSpPr>
          <p:cNvPr id="12294" name="Text Box 9"/>
          <p:cNvSpPr txBox="1">
            <a:spLocks noChangeArrowheads="1"/>
          </p:cNvSpPr>
          <p:nvPr/>
        </p:nvSpPr>
        <p:spPr bwMode="auto">
          <a:xfrm>
            <a:off x="1979613" y="5445125"/>
            <a:ext cx="41989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>
                <a:solidFill>
                  <a:schemeClr val="accent2"/>
                </a:solidFill>
              </a:rPr>
              <a:t>Пользоваться неисправными </a:t>
            </a:r>
          </a:p>
          <a:p>
            <a:pPr algn="ctr"/>
            <a:r>
              <a:rPr lang="ru-RU" altLang="ru-RU" sz="2000">
                <a:solidFill>
                  <a:schemeClr val="accent2"/>
                </a:solidFill>
              </a:rPr>
              <a:t>электророзетками и выключателями </a:t>
            </a:r>
          </a:p>
          <a:p>
            <a:pPr algn="ctr"/>
            <a:r>
              <a:rPr lang="ru-RU" altLang="ru-RU" sz="2000" b="1">
                <a:solidFill>
                  <a:srgbClr val="FF0000"/>
                </a:solidFill>
              </a:rPr>
              <a:t>НЕ ДОПУСКАЕТСЯ!</a:t>
            </a:r>
          </a:p>
        </p:txBody>
      </p:sp>
      <p:pic>
        <p:nvPicPr>
          <p:cNvPr id="12295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3644900"/>
            <a:ext cx="2028825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Rectangle 11"/>
          <p:cNvSpPr>
            <a:spLocks noChangeArrowheads="1"/>
          </p:cNvSpPr>
          <p:nvPr/>
        </p:nvSpPr>
        <p:spPr bwMode="auto">
          <a:xfrm>
            <a:off x="827088" y="1341438"/>
            <a:ext cx="8316912" cy="17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sz="1600">
                <a:solidFill>
                  <a:srgbClr val="FF0000"/>
                </a:solidFill>
              </a:rPr>
              <a:t>При использовании электрооборудования </a:t>
            </a:r>
            <a:r>
              <a:rPr lang="ru-RU" altLang="ru-RU" sz="1600" b="1">
                <a:solidFill>
                  <a:srgbClr val="FF0000"/>
                </a:solidFill>
              </a:rPr>
              <a:t>НЕОБХОДИМО: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1600">
                <a:solidFill>
                  <a:schemeClr val="accent2"/>
                </a:solidFill>
              </a:rPr>
              <a:t> соблюдать правила эксплуатации электрооборудования, изложенные в инструкциях по эксплуатации;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1600">
                <a:solidFill>
                  <a:schemeClr val="accent2"/>
                </a:solidFill>
              </a:rPr>
              <a:t> информировать непосредственного руководителя о всех выявленных нарушениях в работе аппаратуры и о принятых мерах по  их устранению;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1600">
                <a:solidFill>
                  <a:schemeClr val="accent2"/>
                </a:solidFill>
              </a:rPr>
              <a:t> отключать устройства от электросети при длительных перерывах в работе;</a:t>
            </a:r>
            <a:endParaRPr lang="en-US" altLang="ru-RU" sz="1600">
              <a:solidFill>
                <a:schemeClr val="accent2"/>
              </a:solidFill>
            </a:endParaRPr>
          </a:p>
        </p:txBody>
      </p:sp>
      <p:sp>
        <p:nvSpPr>
          <p:cNvPr id="12297" name="Rectangle 12"/>
          <p:cNvSpPr>
            <a:spLocks noChangeArrowheads="1"/>
          </p:cNvSpPr>
          <p:nvPr/>
        </p:nvSpPr>
        <p:spPr bwMode="auto">
          <a:xfrm>
            <a:off x="827088" y="3068638"/>
            <a:ext cx="590550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1600">
                <a:solidFill>
                  <a:schemeClr val="accent2"/>
                </a:solidFill>
              </a:rPr>
              <a:t> следить за состоянием оргтехники, электроприборов, заземляющих и пусковых устройств, кабелей, проводов, разъемов, выключателей, розеток, светильников;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1600">
                <a:solidFill>
                  <a:schemeClr val="accent2"/>
                </a:solidFill>
              </a:rPr>
              <a:t> исключать возможность их случайного повреждения;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1600">
                <a:solidFill>
                  <a:schemeClr val="accent2"/>
                </a:solidFill>
              </a:rPr>
              <a:t> сообщить непосредственному руководителю и (или) инженеру энергетику об обнаруженном повреждении изоляции, обрыве провода, неисправности электроприбора;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altLang="ru-RU" sz="1600">
                <a:solidFill>
                  <a:schemeClr val="accent2"/>
                </a:solidFill>
              </a:rPr>
              <a:t> немедленно отключить электроприбор от сети при появлении запаха гари.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ru-RU" sz="1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547813" y="595313"/>
            <a:ext cx="3533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Электробезопасность</a:t>
            </a:r>
          </a:p>
        </p:txBody>
      </p:sp>
      <p:sp>
        <p:nvSpPr>
          <p:cNvPr id="13315" name="Line 5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1116013" y="1341438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endParaRPr lang="en-US" altLang="ru-RU" sz="1600">
              <a:solidFill>
                <a:schemeClr val="accent2"/>
              </a:solidFill>
            </a:endParaRP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7559675" y="0"/>
            <a:ext cx="15843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Электробезопасность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1258888" y="5734050"/>
            <a:ext cx="5441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>
                <a:solidFill>
                  <a:schemeClr val="accent2"/>
                </a:solidFill>
              </a:rPr>
              <a:t>Тянуть штепсельную вилку из розетки за шнур  </a:t>
            </a:r>
          </a:p>
          <a:p>
            <a:pPr algn="ctr"/>
            <a:r>
              <a:rPr lang="ru-RU" altLang="ru-RU" sz="2000" b="1">
                <a:solidFill>
                  <a:srgbClr val="FF0000"/>
                </a:solidFill>
              </a:rPr>
              <a:t>НЕ ДОПУСКАЕТСЯ!</a:t>
            </a:r>
          </a:p>
        </p:txBody>
      </p:sp>
      <p:pic>
        <p:nvPicPr>
          <p:cNvPr id="13319" name="Picture 12" descr="CSAFE0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97663" y="3789363"/>
            <a:ext cx="2446337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827088" y="2492375"/>
            <a:ext cx="8137525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63538">
              <a:spcBef>
                <a:spcPct val="20000"/>
              </a:spcBef>
            </a:pPr>
            <a:r>
              <a:rPr lang="ru-RU" altLang="ru-RU" sz="1600" b="1">
                <a:solidFill>
                  <a:srgbClr val="FF0000"/>
                </a:solidFill>
              </a:rPr>
              <a:t>Запрещается </a:t>
            </a:r>
            <a:r>
              <a:rPr lang="ru-RU" altLang="ru-RU" sz="1600">
                <a:solidFill>
                  <a:schemeClr val="accent2"/>
                </a:solidFill>
              </a:rPr>
              <a:t>применять подручные материалы для соединения проводов с поврежденной изоляцией.</a:t>
            </a:r>
            <a:endParaRPr lang="en-US" altLang="ru-RU" sz="1600">
              <a:solidFill>
                <a:schemeClr val="accent2"/>
              </a:solidFill>
            </a:endParaRPr>
          </a:p>
          <a:p>
            <a:pPr indent="363538">
              <a:spcBef>
                <a:spcPct val="20000"/>
              </a:spcBef>
            </a:pPr>
            <a:r>
              <a:rPr lang="ru-RU" altLang="ru-RU" sz="1600">
                <a:solidFill>
                  <a:schemeClr val="accent2"/>
                </a:solidFill>
              </a:rPr>
              <a:t>Ежедневно осуществляй визуальный контроль исправности розеток, вилок и электропроводки. О всех повреждениях сообщай непосредственному руководителю.</a:t>
            </a:r>
            <a:r>
              <a:rPr lang="en-US" altLang="ru-RU" sz="1600">
                <a:solidFill>
                  <a:schemeClr val="accent2"/>
                </a:solidFill>
              </a:rPr>
              <a:t> </a:t>
            </a:r>
          </a:p>
          <a:p>
            <a:pPr indent="363538">
              <a:spcBef>
                <a:spcPct val="20000"/>
              </a:spcBef>
            </a:pPr>
            <a:r>
              <a:rPr lang="ru-RU" altLang="ru-RU" sz="1600" u="sng">
                <a:solidFill>
                  <a:srgbClr val="FF0000"/>
                </a:solidFill>
              </a:rPr>
              <a:t>Обращай внимание на</a:t>
            </a:r>
            <a:r>
              <a:rPr lang="en-US" altLang="ru-RU" sz="1600" u="sng">
                <a:solidFill>
                  <a:srgbClr val="FF0000"/>
                </a:solidFill>
              </a:rPr>
              <a:t>:</a:t>
            </a:r>
          </a:p>
          <a:p>
            <a:pPr marL="715963" lvl="1">
              <a:spcBef>
                <a:spcPct val="20000"/>
              </a:spcBef>
            </a:pPr>
            <a:r>
              <a:rPr lang="ru-RU" altLang="ru-RU" sz="1600">
                <a:solidFill>
                  <a:schemeClr val="accent2"/>
                </a:solidFill>
              </a:rPr>
              <a:t>физическое повреждение кабеля</a:t>
            </a:r>
            <a:endParaRPr lang="en-US" altLang="ru-RU" sz="1600">
              <a:solidFill>
                <a:schemeClr val="accent2"/>
              </a:solidFill>
            </a:endParaRPr>
          </a:p>
          <a:p>
            <a:pPr marL="715963" lvl="1">
              <a:spcBef>
                <a:spcPct val="20000"/>
              </a:spcBef>
            </a:pPr>
            <a:r>
              <a:rPr lang="ru-RU" altLang="ru-RU" sz="1600">
                <a:solidFill>
                  <a:schemeClr val="accent2"/>
                </a:solidFill>
              </a:rPr>
              <a:t>повреждение вилок</a:t>
            </a:r>
            <a:endParaRPr lang="en-US" altLang="ru-RU" sz="1600">
              <a:solidFill>
                <a:schemeClr val="accent2"/>
              </a:solidFill>
            </a:endParaRPr>
          </a:p>
          <a:p>
            <a:pPr marL="715963" lvl="1">
              <a:spcBef>
                <a:spcPct val="20000"/>
              </a:spcBef>
            </a:pPr>
            <a:r>
              <a:rPr lang="ru-RU" altLang="ru-RU" sz="1600">
                <a:solidFill>
                  <a:schemeClr val="accent2"/>
                </a:solidFill>
              </a:rPr>
              <a:t>ненадежное соединение вилки с розеткой</a:t>
            </a:r>
            <a:endParaRPr lang="en-US" altLang="ru-RU" sz="1600">
              <a:solidFill>
                <a:schemeClr val="accent2"/>
              </a:solidFill>
            </a:endParaRPr>
          </a:p>
          <a:p>
            <a:pPr indent="363538">
              <a:spcBef>
                <a:spcPct val="20000"/>
              </a:spcBef>
            </a:pPr>
            <a:r>
              <a:rPr lang="ru-RU" altLang="ru-RU" sz="1600">
                <a:solidFill>
                  <a:schemeClr val="accent2"/>
                </a:solidFill>
              </a:rPr>
              <a:t>Выключай оборудование перед извлечением вилки из розетки, </a:t>
            </a:r>
          </a:p>
          <a:p>
            <a:pPr indent="363538">
              <a:spcBef>
                <a:spcPct val="20000"/>
              </a:spcBef>
            </a:pPr>
            <a:r>
              <a:rPr lang="ru-RU" altLang="ru-RU" sz="1600">
                <a:solidFill>
                  <a:schemeClr val="accent2"/>
                </a:solidFill>
              </a:rPr>
              <a:t>перед уборкой и чисткой оборудования.</a:t>
            </a:r>
            <a:endParaRPr lang="en-US" altLang="ru-RU" sz="1600">
              <a:solidFill>
                <a:schemeClr val="accent2"/>
              </a:solidFill>
            </a:endParaRP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2195513" y="1484313"/>
            <a:ext cx="6765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>
                <a:solidFill>
                  <a:schemeClr val="accent2"/>
                </a:solidFill>
              </a:rPr>
              <a:t>Самостоятельно производить ремонт электрооборудования  </a:t>
            </a:r>
          </a:p>
          <a:p>
            <a:pPr algn="ctr"/>
            <a:r>
              <a:rPr lang="ru-RU" altLang="ru-RU" sz="2000" b="1">
                <a:solidFill>
                  <a:srgbClr val="FF0000"/>
                </a:solidFill>
              </a:rPr>
              <a:t>НЕ ДОПУСКАЕТСЯ!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65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36" grpId="0"/>
      <p:bldP spid="48141" grpId="0" build="p" autoUpdateAnimBg="0"/>
      <p:bldP spid="481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781175" y="260350"/>
            <a:ext cx="667861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Основные требования производственной </a:t>
            </a:r>
          </a:p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санитарии и личной гигиены</a:t>
            </a:r>
          </a:p>
        </p:txBody>
      </p:sp>
      <p:sp>
        <p:nvSpPr>
          <p:cNvPr id="14339" name="Line 5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5907088" y="0"/>
            <a:ext cx="32369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Производственная санитария и личная гигиена</a:t>
            </a:r>
          </a:p>
        </p:txBody>
      </p:sp>
      <p:pic>
        <p:nvPicPr>
          <p:cNvPr id="14341" name="Picture 8" descr="cbiz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7050" y="3644900"/>
            <a:ext cx="1957388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Rectangle 9"/>
          <p:cNvSpPr>
            <a:spLocks noChangeArrowheads="1"/>
          </p:cNvSpPr>
          <p:nvPr/>
        </p:nvSpPr>
        <p:spPr bwMode="auto">
          <a:xfrm>
            <a:off x="971550" y="4151313"/>
            <a:ext cx="5688013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/>
            <a:r>
              <a:rPr lang="ru-RU" altLang="ru-RU" sz="1200" b="1">
                <a:solidFill>
                  <a:srgbClr val="FF0000"/>
                </a:solidFill>
              </a:rPr>
              <a:t>Запрещается:</a:t>
            </a:r>
          </a:p>
          <a:p>
            <a:pPr indent="342900"/>
            <a:r>
              <a:rPr lang="ru-RU" altLang="ru-RU" sz="1200">
                <a:solidFill>
                  <a:schemeClr val="accent2"/>
                </a:solidFill>
              </a:rPr>
              <a:t>- курить в не отведенных для этого местах; принимать пищу на рабочем месте;</a:t>
            </a:r>
          </a:p>
          <a:p>
            <a:pPr indent="342900"/>
            <a:r>
              <a:rPr lang="ru-RU" altLang="ru-RU" sz="1200">
                <a:solidFill>
                  <a:schemeClr val="accent2"/>
                </a:solidFill>
              </a:rPr>
              <a:t>- оставлять личную и специальную одежду, личные вещи вне мест, предназначенных для их хранения;</a:t>
            </a:r>
          </a:p>
          <a:p>
            <a:pPr indent="342900"/>
            <a:r>
              <a:rPr lang="ru-RU" altLang="ru-RU" sz="1200">
                <a:solidFill>
                  <a:schemeClr val="accent2"/>
                </a:solidFill>
              </a:rPr>
              <a:t>- приносить с собой или употреблять алкогольные напитки, приходить в организацию или находится в ней в состоянии алкогольного, наркотического или токсического опьянения.</a:t>
            </a:r>
          </a:p>
        </p:txBody>
      </p:sp>
      <p:sp>
        <p:nvSpPr>
          <p:cNvPr id="14343" name="Rectangle 10"/>
          <p:cNvSpPr>
            <a:spLocks noChangeArrowheads="1"/>
          </p:cNvSpPr>
          <p:nvPr/>
        </p:nvSpPr>
        <p:spPr bwMode="auto">
          <a:xfrm>
            <a:off x="1042988" y="1341438"/>
            <a:ext cx="78486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1200" dirty="0">
                <a:solidFill>
                  <a:schemeClr val="accent2"/>
                </a:solidFill>
              </a:rPr>
              <a:t>Работники </a:t>
            </a:r>
            <a:r>
              <a:rPr lang="ru-RU" altLang="ru-RU" sz="1200" u="sng" dirty="0" smtClean="0">
                <a:solidFill>
                  <a:schemeClr val="accent2"/>
                </a:solidFill>
              </a:rPr>
              <a:t>обязаны</a:t>
            </a:r>
            <a:r>
              <a:rPr lang="ru-RU" altLang="ru-RU" sz="1200" dirty="0" smtClean="0">
                <a:solidFill>
                  <a:schemeClr val="accent2"/>
                </a:solidFill>
              </a:rPr>
              <a:t> </a:t>
            </a:r>
            <a:r>
              <a:rPr lang="ru-RU" altLang="ru-RU" sz="1200" dirty="0">
                <a:solidFill>
                  <a:schemeClr val="accent2"/>
                </a:solidFill>
              </a:rPr>
              <a:t>соблюдать требования производственной санитарии и личной гигиены, предусмотренные действующими законами и иными нормативными актами.</a:t>
            </a:r>
            <a:br>
              <a:rPr lang="ru-RU" altLang="ru-RU" sz="1200" dirty="0">
                <a:solidFill>
                  <a:schemeClr val="accent2"/>
                </a:solidFill>
              </a:rPr>
            </a:br>
            <a:endParaRPr lang="ru-RU" altLang="ru-RU" sz="1200" dirty="0">
              <a:solidFill>
                <a:schemeClr val="accent2"/>
              </a:solidFill>
            </a:endParaRPr>
          </a:p>
          <a:p>
            <a:r>
              <a:rPr lang="ru-RU" altLang="ru-RU" sz="1200" dirty="0">
                <a:solidFill>
                  <a:schemeClr val="accent2"/>
                </a:solidFill>
              </a:rPr>
              <a:t>Работник  </a:t>
            </a:r>
            <a:r>
              <a:rPr lang="ru-RU" altLang="ru-RU" sz="1200" u="sng" dirty="0">
                <a:solidFill>
                  <a:schemeClr val="accent2"/>
                </a:solidFill>
              </a:rPr>
              <a:t>обязан </a:t>
            </a:r>
            <a:r>
              <a:rPr lang="ru-RU" altLang="ru-RU" sz="1200" dirty="0">
                <a:solidFill>
                  <a:schemeClr val="accent2"/>
                </a:solidFill>
              </a:rPr>
              <a:t>содержать в исправном состоянии оборудование, инструменты и другую выделенную ему технику для выполнения работы и соответствующего ухода за ней. </a:t>
            </a:r>
          </a:p>
          <a:p>
            <a:endParaRPr lang="ru-RU" altLang="ru-RU" sz="1200" dirty="0">
              <a:solidFill>
                <a:schemeClr val="accent2"/>
              </a:solidFill>
            </a:endParaRPr>
          </a:p>
          <a:p>
            <a:r>
              <a:rPr lang="ru-RU" altLang="ru-RU" sz="1200" dirty="0">
                <a:solidFill>
                  <a:schemeClr val="accent2"/>
                </a:solidFill>
              </a:rPr>
              <a:t>Работник </a:t>
            </a:r>
            <a:r>
              <a:rPr lang="ru-RU" altLang="ru-RU" sz="1200" u="sng" dirty="0">
                <a:solidFill>
                  <a:schemeClr val="accent2"/>
                </a:solidFill>
              </a:rPr>
              <a:t>обязан</a:t>
            </a:r>
            <a:r>
              <a:rPr lang="ru-RU" altLang="ru-RU" sz="1200" dirty="0">
                <a:solidFill>
                  <a:schemeClr val="accent2"/>
                </a:solidFill>
              </a:rPr>
              <a:t> использовать выделенное ему оборудование по назначению, выполнять порученную работу. Запрещается эксплуатация оборудования, приспособлений и инструмента в личных целях. 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619250" y="1293813"/>
            <a:ext cx="493596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600" b="1" dirty="0">
                <a:solidFill>
                  <a:srgbClr val="0000FF"/>
                </a:solidFill>
                <a:latin typeface="Arial" charset="0"/>
              </a:rPr>
              <a:t>Находясь в </a:t>
            </a:r>
            <a:r>
              <a:rPr lang="ru-RU" altLang="ru-RU" sz="1600" b="1" dirty="0" smtClean="0">
                <a:solidFill>
                  <a:srgbClr val="0000FF"/>
                </a:solidFill>
                <a:latin typeface="Arial" charset="0"/>
              </a:rPr>
              <a:t>организации </a:t>
            </a:r>
            <a:r>
              <a:rPr lang="ru-RU" altLang="ru-RU" sz="1600" b="1" dirty="0">
                <a:solidFill>
                  <a:srgbClr val="0000FF"/>
                </a:solidFill>
                <a:latin typeface="Arial" charset="0"/>
              </a:rPr>
              <a:t>изучи расположение:</a:t>
            </a:r>
          </a:p>
        </p:txBody>
      </p:sp>
      <p:sp>
        <p:nvSpPr>
          <p:cNvPr id="16387" name="Line 5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34822" name="Picture 6" descr="ОВП-4(б)-АВ &#10;ТПКУП &quot;Металлис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7038" y="1773238"/>
            <a:ext cx="1425575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3" name="Picture 7" descr="Image39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9925" y="2925763"/>
            <a:ext cx="792163" cy="7921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1768475" y="3783013"/>
            <a:ext cx="1946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sz="1800" b="1">
                <a:solidFill>
                  <a:schemeClr val="accent2"/>
                </a:solidFill>
                <a:latin typeface="Arial" charset="0"/>
              </a:rPr>
              <a:t>Огнетушителей</a:t>
            </a:r>
          </a:p>
        </p:txBody>
      </p:sp>
      <p:pic>
        <p:nvPicPr>
          <p:cNvPr id="34828" name="Picture 12" descr="Image37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7038" y="5386388"/>
            <a:ext cx="1225550" cy="6365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34829" name="Picture 13" descr="Image38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44850" y="4452938"/>
            <a:ext cx="757238" cy="15700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1625600" y="6232525"/>
            <a:ext cx="2592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800" b="1">
                <a:solidFill>
                  <a:schemeClr val="accent2"/>
                </a:solidFill>
                <a:latin typeface="Arial" charset="0"/>
              </a:rPr>
              <a:t>Аварийных выходов</a:t>
            </a: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4905375" y="4365625"/>
            <a:ext cx="3386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ru-RU" altLang="ru-RU" sz="1800" b="1">
                <a:solidFill>
                  <a:schemeClr val="accent2"/>
                </a:solidFill>
                <a:latin typeface="Arial" charset="0"/>
              </a:rPr>
              <a:t>Кнопок ручного включения </a:t>
            </a:r>
          </a:p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ru-RU" altLang="ru-RU" sz="1800" b="1">
                <a:solidFill>
                  <a:schemeClr val="accent2"/>
                </a:solidFill>
                <a:latin typeface="Arial" charset="0"/>
              </a:rPr>
              <a:t>сигнализации</a:t>
            </a:r>
          </a:p>
        </p:txBody>
      </p:sp>
      <p:pic>
        <p:nvPicPr>
          <p:cNvPr id="34832" name="Picture 16" descr="Image376"/>
          <p:cNvPicPr>
            <a:picLocks noChangeAspect="1" noChangeArrowheads="1"/>
          </p:cNvPicPr>
          <p:nvPr/>
        </p:nvPicPr>
        <p:blipFill>
          <a:blip r:embed="rId6"/>
          <a:srcRect l="11247" t="11029" r="11247" b="11275"/>
          <a:stretch>
            <a:fillRect/>
          </a:stretch>
        </p:blipFill>
        <p:spPr bwMode="auto">
          <a:xfrm>
            <a:off x="6205538" y="3714750"/>
            <a:ext cx="503237" cy="5032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1763713" y="549275"/>
            <a:ext cx="4040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Пожарная безопасность  </a:t>
            </a:r>
          </a:p>
        </p:txBody>
      </p:sp>
      <p:sp>
        <p:nvSpPr>
          <p:cNvPr id="16397" name="Text Box 18"/>
          <p:cNvSpPr txBox="1">
            <a:spLocks noChangeArrowheads="1"/>
          </p:cNvSpPr>
          <p:nvPr/>
        </p:nvSpPr>
        <p:spPr bwMode="auto">
          <a:xfrm>
            <a:off x="7367588" y="0"/>
            <a:ext cx="17764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Пожарная безопасность 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36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5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8350"/>
                            </p:stCondLst>
                            <p:childTnLst>
                              <p:par>
                                <p:cTn id="59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9350"/>
                            </p:stCondLst>
                            <p:childTnLst>
                              <p:par>
                                <p:cTn id="6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4" grpId="0"/>
      <p:bldP spid="34830" grpId="0"/>
      <p:bldP spid="34831" grpId="0"/>
      <p:bldP spid="348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4"/>
          <p:cNvSpPr>
            <a:spLocks noChangeShapeType="1"/>
          </p:cNvSpPr>
          <p:nvPr/>
        </p:nvSpPr>
        <p:spPr bwMode="auto">
          <a:xfrm>
            <a:off x="1116013" y="1125538"/>
            <a:ext cx="80279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1763713" y="549275"/>
            <a:ext cx="4040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>
                <a:solidFill>
                  <a:srgbClr val="0000FF"/>
                </a:solidFill>
                <a:latin typeface="Arial" charset="0"/>
              </a:rPr>
              <a:t>Пожарная безопасность  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7367588" y="0"/>
            <a:ext cx="17764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1200">
                <a:solidFill>
                  <a:schemeClr val="accent2"/>
                </a:solidFill>
              </a:rPr>
              <a:t>Пожарная безопасность </a:t>
            </a: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1042988" y="1114425"/>
            <a:ext cx="777716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altLang="ru-RU" sz="1400" dirty="0">
                <a:solidFill>
                  <a:schemeClr val="accent2"/>
                </a:solidFill>
              </a:rPr>
              <a:t>Работники </a:t>
            </a:r>
            <a:r>
              <a:rPr lang="ru-RU" altLang="ru-RU" sz="1400" b="1" dirty="0" smtClean="0">
                <a:solidFill>
                  <a:schemeClr val="accent2"/>
                </a:solidFill>
              </a:rPr>
              <a:t>обязаны</a:t>
            </a:r>
            <a:r>
              <a:rPr lang="ru-RU" altLang="ru-RU" sz="1400" dirty="0">
                <a:solidFill>
                  <a:schemeClr val="accent2"/>
                </a:solidFill>
              </a:rPr>
              <a:t>:</a:t>
            </a:r>
          </a:p>
          <a:p>
            <a:r>
              <a:rPr lang="ru-RU" altLang="ru-RU" sz="1400" dirty="0">
                <a:solidFill>
                  <a:schemeClr val="accent2"/>
                </a:solidFill>
              </a:rPr>
              <a:t>  - соблюдать требования пожарной безопасности, а также соблюдать и поддерживать противопожарный режим;</a:t>
            </a:r>
          </a:p>
          <a:p>
            <a:r>
              <a:rPr lang="ru-RU" altLang="ru-RU" sz="1400" dirty="0">
                <a:solidFill>
                  <a:schemeClr val="accent2"/>
                </a:solidFill>
              </a:rPr>
              <a:t>  - выполнять меры предосторожности при пользовании предметами бытовой химии, проведении работ с легковоспламеняющимися (ЛВЖ) и горючими (ГЖ) жидкостями, другими опасными в пожарном отношении веществами, материалами и оборудованием;</a:t>
            </a:r>
          </a:p>
          <a:p>
            <a:r>
              <a:rPr lang="ru-RU" altLang="ru-RU" sz="1400" dirty="0">
                <a:solidFill>
                  <a:schemeClr val="accent2"/>
                </a:solidFill>
              </a:rPr>
              <a:t>  - в случае обнаружения пожара сообщить о нем в пожарную охрану </a:t>
            </a:r>
            <a:r>
              <a:rPr lang="ru-RU" altLang="ru-RU" sz="1400" b="1" dirty="0">
                <a:solidFill>
                  <a:srgbClr val="FF0000"/>
                </a:solidFill>
              </a:rPr>
              <a:t>01 или с мобильного 112</a:t>
            </a:r>
            <a:r>
              <a:rPr lang="ru-RU" altLang="ru-RU" sz="1400" dirty="0">
                <a:solidFill>
                  <a:schemeClr val="accent2"/>
                </a:solidFill>
              </a:rPr>
              <a:t> и принять возможные меры к спасению людей, имущества и ликвидации пожара.</a:t>
            </a:r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827088" y="2997200"/>
            <a:ext cx="45720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>
                <a:solidFill>
                  <a:srgbClr val="FF0000"/>
                </a:solidFill>
              </a:rPr>
              <a:t>Запрещается:</a:t>
            </a:r>
            <a:br>
              <a:rPr lang="ru-RU" altLang="ru-RU" sz="1400" b="1">
                <a:solidFill>
                  <a:srgbClr val="FF0000"/>
                </a:solidFill>
              </a:rPr>
            </a:br>
            <a:endParaRPr lang="ru-RU" altLang="ru-RU" sz="1400" b="1">
              <a:solidFill>
                <a:srgbClr val="FF0000"/>
              </a:solidFill>
            </a:endParaRPr>
          </a:p>
          <a:p>
            <a:r>
              <a:rPr lang="ru-RU" altLang="ru-RU" sz="1400">
                <a:solidFill>
                  <a:schemeClr val="accent2"/>
                </a:solidFill>
              </a:rPr>
              <a:t>  - загромождать проходы, коридоры, лестничные площадки, марши лестниц мебелью, шкафами, оборудованием, а также забивать двери эвакуационных выходов;</a:t>
            </a:r>
          </a:p>
          <a:p>
            <a:r>
              <a:rPr lang="ru-RU" altLang="ru-RU" sz="1400">
                <a:solidFill>
                  <a:schemeClr val="accent2"/>
                </a:solidFill>
              </a:rPr>
              <a:t>  - фиксировать самозакрывающиеся двери лестничных клеток, коридоров, холлов и тамбуров в открытом положении (если для этих целей не используются автоматические устройства, срабатывающие при пожаре), а также снимать их.</a:t>
            </a:r>
          </a:p>
        </p:txBody>
      </p:sp>
      <p:pic>
        <p:nvPicPr>
          <p:cNvPr id="17415" name="Picture 10" descr="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2997200"/>
            <a:ext cx="3408363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1692275" y="5734050"/>
            <a:ext cx="66627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>
                <a:solidFill>
                  <a:schemeClr val="accent2"/>
                </a:solidFill>
              </a:rPr>
              <a:t>Курить можно только в предназначенных для этого местах.</a:t>
            </a:r>
          </a:p>
          <a:p>
            <a:pPr algn="ctr"/>
            <a:r>
              <a:rPr lang="ru-RU" altLang="ru-RU" sz="2000">
                <a:solidFill>
                  <a:schemeClr val="accent2"/>
                </a:solidFill>
              </a:rPr>
              <a:t>Курение на рабочем месте  </a:t>
            </a:r>
          </a:p>
          <a:p>
            <a:pPr algn="ctr"/>
            <a:r>
              <a:rPr lang="ru-RU" altLang="ru-RU" sz="2000" b="1">
                <a:solidFill>
                  <a:srgbClr val="FF0000"/>
                </a:solidFill>
              </a:rPr>
              <a:t>НЕ ДОПУСКАЕТСЯ!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  <p:bldP spid="55307" grpId="0"/>
    </p:bldLst>
  </p:timing>
</p:sld>
</file>

<file path=ppt/theme/theme1.xml><?xml version="1.0" encoding="utf-8"?>
<a:theme xmlns:a="http://schemas.openxmlformats.org/drawingml/2006/main" name="cloud_skipper">
  <a:themeElements>
    <a:clrScheme name="cloud_skipper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oud_skipper">
      <a:majorFont>
        <a:latin typeface="Impact"/>
        <a:ea typeface=""/>
        <a:cs typeface=""/>
      </a:majorFont>
      <a:minorFont>
        <a:latin typeface="Eurostil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oud_skipp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_skipp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_skipp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_skipp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_skipp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_skipp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_skipp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cloud_skipper</Template>
  <TotalTime>2887</TotalTime>
  <Words>2479</Words>
  <Application>Microsoft Office PowerPoint</Application>
  <PresentationFormat>Экран (4:3)</PresentationFormat>
  <Paragraphs>207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Times New Roman</vt:lpstr>
      <vt:lpstr>Arial</vt:lpstr>
      <vt:lpstr>Impact</vt:lpstr>
      <vt:lpstr>Eurostile</vt:lpstr>
      <vt:lpstr>Calibri</vt:lpstr>
      <vt:lpstr>cloud_skipper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PashchenkoEI</dc:creator>
  <cp:lastModifiedBy>DELL 7559</cp:lastModifiedBy>
  <cp:revision>35</cp:revision>
  <dcterms:created xsi:type="dcterms:W3CDTF">2009-09-24T10:58:50Z</dcterms:created>
  <dcterms:modified xsi:type="dcterms:W3CDTF">2021-04-14T05:29:46Z</dcterms:modified>
</cp:coreProperties>
</file>