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0" autoAdjust="0"/>
  </p:normalViewPr>
  <p:slideViewPr>
    <p:cSldViewPr>
      <p:cViewPr>
        <p:scale>
          <a:sx n="40" d="100"/>
          <a:sy n="40" d="100"/>
        </p:scale>
        <p:origin x="-2328" y="-52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EBD5B-F60A-497E-8D1E-3EDB4457E925}" type="datetimeFigureOut">
              <a:rPr lang="ru-RU" smtClean="0"/>
              <a:pPr/>
              <a:t>04.09.2019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C9D9A-6C46-470E-8D4D-79FB9A8F02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avtotrans-consultant.ru/2-klassifikaciya-grusovix-avtomobiley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vtotrans-consultant.ru/2-klassifikaciya-grusovix-avtomobiley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6672" y="2051720"/>
            <a:ext cx="5829300" cy="3973017"/>
          </a:xfrm>
        </p:spPr>
        <p:txBody>
          <a:bodyPr>
            <a:normAutofit fontScale="90000"/>
          </a:bodyPr>
          <a:lstStyle/>
          <a:p>
            <a:pPr lvl="0"/>
            <a:r>
              <a:rPr lang="ru-RU" sz="6000" b="1" i="1" cap="all" dirty="0" smtClean="0"/>
              <a:t>Классификация </a:t>
            </a:r>
            <a:r>
              <a:rPr lang="ru-RU" sz="6000" b="1" i="1" cap="all" dirty="0"/>
              <a:t>автомобилей, тракторов и их систем</a:t>
            </a:r>
            <a:r>
              <a:rPr lang="ru-RU" b="1" cap="all" dirty="0"/>
              <a:t/>
            </a:r>
            <a:br>
              <a:rPr lang="ru-RU" b="1" cap="all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7344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600" dirty="0" smtClean="0"/>
          </a:p>
          <a:p>
            <a:pPr algn="ctr"/>
            <a:r>
              <a:rPr lang="ru-RU" sz="2400" b="1" i="1" u="sng" dirty="0" smtClean="0"/>
              <a:t>Тракторы классифицируют по ряду признаков</a:t>
            </a:r>
            <a:r>
              <a:rPr lang="ru-RU" sz="2400" dirty="0" smtClean="0"/>
              <a:t>.</a:t>
            </a:r>
          </a:p>
          <a:p>
            <a:pPr algn="just"/>
            <a:r>
              <a:rPr lang="ru-RU" sz="2400" b="1" dirty="0" smtClean="0"/>
              <a:t>По </a:t>
            </a:r>
            <a:r>
              <a:rPr lang="ru-RU" sz="2400" b="1" dirty="0"/>
              <a:t>области применения - </a:t>
            </a:r>
            <a:r>
              <a:rPr lang="ru-RU" sz="2400" dirty="0"/>
              <a:t>сельскохозяйственные; промышленные; лесопромышленные; лесохозяйственные.</a:t>
            </a:r>
          </a:p>
          <a:p>
            <a:pPr algn="just"/>
            <a:r>
              <a:rPr lang="ru-RU" sz="2400" b="1" dirty="0"/>
              <a:t>По назначению и специализации - следующие типы.</a:t>
            </a:r>
          </a:p>
          <a:p>
            <a:pPr algn="just"/>
            <a:r>
              <a:rPr lang="ru-RU" sz="2400" dirty="0"/>
              <a:t>Сельскохозяйственные тракторы:</a:t>
            </a:r>
          </a:p>
          <a:p>
            <a:pPr algn="just"/>
            <a:r>
              <a:rPr lang="ru-RU" sz="2400" dirty="0"/>
              <a:t> Общего назначения – выполняющие энергоемкие работы в сельскохозяйственном производстве (пахота, культивация, посев и др.), исключая обработку пропашных культур и их уборку.</a:t>
            </a:r>
          </a:p>
          <a:p>
            <a:pPr algn="just"/>
            <a:r>
              <a:rPr lang="ru-RU" sz="2400" dirty="0"/>
              <a:t>Универсальные - работы общего назначения, а также работы по воз­делыванию и уборке пропашных культур.</a:t>
            </a:r>
          </a:p>
          <a:p>
            <a:pPr algn="just"/>
            <a:r>
              <a:rPr lang="ru-RU" sz="2400" dirty="0"/>
              <a:t>Универсально-пропашные - посев, уход и уборка пропашных культур, ограниченное использование на первичной обработке почвы</a:t>
            </a:r>
            <a:r>
              <a:rPr lang="ru-RU" sz="2400" dirty="0" smtClean="0"/>
              <a:t>.</a:t>
            </a:r>
          </a:p>
          <a:p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тракторов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52565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600" dirty="0" smtClean="0"/>
          </a:p>
          <a:p>
            <a:r>
              <a:rPr lang="ru-RU" sz="2400" b="1" dirty="0"/>
              <a:t>Специализированные по видам культур и производственных условий - </a:t>
            </a:r>
            <a:r>
              <a:rPr lang="ru-RU" sz="2400" dirty="0"/>
              <a:t>хлопководческие, виноградниковые, свекловодческие, рисоводческие, чаеводческие, табаководческие, хмелеводческие, семеноводческие, садоводческие, овощеводческие, тепличные, животноводческие, горные, малогабаритные и мотоблоки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b="1" dirty="0"/>
              <a:t>Самоходные шасси - </a:t>
            </a:r>
            <a:r>
              <a:rPr lang="ru-RU" sz="2400" dirty="0"/>
              <a:t>особый тип универсально-пропашного трактора с передней рамой для навески машин и орудий.</a:t>
            </a:r>
          </a:p>
          <a:p>
            <a:endParaRPr lang="ru-RU" sz="2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тракторов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74888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400" dirty="0" smtClean="0"/>
          </a:p>
          <a:p>
            <a:endParaRPr lang="ru-RU" sz="1400" b="1" dirty="0" smtClean="0"/>
          </a:p>
          <a:p>
            <a:pPr algn="ctr"/>
            <a:r>
              <a:rPr lang="ru-RU" sz="2200" b="1" dirty="0"/>
              <a:t>Промышленные тракторы.</a:t>
            </a:r>
          </a:p>
          <a:p>
            <a:r>
              <a:rPr lang="ru-RU" sz="2200" b="1" dirty="0"/>
              <a:t>Общего назначения - </a:t>
            </a:r>
            <a:r>
              <a:rPr lang="ru-RU" sz="2200" dirty="0"/>
              <a:t>землеройные работы в агрегате с бульдозером и рыхлителем.</a:t>
            </a:r>
          </a:p>
          <a:p>
            <a:r>
              <a:rPr lang="ru-RU" sz="2200" b="1" dirty="0" err="1"/>
              <a:t>Болотоходные</a:t>
            </a:r>
            <a:r>
              <a:rPr lang="ru-RU" sz="2200" b="1" dirty="0"/>
              <a:t>- </a:t>
            </a:r>
            <a:r>
              <a:rPr lang="ru-RU" sz="2200" dirty="0"/>
              <a:t>землеройные и мелиоративные работы на фунтах с низкой несущей способностью.</a:t>
            </a:r>
          </a:p>
          <a:p>
            <a:r>
              <a:rPr lang="ru-RU" sz="2200" b="1" dirty="0"/>
              <a:t>Специализированные по видам работ и производственных условий:</a:t>
            </a:r>
          </a:p>
          <a:p>
            <a:r>
              <a:rPr lang="ru-RU" sz="2200" dirty="0"/>
              <a:t>погрузчики - погрузочные, землеройные и землеройно-транспортные работы;</a:t>
            </a:r>
          </a:p>
          <a:p>
            <a:r>
              <a:rPr lang="ru-RU" sz="2200" dirty="0"/>
              <a:t>трубоукладчики - механизация работ по монтажу и укладке магистральных трубопроводов;</a:t>
            </a:r>
          </a:p>
          <a:p>
            <a:r>
              <a:rPr lang="ru-RU" sz="2200" dirty="0"/>
              <a:t>подземные - работы в стесненных условиях горных разработок (в шахтах, на строительстве тоннелей);</a:t>
            </a:r>
          </a:p>
          <a:p>
            <a:r>
              <a:rPr lang="ru-RU" sz="2200" dirty="0"/>
              <a:t>земноводные и подводные- землеройные работы на глубине 6...7 м в портах, в акваториях рек, добыча полезных ископаемых на континентальном шельфе морей и океанов на глубине до нескольких десятков метров;</a:t>
            </a:r>
          </a:p>
          <a:p>
            <a:r>
              <a:rPr lang="ru-RU" sz="2200" dirty="0"/>
              <a:t>малогабаритные - малообъемные </a:t>
            </a:r>
            <a:r>
              <a:rPr lang="ru-RU" sz="2200" dirty="0" err="1"/>
              <a:t>землеройно</a:t>
            </a:r>
            <a:r>
              <a:rPr lang="ru-RU" sz="2200" dirty="0"/>
              <a:t> - очистительные работы в стесненных условиях.</a:t>
            </a:r>
          </a:p>
          <a:p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тракторов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400" dirty="0" smtClean="0"/>
          </a:p>
          <a:p>
            <a:endParaRPr lang="ru-RU" sz="1400" b="1" dirty="0" smtClean="0"/>
          </a:p>
          <a:p>
            <a:pPr algn="ctr"/>
            <a:r>
              <a:rPr lang="ru-RU" sz="3200" b="1" i="1" dirty="0"/>
              <a:t>Лесопромышленные </a:t>
            </a:r>
            <a:r>
              <a:rPr lang="ru-RU" sz="3200" b="1" i="1" dirty="0" smtClean="0"/>
              <a:t>тракторы</a:t>
            </a:r>
          </a:p>
          <a:p>
            <a:pPr algn="ctr"/>
            <a:r>
              <a:rPr lang="ru-RU" sz="3200" b="1" i="1" dirty="0" smtClean="0"/>
              <a:t> </a:t>
            </a:r>
          </a:p>
          <a:p>
            <a:r>
              <a:rPr lang="ru-RU" sz="2800" b="1" i="1" dirty="0" smtClean="0"/>
              <a:t>Трелевочные</a:t>
            </a:r>
            <a:r>
              <a:rPr lang="ru-RU" sz="2800" dirty="0" smtClean="0"/>
              <a:t> </a:t>
            </a:r>
            <a:r>
              <a:rPr lang="ru-RU" sz="2800" dirty="0"/>
              <a:t>- заготовка, сбор и транспортирование леса в полупогруженном состоянии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r>
              <a:rPr lang="ru-RU" sz="2800" b="1" i="1" dirty="0" err="1"/>
              <a:t>Болотоходные</a:t>
            </a:r>
            <a:r>
              <a:rPr lang="ru-RU" sz="2800" dirty="0"/>
              <a:t> - лесозаготовка на грунтах с низкой несущей </a:t>
            </a:r>
            <a:r>
              <a:rPr lang="ru-RU" sz="2800" dirty="0" smtClean="0"/>
              <a:t>способностью.</a:t>
            </a:r>
          </a:p>
          <a:p>
            <a:endParaRPr lang="ru-RU" sz="2800" dirty="0"/>
          </a:p>
          <a:p>
            <a:r>
              <a:rPr lang="ru-RU" sz="2800" b="1" i="1" dirty="0"/>
              <a:t>Плавающие </a:t>
            </a:r>
            <a:r>
              <a:rPr lang="ru-RU" sz="2800" dirty="0"/>
              <a:t>- работы на лесосплаве в акватории рек и прибрежной зоне.</a:t>
            </a:r>
          </a:p>
          <a:p>
            <a:endParaRPr lang="ru-RU" sz="14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тракторов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540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400" dirty="0" smtClean="0"/>
          </a:p>
          <a:p>
            <a:endParaRPr lang="ru-RU" sz="1400" b="1" dirty="0" smtClean="0"/>
          </a:p>
          <a:p>
            <a:r>
              <a:rPr lang="ru-RU" sz="2400" b="1" i="1" dirty="0"/>
              <a:t>По типу ходовой системы </a:t>
            </a:r>
            <a:r>
              <a:rPr lang="ru-RU" sz="2400" dirty="0"/>
              <a:t>- колесные и гусеничные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b="1" i="1" dirty="0"/>
              <a:t>По типу компоновки тракторы подразделяют </a:t>
            </a:r>
            <a:r>
              <a:rPr lang="ru-RU" sz="2400" dirty="0"/>
              <a:t>на тракторы традиционной (классической) и нетрадиционной компоновки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r>
              <a:rPr lang="ru-RU" sz="2400" b="1" i="1" dirty="0"/>
              <a:t>По номинальному тяговому усилию</a:t>
            </a:r>
            <a:r>
              <a:rPr lang="ru-RU" sz="2400" dirty="0"/>
              <a:t> сельскохозяйственные и </a:t>
            </a:r>
            <a:r>
              <a:rPr lang="ru-RU" sz="2400" dirty="0" smtClean="0"/>
              <a:t>лесохозяйственные </a:t>
            </a:r>
            <a:r>
              <a:rPr lang="ru-RU" sz="2400" dirty="0"/>
              <a:t>тракторы делят на десять тяговых классов, а промышленные и лесопромышленные тракторы - на восемь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тракторов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400" dirty="0" smtClean="0"/>
          </a:p>
          <a:p>
            <a:pPr algn="ctr"/>
            <a:r>
              <a:rPr lang="ru-RU" sz="2400" b="1" i="1" dirty="0" smtClean="0"/>
              <a:t>Тяговые </a:t>
            </a:r>
            <a:r>
              <a:rPr lang="ru-RU" sz="2400" b="1" i="1" dirty="0"/>
              <a:t>классы сельскохозяйственных и лесохозяйственных тракторов.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тракторов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76671" y="2555774"/>
          <a:ext cx="6048672" cy="5724400"/>
        </p:xfrm>
        <a:graphic>
          <a:graphicData uri="http://schemas.openxmlformats.org/drawingml/2006/table">
            <a:tbl>
              <a:tblPr/>
              <a:tblGrid>
                <a:gridCol w="1147146"/>
                <a:gridCol w="1720718"/>
                <a:gridCol w="1064941"/>
                <a:gridCol w="2115867"/>
              </a:tblGrid>
              <a:tr h="123442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Тяговый класс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Номинальное   тяговое усилие, кН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Тяговый класс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Номинальное тяговое усилие, кН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21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0,2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От 1,8 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5,4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Св. 27 до 36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21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0,6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Св. 5,4 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8,1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Св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36 до 45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21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0,9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Св. 8,1 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12,6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</a:rPr>
                        <a:t>Св 45 до 54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21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1,4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Св. 12,6 до 18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err="1">
                          <a:latin typeface="Times New Roman"/>
                          <a:ea typeface="Times New Roman"/>
                        </a:rPr>
                        <a:t>Св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 54 до 72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721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Св. 18 </a:t>
                      </a:r>
                      <a:endParaRPr lang="ru-RU" sz="2000" dirty="0" smtClean="0">
                        <a:latin typeface="Times New Roman"/>
                        <a:ea typeface="Times New Roman"/>
                      </a:endParaRPr>
                    </a:p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27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</a:rPr>
                        <a:t>Св. 72 до 108</a:t>
                      </a:r>
                    </a:p>
                  </a:txBody>
                  <a:tcPr marL="59690" marR="59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400" dirty="0" smtClean="0"/>
          </a:p>
          <a:p>
            <a:pPr algn="ctr"/>
            <a:r>
              <a:rPr lang="ru-RU" sz="2800" b="1" i="1" dirty="0"/>
              <a:t>Тяговые классы </a:t>
            </a:r>
            <a:endParaRPr lang="ru-RU" sz="2800" b="1" i="1" dirty="0" smtClean="0"/>
          </a:p>
          <a:p>
            <a:pPr algn="ctr"/>
            <a:r>
              <a:rPr lang="ru-RU" sz="2800" b="1" i="1" dirty="0" smtClean="0"/>
              <a:t>промышленных тракторов.</a:t>
            </a:r>
            <a:endParaRPr lang="ru-RU" sz="2800" b="1" i="1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Классификация тракторов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04664" y="2771800"/>
          <a:ext cx="6192688" cy="4102872"/>
        </p:xfrm>
        <a:graphic>
          <a:graphicData uri="http://schemas.openxmlformats.org/drawingml/2006/table">
            <a:tbl>
              <a:tblPr/>
              <a:tblGrid>
                <a:gridCol w="2869783"/>
                <a:gridCol w="3322905"/>
              </a:tblGrid>
              <a:tr h="70567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Тяговый класс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Конструкционная масса, т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От 4 до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 err="1">
                          <a:latin typeface="Times New Roman"/>
                          <a:ea typeface="Times New Roman"/>
                        </a:rPr>
                        <a:t>Св</a:t>
                      </a: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 6 до 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Св. 10 до 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78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>
                          <a:latin typeface="Times New Roman"/>
                          <a:ea typeface="Times New Roman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dirty="0">
                          <a:latin typeface="Times New Roman"/>
                          <a:ea typeface="Times New Roman"/>
                        </a:rPr>
                        <a:t>Св. 15 до 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656" y="395536"/>
            <a:ext cx="58293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/>
              <a:t>Характеристика классов легковых </a:t>
            </a:r>
            <a:r>
              <a:rPr lang="ru-RU" sz="3600" b="1" dirty="0" smtClean="0"/>
              <a:t>автомобилей</a:t>
            </a:r>
            <a:endParaRPr lang="ru-RU" sz="36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7344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ru-RU" sz="2400" b="1" i="1" dirty="0"/>
              <a:t>А </a:t>
            </a:r>
            <a:r>
              <a:rPr lang="ru-RU" sz="2400" dirty="0"/>
              <a:t>- маленькие  автомобили. Их </a:t>
            </a:r>
            <a:r>
              <a:rPr lang="ru-RU" sz="2400"/>
              <a:t>длина </a:t>
            </a:r>
            <a:r>
              <a:rPr lang="ru-RU" sz="2400" smtClean="0"/>
              <a:t>не </a:t>
            </a:r>
            <a:r>
              <a:rPr lang="ru-RU" sz="2400" dirty="0"/>
              <a:t>превышают 3,6 </a:t>
            </a:r>
            <a:r>
              <a:rPr lang="ru-RU" sz="2400" dirty="0" smtClean="0"/>
              <a:t>м, </a:t>
            </a:r>
            <a:r>
              <a:rPr lang="ru-RU" sz="2400" dirty="0"/>
              <a:t>объем двигателя ограничивается 0,6-1,2 литрами, а мощность находиться в диапазоне 50-95 лошадиных сил. </a:t>
            </a:r>
            <a:r>
              <a:rPr lang="ru-RU" sz="2400" dirty="0" smtClean="0"/>
              <a:t>Вместимость </a:t>
            </a:r>
            <a:r>
              <a:rPr lang="ru-RU" sz="2400" dirty="0"/>
              <a:t>такого транспортного средства небольшая - до 4 пассажиров</a:t>
            </a:r>
            <a:r>
              <a:rPr lang="ru-RU" sz="2400" dirty="0" smtClean="0"/>
              <a:t>, </a:t>
            </a:r>
            <a:r>
              <a:rPr lang="ru-RU" sz="2400" dirty="0"/>
              <a:t>объем багажника не превышает 250 литров</a:t>
            </a:r>
            <a:r>
              <a:rPr lang="ru-RU" sz="2400" dirty="0" smtClean="0"/>
              <a:t>;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b="1" i="1" dirty="0" smtClean="0"/>
              <a:t>В</a:t>
            </a:r>
            <a:r>
              <a:rPr lang="ru-RU" sz="2400" dirty="0" smtClean="0"/>
              <a:t> </a:t>
            </a:r>
            <a:r>
              <a:rPr lang="ru-RU" sz="2400" dirty="0"/>
              <a:t>- машины этого класса немногим больше тех, что относятся к «А» классу, в первую очередь, за счет большей длины, которая в данной группе стремиться к 4 метрам. </a:t>
            </a:r>
            <a:r>
              <a:rPr lang="ru-RU" sz="2400" dirty="0" smtClean="0"/>
              <a:t>Мощность </a:t>
            </a:r>
            <a:r>
              <a:rPr lang="ru-RU" sz="2400" dirty="0"/>
              <a:t>ограничена 120 лошадиными силами с двигателями объемом от 1,2-1,6 литров</a:t>
            </a:r>
            <a:r>
              <a:rPr lang="ru-RU" sz="2400" dirty="0" smtClean="0"/>
              <a:t>;</a:t>
            </a:r>
          </a:p>
          <a:p>
            <a:pPr algn="just"/>
            <a:endParaRPr lang="ru-RU" sz="2400" dirty="0" smtClean="0"/>
          </a:p>
          <a:p>
            <a:pPr algn="just"/>
            <a:r>
              <a:rPr lang="ru-RU" sz="2400" b="1" dirty="0" smtClean="0"/>
              <a:t>С</a:t>
            </a:r>
            <a:r>
              <a:rPr lang="ru-RU" sz="2400" dirty="0" smtClean="0"/>
              <a:t> </a:t>
            </a:r>
            <a:r>
              <a:rPr lang="ru-RU" sz="2400" dirty="0"/>
              <a:t>- автомобили данного класса достигают длины в 4,5 м, а ширины - 1,8 метра, а объем двигателя варьируется от 1,6 до 2 </a:t>
            </a:r>
            <a:r>
              <a:rPr lang="ru-RU" sz="2400" dirty="0" smtClean="0"/>
              <a:t>литров4;</a:t>
            </a:r>
          </a:p>
          <a:p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656" y="395536"/>
            <a:ext cx="58293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</a:rPr>
              <a:t>Характеристика классов легковых автомобилей</a:t>
            </a:r>
            <a:endParaRPr lang="ru-RU" sz="3600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7344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600" dirty="0" smtClean="0"/>
          </a:p>
          <a:p>
            <a:pPr algn="just"/>
            <a:r>
              <a:rPr lang="ru-RU" sz="2200" b="1" dirty="0" smtClean="0"/>
              <a:t>D</a:t>
            </a:r>
            <a:r>
              <a:rPr lang="ru-RU" sz="2200" dirty="0" smtClean="0"/>
              <a:t> </a:t>
            </a:r>
            <a:r>
              <a:rPr lang="ru-RU" sz="2200" dirty="0"/>
              <a:t>- по мировым стандартам это средних размеров автомобиль, с длиной от 4,5 до 4,7 м, шириной </a:t>
            </a:r>
            <a:r>
              <a:rPr lang="ru-RU" sz="2200" dirty="0" smtClean="0"/>
              <a:t>до 1,9 </a:t>
            </a:r>
            <a:r>
              <a:rPr lang="ru-RU" sz="2200" dirty="0"/>
              <a:t>м. Двигатели таких авто имеют объем от 2 литров. При этом класс имеет свои подкатегории: базовый и элитный (приравнивается к </a:t>
            </a:r>
            <a:r>
              <a:rPr lang="ru-RU" sz="2200" dirty="0" err="1"/>
              <a:t>бизнес-классу</a:t>
            </a:r>
            <a:r>
              <a:rPr lang="ru-RU" sz="2200" dirty="0" smtClean="0"/>
              <a:t>);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b="1" dirty="0" smtClean="0"/>
              <a:t>Е</a:t>
            </a:r>
            <a:r>
              <a:rPr lang="ru-RU" sz="2200" dirty="0" smtClean="0"/>
              <a:t> </a:t>
            </a:r>
            <a:r>
              <a:rPr lang="ru-RU" sz="2200" dirty="0"/>
              <a:t>- максимально комфортные автомобили, отделка салона сделана из дорогостоящих и качественных материалов, имеют много дополнительных опций. По габаритам авто данного класса просторны, их длина начинается от 4,6 м, а ширина от 1,9 м. Минимальный объем движка - 2 </a:t>
            </a:r>
            <a:r>
              <a:rPr lang="ru-RU" sz="2200" dirty="0" smtClean="0"/>
              <a:t>литра;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b="1" dirty="0"/>
              <a:t>F</a:t>
            </a:r>
            <a:r>
              <a:rPr lang="ru-RU" sz="2200" dirty="0"/>
              <a:t> - машины представительского класса, доступные для состоятельных людей. Класс имеет свои подклассы: F1 - дорогие автомобили серийного </a:t>
            </a:r>
            <a:r>
              <a:rPr lang="ru-RU" sz="2200" dirty="0" smtClean="0"/>
              <a:t>производства, </a:t>
            </a:r>
            <a:r>
              <a:rPr lang="ru-RU" sz="2200" dirty="0"/>
              <a:t>F2 - автомобили, созданные по индивидуальным заказам с большим количеством элементов ручной </a:t>
            </a:r>
            <a:r>
              <a:rPr lang="ru-RU" sz="2200" dirty="0" smtClean="0"/>
              <a:t>работы.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2656" y="395536"/>
            <a:ext cx="5829300" cy="792088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u="sng" dirty="0">
                <a:solidFill>
                  <a:schemeClr val="accent1">
                    <a:lumMod val="75000"/>
                  </a:schemeClr>
                </a:solidFill>
              </a:rPr>
              <a:t>Характеристика классов легковых </a:t>
            </a:r>
            <a:r>
              <a:rPr lang="ru-RU" sz="3600" b="1" u="sng" dirty="0" smtClean="0">
                <a:solidFill>
                  <a:schemeClr val="accent1">
                    <a:lumMod val="75000"/>
                  </a:schemeClr>
                </a:solidFill>
              </a:rPr>
              <a:t>автомобилей</a:t>
            </a:r>
            <a:endParaRPr lang="ru-RU" sz="36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7344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600" dirty="0" smtClean="0"/>
          </a:p>
          <a:p>
            <a:pPr algn="just"/>
            <a:r>
              <a:rPr lang="ru-RU" sz="2200" b="1" dirty="0" smtClean="0"/>
              <a:t>D</a:t>
            </a:r>
            <a:r>
              <a:rPr lang="ru-RU" sz="2200" dirty="0" smtClean="0"/>
              <a:t> </a:t>
            </a:r>
            <a:r>
              <a:rPr lang="ru-RU" sz="2200" dirty="0"/>
              <a:t>- по мировым стандартам это средних размеров автомобиль, с длиной от 4,5 до 4,7 м, шириной </a:t>
            </a:r>
            <a:r>
              <a:rPr lang="ru-RU" sz="2200" dirty="0" smtClean="0"/>
              <a:t>до 1,9 </a:t>
            </a:r>
            <a:r>
              <a:rPr lang="ru-RU" sz="2200" dirty="0"/>
              <a:t>м. Двигатели таких авто имеют объем от 2 литров. При этом класс имеет свои подкатегории: базовый и элитный (приравнивается к </a:t>
            </a:r>
            <a:r>
              <a:rPr lang="ru-RU" sz="2200" dirty="0" err="1"/>
              <a:t>бизнес-классу</a:t>
            </a:r>
            <a:r>
              <a:rPr lang="ru-RU" sz="2200" dirty="0" smtClean="0"/>
              <a:t>);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b="1" dirty="0" smtClean="0"/>
              <a:t>Е</a:t>
            </a:r>
            <a:r>
              <a:rPr lang="ru-RU" sz="2200" dirty="0" smtClean="0"/>
              <a:t> </a:t>
            </a:r>
            <a:r>
              <a:rPr lang="ru-RU" sz="2200" dirty="0"/>
              <a:t>- максимально комфортные автомобили, отделка салона сделана из дорогостоящих и качественных материалов, имеют много дополнительных опций. По габаритам авто данного класса просторны, их длина начинается от 4,6 м, а ширина от 1,9 м. Минимальный объем движка - 2 </a:t>
            </a:r>
            <a:r>
              <a:rPr lang="ru-RU" sz="2200" dirty="0" smtClean="0"/>
              <a:t>литра;</a:t>
            </a:r>
          </a:p>
          <a:p>
            <a:pPr algn="just"/>
            <a:endParaRPr lang="ru-RU" sz="2200" dirty="0"/>
          </a:p>
          <a:p>
            <a:pPr algn="just"/>
            <a:r>
              <a:rPr lang="ru-RU" sz="2200" b="1" dirty="0"/>
              <a:t>F</a:t>
            </a:r>
            <a:r>
              <a:rPr lang="ru-RU" sz="2200" dirty="0"/>
              <a:t> - машины представительского класса, доступные для состоятельных людей. Класс имеет свои подклассы: F1 - дорогие автомобили серийного </a:t>
            </a:r>
            <a:r>
              <a:rPr lang="ru-RU" sz="2200" dirty="0" smtClean="0"/>
              <a:t>производства, </a:t>
            </a:r>
            <a:r>
              <a:rPr lang="ru-RU" sz="2200" dirty="0"/>
              <a:t>F2 - автомобили, созданные по индивидуальным заказам с большим количеством элементов ручной </a:t>
            </a:r>
            <a:r>
              <a:rPr lang="ru-RU" sz="2200" dirty="0" smtClean="0"/>
              <a:t>работы.</a:t>
            </a: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835696"/>
            <a:ext cx="6264696" cy="68407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600" dirty="0" smtClean="0"/>
          </a:p>
          <a:p>
            <a:pPr algn="ctr"/>
            <a:r>
              <a:rPr lang="ru-RU" sz="2800" b="1" dirty="0"/>
              <a:t>Грузовые автомобили различаются по:</a:t>
            </a:r>
          </a:p>
          <a:p>
            <a:pPr algn="just"/>
            <a:r>
              <a:rPr lang="ru-RU" sz="2800" dirty="0"/>
              <a:t>а) грузоподъемности (особо малой – до 0,5т, малой – от 0,5 до 2т, средней – от 2 до 5т, большой – от 5 до 15т и особо большой – свыше 15 тонн); </a:t>
            </a:r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б) назначению (общего назначения и специализированные); </a:t>
            </a:r>
            <a:endParaRPr lang="ru-RU" sz="2800" dirty="0" smtClean="0"/>
          </a:p>
          <a:p>
            <a:pPr algn="just"/>
            <a:endParaRPr lang="ru-RU" sz="2800" dirty="0"/>
          </a:p>
          <a:p>
            <a:pPr algn="just"/>
            <a:r>
              <a:rPr lang="ru-RU" sz="2800" dirty="0"/>
              <a:t>в) условиям движения (дорожные и </a:t>
            </a:r>
            <a:r>
              <a:rPr lang="ru-RU" sz="2800" dirty="0" err="1"/>
              <a:t>внедорожные</a:t>
            </a:r>
            <a:r>
              <a:rPr lang="ru-RU" sz="2800" dirty="0"/>
              <a:t>). Дорожные АТС предназначены для выполнения работ по дорогам общей сети I-V категории, </a:t>
            </a:r>
            <a:r>
              <a:rPr lang="ru-RU" sz="2800" dirty="0" err="1"/>
              <a:t>внедорожные</a:t>
            </a:r>
            <a:r>
              <a:rPr lang="ru-RU" sz="2800" dirty="0"/>
              <a:t> – для использования вне дорог общей сети (карьерные автомобили</a:t>
            </a:r>
            <a:r>
              <a:rPr lang="ru-RU" sz="2800" dirty="0" smtClean="0"/>
              <a:t>);</a:t>
            </a:r>
            <a:endParaRPr lang="ru-RU" sz="28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8"/>
            <a:ext cx="5829300" cy="1259631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hlinkClick r:id="rId2" tooltip="Постоянная ссылка на 2. Классификация грузовых автомобилей"/>
              </a:rPr>
              <a:t>Классификация грузовых автомобилей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332656" y="1331640"/>
            <a:ext cx="6264696" cy="734481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endParaRPr lang="ru-RU" sz="1600" dirty="0" smtClean="0"/>
          </a:p>
          <a:p>
            <a:pPr algn="just"/>
            <a:r>
              <a:rPr lang="ru-RU" sz="2400" b="1" dirty="0" smtClean="0"/>
              <a:t>г</a:t>
            </a:r>
            <a:r>
              <a:rPr lang="ru-RU" sz="2400" b="1" dirty="0"/>
              <a:t>)</a:t>
            </a:r>
            <a:r>
              <a:rPr lang="ru-RU" sz="2400" dirty="0"/>
              <a:t> проходимости (обычной и повышенной). Автомобили обычной проходимости предназначены для выполнения транспортных работ в основном по благоустроенным дорогам, повышенной проходимости – для выполнения работ по неблагоустроенным дорогам и кратковременно в условиях бездорожья</a:t>
            </a:r>
            <a:r>
              <a:rPr lang="ru-RU" sz="2400" dirty="0" smtClean="0"/>
              <a:t>;</a:t>
            </a:r>
          </a:p>
          <a:p>
            <a:pPr algn="just"/>
            <a:r>
              <a:rPr lang="ru-RU" sz="2400" b="1" dirty="0" err="1" smtClean="0"/>
              <a:t>д</a:t>
            </a:r>
            <a:r>
              <a:rPr lang="ru-RU" sz="2400" b="1" dirty="0"/>
              <a:t>)</a:t>
            </a:r>
            <a:r>
              <a:rPr lang="ru-RU" sz="2400" dirty="0"/>
              <a:t> колесной формуле (4×2; 6×4; 4×4). Первая цифра обозначает число колес автомобиля, вторая – число ведущих колес. При этом каждое из сдвоенных колес считается за одно;</a:t>
            </a:r>
          </a:p>
          <a:p>
            <a:pPr algn="just"/>
            <a:r>
              <a:rPr lang="ru-RU" sz="2400" b="1" dirty="0"/>
              <a:t>е)</a:t>
            </a:r>
            <a:r>
              <a:rPr lang="ru-RU" sz="2400" dirty="0"/>
              <a:t> по характеру использования (одиночные автомобили и автомобили-тягачи с прицепами и полуприцепами);</a:t>
            </a:r>
          </a:p>
          <a:p>
            <a:pPr algn="just"/>
            <a:r>
              <a:rPr lang="ru-RU" sz="2400" b="1" dirty="0"/>
              <a:t>ж)</a:t>
            </a:r>
            <a:r>
              <a:rPr lang="ru-RU" sz="2400" dirty="0"/>
              <a:t> по роду потребляемого топлива – бензиновые (карбюраторные и </a:t>
            </a:r>
            <a:r>
              <a:rPr lang="ru-RU" sz="2400" dirty="0" err="1"/>
              <a:t>инжекторные</a:t>
            </a:r>
            <a:r>
              <a:rPr lang="ru-RU" sz="2400" dirty="0"/>
              <a:t>); дизельные; газовые (на сжиженном и сжатом газе).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48680" y="323529"/>
            <a:ext cx="5829300" cy="864096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hlinkClick r:id="rId2" tooltip="Постоянная ссылка на 2. Классификация грузовых автомобилей"/>
              </a:rPr>
              <a:t>Классификация грузовых автомобилей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2656" y="323529"/>
            <a:ext cx="6525344" cy="864096"/>
          </a:xfrm>
        </p:spPr>
        <p:txBody>
          <a:bodyPr>
            <a:noAutofit/>
          </a:bodyPr>
          <a:lstStyle/>
          <a:p>
            <a:r>
              <a:rPr lang="ru-RU" sz="2800" b="1" i="1" u="sng" dirty="0"/>
              <a:t>Классификация грузовых автомобилей по их исполнению и назначению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688" y="205172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60647" y="1691679"/>
          <a:ext cx="6264698" cy="7152231"/>
        </p:xfrm>
        <a:graphic>
          <a:graphicData uri="http://schemas.openxmlformats.org/drawingml/2006/table">
            <a:tbl>
              <a:tblPr/>
              <a:tblGrid>
                <a:gridCol w="1440161"/>
                <a:gridCol w="2261363"/>
                <a:gridCol w="2563174"/>
              </a:tblGrid>
              <a:tr h="578473"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Обозначение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7704" marR="7704" marT="7704" marB="7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Тип автомобиля по устройству кузова</a:t>
                      </a:r>
                    </a:p>
                  </a:txBody>
                  <a:tcPr marL="7704" marR="7704" marT="7704" marB="7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Характер использования</a:t>
                      </a:r>
                    </a:p>
                  </a:txBody>
                  <a:tcPr marL="7704" marR="7704" marT="7704" marB="770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473">
                <a:tc rowSpan="3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Общего назначения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Бортовой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Одиночный автомобиль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Бортовой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Автомобиль-тягач с одним или двумя прицепами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Седельный тягач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Седельный тягач с полуприцепом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473">
                <a:tc rowSpan="7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Специализированные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Самосвал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Одиночный автомобиль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0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Самосвал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Самосвал-тягач с одним или двумя прицепами (автопоезд)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Автоцистерна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Одиночный автомобиль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Автоцистерна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Автоцистерна с прицепом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4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Автофургон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Одиночный автомобиль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Автофургон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Автофургон с одним или двумя прицепами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4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Седельный тягач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Седельный тягач с полуприцепом (автопоезд)</a:t>
                      </a:r>
                    </a:p>
                  </a:txBody>
                  <a:tcPr marL="7704" marR="7704" marT="7704" marB="7704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2656" y="251520"/>
            <a:ext cx="6525344" cy="1152128"/>
          </a:xfrm>
        </p:spPr>
        <p:txBody>
          <a:bodyPr>
            <a:noAutofit/>
          </a:bodyPr>
          <a:lstStyle/>
          <a:p>
            <a:r>
              <a:rPr lang="ru-RU" sz="2800" b="1" i="1" u="sng" dirty="0"/>
              <a:t>Система обозначений (индексация) грузовых автомобилей </a:t>
            </a:r>
            <a:r>
              <a:rPr lang="ru-RU" sz="2800" b="1" i="1" u="sng" dirty="0" smtClean="0"/>
              <a:t/>
            </a:r>
            <a:br>
              <a:rPr lang="ru-RU" sz="2800" b="1" i="1" u="sng" dirty="0" smtClean="0"/>
            </a:br>
            <a:r>
              <a:rPr lang="ru-RU" sz="2800" b="1" i="1" u="sng" dirty="0" smtClean="0"/>
              <a:t>(</a:t>
            </a:r>
            <a:r>
              <a:rPr lang="ru-RU" sz="2800" b="1" i="1" u="sng" dirty="0"/>
              <a:t>нормаль ОН 025270-66)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0688" y="205172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32656" y="1763688"/>
          <a:ext cx="6192689" cy="6648589"/>
        </p:xfrm>
        <a:graphic>
          <a:graphicData uri="http://schemas.openxmlformats.org/drawingml/2006/table">
            <a:tbl>
              <a:tblPr/>
              <a:tblGrid>
                <a:gridCol w="1618850"/>
                <a:gridCol w="863792"/>
                <a:gridCol w="863792"/>
                <a:gridCol w="862923"/>
                <a:gridCol w="991666"/>
                <a:gridCol w="991666"/>
              </a:tblGrid>
              <a:tr h="337247">
                <a:tc rowSpan="2"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Масса, т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Базовые (первые 2 цифры) индексы для: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764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бортовых автомобилей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седельных тягачей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самосвалов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автоцистерн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автофургонов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98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До 1,2 вкл.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98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От 1,2 до 2,0 вкл.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24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27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98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От 2,0 до 8,0 вкл.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 33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34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35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98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От 8,0 до 14,0 вкл.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43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47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98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От 14,0 до 20,0 вкл.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56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57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98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От 20,0 до 40,0 вкл.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63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66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67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698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Св. 40,0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74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200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D0D0D"/>
                          </a:solidFill>
                          <a:latin typeface="Times New Roman"/>
                          <a:ea typeface="Times New Roman"/>
                        </a:rPr>
                        <a:t>77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15025" marR="15025" marT="15025" marB="150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32656" y="251520"/>
            <a:ext cx="6525344" cy="1152128"/>
          </a:xfrm>
        </p:spPr>
        <p:txBody>
          <a:bodyPr>
            <a:noAutofit/>
          </a:bodyPr>
          <a:lstStyle/>
          <a:p>
            <a:r>
              <a:rPr lang="ru-RU" sz="3200" b="1" i="1" u="sng" smtClean="0"/>
              <a:t>Классификация автомобилей по правилам ЕЭК ООН</a:t>
            </a:r>
            <a:endParaRPr lang="ru-RU" sz="3200" b="1" i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20688" y="2051720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76672" y="1403648"/>
          <a:ext cx="6120681" cy="7363486"/>
        </p:xfrm>
        <a:graphic>
          <a:graphicData uri="http://schemas.openxmlformats.org/drawingml/2006/table">
            <a:tbl>
              <a:tblPr/>
              <a:tblGrid>
                <a:gridCol w="986743"/>
                <a:gridCol w="1649922"/>
                <a:gridCol w="1556993"/>
                <a:gridCol w="1927023"/>
              </a:tblGrid>
              <a:tr h="87838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Категория АТС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Тип АТС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Полная масса, т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Примечания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508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N1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АТС с двигателем, предназначенные для перевозки грузов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до 3,5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Грузовые автомобили, специальные автомобили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95087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N2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800" dirty="0">
                        <a:latin typeface="Times New Roman"/>
                      </a:endParaRP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 3,5 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12,0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Грузовые автомобили, автомобили-тягачи, специальные автомобили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N3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 12,0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01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АТС без водителя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до 0,75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Прицепы и полуприцепы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02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 0,75 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3,5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03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от 3,5 </a:t>
                      </a:r>
                      <a:endParaRPr lang="ru-RU" sz="1800" dirty="0" smtClean="0">
                        <a:latin typeface="Times New Roman"/>
                        <a:ea typeface="Times New Roman"/>
                      </a:endParaRPr>
                    </a:p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</a:rPr>
                        <a:t>до </a:t>
                      </a: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10,0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200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04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</a:rPr>
                        <a:t>от 10,0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</a:rPr>
                        <a:t>– » –</a:t>
                      </a:r>
                    </a:p>
                  </a:txBody>
                  <a:tcPr marL="46534" marR="46534" marT="23267" marB="23267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1113</Words>
  <Application>Microsoft Office PowerPoint</Application>
  <PresentationFormat>Экран (4:3)</PresentationFormat>
  <Paragraphs>235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Классификация автомобилей, тракторов и их систем </vt:lpstr>
      <vt:lpstr>Характеристика классов легковых автомобилей</vt:lpstr>
      <vt:lpstr>Характеристика классов легковых автомобилей</vt:lpstr>
      <vt:lpstr>Характеристика классов легковых автомобилей</vt:lpstr>
      <vt:lpstr>Классификация грузовых автомобилей</vt:lpstr>
      <vt:lpstr>Классификация грузовых автомобилей</vt:lpstr>
      <vt:lpstr>Классификация грузовых автомобилей по их исполнению и назначению</vt:lpstr>
      <vt:lpstr>Система обозначений (индексация) грузовых автомобилей  (нормаль ОН 025270-66)</vt:lpstr>
      <vt:lpstr>Классификация автомобилей по правилам ЕЭК ООН</vt:lpstr>
      <vt:lpstr>Классификация тракторов</vt:lpstr>
      <vt:lpstr>Классификация тракторов</vt:lpstr>
      <vt:lpstr>Классификация тракторов</vt:lpstr>
      <vt:lpstr>Классификация тракторов</vt:lpstr>
      <vt:lpstr>Классификация тракторов</vt:lpstr>
      <vt:lpstr>Классификация тракторов</vt:lpstr>
      <vt:lpstr>Классификация тракторов</vt:lpstr>
    </vt:vector>
  </TitlesOfParts>
  <Company>MultiDVD Team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автомобилей, тракторов и их систем</dc:title>
  <dc:creator>Stas</dc:creator>
  <cp:lastModifiedBy>Stas</cp:lastModifiedBy>
  <cp:revision>12</cp:revision>
  <dcterms:created xsi:type="dcterms:W3CDTF">2019-09-04T05:36:12Z</dcterms:created>
  <dcterms:modified xsi:type="dcterms:W3CDTF">2019-09-04T07:10:01Z</dcterms:modified>
</cp:coreProperties>
</file>