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3"/>
  </p:notesMasterIdLst>
  <p:handoutMasterIdLst>
    <p:handoutMasterId r:id="rId24"/>
  </p:handoutMasterIdLst>
  <p:sldIdLst>
    <p:sldId id="667" r:id="rId2"/>
    <p:sldId id="668" r:id="rId3"/>
    <p:sldId id="669" r:id="rId4"/>
    <p:sldId id="670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FF"/>
    <a:srgbClr val="66FF66"/>
    <a:srgbClr val="04FC33"/>
    <a:srgbClr val="D5C92B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93" d="100"/>
          <a:sy n="93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24.10.2012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2879725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003E00"/>
                </a:solidFill>
              </a:rPr>
              <a:t>Вводная лекция</a:t>
            </a:r>
            <a:endParaRPr lang="ru-RU" sz="4000" dirty="0" smtClean="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C00000"/>
                </a:solidFill>
              </a:rPr>
              <a:t>3 </a:t>
            </a:r>
            <a:r>
              <a:rPr lang="ru-RU" sz="3200" b="1" dirty="0" smtClean="0">
                <a:solidFill>
                  <a:srgbClr val="C00000"/>
                </a:solidFill>
              </a:rPr>
              <a:t>Структура и классификация машин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0" y="856357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3E00"/>
                </a:solidFill>
              </a:rPr>
              <a:t>	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Сельскохозяйственные </a:t>
            </a:r>
            <a:r>
              <a:rPr lang="ru-RU" sz="22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машины относятся к группе технологических машин. Они созданы человеком с целью облегчения и увеличения производительности труда при возделывании сельскохозяйственных культур. </a:t>
            </a:r>
            <a:endParaRPr lang="en-US" sz="2200" dirty="0" smtClean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любой машине можно различить </a:t>
            </a:r>
            <a:r>
              <a:rPr lang="ru-RU" sz="2200" u="sng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три части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200" b="1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двигатель, передаточный механизм и рабочие органы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, которые непосредственно воздействуют на объект обработки (почву, удобрение, семена, растения и т. п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.).</a:t>
            </a:r>
            <a:endParaRPr lang="en-US" sz="2200" dirty="0" smtClean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машина выполняет одну или несколько технологических операций, при которых происходят качественные изменения обрабатываемого материала — его </a:t>
            </a:r>
            <a:r>
              <a:rPr lang="ru-RU" sz="2200" b="1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размеров, состояния, формы, физических и биологических свойств</a:t>
            </a:r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0850" algn="just"/>
            <a:r>
              <a:rPr lang="ru-RU" sz="2200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При выполнении технологических процессов машины должны:</a:t>
            </a:r>
          </a:p>
          <a:p>
            <a:pPr indent="450850" algn="just"/>
            <a:r>
              <a:rPr lang="ru-RU" sz="2200" b="1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- создавать наилучшие условия для возделывания растений;</a:t>
            </a:r>
          </a:p>
          <a:p>
            <a:pPr indent="450850" algn="just"/>
            <a:r>
              <a:rPr lang="ru-RU" sz="2200" b="1" dirty="0" smtClean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- не наносить им вреда и не создавать условий, препятствующих их развитию. 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0" y="242887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003E00"/>
              </a:solidFill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387444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dirty="0">
              <a:solidFill>
                <a:srgbClr val="003E00"/>
              </a:solidFill>
            </a:endParaRP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553243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endParaRPr lang="ru-RU" b="1" dirty="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По назначению машины подразделяют на группы: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машины для основной обработки почвы,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внесения удобрений, 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предпосевной обработки почвы, 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посева и посадки и т. д.</a:t>
            </a:r>
            <a:endParaRPr lang="ru-RU" sz="2000" dirty="0">
              <a:solidFill>
                <a:srgbClr val="003E00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207168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По степени подвижности при обработке материала различают 	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- мобильные,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стационарные, 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передвижные</a:t>
            </a:r>
          </a:p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	- переносные машины.</a:t>
            </a:r>
            <a:endParaRPr lang="ru-RU" sz="2000" dirty="0">
              <a:solidFill>
                <a:srgbClr val="003E00"/>
              </a:solidFill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37861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i="1" dirty="0">
                <a:solidFill>
                  <a:srgbClr val="003E00"/>
                </a:solidFill>
                <a:cs typeface="Times New Roman" pitchFamily="18" charset="0"/>
              </a:rPr>
              <a:t>Мобильные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 — это полевые машины, рабочий процесс которых протекает во время их движения по полю. Они обрабатывают материал, рассредоточенный по полю.</a:t>
            </a:r>
            <a:endParaRPr lang="ru-RU" sz="2000" dirty="0">
              <a:solidFill>
                <a:srgbClr val="003E00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4857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i="1" dirty="0">
                <a:solidFill>
                  <a:srgbClr val="003E00"/>
                </a:solidFill>
                <a:cs typeface="Times New Roman" pitchFamily="18" charset="0"/>
              </a:rPr>
              <a:t>Стационарные машины</a:t>
            </a:r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устанавливают на токах, пунктах обработки урожая или подготовки семян. Они обрабатывают материал, доставляемый к ним транспортными машинами.</a:t>
            </a:r>
            <a:endParaRPr lang="ru-RU" sz="2000" dirty="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Передвижные машины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снабжены колесным ходом. Их перевозят с одной позиции на другую для обработки находящегося там материала.</a:t>
            </a:r>
          </a:p>
          <a:p>
            <a:pPr indent="450850" algn="just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Переносные машины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, например опрыскиватели, применяют в теплицах и горном земледелии. Их переносят рабочие.</a:t>
            </a:r>
            <a:endParaRPr lang="ru-RU" sz="2000">
              <a:solidFill>
                <a:srgbClr val="003E00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357313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i="1">
                <a:solidFill>
                  <a:srgbClr val="003E00"/>
                </a:solidFill>
                <a:cs typeface="Times New Roman" pitchFamily="18" charset="0"/>
              </a:rPr>
              <a:t>Различают прицепные, полунавесные, навесные, монтируемые и самоходные мобильные машины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.</a:t>
            </a:r>
          </a:p>
          <a:p>
            <a:pPr indent="450850" algn="just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Машины первых четырех типов соединяют с тракторами, образуя полевые агрегаты.</a:t>
            </a:r>
          </a:p>
          <a:p>
            <a:pPr indent="450850" algn="just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Прицепные машины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снабжают колесным ходом, на который они опираются как в рабочем, так и в транспортном положении.</a:t>
            </a:r>
          </a:p>
          <a:p>
            <a:pPr indent="450850" algn="just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Полунавесные машины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в транспортном положении опираются на трактор и собственный колесный ход</a:t>
            </a:r>
          </a:p>
          <a:p>
            <a:pPr indent="450850" algn="just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Навесные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 — полностью на навесное устройство трактора.</a:t>
            </a:r>
            <a:endParaRPr lang="ru-RU" sz="2000">
              <a:solidFill>
                <a:srgbClr val="003E00"/>
              </a:solidFill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Монтируемые машины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не имеют единой рамы. Они состоят из отдельных сборочных единиц, которые крепят на тракторе в различных местах и соединяют между собой. Ими управляют с помощью различных систем из кабины трактора.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Самоходные машины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оснащены двигателем, трансмиссией, ходовой частью, кабиной и рабочими органами, смонтированными на общей раме. Эти машины характеризуются высокой мобильностью и маневренностью. Самоходными в основном бывают уборочные машины.</a:t>
            </a:r>
            <a:endParaRPr lang="ru-RU" sz="200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8640763" cy="65405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C00000"/>
                </a:solidFill>
              </a:rPr>
              <a:t>4 </a:t>
            </a:r>
            <a:r>
              <a:rPr lang="ru-RU" sz="3200" b="1" dirty="0" smtClean="0">
                <a:solidFill>
                  <a:srgbClr val="C00000"/>
                </a:solidFill>
              </a:rPr>
              <a:t>Потребительские свойства машин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10001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Потребительские свойства машин каждой группы оценивают по комплексу 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агротехнических, энергетических, экономических, технических, маневровых и эргономических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 показателей.</a:t>
            </a:r>
            <a:endParaRPr lang="ru-RU" sz="2000">
              <a:solidFill>
                <a:srgbClr val="003E00"/>
              </a:solidFill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2500313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Агротехнические показатели характеризуют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качество работы, выполняемой машинами. Например, для зерноуборочного комбайна это уровень потерь, дробления и чистоты зерна. Они должны соответствовать нормативам, указанным в техноло­гиях и агротехнических требованиях к машинам.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endParaRPr lang="ru-RU" sz="2000" b="1" u="sng">
              <a:solidFill>
                <a:srgbClr val="003E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Энергетические показатели включают в себя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тяговый класс трактора, с которым агрегатируют машину, силовое воздействие машины на трактор, ее тяговое сопротивление, мощность двигателя самоходных машин, удельные затраты энергии на единицу выполненной работы, установленную мощность электродвигателей стационарных машин и др.</a:t>
            </a:r>
            <a:endParaRPr lang="ru-RU" sz="200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Экономические показатели характеризуют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затраты труда на обслуживание машины и ее производительность, т. е. количество работы заданного качества, выполняемой машиной за установленный промежуток времени. В зависимости от выполняемой операции производительность измеряют в гектарах обработанной площади (при вспашке, посеве, культивации и т. п.); тоннах обработанной продукции (на зерноочистке, закладке сенажа и др.); тонно-километрах перевезенного груза; кубических метрах и тоннах перемещенного груза (при погрузке и земляных работах).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endParaRPr lang="ru-RU" sz="2000" b="1" u="sng">
              <a:solidFill>
                <a:srgbClr val="003E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Технические показатели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— это ширина захвата, масса, габаритные размеры машины, колея, дорожный просвет, удельное давление колес на почву, надежность и др.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endParaRPr lang="ru-RU" sz="2000" b="1" u="sng">
              <a:solidFill>
                <a:srgbClr val="003E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Маневровые показатели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— эта рабочая и транспортная скорости, радиус поворота, время перевода машины из рабочего в транспортное положение и др.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endParaRPr lang="ru-RU" sz="2000" b="1" u="sng">
              <a:solidFill>
                <a:srgbClr val="003E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Эргономические показатели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определяют условия труда тракториста-машиниста и комфортность его рабочего места.</a:t>
            </a:r>
            <a:endParaRPr lang="ru-RU" sz="200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C00000"/>
                </a:solidFill>
              </a:rPr>
              <a:t>5 </a:t>
            </a:r>
            <a:r>
              <a:rPr lang="ru-RU" sz="3200" b="1" dirty="0" smtClean="0">
                <a:solidFill>
                  <a:srgbClr val="C00000"/>
                </a:solidFill>
              </a:rPr>
              <a:t>Технологические свойства почвы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85725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В зависимости от особенностей возделывания той или иной с/</a:t>
            </a:r>
            <a:r>
              <a:rPr lang="ru-RU" sz="2000" dirty="0" err="1">
                <a:solidFill>
                  <a:srgbClr val="003E00"/>
                </a:solidFill>
                <a:cs typeface="Times New Roman" pitchFamily="18" charset="0"/>
              </a:rPr>
              <a:t>х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 культуры для создания наиболее благоприятных условий развития растений и получения высоких урожаев применяют различные способы обработки почвы: вспашку, фрезерование, лущение, боронование, культивацию и др.</a:t>
            </a:r>
            <a:endParaRPr lang="ru-RU" sz="2000" dirty="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Физические процессы, происходящие в почве под воздействием рабочих органов почвообрабатывающих машин, весьма сложны, и сущность их во многом зависит от структуры, механического состава и технологических свойств почвы.</a:t>
            </a:r>
            <a:endParaRPr lang="ru-RU" sz="2000" dirty="0">
              <a:solidFill>
                <a:srgbClr val="003E00"/>
              </a:solidFill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3643313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Почва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 – многофазная среда, состоит из перемешанных между собой твердых частиц, воды, воздуха и живых организмов. В зависимости от соотношения этих фаз, технологические свойства почв изменяются в широких пределах.</a:t>
            </a:r>
            <a:endParaRPr lang="ru-RU" sz="2000" dirty="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Твердая фаза 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состоит из минеральных и органических веществ. В зависимости от размера первичных минеральных частиц различают коллоидные фракции (диаметр менее 0,001 мм), физическую глину (0,001-0,01мм) и физический песок (0,01-3,0 мм). По содержанию физической глины различают </a:t>
            </a:r>
            <a:r>
              <a:rPr lang="ru-RU" sz="2000" b="1" dirty="0">
                <a:solidFill>
                  <a:srgbClr val="003E00"/>
                </a:solidFill>
                <a:cs typeface="Times New Roman" pitchFamily="18" charset="0"/>
              </a:rPr>
              <a:t>глинистые, суглинистые, супесчаные и песчаные почвы</a:t>
            </a:r>
            <a:r>
              <a:rPr lang="ru-RU" sz="2000" dirty="0">
                <a:solidFill>
                  <a:srgbClr val="003E00"/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5786438"/>
          </a:xfrm>
        </p:spPr>
        <p:txBody>
          <a:bodyPr/>
          <a:lstStyle/>
          <a:p>
            <a:pPr eaLnBrk="1" hangingPunct="1"/>
            <a:r>
              <a:rPr lang="ru-RU" sz="2000" b="1" u="sng" smtClean="0">
                <a:solidFill>
                  <a:srgbClr val="003E00"/>
                </a:solidFill>
              </a:rPr>
              <a:t>Глинистые почвы</a:t>
            </a:r>
            <a:r>
              <a:rPr lang="ru-RU" sz="2000" b="1" smtClean="0">
                <a:solidFill>
                  <a:srgbClr val="003E00"/>
                </a:solidFill>
              </a:rPr>
              <a:t>. </a:t>
            </a:r>
            <a:r>
              <a:rPr lang="ru-RU" sz="2000" smtClean="0">
                <a:solidFill>
                  <a:srgbClr val="003E00"/>
                </a:solidFill>
              </a:rPr>
              <a:t>Относятся к тяжелым, обрабатывать их трудно, они плохо крошатся, при повышенной влажности налипают на поверхность рабочих органов, а в сухом состоянии откалываются крупными глыбами.</a:t>
            </a:r>
          </a:p>
          <a:p>
            <a:pPr eaLnBrk="1" hangingPunct="1"/>
            <a:endParaRPr lang="ru-RU" sz="2000" smtClean="0">
              <a:solidFill>
                <a:srgbClr val="003E00"/>
              </a:solidFill>
            </a:endParaRPr>
          </a:p>
          <a:p>
            <a:pPr eaLnBrk="1" hangingPunct="1"/>
            <a:r>
              <a:rPr lang="ru-RU" sz="2000" b="1" u="sng" smtClean="0">
                <a:solidFill>
                  <a:srgbClr val="003E00"/>
                </a:solidFill>
              </a:rPr>
              <a:t>Песчаные почвы.</a:t>
            </a:r>
            <a:r>
              <a:rPr lang="ru-RU" sz="2000" b="1" smtClean="0">
                <a:solidFill>
                  <a:srgbClr val="003E00"/>
                </a:solidFill>
              </a:rPr>
              <a:t> </a:t>
            </a:r>
            <a:r>
              <a:rPr lang="ru-RU" sz="2000" smtClean="0">
                <a:solidFill>
                  <a:srgbClr val="003E00"/>
                </a:solidFill>
              </a:rPr>
              <a:t>Относятся к легким. Они хорошо крошатся при обработке, хорошо поглощают влагу, но плохо удерживают её.</a:t>
            </a:r>
          </a:p>
          <a:p>
            <a:pPr eaLnBrk="1" hangingPunct="1"/>
            <a:endParaRPr lang="ru-RU" sz="2000" smtClean="0">
              <a:solidFill>
                <a:srgbClr val="003E00"/>
              </a:solidFill>
            </a:endParaRPr>
          </a:p>
          <a:p>
            <a:pPr eaLnBrk="1" hangingPunct="1"/>
            <a:r>
              <a:rPr lang="ru-RU" sz="2000" b="1" u="sng" smtClean="0">
                <a:solidFill>
                  <a:srgbClr val="003E00"/>
                </a:solidFill>
              </a:rPr>
              <a:t>Суглинистые и супесчаные почвы</a:t>
            </a:r>
            <a:r>
              <a:rPr lang="ru-RU" sz="2000" b="1" smtClean="0">
                <a:solidFill>
                  <a:srgbClr val="003E00"/>
                </a:solidFill>
              </a:rPr>
              <a:t> </a:t>
            </a:r>
            <a:r>
              <a:rPr lang="ru-RU" sz="2000" smtClean="0">
                <a:solidFill>
                  <a:srgbClr val="003E00"/>
                </a:solidFill>
              </a:rPr>
              <a:t>характеризуются хорошей крошащей, влагопоглощающей и влагоудерживающей способностью, поэтому обладают большим плодородием.</a:t>
            </a:r>
          </a:p>
          <a:p>
            <a:pPr eaLnBrk="1" hangingPunct="1"/>
            <a:endParaRPr lang="ru-RU" sz="2000" smtClean="0">
              <a:solidFill>
                <a:srgbClr val="003E00"/>
              </a:solidFill>
            </a:endParaRPr>
          </a:p>
          <a:p>
            <a:pPr eaLnBrk="1" hangingPunct="1"/>
            <a:r>
              <a:rPr lang="ru-RU" sz="2000" b="1" u="sng" smtClean="0">
                <a:solidFill>
                  <a:srgbClr val="003E00"/>
                </a:solidFill>
              </a:rPr>
              <a:t>Почвенная влага</a:t>
            </a:r>
            <a:r>
              <a:rPr lang="ru-RU" sz="2000" b="1" smtClean="0">
                <a:solidFill>
                  <a:srgbClr val="003E00"/>
                </a:solidFill>
              </a:rPr>
              <a:t> </a:t>
            </a:r>
            <a:r>
              <a:rPr lang="ru-RU" sz="2000" smtClean="0">
                <a:solidFill>
                  <a:srgbClr val="003E00"/>
                </a:solidFill>
              </a:rPr>
              <a:t>существенно влияет на условия обработки почвы и технологические свойства почвы значительно изменяется с изменением влажности.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Наиболее удобным для механической обработки почвы считают время перехода от полутвердой к твердой консистенции: почва хорошо крошится, не налипает на рабочие органы, а затраты энергии на её обработку требуются минимальные. Такое состояние почвы называют 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физической спелостью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, её влажность в таком состоянии считается оптимальной.</a:t>
            </a:r>
            <a:endParaRPr lang="ru-RU" sz="2000">
              <a:solidFill>
                <a:srgbClr val="003E00"/>
              </a:solidFill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20002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Твердость почвы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характеризует её механическую прочность – способность оказывать сопротивление внедрению твердого тела.</a:t>
            </a:r>
            <a:endParaRPr lang="ru-RU" sz="2000">
              <a:solidFill>
                <a:srgbClr val="003E00"/>
              </a:solidFill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786063"/>
            <a:ext cx="23574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5286375" y="4457700"/>
            <a:ext cx="29289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3E00"/>
                </a:solidFill>
              </a:rPr>
              <a:t>1 – штанга направляющая;</a:t>
            </a:r>
          </a:p>
          <a:p>
            <a:r>
              <a:rPr lang="ru-RU" sz="1500">
                <a:solidFill>
                  <a:srgbClr val="003E00"/>
                </a:solidFill>
              </a:rPr>
              <a:t>2 – штанга телескопическая;</a:t>
            </a:r>
          </a:p>
          <a:p>
            <a:r>
              <a:rPr lang="ru-RU" sz="1500">
                <a:solidFill>
                  <a:srgbClr val="003E00"/>
                </a:solidFill>
              </a:rPr>
              <a:t>3 – наконечник сменный;</a:t>
            </a:r>
          </a:p>
          <a:p>
            <a:r>
              <a:rPr lang="ru-RU" sz="1500">
                <a:solidFill>
                  <a:srgbClr val="003E00"/>
                </a:solidFill>
              </a:rPr>
              <a:t>4 – пружина;</a:t>
            </a:r>
          </a:p>
          <a:p>
            <a:r>
              <a:rPr lang="ru-RU" sz="1500">
                <a:solidFill>
                  <a:srgbClr val="003E00"/>
                </a:solidFill>
              </a:rPr>
              <a:t>5 – планка для бумаги;</a:t>
            </a:r>
          </a:p>
          <a:p>
            <a:r>
              <a:rPr lang="ru-RU" sz="1500">
                <a:solidFill>
                  <a:srgbClr val="003E00"/>
                </a:solidFill>
              </a:rPr>
              <a:t>6 – устройство записывающее;</a:t>
            </a:r>
          </a:p>
          <a:p>
            <a:r>
              <a:rPr lang="ru-RU" sz="1500">
                <a:solidFill>
                  <a:srgbClr val="003E00"/>
                </a:solidFill>
              </a:rPr>
              <a:t>7 –рукоятка;</a:t>
            </a:r>
          </a:p>
          <a:p>
            <a:r>
              <a:rPr lang="ru-RU" sz="1500">
                <a:solidFill>
                  <a:srgbClr val="003E00"/>
                </a:solidFill>
              </a:rPr>
              <a:t>8 – основание;</a:t>
            </a:r>
          </a:p>
          <a:p>
            <a:r>
              <a:rPr lang="ru-RU" sz="1500">
                <a:solidFill>
                  <a:srgbClr val="003E00"/>
                </a:solidFill>
              </a:rPr>
              <a:t>9 – диаграмма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00750" y="2714625"/>
          <a:ext cx="2173288" cy="973138"/>
        </p:xfrm>
        <a:graphic>
          <a:graphicData uri="http://schemas.openxmlformats.org/presentationml/2006/ole">
            <p:oleObj spid="_x0000_s1026" name="Формула" r:id="rId4" imgW="876240" imgH="393480" progId="Equation.3">
              <p:embed/>
            </p:oleObj>
          </a:graphicData>
        </a:graphic>
      </p:graphicFrame>
      <p:sp>
        <p:nvSpPr>
          <p:cNvPr id="1032" name="Прямоугольник 9"/>
          <p:cNvSpPr>
            <a:spLocks noChangeArrowheads="1"/>
          </p:cNvSpPr>
          <p:nvPr/>
        </p:nvSpPr>
        <p:spPr bwMode="auto">
          <a:xfrm>
            <a:off x="5214938" y="3643313"/>
            <a:ext cx="39290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003E00"/>
                </a:solidFill>
              </a:rPr>
              <a:t>где </a:t>
            </a:r>
            <a:r>
              <a:rPr lang="en-US" sz="1500" i="1">
                <a:solidFill>
                  <a:srgbClr val="003E00"/>
                </a:solidFill>
              </a:rPr>
              <a:t>k</a:t>
            </a:r>
            <a:r>
              <a:rPr lang="ru-RU" sz="1500">
                <a:solidFill>
                  <a:srgbClr val="003E00"/>
                </a:solidFill>
              </a:rPr>
              <a:t> – жесткость пружины, Н/мм; </a:t>
            </a:r>
          </a:p>
          <a:p>
            <a:r>
              <a:rPr lang="ru-RU" sz="1500" i="1">
                <a:solidFill>
                  <a:srgbClr val="003E00"/>
                </a:solidFill>
              </a:rPr>
              <a:t>у</a:t>
            </a:r>
            <a:r>
              <a:rPr lang="ru-RU" sz="1500" i="1" baseline="-25000">
                <a:solidFill>
                  <a:srgbClr val="003E00"/>
                </a:solidFill>
              </a:rPr>
              <a:t>1</a:t>
            </a:r>
            <a:r>
              <a:rPr lang="ru-RU" sz="1500">
                <a:solidFill>
                  <a:srgbClr val="003E00"/>
                </a:solidFill>
              </a:rPr>
              <a:t> -деформация пружины, мм; </a:t>
            </a:r>
          </a:p>
          <a:p>
            <a:r>
              <a:rPr lang="en-US" sz="1500">
                <a:solidFill>
                  <a:srgbClr val="003E00"/>
                </a:solidFill>
              </a:rPr>
              <a:t>S</a:t>
            </a:r>
            <a:r>
              <a:rPr lang="ru-RU" sz="1500">
                <a:solidFill>
                  <a:srgbClr val="003E00"/>
                </a:solidFill>
              </a:rPr>
              <a:t>-площадь основания наконечника, мм</a:t>
            </a:r>
            <a:r>
              <a:rPr lang="ru-RU" sz="1500" baseline="30000">
                <a:solidFill>
                  <a:srgbClr val="003E00"/>
                </a:solidFill>
              </a:rPr>
              <a:t>2</a:t>
            </a:r>
            <a:r>
              <a:rPr lang="ru-RU" sz="1500">
                <a:solidFill>
                  <a:srgbClr val="003E00"/>
                </a:solidFill>
              </a:rPr>
              <a:t>.</a:t>
            </a:r>
          </a:p>
        </p:txBody>
      </p:sp>
      <p:pic>
        <p:nvPicPr>
          <p:cNvPr id="10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2786063"/>
            <a:ext cx="28575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1430" b="4958"/>
          <a:stretch>
            <a:fillRect/>
          </a:stretch>
        </p:blipFill>
        <p:spPr bwMode="auto">
          <a:xfrm>
            <a:off x="0" y="142875"/>
            <a:ext cx="25241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643188" y="0"/>
            <a:ext cx="650081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3E00"/>
                </a:solidFill>
              </a:rPr>
              <a:t>TP 098  ПОГРУЖНОЙ ИЗМЕРИТЕЛЬ ТВЕРДОСТИ  ГРУНТА</a:t>
            </a:r>
            <a:r>
              <a:rPr lang="ru-RU" sz="1400">
                <a:solidFill>
                  <a:srgbClr val="003E00"/>
                </a:solidFill>
              </a:rPr>
              <a:t>   </a:t>
            </a:r>
          </a:p>
          <a:p>
            <a:r>
              <a:rPr lang="ru-RU" sz="1400">
                <a:solidFill>
                  <a:srgbClr val="003E00"/>
                </a:solidFill>
              </a:rPr>
              <a:t>                                                  </a:t>
            </a:r>
            <a:r>
              <a:rPr lang="ru-RU" sz="1400" b="1">
                <a:solidFill>
                  <a:srgbClr val="003E00"/>
                </a:solidFill>
              </a:rPr>
              <a:t>  (ПЕНЕТРОМЕТР) </a:t>
            </a:r>
            <a:endParaRPr lang="ru-RU" sz="1400">
              <a:solidFill>
                <a:srgbClr val="003E00"/>
              </a:solidFill>
            </a:endParaRPr>
          </a:p>
          <a:p>
            <a:r>
              <a:rPr lang="ru-RU" sz="1400">
                <a:solidFill>
                  <a:srgbClr val="003E00"/>
                </a:solidFill>
              </a:rPr>
              <a:t>   Простой и легкий инструмент для измерения статического сопротивления грунта. Осевое усилие прикладывается оператором через Т-образную ручку на шток, погружающий в грунт тестовый конус. Сопротивление погружению конуса измеряется упругим  кольцом. Данный тест возможен только на грунтах с однородной консистенцией и на небольшую глубину.   </a:t>
            </a:r>
          </a:p>
          <a:p>
            <a:r>
              <a:rPr lang="ru-RU" sz="1400">
                <a:solidFill>
                  <a:srgbClr val="003E00"/>
                </a:solidFill>
              </a:rPr>
              <a:t> </a:t>
            </a:r>
            <a:r>
              <a:rPr lang="ru-RU" sz="1400" b="1">
                <a:solidFill>
                  <a:srgbClr val="003E00"/>
                </a:solidFill>
              </a:rPr>
              <a:t>Технические характеристики:</a:t>
            </a:r>
            <a:endParaRPr lang="ru-RU" sz="1400">
              <a:solidFill>
                <a:srgbClr val="003E00"/>
              </a:solidFill>
            </a:endParaRPr>
          </a:p>
          <a:p>
            <a:r>
              <a:rPr lang="ru-RU" sz="1400">
                <a:solidFill>
                  <a:srgbClr val="003E00"/>
                </a:solidFill>
              </a:rPr>
              <a:t>- 3 конуса с коническим углом 30 гр. и площадью сечения 1дюйм</a:t>
            </a:r>
            <a:r>
              <a:rPr lang="ru-RU" sz="1400" baseline="30000">
                <a:solidFill>
                  <a:srgbClr val="003E00"/>
                </a:solidFill>
              </a:rPr>
              <a:t>2</a:t>
            </a:r>
            <a:r>
              <a:rPr lang="ru-RU" sz="1400">
                <a:solidFill>
                  <a:srgbClr val="003E00"/>
                </a:solidFill>
              </a:rPr>
              <a:t>.</a:t>
            </a:r>
          </a:p>
          <a:p>
            <a:r>
              <a:rPr lang="ru-RU" sz="1400">
                <a:solidFill>
                  <a:srgbClr val="003E00"/>
                </a:solidFill>
              </a:rPr>
              <a:t>- 3 соединяемых друг с другом прутка длиной 300 мм с нанесенными на них делениями через каждые 150 мм. </a:t>
            </a:r>
          </a:p>
          <a:p>
            <a:r>
              <a:rPr lang="ru-RU" sz="1400">
                <a:solidFill>
                  <a:srgbClr val="003E00"/>
                </a:solidFill>
              </a:rPr>
              <a:t>- Нагрузочное кольцо на 1 кН (100 кг/с) со стопором для чтения результатов измерений.</a:t>
            </a:r>
          </a:p>
          <a:p>
            <a:r>
              <a:rPr lang="ru-RU" sz="1400">
                <a:solidFill>
                  <a:srgbClr val="003E00"/>
                </a:solidFill>
              </a:rPr>
              <a:t>- Поставляется с сертификатом о поверке лабораторией Tecnotest  и таблицей перевода значений.</a:t>
            </a:r>
          </a:p>
          <a:p>
            <a:r>
              <a:rPr lang="ru-RU" sz="1400">
                <a:solidFill>
                  <a:srgbClr val="003E00"/>
                </a:solidFill>
              </a:rPr>
              <a:t>Размеры: 300х100х1000 мм</a:t>
            </a:r>
          </a:p>
          <a:p>
            <a:r>
              <a:rPr lang="ru-RU" sz="1400">
                <a:solidFill>
                  <a:srgbClr val="003E00"/>
                </a:solidFill>
              </a:rPr>
              <a:t>Вес: 8 кг.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3"/>
            <a:ext cx="406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4139952" y="3861048"/>
            <a:ext cx="4857750" cy="28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E00"/>
                </a:solidFill>
              </a:rPr>
              <a:t>Измеритель плотности почвы SC 900</a:t>
            </a:r>
          </a:p>
          <a:p>
            <a:r>
              <a:rPr lang="ru-RU" sz="1600" dirty="0">
                <a:solidFill>
                  <a:srgbClr val="003E00"/>
                </a:solidFill>
              </a:rPr>
              <a:t>Измеритель уплотнения почвы с ультразвуковым датчиком глубины измеряет сопротивление проникновению с помощью динамометра, дополнительно измеряя глубину проникновения щупа с помощью ультразвукового датчика. При погружении щупа, датчик посылает импульсы, улавливает отражённые от земли и по </a:t>
            </a:r>
            <a:r>
              <a:rPr lang="ru-RU" sz="1600" dirty="0" err="1">
                <a:solidFill>
                  <a:srgbClr val="003E00"/>
                </a:solidFill>
              </a:rPr>
              <a:t>временнной</a:t>
            </a:r>
            <a:r>
              <a:rPr lang="ru-RU" sz="1600" dirty="0">
                <a:solidFill>
                  <a:srgbClr val="003E00"/>
                </a:solidFill>
              </a:rPr>
              <a:t> разнице определяет дистанцию. Запоминающее устройство и порт RS-232 позволяют производить измерения с привязкой к координатам местности.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708920"/>
          <a:ext cx="8358188" cy="2743200"/>
        </p:xfrm>
        <a:graphic>
          <a:graphicData uri="http://schemas.openxmlformats.org/drawingml/2006/table">
            <a:tbl>
              <a:tblPr/>
              <a:tblGrid>
                <a:gridCol w="3519488"/>
                <a:gridCol w="48387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Почвы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Удельное сопротивление почв, кН/м</a:t>
                      </a:r>
                      <a:r>
                        <a:rPr kumimoji="0" lang="ru-RU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E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30-50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Среднетяжелые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50-70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Тяжелые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70-120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тяжелые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E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Св. 120</a:t>
                      </a:r>
                    </a:p>
                  </a:txBody>
                  <a:tcPr marL="66792" marR="6679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5" name="Rectangle 1"/>
          <p:cNvSpPr>
            <a:spLocks noChangeArrowheads="1"/>
          </p:cNvSpPr>
          <p:nvPr/>
        </p:nvSpPr>
        <p:spPr bwMode="auto">
          <a:xfrm>
            <a:off x="0" y="0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b="1" u="sng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Удельное сопротивление почвы (кН/м</a:t>
            </a:r>
            <a:r>
              <a:rPr lang="ru-RU" sz="2000" b="1" u="sng" baseline="30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u="sng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определяется отношением силы тягового сопротивления плуга к площади поперечного сечения поднимаемого плугом пласта. Этой характеристикой пользуются для выбора ширины захвата орудий при составлении почвообрабатывающих агрегатов, определении норм выработки, расчета потребности в типах орудий. Удельное сопротивление почв колеблется в широких пределах и зависит от типа, строения и состояния почв. Классификация почв по удельному сопротивлению:</a:t>
            </a:r>
          </a:p>
        </p:txBody>
      </p:sp>
      <p:sp>
        <p:nvSpPr>
          <p:cNvPr id="20506" name="Прямоугольник 5"/>
          <p:cNvSpPr>
            <a:spLocks noChangeArrowheads="1"/>
          </p:cNvSpPr>
          <p:nvPr/>
        </p:nvSpPr>
        <p:spPr bwMode="auto">
          <a:xfrm>
            <a:off x="0" y="553456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С увеличением влажности удельное сопротивление глинистой почвы снижается до минимума, а затем начинает возрастать, т.к. возрастают липкость и сила трения почвы по стали. Удельное сопротивление песчаной почвы увеличивается с повышением ее влажности.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736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3E00"/>
                </a:solidFill>
              </a:rPr>
              <a:t>ЛИТЕРАТУРА: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45537" cy="53101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dirty="0" err="1" smtClean="0"/>
              <a:t>Кленин</a:t>
            </a:r>
            <a:r>
              <a:rPr lang="ru-RU" sz="2000" b="1" dirty="0" smtClean="0"/>
              <a:t>, Н.И. Сельскохозяйственные машины. / Н.И. </a:t>
            </a:r>
            <a:r>
              <a:rPr lang="ru-RU" sz="2000" b="1" dirty="0" err="1" smtClean="0"/>
              <a:t>Кленин</a:t>
            </a:r>
            <a:r>
              <a:rPr lang="ru-RU" sz="2000" b="1" dirty="0" smtClean="0"/>
              <a:t>, С. Н. Киселев, А. Г. Левшин. – М.: </a:t>
            </a:r>
            <a:r>
              <a:rPr lang="ru-RU" sz="2000" b="1" dirty="0" err="1" smtClean="0"/>
              <a:t>КолосС</a:t>
            </a:r>
            <a:r>
              <a:rPr lang="ru-RU" sz="2000" b="1" dirty="0" smtClean="0"/>
              <a:t>, 2008. – 816 с.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dirty="0" err="1" smtClean="0">
                <a:solidFill>
                  <a:srgbClr val="003E00"/>
                </a:solidFill>
              </a:rPr>
              <a:t>Халанский</a:t>
            </a:r>
            <a:r>
              <a:rPr lang="ru-RU" sz="2000" b="1" dirty="0" smtClean="0">
                <a:solidFill>
                  <a:srgbClr val="003E00"/>
                </a:solidFill>
              </a:rPr>
              <a:t>, В. М. Сельскохозяйственные машины [Текст]: учеб. для вузов / В. М. </a:t>
            </a:r>
            <a:r>
              <a:rPr lang="ru-RU" sz="2000" b="1" dirty="0" err="1" smtClean="0">
                <a:solidFill>
                  <a:srgbClr val="003E00"/>
                </a:solidFill>
              </a:rPr>
              <a:t>Халанский</a:t>
            </a:r>
            <a:r>
              <a:rPr lang="ru-RU" sz="2000" b="1" dirty="0" smtClean="0">
                <a:solidFill>
                  <a:srgbClr val="003E00"/>
                </a:solidFill>
              </a:rPr>
              <a:t>, И. В. Горбачев – М.: </a:t>
            </a:r>
            <a:r>
              <a:rPr lang="ru-RU" sz="2000" b="1" dirty="0" err="1" smtClean="0">
                <a:solidFill>
                  <a:srgbClr val="003E00"/>
                </a:solidFill>
              </a:rPr>
              <a:t>КолосС</a:t>
            </a:r>
            <a:r>
              <a:rPr lang="ru-RU" sz="2000" b="1" dirty="0" smtClean="0">
                <a:solidFill>
                  <a:srgbClr val="003E00"/>
                </a:solidFill>
              </a:rPr>
              <a:t>, 2004. – 624 с.; 16 см. – 2000 экз. – </a:t>
            </a:r>
            <a:r>
              <a:rPr lang="en-US" sz="2000" b="1" dirty="0" smtClean="0">
                <a:solidFill>
                  <a:srgbClr val="003E00"/>
                </a:solidFill>
              </a:rPr>
              <a:t>ISBN</a:t>
            </a:r>
            <a:r>
              <a:rPr lang="ru-RU" sz="2000" b="1" dirty="0" smtClean="0">
                <a:solidFill>
                  <a:srgbClr val="003E00"/>
                </a:solidFill>
              </a:rPr>
              <a:t> 5-9532-0029-3.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dirty="0" smtClean="0"/>
              <a:t>Капустин, В.П. Сельскохозяйственные машины. Настройка и регулировка: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пособие / В.П. Капустин, Ю.Е. Глазков. – Тамбов: Изд-во </a:t>
            </a:r>
            <a:r>
              <a:rPr lang="ru-RU" sz="2000" b="1" dirty="0" err="1" smtClean="0"/>
              <a:t>Тамб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гос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техн</a:t>
            </a:r>
            <a:r>
              <a:rPr lang="ru-RU" sz="2000" b="1" dirty="0" smtClean="0"/>
              <a:t>. ун-та, 2010. – 196 с. – 100 экз. – ISBN 978-5-8265-0960-9.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sz="2000" b="1" dirty="0" err="1" smtClean="0"/>
              <a:t>К</a:t>
            </a:r>
            <a:r>
              <a:rPr lang="ru-RU" sz="2000" b="1" dirty="0" err="1" smtClean="0">
                <a:solidFill>
                  <a:srgbClr val="003E00"/>
                </a:solidFill>
              </a:rPr>
              <a:t>ленин</a:t>
            </a:r>
            <a:r>
              <a:rPr lang="ru-RU" sz="2000" b="1" dirty="0" smtClean="0">
                <a:solidFill>
                  <a:srgbClr val="003E00"/>
                </a:solidFill>
              </a:rPr>
              <a:t>, Н. И. Сельскохозяйственные и мелиоративные машины [Текст]: учеб. для с.-х. вузов / Н. И. </a:t>
            </a:r>
            <a:r>
              <a:rPr lang="ru-RU" sz="2000" b="1" dirty="0" err="1" smtClean="0">
                <a:solidFill>
                  <a:srgbClr val="003E00"/>
                </a:solidFill>
              </a:rPr>
              <a:t>Кленин</a:t>
            </a:r>
            <a:r>
              <a:rPr lang="ru-RU" sz="2000" b="1" dirty="0" smtClean="0">
                <a:solidFill>
                  <a:srgbClr val="003E00"/>
                </a:solidFill>
              </a:rPr>
              <a:t>, В. А. </a:t>
            </a:r>
            <a:r>
              <a:rPr lang="ru-RU" sz="2000" b="1" dirty="0" err="1" smtClean="0">
                <a:solidFill>
                  <a:srgbClr val="003E00"/>
                </a:solidFill>
              </a:rPr>
              <a:t>Сакун</a:t>
            </a:r>
            <a:r>
              <a:rPr lang="ru-RU" sz="2000" b="1" dirty="0" smtClean="0">
                <a:solidFill>
                  <a:srgbClr val="003E00"/>
                </a:solidFill>
              </a:rPr>
              <a:t>. – Изд. 3-е </a:t>
            </a:r>
            <a:r>
              <a:rPr lang="ru-RU" sz="2000" b="1" dirty="0" err="1" smtClean="0">
                <a:solidFill>
                  <a:srgbClr val="003E00"/>
                </a:solidFill>
              </a:rPr>
              <a:t>перераб</a:t>
            </a:r>
            <a:r>
              <a:rPr lang="ru-RU" sz="2000" b="1" dirty="0" smtClean="0">
                <a:solidFill>
                  <a:srgbClr val="003E00"/>
                </a:solidFill>
              </a:rPr>
              <a:t>. и доп. – М.: Колос, 1994. – 751 с.; ил.; 16 см. – 5500 экз. – </a:t>
            </a:r>
            <a:r>
              <a:rPr lang="en-US" sz="2000" b="1" dirty="0" smtClean="0">
                <a:solidFill>
                  <a:srgbClr val="003E00"/>
                </a:solidFill>
              </a:rPr>
              <a:t>IS</a:t>
            </a:r>
            <a:r>
              <a:rPr lang="ru-RU" sz="2000" b="1" dirty="0" smtClean="0">
                <a:solidFill>
                  <a:srgbClr val="003E00"/>
                </a:solidFill>
              </a:rPr>
              <a:t>В</a:t>
            </a:r>
            <a:r>
              <a:rPr lang="en-US" sz="2000" b="1" dirty="0" smtClean="0">
                <a:solidFill>
                  <a:srgbClr val="003E00"/>
                </a:solidFill>
              </a:rPr>
              <a:t>N</a:t>
            </a:r>
            <a:r>
              <a:rPr lang="ru-RU" sz="2000" b="1" dirty="0" smtClean="0">
                <a:solidFill>
                  <a:srgbClr val="003E00"/>
                </a:solidFill>
              </a:rPr>
              <a:t> 5-10-001744-9.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ru-RU" sz="2000" b="1" dirty="0" smtClean="0">
                <a:solidFill>
                  <a:srgbClr val="003E00"/>
                </a:solidFill>
              </a:rPr>
              <a:t>Карпенко, А.Н. Сельскохозяйственные машины [Текст]: учеб. для вузов / А.Н. Карпенко В. М. </a:t>
            </a:r>
            <a:r>
              <a:rPr lang="ru-RU" sz="2000" b="1" dirty="0" err="1" smtClean="0">
                <a:solidFill>
                  <a:srgbClr val="003E00"/>
                </a:solidFill>
              </a:rPr>
              <a:t>Халанский</a:t>
            </a:r>
            <a:r>
              <a:rPr lang="ru-RU" sz="2000" b="1" dirty="0" smtClean="0">
                <a:solidFill>
                  <a:srgbClr val="003E00"/>
                </a:solidFill>
              </a:rPr>
              <a:t>, – М.: </a:t>
            </a:r>
            <a:r>
              <a:rPr lang="ru-RU" sz="2000" b="1" dirty="0" err="1" smtClean="0">
                <a:solidFill>
                  <a:srgbClr val="003E00"/>
                </a:solidFill>
              </a:rPr>
              <a:t>Агропромиздат</a:t>
            </a:r>
            <a:r>
              <a:rPr lang="ru-RU" sz="2000" b="1" dirty="0" smtClean="0">
                <a:solidFill>
                  <a:srgbClr val="003E00"/>
                </a:solidFill>
              </a:rPr>
              <a:t>, 1989. – 527 с.;16 см. – 82000 экз. – </a:t>
            </a:r>
            <a:r>
              <a:rPr lang="en-US" sz="2000" b="1" dirty="0" smtClean="0">
                <a:solidFill>
                  <a:srgbClr val="003E00"/>
                </a:solidFill>
              </a:rPr>
              <a:t>ISBN</a:t>
            </a:r>
            <a:r>
              <a:rPr lang="ru-RU" sz="2000" b="1" dirty="0" smtClean="0">
                <a:solidFill>
                  <a:srgbClr val="003E00"/>
                </a:solidFill>
              </a:rPr>
              <a:t> 5-10-000339-1.</a:t>
            </a:r>
            <a:endParaRPr lang="en-US" sz="2000" b="1" dirty="0" smtClean="0">
              <a:solidFill>
                <a:srgbClr val="003E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AutoNum type="arabicPeriod" startAt="5"/>
            </a:pPr>
            <a:r>
              <a:rPr lang="ru-RU" sz="2000" b="1" dirty="0" smtClean="0"/>
              <a:t>Листопад, Г.Е.  Сельскохозяйственные и мелиоративные машины.  / Г.Е. Листопад, Г.К. Демидов, Б.Д.Зонов, и др. - М.: </a:t>
            </a:r>
            <a:r>
              <a:rPr lang="ru-RU" sz="2000" b="1" dirty="0" err="1" smtClean="0"/>
              <a:t>Агропромиздат</a:t>
            </a:r>
            <a:r>
              <a:rPr lang="ru-RU" sz="2000" b="1" dirty="0" smtClean="0"/>
              <a:t>, -1986.- 688 с.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500063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u="sng">
                <a:solidFill>
                  <a:srgbClr val="003E00"/>
                </a:solidFill>
                <a:cs typeface="Times New Roman" pitchFamily="18" charset="0"/>
              </a:rPr>
              <a:t>Липкость почв характеризует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способность её частиц склеиваться и прилипать к поверхностям рабочих органов.</a:t>
            </a:r>
          </a:p>
          <a:p>
            <a:pPr indent="450850" algn="just"/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Степень липкости почвы зависит от её влажности и распыленности, материала и характера поверхности рабочих органов, давления пласта на рабочую поверхность рабочих органов.</a:t>
            </a:r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Увеличение давления пласта на рабочую поверхность снижает залипаемость.</a:t>
            </a:r>
          </a:p>
          <a:p>
            <a:pPr indent="450850" algn="just" eaLnBrk="0" hangingPunct="0"/>
            <a:endParaRPr lang="ru-RU" sz="2000">
              <a:solidFill>
                <a:srgbClr val="003E00"/>
              </a:solidFill>
            </a:endParaRPr>
          </a:p>
          <a:p>
            <a:pPr indent="450850" algn="just" eaLnBrk="0" hangingPunct="0"/>
            <a:r>
              <a:rPr lang="ru-RU" sz="2000" i="1" u="sng">
                <a:solidFill>
                  <a:srgbClr val="003E00"/>
                </a:solidFill>
                <a:cs typeface="Times New Roman" pitchFamily="18" charset="0"/>
              </a:rPr>
              <a:t>Например, носок лемеха и грудь отвала плуга испытывают большее давление и меньше залипают, чем другие части отвала.</a:t>
            </a:r>
            <a:endParaRPr lang="ru-RU" sz="2000" i="1" u="sng">
              <a:solidFill>
                <a:srgbClr val="003E00"/>
              </a:solidFill>
            </a:endParaRPr>
          </a:p>
          <a:p>
            <a:pPr indent="450850" algn="just" eaLnBrk="0" hangingPunct="0"/>
            <a:endParaRPr lang="ru-RU" sz="2000">
              <a:solidFill>
                <a:srgbClr val="003E00"/>
              </a:solidFill>
              <a:cs typeface="Times New Roman" pitchFamily="18" charset="0"/>
            </a:endParaRPr>
          </a:p>
          <a:p>
            <a:pPr indent="450850" algn="just" eaLnBrk="0" hangingPunct="0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Залипание орудий приводит к увеличению энергоемкости и снижает качество обработки.</a:t>
            </a:r>
          </a:p>
          <a:p>
            <a:pPr indent="450850" algn="just" eaLnBrk="0" hangingPunct="0"/>
            <a:r>
              <a:rPr lang="ru-RU" sz="2000">
                <a:solidFill>
                  <a:srgbClr val="003E00"/>
                </a:solidFill>
                <a:cs typeface="Times New Roman" pitchFamily="18" charset="0"/>
              </a:rPr>
              <a:t>Существует несколько способов снижения залипаемости: </a:t>
            </a:r>
            <a:r>
              <a:rPr lang="ru-RU" sz="2000" b="1">
                <a:solidFill>
                  <a:srgbClr val="003E00"/>
                </a:solidFill>
                <a:cs typeface="Times New Roman" pitchFamily="18" charset="0"/>
              </a:rPr>
              <a:t>применяют вибрацию, активные рабочие органы, создают пограничный слой из воды, воздуха или других газов по поверхности контакта почвы и рабочего органа, изменяют геометрическую форму рабочих органов.</a:t>
            </a:r>
            <a:endParaRPr lang="ru-RU" sz="2000" b="1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b="1" u="sng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Трение скольжения почвы</a:t>
            </a:r>
            <a:r>
              <a:rPr lang="ru-RU" sz="2000" b="1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о поверхность рабочего органа называют внешним трением. Его определяют силой </a:t>
            </a:r>
            <a:r>
              <a:rPr lang="en-US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сопротивления почвы перемещению её по рабочей поверхности. Эта сила пропорциональна нормальному давлению </a:t>
            </a:r>
            <a:r>
              <a:rPr lang="en-US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почвы на рабочий орган:</a:t>
            </a:r>
          </a:p>
          <a:p>
            <a:pPr indent="450850" algn="just"/>
            <a:endParaRPr lang="ru-RU" sz="2000" dirty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indent="450850" algn="ctr" eaLnBrk="0" hangingPunct="0"/>
            <a:r>
              <a:rPr lang="en-US" sz="2000" b="1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F=f*N</a:t>
            </a:r>
            <a:endParaRPr lang="ru-RU" sz="2000" b="1" dirty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indent="450850" algn="ctr" eaLnBrk="0" hangingPunct="0"/>
            <a:endParaRPr lang="ru-RU" sz="2000" b="1" dirty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hangingPunct="0"/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где </a:t>
            </a:r>
            <a:r>
              <a:rPr lang="en-US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–коэффициент пропорциональности (</a:t>
            </a:r>
            <a:r>
              <a:rPr lang="ru-RU" sz="2000" dirty="0" err="1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коэф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. трения), зависит от механического состава и влажности почвы</a:t>
            </a:r>
          </a:p>
          <a:p>
            <a:pPr indent="450850" algn="just" eaLnBrk="0" hangingPunct="0"/>
            <a:r>
              <a:rPr lang="en-US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– сила нормального давления, Н, кН</a:t>
            </a:r>
          </a:p>
          <a:p>
            <a:pPr indent="450850" algn="just" eaLnBrk="0" hangingPunct="0"/>
            <a:endParaRPr lang="ru-RU" sz="2000" dirty="0">
              <a:solidFill>
                <a:srgbClr val="003E00"/>
              </a:solidFill>
              <a:latin typeface="Arial" pitchFamily="34" charset="0"/>
              <a:cs typeface="Arial" pitchFamily="34" charset="0"/>
            </a:endParaRPr>
          </a:p>
          <a:p>
            <a:pPr indent="450850" algn="just" eaLnBrk="0" hangingPunct="0"/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С производственной точки зрения трение представляет собой вредное явление. Силы трения на </a:t>
            </a:r>
            <a:r>
              <a:rPr lang="ru-RU" sz="2000" dirty="0" err="1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лемешно-отвальных</a:t>
            </a:r>
            <a:r>
              <a:rPr lang="ru-RU" sz="2000" dirty="0">
                <a:solidFill>
                  <a:srgbClr val="003E00"/>
                </a:solidFill>
                <a:latin typeface="Arial" pitchFamily="34" charset="0"/>
                <a:cs typeface="Arial" pitchFamily="34" charset="0"/>
              </a:rPr>
              <a:t> поверхностях составляют 30-40% от всего сопротивления плуга.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4905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003300"/>
                </a:solidFill>
              </a:rPr>
              <a:t>Вопросы лекции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708920"/>
            <a:ext cx="8785225" cy="414908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3300"/>
                </a:solidFill>
              </a:rPr>
              <a:t>1. Цели и задачи освоения курса</a:t>
            </a:r>
            <a:endParaRPr lang="en-US" sz="2800" b="1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3300"/>
                </a:solidFill>
              </a:rPr>
              <a:t>2. </a:t>
            </a:r>
            <a:r>
              <a:rPr lang="ru-RU" sz="2800" b="1" dirty="0" smtClean="0">
                <a:solidFill>
                  <a:srgbClr val="003300"/>
                </a:solidFill>
              </a:rPr>
              <a:t>История сельскохозяйственных машин.</a:t>
            </a:r>
            <a:endParaRPr lang="ru-RU" sz="2800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003300"/>
                </a:solidFill>
              </a:rPr>
              <a:t>2. Структура и классификация машин</a:t>
            </a:r>
            <a:endParaRPr lang="ru-RU" sz="2800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003300"/>
                </a:solidFill>
              </a:rPr>
              <a:t>3. Потребительские свойства машин</a:t>
            </a:r>
            <a:endParaRPr lang="ru-RU" sz="2800" dirty="0" smtClean="0">
              <a:solidFill>
                <a:srgbClr val="0033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003300"/>
                </a:solidFill>
              </a:rPr>
              <a:t>4. Технологические свойства почвы</a:t>
            </a:r>
            <a:endParaRPr lang="ru-RU" sz="28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785225" cy="67421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C00000"/>
                </a:solidFill>
              </a:rPr>
              <a:t>1 </a:t>
            </a:r>
            <a:r>
              <a:rPr lang="ru-RU" b="1" dirty="0" smtClean="0">
                <a:solidFill>
                  <a:srgbClr val="C00000"/>
                </a:solidFill>
              </a:rPr>
              <a:t>Цели и задачи освоения дисциплины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Целями освоения дисциплины </a:t>
            </a:r>
            <a:r>
              <a:rPr lang="ru-RU" sz="2400" dirty="0" smtClean="0"/>
              <a:t>«</a:t>
            </a:r>
            <a:r>
              <a:rPr lang="ru-RU" sz="2400" u="sng" dirty="0" smtClean="0"/>
              <a:t>Сельскохозяйственные машины» </a:t>
            </a:r>
            <a:r>
              <a:rPr lang="ru-RU" sz="2400" dirty="0" smtClean="0"/>
              <a:t>являются </a:t>
            </a:r>
            <a:r>
              <a:rPr lang="ru-RU" sz="2400" u="sng" dirty="0" smtClean="0"/>
              <a:t>дать будущим специалистам знания по устройству, конструкции, технологических и рабочих процессов, обоснованию и настройке с.-х. машин на конкретные условия работы.</a:t>
            </a:r>
            <a:endParaRPr lang="en-US" sz="2400" u="sng" dirty="0" smtClean="0"/>
          </a:p>
          <a:p>
            <a:endParaRPr lang="ru-RU" sz="2400" u="sng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Задачи дисциплины: </a:t>
            </a:r>
            <a:r>
              <a:rPr lang="ru-RU" sz="2400" u="sng" dirty="0" smtClean="0"/>
              <a:t>изучение студентами основ технологических процессов средств комплексной механизации производства продукции растениеводства; конструкции почвообрабатывающих, мелиоративных и уборочных машин и орудий; методов обоснования оптимальных регулировочных параметров узлов и механизмов машин; практических приемов расчета оптимальных параметров и их достижение в реальных полевых условиях.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1520" y="855502"/>
            <a:ext cx="8640960" cy="55399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Требования к результатам освоения содержания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дисциплины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Сельскохозяйственные машины»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latin typeface="Arial" pitchFamily="34" charset="0"/>
                <a:cs typeface="Arial" pitchFamily="34" charset="0"/>
              </a:rPr>
              <a:t>	Процесс изучения дисциплины направлен на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формирование элементов следующих компетенций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соответствии с ФГОС ВПО и ООП по данному направлению подготовки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-способностью анализировать профессионально-педагогические ситуации  (ПК-5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-способностью использовать передовые отраслевые технологии в процессе обучения рабочей профессии (специальности) (ПК-31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-готовностью к повышению производительности труда и качества продукции, экономии ресурсов и безопасности (ПК-33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-готовностью к производительному труду (ПК-36).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1400" dirty="0">
                <a:cs typeface="Times New Roman" pitchFamily="18" charset="0"/>
              </a:rPr>
              <a:t>	</a:t>
            </a:r>
            <a:endParaRPr lang="ru-RU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989138"/>
          <a:ext cx="8208913" cy="4665715"/>
        </p:xfrm>
        <a:graphic>
          <a:graphicData uri="http://schemas.openxmlformats.org/drawingml/2006/table">
            <a:tbl>
              <a:tblPr/>
              <a:tblGrid>
                <a:gridCol w="3962466"/>
                <a:gridCol w="821304"/>
                <a:gridCol w="606870"/>
                <a:gridCol w="344419"/>
                <a:gridCol w="344419"/>
                <a:gridCol w="344419"/>
                <a:gridCol w="344419"/>
                <a:gridCol w="480199"/>
                <a:gridCol w="480199"/>
                <a:gridCol w="480199"/>
              </a:tblGrid>
              <a:tr h="4665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учебной работы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Очное обучение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Заочное обучение*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Распределение по семестрам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Распределение по семестрам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Аудиторные занятия (всего)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Лекции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Практические занятия (ПЗ), Семинары (С)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Лабораторные работы (ЛР)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Самостоятельная работа (всего)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том числе: 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4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Дз – домашнее задание(решение задач, конспектирование, составление обзора)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4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Лзп</a:t>
                      </a:r>
                      <a:r>
                        <a:rPr lang="ru-RU" sz="14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подготовка к лабораторным работам и оформление отчетов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Реф – написание реферата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трудоемкость                        час                                      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                 зач. ед.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33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55" name="Rectangle 1"/>
          <p:cNvSpPr>
            <a:spLocks noChangeArrowheads="1"/>
          </p:cNvSpPr>
          <p:nvPr/>
        </p:nvSpPr>
        <p:spPr bwMode="auto">
          <a:xfrm>
            <a:off x="0" y="641350"/>
            <a:ext cx="9144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>
              <a:tabLst>
                <a:tab pos="228600" algn="l"/>
                <a:tab pos="449263" algn="l"/>
              </a:tabLst>
            </a:pPr>
            <a:r>
              <a:rPr lang="ru-RU" sz="2000" b="1" dirty="0">
                <a:cs typeface="Times New Roman" pitchFamily="18" charset="0"/>
              </a:rPr>
              <a:t>Содержание дисциплины</a:t>
            </a:r>
            <a:endParaRPr lang="ru-RU" sz="2000" dirty="0"/>
          </a:p>
          <a:p>
            <a:pPr indent="228600" algn="ctr" eaLnBrk="0" hangingPunct="0">
              <a:tabLst>
                <a:tab pos="228600" algn="l"/>
                <a:tab pos="449263" algn="l"/>
              </a:tabLst>
            </a:pPr>
            <a:r>
              <a:rPr lang="ru-RU" sz="2000" b="1" dirty="0">
                <a:cs typeface="Times New Roman" pitchFamily="18" charset="0"/>
              </a:rPr>
              <a:t>Объем дисциплины и виды учебной работы</a:t>
            </a:r>
          </a:p>
          <a:p>
            <a:pPr indent="228600" algn="ctr" eaLnBrk="0" hangingPunct="0">
              <a:tabLst>
                <a:tab pos="228600" algn="l"/>
                <a:tab pos="449263" algn="l"/>
              </a:tabLst>
            </a:pPr>
            <a:endParaRPr lang="ru-RU" sz="700" dirty="0"/>
          </a:p>
          <a:p>
            <a:pPr lvl="1" indent="228600" eaLnBrk="0" hangingPunct="0">
              <a:buFontTx/>
              <a:buChar char="•"/>
              <a:tabLst>
                <a:tab pos="228600" algn="l"/>
                <a:tab pos="449263" algn="l"/>
              </a:tabLst>
            </a:pPr>
            <a:r>
              <a:rPr lang="ru-RU" sz="1600" dirty="0">
                <a:cs typeface="Times New Roman" pitchFamily="18" charset="0"/>
              </a:rPr>
              <a:t>Семестр </a:t>
            </a:r>
            <a:r>
              <a:rPr lang="ru-RU" sz="1600" u="sng" dirty="0">
                <a:cs typeface="Times New Roman" pitchFamily="18" charset="0"/>
              </a:rPr>
              <a:t>4</a:t>
            </a:r>
            <a:r>
              <a:rPr lang="ru-RU" sz="1600" dirty="0">
                <a:cs typeface="Times New Roman" pitchFamily="18" charset="0"/>
              </a:rPr>
              <a:t>. Форма промежуточной аттестации  </a:t>
            </a:r>
            <a:r>
              <a:rPr lang="ru-RU" sz="1600" u="sng" dirty="0" smtClean="0">
                <a:solidFill>
                  <a:srgbClr val="C00000"/>
                </a:solidFill>
                <a:cs typeface="Times New Roman" pitchFamily="18" charset="0"/>
              </a:rPr>
              <a:t>экзамен</a:t>
            </a:r>
            <a:endParaRPr lang="ru-RU" sz="1600" dirty="0">
              <a:solidFill>
                <a:srgbClr val="C00000"/>
              </a:solidFill>
            </a:endParaRPr>
          </a:p>
          <a:p>
            <a:pPr lvl="1" indent="228600" eaLnBrk="0" hangingPunct="0">
              <a:buFontTx/>
              <a:buChar char="•"/>
              <a:tabLst>
                <a:tab pos="228600" algn="l"/>
                <a:tab pos="449263" algn="l"/>
              </a:tabLst>
            </a:pPr>
            <a:r>
              <a:rPr lang="ru-RU" sz="1600" dirty="0">
                <a:cs typeface="Times New Roman" pitchFamily="18" charset="0"/>
              </a:rPr>
              <a:t>Общая трудоемкость дисциплины составляет </a:t>
            </a:r>
            <a:r>
              <a:rPr lang="ru-RU" sz="1600" u="sng" dirty="0">
                <a:cs typeface="Times New Roman" pitchFamily="18" charset="0"/>
              </a:rPr>
              <a:t>4</a:t>
            </a:r>
            <a:r>
              <a:rPr lang="ru-RU" sz="1600" dirty="0">
                <a:cs typeface="Times New Roman" pitchFamily="18" charset="0"/>
              </a:rPr>
              <a:t> зачетных единиц </a:t>
            </a:r>
            <a:r>
              <a:rPr lang="ru-RU" sz="1600" u="sng" dirty="0">
                <a:cs typeface="Times New Roman" pitchFamily="18" charset="0"/>
              </a:rPr>
              <a:t>144</a:t>
            </a:r>
            <a:r>
              <a:rPr lang="ru-RU" sz="1600" dirty="0">
                <a:cs typeface="Times New Roman" pitchFamily="18" charset="0"/>
              </a:rPr>
              <a:t>часов.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9048"/>
          <a:ext cx="9036496" cy="6308952"/>
        </p:xfrm>
        <a:graphic>
          <a:graphicData uri="http://schemas.openxmlformats.org/drawingml/2006/table">
            <a:tbl>
              <a:tblPr/>
              <a:tblGrid>
                <a:gridCol w="317177"/>
                <a:gridCol w="4165069"/>
                <a:gridCol w="494161"/>
                <a:gridCol w="917727"/>
                <a:gridCol w="564755"/>
                <a:gridCol w="705944"/>
                <a:gridCol w="635349"/>
                <a:gridCol w="705944"/>
                <a:gridCol w="530370"/>
              </a:tblGrid>
              <a:tr h="4751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темы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дисциплины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неделя семестра</a:t>
                      </a:r>
                    </a:p>
                  </a:txBody>
                  <a:tcPr marL="31280" marR="312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Виды учебной работы, включая самостоятельную работу студентов и трудоемкость (в часах)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Формы текущего контроля успеваемости (по неделям семестра)</a:t>
                      </a:r>
                    </a:p>
                  </a:txBody>
                  <a:tcPr marL="31280" marR="312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лекции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семинары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лаб.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 ауд.часов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самост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1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обработки почвы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2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посева и посадки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3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внесения удобрений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4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защиты растений 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5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заготовки кормов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6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уборки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корнеклубнеплодов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7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Зерноуборочные машины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8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уборки кукурузы на зерно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9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 послеуборочной обработки зерна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10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уборки овощей и плодово-ягодных культур 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11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Машины для уборки прядильных культур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Раздел 12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Мелиоративные машины</a:t>
                      </a: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280" marR="31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606675" y="44450"/>
            <a:ext cx="393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cs typeface="Times New Roman" pitchFamily="18" charset="0"/>
              </a:rPr>
              <a:t>Тематический план дисциплины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"/>
            <a:ext cx="8229600" cy="476672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. История сельскохозяйственных машин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1143000"/>
            <a:ext cx="35718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E00"/>
                </a:solidFill>
              </a:rPr>
              <a:t>Внедрение простейших орудий труда, приводимых в движение мускульной силой человека (мотыга, серп, коса, кружало, веялка).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1143000"/>
            <a:ext cx="42862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E00"/>
                </a:solidFill>
              </a:rPr>
              <a:t>Машинизация, связанная с изобретением и использованием машин, приводимых в движение животными (плуг, борона, культиватор, косилка, жатка-самосброска, жнея-молотилка).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43188" y="571500"/>
            <a:ext cx="4000500" cy="500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3E00"/>
                </a:solidFill>
              </a:rPr>
              <a:t>ЭТАПЫ РАЗВИТИЯ С/Х МАШИН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11890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/>
          <a:srcRect r="36307"/>
          <a:stretch>
            <a:fillRect/>
          </a:stretch>
        </p:blipFill>
        <p:spPr bwMode="auto">
          <a:xfrm>
            <a:off x="1500188" y="2428875"/>
            <a:ext cx="1357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 l="2678" r="6366"/>
          <a:stretch>
            <a:fillRect/>
          </a:stretch>
        </p:blipFill>
        <p:spPr bwMode="auto">
          <a:xfrm>
            <a:off x="142875" y="4357688"/>
            <a:ext cx="1336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214563"/>
            <a:ext cx="25717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6" cstate="print"/>
          <a:srcRect l="74420" t="8011" b="55940"/>
          <a:stretch>
            <a:fillRect/>
          </a:stretch>
        </p:blipFill>
        <p:spPr bwMode="auto">
          <a:xfrm>
            <a:off x="1928813" y="4572000"/>
            <a:ext cx="14112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2286000"/>
            <a:ext cx="11509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0700" y="2214563"/>
            <a:ext cx="2273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7"/>
          <p:cNvPicPr>
            <a:picLocks noChangeAspect="1" noChangeArrowheads="1"/>
          </p:cNvPicPr>
          <p:nvPr/>
        </p:nvPicPr>
        <p:blipFill>
          <a:blip r:embed="rId9" cstate="print"/>
          <a:srcRect t="11407" r="12141" b="17300"/>
          <a:stretch>
            <a:fillRect/>
          </a:stretch>
        </p:blipFill>
        <p:spPr bwMode="auto">
          <a:xfrm>
            <a:off x="4143375" y="4429125"/>
            <a:ext cx="2714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57188" y="4071938"/>
            <a:ext cx="857250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Мотыга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5750" y="6429375"/>
            <a:ext cx="107156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Коса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643063" y="4071938"/>
            <a:ext cx="1071562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Серп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71688" y="6429375"/>
            <a:ext cx="1071562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Кружало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28938" y="4071938"/>
            <a:ext cx="1071562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Веялка</a:t>
            </a:r>
            <a:endParaRPr lang="ru-RU" sz="1400" dirty="0"/>
          </a:p>
        </p:txBody>
      </p:sp>
      <p:pic>
        <p:nvPicPr>
          <p:cNvPr id="10259" name="Picture 18"/>
          <p:cNvPicPr>
            <a:picLocks noChangeAspect="1" noChangeArrowheads="1"/>
          </p:cNvPicPr>
          <p:nvPr/>
        </p:nvPicPr>
        <p:blipFill>
          <a:blip r:embed="rId10" cstate="print"/>
          <a:srcRect b="10526"/>
          <a:stretch>
            <a:fillRect/>
          </a:stretch>
        </p:blipFill>
        <p:spPr bwMode="auto">
          <a:xfrm>
            <a:off x="6969125" y="3714750"/>
            <a:ext cx="2174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19"/>
          <p:cNvPicPr>
            <a:picLocks noChangeAspect="1" noChangeArrowheads="1"/>
          </p:cNvPicPr>
          <p:nvPr/>
        </p:nvPicPr>
        <p:blipFill>
          <a:blip r:embed="rId11" cstate="print"/>
          <a:srcRect b="10713"/>
          <a:stretch>
            <a:fillRect/>
          </a:stretch>
        </p:blipFill>
        <p:spPr bwMode="auto">
          <a:xfrm>
            <a:off x="7000875" y="52863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7500938" y="3429000"/>
            <a:ext cx="1071562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Борона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29188" y="4000500"/>
            <a:ext cx="1071562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Плуг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29125" y="6215063"/>
            <a:ext cx="2143125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Жнея-молотилка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286625" y="5000625"/>
            <a:ext cx="164306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Сеноворошилка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724650" y="6429375"/>
            <a:ext cx="241935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err="1">
                <a:solidFill>
                  <a:srgbClr val="003E00"/>
                </a:solidFill>
              </a:rPr>
              <a:t>Многобороздный</a:t>
            </a:r>
            <a:r>
              <a:rPr lang="ru-RU" sz="1400" dirty="0">
                <a:solidFill>
                  <a:srgbClr val="003E00"/>
                </a:solidFill>
              </a:rPr>
              <a:t> </a:t>
            </a:r>
            <a:r>
              <a:rPr lang="ru-RU" sz="1400" dirty="0" err="1">
                <a:solidFill>
                  <a:srgbClr val="003E00"/>
                </a:solidFill>
              </a:rPr>
              <a:t>губбер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38" y="285750"/>
            <a:ext cx="3214687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E00"/>
                </a:solidFill>
              </a:rPr>
              <a:t>Комплексная механизация, которая связана с применением комплексов машин, обеспечивающих выполнение основных технологических процессов, включенных в технологию, без применения ручного труда.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3625" y="285750"/>
            <a:ext cx="300037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E00"/>
                </a:solidFill>
              </a:rPr>
              <a:t>Индустриализация, предусматривающая применение поточных безотходных технологий, комплексную механизацию, автоматизацию и компьютеризацию процессов и машин.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50"/>
            <a:ext cx="2928938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3E00"/>
                </a:solidFill>
              </a:rPr>
              <a:t>Механизация, связанная с использованием отдельных машин, приводимых в движение механической энергией двигателя внутреннего сгорания.</a:t>
            </a: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75"/>
            <a:ext cx="18573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3" cstate="print"/>
          <a:srcRect t="31497" r="50000" b="41365"/>
          <a:stretch>
            <a:fillRect/>
          </a:stretch>
        </p:blipFill>
        <p:spPr bwMode="auto">
          <a:xfrm>
            <a:off x="0" y="3286125"/>
            <a:ext cx="2960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50" y="1857375"/>
            <a:ext cx="107156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Плуг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57375" y="3286125"/>
            <a:ext cx="107156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Сеялка</a:t>
            </a:r>
            <a:endParaRPr lang="ru-RU" sz="1400" dirty="0"/>
          </a:p>
        </p:txBody>
      </p:sp>
      <p:pic>
        <p:nvPicPr>
          <p:cNvPr id="1127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75"/>
            <a:ext cx="29289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857375" y="4714875"/>
            <a:ext cx="1071563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3E00"/>
                </a:solidFill>
              </a:rPr>
              <a:t>Комбайн</a:t>
            </a:r>
            <a:endParaRPr lang="ru-RU" sz="1400" dirty="0"/>
          </a:p>
        </p:txBody>
      </p:sp>
      <p:pic>
        <p:nvPicPr>
          <p:cNvPr id="11275" name="Picture 17" descr="E:\Кафедра\Лекции\Повышение квалификации\Смарагд\Графика1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3500438"/>
            <a:ext cx="2928937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9" descr="E:\Кафедра\Лекции\Повышение квалификации\Сравнительный анализ импортной и зарубежной техники\M-100-T-004-R.jpg"/>
          <p:cNvPicPr>
            <a:picLocks noChangeAspect="1" noChangeArrowheads="1"/>
          </p:cNvPicPr>
          <p:nvPr/>
        </p:nvPicPr>
        <p:blipFill>
          <a:blip r:embed="rId6" cstate="print"/>
          <a:srcRect l="10843" t="5000" r="25903" b="5000"/>
          <a:stretch>
            <a:fillRect/>
          </a:stretch>
        </p:blipFill>
        <p:spPr bwMode="auto">
          <a:xfrm>
            <a:off x="3071813" y="1785938"/>
            <a:ext cx="3000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7" descr="a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5072063"/>
            <a:ext cx="4892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0" y="18573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5072063"/>
            <a:ext cx="1714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38" descr="Lightbar_straigh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63" y="2000250"/>
            <a:ext cx="14287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4" descr="ezsteer_lrg"/>
          <p:cNvPicPr>
            <a:picLocks noChangeAspect="1" noChangeArrowheads="1"/>
          </p:cNvPicPr>
          <p:nvPr>
            <p:ph idx="4294967295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6643688" y="3071813"/>
            <a:ext cx="2143125" cy="1736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4986</TotalTime>
  <Words>2027</Words>
  <Application>Microsoft Office PowerPoint</Application>
  <PresentationFormat>Экран (4:3)</PresentationFormat>
  <Paragraphs>304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Поток</vt:lpstr>
      <vt:lpstr>Microsoft Equation 3.0</vt:lpstr>
      <vt:lpstr>Вводная лекция</vt:lpstr>
      <vt:lpstr>ЛИТЕРАТУРА:</vt:lpstr>
      <vt:lpstr>Вопросы лекции</vt:lpstr>
      <vt:lpstr>Слайд 4</vt:lpstr>
      <vt:lpstr>Слайд 5</vt:lpstr>
      <vt:lpstr>Слайд 6</vt:lpstr>
      <vt:lpstr>Слайд 7</vt:lpstr>
      <vt:lpstr>2. История сельскохозяйственных машин</vt:lpstr>
      <vt:lpstr>Слайд 9</vt:lpstr>
      <vt:lpstr>3 Структура и классификация машин</vt:lpstr>
      <vt:lpstr>Слайд 11</vt:lpstr>
      <vt:lpstr>Слайд 12</vt:lpstr>
      <vt:lpstr>4 Потребительские свойства машин</vt:lpstr>
      <vt:lpstr>Слайд 14</vt:lpstr>
      <vt:lpstr>5 Технологические свойства почвы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421</cp:revision>
  <dcterms:created xsi:type="dcterms:W3CDTF">2005-10-14T10:01:51Z</dcterms:created>
  <dcterms:modified xsi:type="dcterms:W3CDTF">2012-10-24T18:43:53Z</dcterms:modified>
</cp:coreProperties>
</file>