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37"/>
  </p:notesMasterIdLst>
  <p:handoutMasterIdLst>
    <p:handoutMasterId r:id="rId38"/>
  </p:handoutMasterIdLst>
  <p:sldIdLst>
    <p:sldId id="604" r:id="rId2"/>
    <p:sldId id="656" r:id="rId3"/>
    <p:sldId id="657" r:id="rId4"/>
    <p:sldId id="658" r:id="rId5"/>
    <p:sldId id="659" r:id="rId6"/>
    <p:sldId id="660" r:id="rId7"/>
    <p:sldId id="661" r:id="rId8"/>
    <p:sldId id="662" r:id="rId9"/>
    <p:sldId id="663" r:id="rId10"/>
    <p:sldId id="664" r:id="rId11"/>
    <p:sldId id="683" r:id="rId12"/>
    <p:sldId id="665" r:id="rId13"/>
    <p:sldId id="667" r:id="rId14"/>
    <p:sldId id="654" r:id="rId15"/>
    <p:sldId id="666" r:id="rId16"/>
    <p:sldId id="655" r:id="rId17"/>
    <p:sldId id="653" r:id="rId18"/>
    <p:sldId id="605" r:id="rId19"/>
    <p:sldId id="668" r:id="rId20"/>
    <p:sldId id="608" r:id="rId21"/>
    <p:sldId id="670" r:id="rId22"/>
    <p:sldId id="671" r:id="rId23"/>
    <p:sldId id="672" r:id="rId24"/>
    <p:sldId id="673" r:id="rId25"/>
    <p:sldId id="674" r:id="rId26"/>
    <p:sldId id="675" r:id="rId27"/>
    <p:sldId id="676" r:id="rId28"/>
    <p:sldId id="677" r:id="rId29"/>
    <p:sldId id="678" r:id="rId30"/>
    <p:sldId id="680" r:id="rId31"/>
    <p:sldId id="679" r:id="rId32"/>
    <p:sldId id="681" r:id="rId33"/>
    <p:sldId id="682" r:id="rId34"/>
    <p:sldId id="606" r:id="rId35"/>
    <p:sldId id="651" r:id="rId36"/>
  </p:sldIdLst>
  <p:sldSz cx="9144000" cy="6858000" type="screen4x3"/>
  <p:notesSz cx="6784975" cy="98567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66FF66"/>
    <a:srgbClr val="04FC33"/>
    <a:srgbClr val="009900"/>
    <a:srgbClr val="D5C92B"/>
    <a:srgbClr val="FF00FF"/>
    <a:srgbClr val="FF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80" d="100"/>
          <a:sy n="80" d="100"/>
        </p:scale>
        <p:origin x="-8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notesViewPr>
    <p:cSldViewPr>
      <p:cViewPr varScale="1">
        <p:scale>
          <a:sx n="55" d="100"/>
          <a:sy n="55" d="100"/>
        </p:scale>
        <p:origin x="-2616" y="-108"/>
      </p:cViewPr>
      <p:guideLst>
        <p:guide orient="horz" pos="3104"/>
        <p:guide pos="21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4925" y="0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4925" y="9363075"/>
            <a:ext cx="294005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8" tIns="46209" rIns="92418" bIns="46209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06A9D30D-C3AC-471C-841C-0B7780A1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338" y="0"/>
            <a:ext cx="29400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3BF993-F014-4DD8-9479-89D93B8081FB}" type="datetimeFigureOut">
              <a:rPr lang="ru-RU"/>
              <a:pPr>
                <a:defRPr/>
              </a:pPr>
              <a:t>27.09.2012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681538"/>
            <a:ext cx="5429250" cy="4435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338" y="9361488"/>
            <a:ext cx="29400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79AA567-82B1-485E-AB99-98EBD1AB00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FA9749-CF99-462F-9B47-630A9F583A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803CE-4B57-4C28-9D17-12833B2ACF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39834-8D87-426A-9503-B06334839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5CE45-7801-402D-986B-D8FF222C8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CE2A-A2D6-4F16-869C-C45E6397D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1FA668-7DD4-4EDD-846F-AFC41927AC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BE787B-5FA8-4135-99FB-2391E75F34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D7C6AC-1A34-429B-993A-E2247F2B96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F2F026-1F2A-4FCA-B781-3B46D0949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655FCD-2F85-45BE-8B53-D0192C3590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51DB4F57-A8EF-4A7E-AB5E-F7EE79BCA3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AA363EA-7408-473E-9E38-3CC285C8D1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&#1058;&#1091;&#1082;&#1086;&#1074;&#1072;&#1103;%20&#1089;&#1077;&#1103;&#1083;&#1082;&#1072;%20Beta.wm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Vi_spread_02%20(JCB).m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Vi_spread_01%20(EDW).m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&#1052;&#1086;&#1080;%20&#1076;&#1086;&#1082;&#1091;&#1084;&#1077;&#1085;&#1090;&#1099;\&#1052;&#1086;&#1080;%20&#1074;&#1080;&#1076;&#1077;&#1086;&#1079;&#1072;&#1087;&#1080;&#1089;&#1080;\Vi_spread_04%20(open%20unit).m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wmf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Arial Narrow" pitchFamily="34" charset="0"/>
              </a:rPr>
              <a:t>ТЕМА:</a:t>
            </a:r>
            <a:r>
              <a:rPr lang="ru-RU" sz="3600" dirty="0" smtClean="0">
                <a:solidFill>
                  <a:schemeClr val="tx1"/>
                </a:solidFill>
                <a:latin typeface="Arial Narrow" pitchFamily="34" charset="0"/>
              </a:rPr>
              <a:t> </a:t>
            </a:r>
            <a:r>
              <a:rPr lang="ru-RU" sz="3600" cap="all" dirty="0" smtClean="0">
                <a:solidFill>
                  <a:srgbClr val="FF0000"/>
                </a:solidFill>
              </a:rPr>
              <a:t>Машины внесения удобрений (МВУ)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57200" y="2132856"/>
            <a:ext cx="8229600" cy="4191744"/>
          </a:xfrm>
          <a:prstGeom prst="rect">
            <a:avLst/>
          </a:prstGeom>
        </p:spPr>
        <p:txBody>
          <a:bodyPr/>
          <a:lstStyle/>
          <a:p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4000" dirty="0" smtClean="0">
                <a:solidFill>
                  <a:schemeClr val="accent2"/>
                </a:solidFill>
                <a:latin typeface="Arial Narrow" pitchFamily="34" charset="0"/>
              </a:rPr>
              <a:t>ВОПРОСЫ:</a:t>
            </a:r>
            <a:r>
              <a:rPr lang="ru-RU" sz="4000" dirty="0" smtClean="0">
                <a:latin typeface="Arial Narrow" pitchFamily="34" charset="0"/>
              </a:rPr>
              <a:t> </a:t>
            </a:r>
            <a:r>
              <a:rPr lang="ru-RU" sz="4000" b="1" dirty="0" smtClean="0">
                <a:latin typeface="Arial Narrow" pitchFamily="34" charset="0"/>
              </a:rPr>
              <a:t/>
            </a:r>
            <a:br>
              <a:rPr lang="ru-RU" sz="4000" b="1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1.</a:t>
            </a:r>
            <a:r>
              <a:rPr lang="ru-RU" sz="4000" dirty="0" smtClean="0"/>
              <a:t> Виды удобрений. Технологии и способы их внесения. АТТ.</a:t>
            </a:r>
            <a:r>
              <a:rPr lang="ru-RU" sz="4000" dirty="0" smtClean="0">
                <a:latin typeface="Arial Narrow" pitchFamily="34" charset="0"/>
              </a:rPr>
              <a:t> 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2.</a:t>
            </a:r>
            <a:r>
              <a:rPr lang="ru-RU" sz="4000" dirty="0" smtClean="0"/>
              <a:t> Классификация МВУ и РО</a:t>
            </a:r>
            <a:r>
              <a:rPr lang="ru-RU" sz="4000" dirty="0" smtClean="0">
                <a:latin typeface="Arial Narrow" pitchFamily="34" charset="0"/>
              </a:rPr>
              <a:t>. </a:t>
            </a:r>
            <a:br>
              <a:rPr lang="ru-RU" sz="4000" dirty="0" smtClean="0">
                <a:latin typeface="Arial Narrow" pitchFamily="34" charset="0"/>
              </a:rPr>
            </a:br>
            <a:r>
              <a:rPr lang="ru-RU" sz="4000" dirty="0" smtClean="0">
                <a:latin typeface="Arial Narrow" pitchFamily="34" charset="0"/>
              </a:rPr>
              <a:t>3.</a:t>
            </a:r>
            <a:r>
              <a:rPr lang="ru-RU" sz="4000" dirty="0" smtClean="0"/>
              <a:t> Тенденции развития МВУ</a:t>
            </a:r>
            <a:r>
              <a:rPr lang="ru-RU" sz="4000" dirty="0" smtClean="0">
                <a:latin typeface="Arial Narrow" pitchFamily="34" charset="0"/>
              </a:rPr>
              <a:t>.</a:t>
            </a:r>
          </a:p>
          <a:p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9933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0" y="348379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3). МАШИНЫ ДЛЯ ВНЕСЕНИЯ ТВЕРДЫХ МИНЕРАЛЬНЫХ УДОБРЕНИЙ: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а).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ТУКОВЫЕ СЕЯЛКИ (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РТТ-4,2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 (РАЗБРАСЫВАТЕЛЬ ТУКОВЫЙ ТРАКТОРНЫЙ)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7978197" cy="384351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733256"/>
            <a:ext cx="80648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а </a:t>
            </a:r>
            <a:r>
              <a:rPr lang="ru-RU" sz="1400" dirty="0" smtClean="0"/>
              <a:t>— технологическая схема; </a:t>
            </a:r>
            <a:r>
              <a:rPr lang="ru-RU" sz="1400" i="1" dirty="0" smtClean="0"/>
              <a:t>б</a:t>
            </a:r>
            <a:r>
              <a:rPr lang="ru-RU" sz="1400" dirty="0" smtClean="0"/>
              <a:t> — туковысевающий аппарат; </a:t>
            </a:r>
            <a:r>
              <a:rPr lang="ru-RU" sz="1400" i="1" dirty="0" smtClean="0"/>
              <a:t>1</a:t>
            </a:r>
            <a:r>
              <a:rPr lang="ru-RU" sz="1400" dirty="0" smtClean="0"/>
              <a:t> — тарелка аппарата; </a:t>
            </a:r>
            <a:r>
              <a:rPr lang="ru-RU" sz="1400" i="1" dirty="0" smtClean="0"/>
              <a:t>2 </a:t>
            </a:r>
            <a:r>
              <a:rPr lang="ru-RU" sz="1400" dirty="0" smtClean="0"/>
              <a:t>— </a:t>
            </a:r>
            <a:r>
              <a:rPr lang="ru-RU" sz="1400" dirty="0" err="1" smtClean="0"/>
              <a:t>ворошитель</a:t>
            </a:r>
            <a:r>
              <a:rPr lang="ru-RU" sz="1400" dirty="0" smtClean="0"/>
              <a:t>; </a:t>
            </a:r>
            <a:r>
              <a:rPr lang="ru-RU" sz="1400" i="1" dirty="0" smtClean="0"/>
              <a:t>3 </a:t>
            </a:r>
            <a:r>
              <a:rPr lang="ru-RU" sz="1400" dirty="0" smtClean="0"/>
              <a:t>— туковый ящик; </a:t>
            </a:r>
            <a:r>
              <a:rPr lang="ru-RU" sz="1400" i="1" dirty="0" smtClean="0"/>
              <a:t>4 </a:t>
            </a:r>
            <a:r>
              <a:rPr lang="ru-RU" sz="1400" dirty="0" smtClean="0"/>
              <a:t>— сбрасыватель; </a:t>
            </a:r>
            <a:r>
              <a:rPr lang="ru-RU" sz="1400" i="1" dirty="0" smtClean="0"/>
              <a:t>5</a:t>
            </a:r>
            <a:r>
              <a:rPr lang="ru-RU" sz="1400" dirty="0" smtClean="0"/>
              <a:t> — отражательный щит; </a:t>
            </a:r>
            <a:r>
              <a:rPr lang="ru-RU" sz="1400" i="1" dirty="0" smtClean="0"/>
              <a:t>6 </a:t>
            </a:r>
            <a:r>
              <a:rPr lang="ru-RU" sz="1400" dirty="0" smtClean="0"/>
              <a:t>— колесо; 7 — кронштейн; </a:t>
            </a:r>
            <a:r>
              <a:rPr lang="ru-RU" sz="1400" i="1" dirty="0" smtClean="0"/>
              <a:t>8 </a:t>
            </a:r>
            <a:r>
              <a:rPr lang="ru-RU" sz="1400" dirty="0" smtClean="0"/>
              <a:t>— ось; </a:t>
            </a:r>
            <a:r>
              <a:rPr lang="ru-RU" sz="1400" i="1" dirty="0" smtClean="0"/>
              <a:t>9 — </a:t>
            </a:r>
            <a:r>
              <a:rPr lang="ru-RU" sz="1400" dirty="0" smtClean="0"/>
              <a:t>скоба; </a:t>
            </a:r>
            <a:r>
              <a:rPr lang="ru-RU" sz="1400" i="1" dirty="0" smtClean="0"/>
              <a:t>10 </a:t>
            </a:r>
            <a:r>
              <a:rPr lang="ru-RU" sz="1400" dirty="0" smtClean="0"/>
              <a:t>— уголок; </a:t>
            </a:r>
            <a:r>
              <a:rPr lang="ru-RU" sz="1400" i="1" dirty="0" smtClean="0"/>
              <a:t>11</a:t>
            </a:r>
            <a:r>
              <a:rPr lang="ru-RU" sz="1400" dirty="0" smtClean="0"/>
              <a:t> — венец.</a:t>
            </a:r>
            <a:endParaRPr lang="ru-RU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уковая сеялка Bet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179512" y="-2232"/>
            <a:ext cx="70973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б). НАВЕСНЫЕ РАЗБРАСЫВАТЕЛИ;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6802" name="Picture 2" descr="P3110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80728"/>
            <a:ext cx="46005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259632" y="1742039"/>
            <a:ext cx="1440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НРУ-0,5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8"/>
            <a:ext cx="406194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4932040" y="4725144"/>
            <a:ext cx="40324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Технологическая схема разбрасывателя НРУ-0,5: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— главный конический редуктор;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карданный вал;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кривошипно-шатунный механизм;         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4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—коромысло; 5—ползун;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6 —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рычаг; 7 — бункер; 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8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сводоразрушители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9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колебательный вал;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10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заслонка;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11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— высевающая планка;             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12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разбрасывающий диск;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13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прицепная скоба;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14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конический редуктор диска; 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15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— цепная передача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101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>
            <a:lum bright="-6000" contrast="18000"/>
          </a:blip>
          <a:srcRect/>
          <a:stretch>
            <a:fillRect/>
          </a:stretch>
        </p:blipFill>
        <p:spPr bwMode="auto">
          <a:xfrm>
            <a:off x="4961736" y="0"/>
            <a:ext cx="4182264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 descr="compac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1237" y="3356992"/>
            <a:ext cx="4232763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987093" y="2564904"/>
            <a:ext cx="4156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Польский разбрасыватель </a:t>
            </a:r>
            <a:r>
              <a:rPr lang="en-US" dirty="0" smtClean="0"/>
              <a:t>MX</a:t>
            </a:r>
            <a:endParaRPr lang="ru-RU" dirty="0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5076056" y="6396335"/>
            <a:ext cx="3888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Разбрасыватель удобрений </a:t>
            </a:r>
            <a:r>
              <a:rPr kumimoji="0" lang="pl-PL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OZONE</a:t>
            </a:r>
            <a:endParaRPr kumimoji="0" 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9878" name="Picture 6"/>
          <p:cNvPicPr>
            <a:picLocks noChangeAspect="1" noChangeArrowheads="1"/>
          </p:cNvPicPr>
          <p:nvPr/>
        </p:nvPicPr>
        <p:blipFill>
          <a:blip r:embed="rId5" cstate="print"/>
          <a:srcRect l="2388" t="30447" r="12838" b="22987"/>
          <a:stretch>
            <a:fillRect/>
          </a:stretch>
        </p:blipFill>
        <p:spPr bwMode="auto">
          <a:xfrm>
            <a:off x="611560" y="4168349"/>
            <a:ext cx="3672408" cy="2689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_spread_02 (JCB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75861"/>
            <a:ext cx="8102674" cy="6482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_spread_01 (EDW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83568" y="548680"/>
            <a:ext cx="7886650" cy="6309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_spread_04 (open unit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3" y="685799"/>
            <a:ext cx="7479451" cy="5983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2232"/>
            <a:ext cx="73482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в). ПРИЦЕПНЫЕ РАЗБРАСЫВАТЕЛИ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4951" b="36551"/>
          <a:stretch>
            <a:fillRect/>
          </a:stretch>
        </p:blipFill>
        <p:spPr bwMode="auto">
          <a:xfrm>
            <a:off x="0" y="548680"/>
            <a:ext cx="4237567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t="5423" b="46639"/>
          <a:stretch>
            <a:fillRect/>
          </a:stretch>
        </p:blipFill>
        <p:spPr bwMode="auto">
          <a:xfrm>
            <a:off x="4115462" y="620688"/>
            <a:ext cx="4690019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b="56831"/>
          <a:stretch>
            <a:fillRect/>
          </a:stretch>
        </p:blipFill>
        <p:spPr bwMode="auto">
          <a:xfrm>
            <a:off x="42364" y="4293096"/>
            <a:ext cx="4210051" cy="215644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Прямоугольник 12"/>
          <p:cNvSpPr/>
          <p:nvPr/>
        </p:nvSpPr>
        <p:spPr>
          <a:xfrm>
            <a:off x="1331640" y="4149080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РМГ-4</a:t>
            </a:r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776814"/>
            <a:ext cx="4875452" cy="285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atin typeface="Arial" pitchFamily="34" charset="0"/>
                <a:cs typeface="Arial" pitchFamily="34" charset="0"/>
              </a:rPr>
              <a:t>4). Машины для внесения пылевидных минеральных удобрений: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4605" t="13462" r="6360" b="32692"/>
          <a:stretch>
            <a:fillRect/>
          </a:stretch>
        </p:blipFill>
        <p:spPr bwMode="auto">
          <a:xfrm>
            <a:off x="0" y="1196752"/>
            <a:ext cx="52205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 l="2217" r="2453"/>
          <a:stretch>
            <a:fillRect/>
          </a:stretch>
        </p:blipFill>
        <p:spPr bwMode="auto">
          <a:xfrm>
            <a:off x="5173153" y="764704"/>
            <a:ext cx="4056591" cy="340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2" descr="Устройство АРУ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4077072"/>
            <a:ext cx="4286250" cy="2571751"/>
          </a:xfrm>
          <a:prstGeom prst="rect">
            <a:avLst/>
          </a:prstGeom>
          <a:noFill/>
        </p:spPr>
      </p:pic>
      <p:pic>
        <p:nvPicPr>
          <p:cNvPr id="54273" name="Picture 1" descr="МТП-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356992"/>
            <a:ext cx="466606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atin typeface="Arial" pitchFamily="34" charset="0"/>
                <a:cs typeface="Arial" pitchFamily="34" charset="0"/>
              </a:rPr>
              <a:t>5) Машины для внесения жидких минеральных удобрений (жидкий аммиак, ЖКУ):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 l="2247" t="8445" r="6742" b="39474"/>
          <a:stretch>
            <a:fillRect/>
          </a:stretch>
        </p:blipFill>
        <p:spPr bwMode="auto">
          <a:xfrm>
            <a:off x="-180528" y="908720"/>
            <a:ext cx="57606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 l="2079" t="9984" r="2310" b="25119"/>
          <a:stretch>
            <a:fillRect/>
          </a:stretch>
        </p:blipFill>
        <p:spPr bwMode="auto">
          <a:xfrm>
            <a:off x="5576834" y="692696"/>
            <a:ext cx="356716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t="9046" b="50147"/>
          <a:stretch>
            <a:fillRect/>
          </a:stretch>
        </p:blipFill>
        <p:spPr bwMode="auto">
          <a:xfrm>
            <a:off x="0" y="3933056"/>
            <a:ext cx="522713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t="7730" b="36846"/>
          <a:stretch>
            <a:fillRect/>
          </a:stretch>
        </p:blipFill>
        <p:spPr bwMode="auto">
          <a:xfrm>
            <a:off x="5220072" y="3933056"/>
            <a:ext cx="374446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54419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ВОПРОС №1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ВИДЫ УДОБРЕНИЙ: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1.МИНЕРАЛЬНЫЕ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(ПРОМЫШЛЕННОГО ПРОИСХОЖДЕНИЯ):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Arial" pitchFamily="34" charset="0"/>
                <a:ea typeface="Times New Roman" pitchFamily="18" charset="0"/>
              </a:rPr>
              <a:t>а).ПО ФИЗИЧЕСКОМУ СОСТОЯНИЮ: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ТВЕРДЫЕ (ГРАНУЛЫ 1-4 ММ.);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ЖИДКИЕ;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ПОРОШКООБРАЗНЫЕ.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б). ПО ХИМИЧЕСКОМУ СОСТАВУ: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АЗОТНЫЕ: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АММИАЧНАЯ СЕЛИТРА, КАРБАМИД(МОЧЕВИНА), СУЛЬФАТ АММОНИЯ, НАТРИЕВАЯ СЕЛИТРА, ЖИДКИЙ (БЕЗВОДНЫЙ) АММИАК;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ФОСФОРНЫЕ: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СУПЕРФОСФАТЫ, ФОСФОРИТНАЯ МУКА, ОБЕСФТОРЕННЫЙ ФОСФАТ, ПРЕЦИПИТАТ;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КАЛИЙНЫЕ: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ХЛОРИСТЫЙ КАЛИЙ, СУЛЬФАТ КАЛИЯ, КАЛИЙНЫЕ СОЛИ, КАИНИТ, КАЛИМАГНЕЗИЯ(ШЕНИТ), КАЛИЙНО-МАГНИЕВЫЙ КОНЦЕНТРАТ(КАЛИМАГ);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6651" b="49010"/>
          <a:stretch>
            <a:fillRect/>
          </a:stretch>
        </p:blipFill>
        <p:spPr bwMode="auto">
          <a:xfrm>
            <a:off x="0" y="4509120"/>
            <a:ext cx="39004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61656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atin typeface="Arial" pitchFamily="34" charset="0"/>
                <a:cs typeface="Arial" pitchFamily="34" charset="0"/>
              </a:rPr>
              <a:t>6) Машины для внесения твердых органических удобрений: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а)</a:t>
            </a:r>
            <a:r>
              <a:rPr lang="ru-RU" sz="2000" cap="all" dirty="0" smtClean="0">
                <a:latin typeface="Arial" pitchFamily="34" charset="0"/>
                <a:cs typeface="Arial" pitchFamily="34" charset="0"/>
              </a:rPr>
              <a:t> Разбрасыватели на основе транспортного прицепа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мву тв"/>
          <p:cNvPicPr>
            <a:picLocks noChangeAspect="1" noChangeArrowheads="1"/>
          </p:cNvPicPr>
          <p:nvPr/>
        </p:nvPicPr>
        <p:blipFill>
          <a:blip r:embed="rId4" cstate="print"/>
          <a:srcRect l="3751" t="8330" r="1750" b="34767"/>
          <a:stretch>
            <a:fillRect/>
          </a:stretch>
        </p:blipFill>
        <p:spPr bwMode="auto">
          <a:xfrm>
            <a:off x="0" y="1124744"/>
            <a:ext cx="5292081" cy="230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5" cstate="print"/>
          <a:srcRect t="26085" r="12609"/>
          <a:stretch>
            <a:fillRect/>
          </a:stretch>
        </p:blipFill>
        <p:spPr bwMode="auto">
          <a:xfrm>
            <a:off x="5004048" y="1752060"/>
            <a:ext cx="4139952" cy="206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felisov.narod.ru/imige/prtvideo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1700808"/>
            <a:ext cx="8871385" cy="403244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87624" y="548680"/>
            <a:ext cx="63171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ПРИНЦИП РАБОТЫ РАЗБРАСЫВАТЕЛЕЙ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ОГРАНИЧЕСКИХ УДОБРЕНИЙ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98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б)</a:t>
            </a:r>
            <a:r>
              <a:rPr lang="ru-RU" cap="all" dirty="0" smtClean="0">
                <a:latin typeface="Arial" pitchFamily="34" charset="0"/>
                <a:cs typeface="Arial" pitchFamily="34" charset="0"/>
              </a:rPr>
              <a:t> РОТОРНЫЕ Разбрасыватели КУЧ </a:t>
            </a:r>
            <a:endParaRPr lang="ru-RU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 l="10294" t="60044" r="11765" b="1104"/>
          <a:stretch>
            <a:fillRect/>
          </a:stretch>
        </p:blipFill>
        <p:spPr bwMode="auto">
          <a:xfrm>
            <a:off x="1085068" y="620688"/>
            <a:ext cx="60137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0897" name="Picture 1" descr="РУН-15"/>
          <p:cNvPicPr>
            <a:picLocks noChangeAspect="1" noChangeArrowheads="1"/>
          </p:cNvPicPr>
          <p:nvPr/>
        </p:nvPicPr>
        <p:blipFill>
          <a:blip r:embed="rId3" cstate="print"/>
          <a:srcRect t="23543" r="2252"/>
          <a:stretch>
            <a:fillRect/>
          </a:stretch>
        </p:blipFill>
        <p:spPr bwMode="auto">
          <a:xfrm>
            <a:off x="-86463" y="4365105"/>
            <a:ext cx="9230463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046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cap="all" dirty="0" smtClean="0">
                <a:latin typeface="Arial" pitchFamily="34" charset="0"/>
                <a:cs typeface="Arial" pitchFamily="34" charset="0"/>
              </a:rPr>
              <a:t>7) Машины для внесения жидких органических удобрений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5570" b="1133"/>
          <a:stretch>
            <a:fillRect/>
          </a:stretch>
        </p:blipFill>
        <p:spPr bwMode="auto">
          <a:xfrm>
            <a:off x="5004048" y="1628800"/>
            <a:ext cx="413995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 t="12863" b="11482"/>
          <a:stretch>
            <a:fillRect/>
          </a:stretch>
        </p:blipFill>
        <p:spPr bwMode="auto">
          <a:xfrm>
            <a:off x="0" y="1772816"/>
            <a:ext cx="4572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P3110411"/>
          <p:cNvPicPr>
            <a:picLocks noChangeAspect="1" noChangeArrowheads="1"/>
          </p:cNvPicPr>
          <p:nvPr/>
        </p:nvPicPr>
        <p:blipFill>
          <a:blip r:embed="rId2" cstate="print"/>
          <a:srcRect l="1735" t="4629" b="6419"/>
          <a:stretch>
            <a:fillRect/>
          </a:stretch>
        </p:blipFill>
        <p:spPr bwMode="auto">
          <a:xfrm>
            <a:off x="251520" y="620688"/>
            <a:ext cx="858055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Устройство МЖ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136904" cy="4520502"/>
          </a:xfrm>
          <a:prstGeom prst="rect">
            <a:avLst/>
          </a:prstGeom>
          <a:noFill/>
        </p:spPr>
      </p:pic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251520" y="5445224"/>
            <a:ext cx="87129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1-ЦИСТЕРНА; 2-ВАКУУМ-НАСОС; 3-ЦЕНТРОБЕЖНЫЙ НАСОС; 4-ТРУБОПРОВОД; 5-ЗАПРАВОЧНЫЙ РУКАВ; 6-НАСАДКА; 7-ЗАПОРНЫЙ КЛАПАН; 8-ПРЕДОХРАНИТЕЛЬНЫЙ КЛАПАН ВАКУУМНОЙ СИСТЕМЫ; 9-КРАН; 10-ЗАПОРНОЕ УСТРОЙСТВО; 11-УРОВНЕМЕР; 12-ВАКУУММЕТР;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13-ЗАСЛОНКА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8965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Принципиальная схема работы разбрасывателей типа МЖТ и РЖТ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КЛАССИФИКАЦИЯ Р.О.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ОСНОВНЫМИ Р.О. ЯВЛЯЮТСЯ 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ДОЗИРУЮЩИЕ 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ДУ)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РАЗБРАСЫВАЮЩИЕ УСТРОЙСТВА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(РУ).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- ПРИМЕНЯЮТ ПРИ ВНЕСЕНИИ НЕ ОЧЕНЬ БОЛЬШИХ ДОЗ МИНЕРАЛЬНЫХ УДОБРЕНИЙ.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ПРИМЕНЯЮТ ДЛЯ ОСНОВНОГО ВНЕСЕНИЯ БОЛЬШИХ ДОЗ МИНЕРАЛЬНЫХ И ОРГАНИЧЕСКИХ УДОБРЕНИЙ.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436510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КЛАССИФИКАЦИЯ ДУ: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Arial" pitchFamily="34" charset="0"/>
              </a:rPr>
              <a:t>а) Туковысевающие аппараты: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катушечно-штифтовые 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КША)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ПРИМЕНЯЕТСЯ НА СЕЯЛКАХ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;</a:t>
            </a:r>
          </a:p>
          <a:p>
            <a:pPr lvl="0" algn="just" eaLnBrk="0" hangingPunct="0">
              <a:buFontTx/>
              <a:buChar char="-"/>
            </a:pPr>
            <a:r>
              <a:rPr lang="ru-RU" dirty="0" smtClean="0">
                <a:latin typeface="Arial" pitchFamily="34" charset="0"/>
              </a:rPr>
              <a:t> </a:t>
            </a:r>
            <a:r>
              <a:rPr lang="ru-RU" dirty="0" err="1" smtClean="0">
                <a:latin typeface="Arial" pitchFamily="34" charset="0"/>
              </a:rPr>
              <a:t>шнековые</a:t>
            </a:r>
            <a:r>
              <a:rPr lang="ru-RU" dirty="0" smtClean="0">
                <a:latin typeface="Arial" pitchFamily="34" charset="0"/>
              </a:rPr>
              <a:t> (пружинные) </a:t>
            </a:r>
            <a:r>
              <a:rPr lang="ru-RU" sz="1800" dirty="0" smtClean="0">
                <a:latin typeface="Arial" pitchFamily="34" charset="0"/>
                <a:ea typeface="Times New Roman" pitchFamily="18" charset="0"/>
              </a:rPr>
              <a:t>ПРИМЕНЯЕТСЯ НА КОН-2,8; КРН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;</a:t>
            </a:r>
          </a:p>
          <a:p>
            <a:pPr lvl="0" algn="just" eaLnBrk="0" hangingPunct="0">
              <a:buFontTx/>
              <a:buChar char="-"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дисково-скребковые.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7975" b="4109"/>
          <a:stretch>
            <a:fillRect/>
          </a:stretch>
        </p:blipFill>
        <p:spPr bwMode="auto">
          <a:xfrm>
            <a:off x="1331640" y="334879"/>
            <a:ext cx="5940152" cy="6523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38472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б) Донные транспортеры.</a:t>
            </a:r>
            <a:endParaRPr lang="ru-RU" dirty="0"/>
          </a:p>
        </p:txBody>
      </p:sp>
      <p:pic>
        <p:nvPicPr>
          <p:cNvPr id="89090" name="Picture 2" descr="P3110430"/>
          <p:cNvPicPr>
            <a:picLocks noChangeAspect="1" noChangeArrowheads="1"/>
          </p:cNvPicPr>
          <p:nvPr/>
        </p:nvPicPr>
        <p:blipFill>
          <a:blip r:embed="rId2" cstate="print"/>
          <a:srcRect l="18772" t="23533" r="17124"/>
          <a:stretch>
            <a:fillRect/>
          </a:stretch>
        </p:blipFill>
        <p:spPr bwMode="auto">
          <a:xfrm>
            <a:off x="4967536" y="0"/>
            <a:ext cx="4176464" cy="374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РУМ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4608512" cy="2304256"/>
          </a:xfrm>
          <a:prstGeom prst="rect">
            <a:avLst/>
          </a:prstGeom>
          <a:noFill/>
        </p:spPr>
      </p:pic>
      <p:pic>
        <p:nvPicPr>
          <p:cNvPr id="6" name="Picture 4" descr="http://felisov.narod.ru/imige/prtvide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5270984" cy="2395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8640"/>
            <a:ext cx="69823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в) Заслонки, задвижки глухие и с отверстиями, </a:t>
            </a:r>
          </a:p>
          <a:p>
            <a:r>
              <a:rPr lang="ru-RU" dirty="0" smtClean="0">
                <a:latin typeface="Arial" pitchFamily="34" charset="0"/>
              </a:rPr>
              <a:t>	распределительные щитки</a:t>
            </a:r>
            <a:endParaRPr lang="ru-RU" dirty="0"/>
          </a:p>
        </p:txBody>
      </p:sp>
      <p:pic>
        <p:nvPicPr>
          <p:cNvPr id="6" name="Picture 2" descr="Устройство МЖ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136904" cy="4520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0" y="92333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МАГНИЕВЫЕ: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ОКИСЬ МАГНИЯ, СУЛЬФАТ МАГНИЯ;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МИКРОУДОБРЕНИЯ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БОРНЫЕ, МЕДНЫЕ, МАРГАНЦЕВЫЕ, ЦИНКОВЫЕ;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КОМПЛЕКСНЫЕ (СЛОЖНЫЕ):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НИТРОФОСКА, АММОФОС, НИТРОАММОФОСКА, НИТРОФОС, КАРБОАММОФОС, ЖИДКИЕ КОМПЛЕКСНЫЕ УДОБРЕНИЯ(ЖКУ);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ТУКОСМЕСИ.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0" y="2636912"/>
            <a:ext cx="9144000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2. ОРГАНИЧЕСКИЕ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(ЖИВОТНОГО И РАСТИТЕЛЬНОГО ПРОИСХОЖДЕНИЯ):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ТВЕРДЫЕ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КОМПОСТ, НАВОЗ, ТОРФ, ПТИЧИЙ ПОМЕТ, СИДЕРАТЫ;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ea typeface="Times New Roman" pitchFamily="18" charset="0"/>
              </a:rPr>
              <a:t>- ЖИДКИЕ: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ФЕКАЛИИ, НАВОЗНАЯ ЖИЖА.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3. ОРГАННО-МИНЕРАЛЬНЫЕ СМЕСИ.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4. МЕЛИОРАНТЫ: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-ИЗВЕСТКОВЫЕ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ИСПОЛЬЗУЮТСЯ ДЛЯ НЕЙТРАЛИЗАЦИИ КИСЛЫХ ПОЧВ: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ИЗВЕСТНЯКОВАЯ МУКА, СЛАНЦЕВАЯ ЗОЛА, МЕТАЛУРГИЧЕСКИЕ ШЛАКИ.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2245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-ГИПСОВЫЕ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ИСПОЛЬЗУЮТСЯ ДЛЯ  НЕЙТРАЛИЗАЦИИ СОЛОНЦОВЫХ (ЩЕЛОЧНЫХ) ПОЧВ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: СЫРОМОЛОТЫЙ ГИПС, ФОСФОГИПС.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339966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0648"/>
            <a:ext cx="64404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" pitchFamily="34" charset="0"/>
              </a:rPr>
              <a:t>г) Штанговые распределяющие и </a:t>
            </a:r>
          </a:p>
          <a:p>
            <a:r>
              <a:rPr lang="ru-RU" dirty="0" smtClean="0">
                <a:latin typeface="Arial" pitchFamily="34" charset="0"/>
              </a:rPr>
              <a:t>	</a:t>
            </a:r>
            <a:r>
              <a:rPr lang="ru-RU" dirty="0" err="1" smtClean="0">
                <a:latin typeface="Arial" pitchFamily="34" charset="0"/>
              </a:rPr>
              <a:t>запорно-распыливающие</a:t>
            </a:r>
            <a:r>
              <a:rPr lang="ru-RU" dirty="0" smtClean="0">
                <a:latin typeface="Arial" pitchFamily="34" charset="0"/>
              </a:rPr>
              <a:t> устройства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4185" t="13338" r="4780" b="9322"/>
          <a:stretch>
            <a:fillRect/>
          </a:stretch>
        </p:blipFill>
        <p:spPr bwMode="auto">
          <a:xfrm>
            <a:off x="1016758" y="1412775"/>
            <a:ext cx="7443674" cy="504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64698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Arial" pitchFamily="34" charset="0"/>
              </a:rPr>
              <a:t>д</a:t>
            </a:r>
            <a:r>
              <a:rPr lang="ru-RU" dirty="0" smtClean="0">
                <a:latin typeface="Arial" pitchFamily="34" charset="0"/>
              </a:rPr>
              <a:t>) Насосы-дозаторы, регуляторы давлений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t="8868" b="4311"/>
          <a:stretch>
            <a:fillRect/>
          </a:stretch>
        </p:blipFill>
        <p:spPr bwMode="auto">
          <a:xfrm>
            <a:off x="1941149" y="692696"/>
            <a:ext cx="551117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0" y="692696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КЛАССИФИКАЦИЯ РУ: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а) Дисковые на вертикальной или горизонтальной оси вращения с прямыми или криволинейными желобчатыми или плоскими лопатками: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с жестким креплением лопаток радиально или под углом;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latin typeface="Arial" pitchFamily="34" charset="0"/>
              </a:rPr>
              <a:t> с лопатками с меняющимся углом установки;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с лопатками разной длины.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</a:rPr>
              <a:t>б) Шнеково-барабанные.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Arial" pitchFamily="34" charset="0"/>
              </a:rPr>
              <a:t>в) Роторные.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l="14242" t="57641" r="16133" b="6887"/>
          <a:stretch>
            <a:fillRect/>
          </a:stretch>
        </p:blipFill>
        <p:spPr bwMode="auto">
          <a:xfrm>
            <a:off x="251520" y="4581128"/>
            <a:ext cx="316835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5538" t="65666" r="3078" b="5513"/>
          <a:stretch>
            <a:fillRect/>
          </a:stretch>
        </p:blipFill>
        <p:spPr bwMode="auto">
          <a:xfrm>
            <a:off x="179512" y="188640"/>
            <a:ext cx="475252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25311" b="27123"/>
          <a:stretch>
            <a:fillRect/>
          </a:stretch>
        </p:blipFill>
        <p:spPr bwMode="auto">
          <a:xfrm>
            <a:off x="4659728" y="2492896"/>
            <a:ext cx="44842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4" name="Picture 2" descr="P3110415"/>
          <p:cNvPicPr>
            <a:picLocks noChangeAspect="1" noChangeArrowheads="1"/>
          </p:cNvPicPr>
          <p:nvPr/>
        </p:nvPicPr>
        <p:blipFill>
          <a:blip r:embed="rId5" cstate="print"/>
          <a:srcRect l="58460" t="10410" b="66645"/>
          <a:stretch>
            <a:fillRect/>
          </a:stretch>
        </p:blipFill>
        <p:spPr bwMode="auto">
          <a:xfrm>
            <a:off x="0" y="2420888"/>
            <a:ext cx="468924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/>
          <a:srcRect l="3749" t="12320" r="11450" b="28487"/>
          <a:stretch>
            <a:fillRect/>
          </a:stretch>
        </p:blipFill>
        <p:spPr bwMode="auto">
          <a:xfrm>
            <a:off x="5292080" y="188640"/>
            <a:ext cx="324036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8640"/>
            <a:ext cx="2600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0"/>
            <a:ext cx="2600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09975"/>
            <a:ext cx="2600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3861048"/>
            <a:ext cx="3257550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3675" y="3429000"/>
            <a:ext cx="26003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-62909"/>
            <a:ext cx="9144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ВОПРОС №3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ТЕНДЕНЦИИ РАЗВИТИЯ МВУ.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РАЗРАБОТКА КОНСТРУКЦИЙ, ПОЗВОЛЯЮЩИХ ВНОСИТЬ УДОБРЕНИЯ В СООТВЕТСТВИИ С ПОТРЕБНОСТЯМИ РАСТЕНИЙ;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СОЗДАНИЕ МАШИН С ИСПОЛЬЗОВАНИЕМ СИСТЕМЫ КООРДИНАТНОГО  ВНЕСЕНИЯ НА ОСНОВЕ ОПТИЧЕСКИХ ДАТЧИКОВ ИЛИ СПЕЦИАЛЬНЫХ ЛАЗАРНЫХ СИСТЕМ;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СОЗДАНИЕ МАШИН С АВТОМАТИЧЕСКИМИ ВЗВЕШИВАЮЩИМИ УСТРОЙСТВАМИ;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ИСПОЛЬЗОВАНИЕ БОРТОВЫХ КОМПЬЮТЕРОВ, ПОЗВОЛЯЮЩИХ АВТОМАТИЧЕСКИ РЕГУЛИРОВАТЬ ТЕХНОЛОГИЧЕСКИЕ ПАРАМЕТРЫ РАБОТЫ;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ПРИМЕНЕНИЕ ШИН НИЗКОГО ДАВЛЕНИЯ, А ТАКЖЕ СИСТЕМЫ РЕГУЛИРОВАНИЯ ДАВЛЕНИЯ В ШИНАХ;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ИСПОЛЬЗОВАНИЕ В МАШИНАХ ДЛЯ ВНЕСЕНИЯ ОРГАНИЧЕСКИХ УДОБРЕНИЙ НАКЛОННЫХ ОТКЛАНЯЮЩИХСЯ РОТОРОВ ПОЗВОЛЯЮЩИХ РЕГУЛИРОВАТЬ ШИРИНУ ЗАХВАТА, АТАКЖЕ РАВНОМЕРНОСТЬ ПО ШИРИНЕ И ПО НАПРАВЛЕНИЮ ДВИЖЕНИЯ;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ПРИМЕНЕНИЕ ИНЖЕКТОРНЫХ РАСПЫЛИТЕЛЕЙ  НА МАШИНАХ ДЛЯ ВНЕСЕНИЯ ЖИДКИХ ОРГАНИЧЕСКИХ УДОБРЕНИЙ;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ПРИМЕНЕНИЕ ЭЛЕКТРОГИДРАВЛИЧЕСКИХ СИСТЕМ РЕГУЛИРОВАНИЯ СКОРОСТИ ДОННОГО ТРАНСПОРТЕРА И АВТОМАТИЧЕСКИХ НАТЯЖНЫХ УСТРОЙСТВ ЦЕПНОЙ ПЕРЕДАЧИ.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0" y="489733"/>
            <a:ext cx="9144000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ТЕХНОЛОГИИ ВНЕСЕНИЯ-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ОПРЕДЕЛЯЮТ ПОСЛЕДОВАТЕЛЬНОСТЬ ТЕХНОЛОГИЧЕСКИХ ПРОЦЕССОВ И НЕОБХОДИМЫЙ НАБОР МАШИН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ПРЯМОТОЧНАЯ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УДОБРЕНИЯ НА СКЛАДЕ ЗАГРУЖАЮТ В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КОТОРЫЙ  ВНОСИТ ИХ В ПОЧВУ (ИСПОЛЬЗУЕТСЯ ПРИ   ПЕРЕВОЗКИ УДОБРЕНИЙ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ДО 4 КМ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ПЕРЕГРУЗОЧНАЯ-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УДОБРЕНИЯ НА СКЛАДЕ ЗАГРУЖАЮТ В ТРАНСПОРТИРОВЩИКИ-ПЕРЕГРУЗЧИКИ, ВЫВОЗЯТ В ПОЛЕ, ПЕРЕГРУЖАЮТ В МВУ, КОТОРЫЙ  ВНОСИТ ИХ В ПОЧВУ (ИСПОЛЬЗУЕТСЯ ПРИ  ПЕРЕВОЗКИ УДОБРЕНИЙ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ДО 10 КМ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.);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- ПЕРЕВАЛОЧНАЯ (ДВУХФАЗНАЯ)-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УДОБРЕНИЯ СО СКЛАДА ВЫВОЗЯТ ТРАНСПОРТНЫМИ  МАШИНАМИ В ПОЛЕ И ВЫГРУЖАЮТ В  КУЧИ ИЛИ ПЕРЕДВИЖНЫЕ ЕМКОСТИ, ЗАТЕМ В УСТАНОВЛЕННЫЕ АГРОТЕХНИЧЕСКИЕ СРОКИ ЗАГРУЖАЮТ(ПЕРЕЛИВАЮТ) В МВУ И ВНОСЯТ В ПОЧВУ ИЛИ  РАЗБРАСЫВАЮТ ПО ПОЛЮ ВАЛКОВАТЕЛЕМ РАЗБРАСЫВАТЕЛЕМ.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0" y="631140"/>
            <a:ext cx="91440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СПОСОБЫ ВНЕСЕНИЯ: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u="sng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По времени:</a:t>
            </a:r>
            <a:endParaRPr kumimoji="0" lang="ru-RU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ПРЕДПОСЕВНОЙ (ОСНОВНОЙ)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УДОБРЕНИЯ РАВНОМЕРНО РАЗБРАСЫВАЮТСЯ  ПО ПОВЕРХНОСТИ ПОЛЯ И ЗАДЕЛЫВАЮТСЯ ПОМ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(ЭТОТ СПОСОБ РАСПРОСТРАНЯЕТСЯ НА ВСЕ ОРГАНИЧЕСКИЕ УДОБРЕНИЯ, МЕЛИОРАНТЫ И НА БОЛЬШУЮ ДОЛЮ МИНЕРАЛЬНЫХ  УДОБРЕНИЙ);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2. ПРИПОСЕВНОЙ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ВЫПОЛНЯЕТСЯ ОДНОВРЕМЕННО С ПОСЕВОМ. ПРИ ЭТОМ УДОБРЕНИЯ ВНОСЯТСЯ  С СЕМЕНАМИ ИЛИ  ВБЛИЗИ НИХ.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3. ПОСЛЕПОСЕВНОЙ (ПОДКОРМКА)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ЭТО ВНЕСЕНИЕ УДОБРЕНИЙ В КОРНЕОБИТАЕМЫЙ СЛОЙ ПОЧВЫ В ПЕРИОД ВЕГЕТАЦИИ (РАЗВИТИЯ) РАСТЕНИЙ.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</a:rPr>
              <a:t>По месту расположения в пахотном слое: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sng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</a:rPr>
              <a:t>Разбросной </a:t>
            </a:r>
            <a:r>
              <a:rPr lang="ru-RU" dirty="0" smtClean="0">
                <a:latin typeface="Arial" pitchFamily="34" charset="0"/>
              </a:rPr>
              <a:t>(по поверхности поля);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solidFill>
                  <a:srgbClr val="FF0000"/>
                </a:solidFill>
                <a:latin typeface="Arial" pitchFamily="34" charset="0"/>
              </a:rPr>
              <a:t>Внутрипочвенный</a:t>
            </a:r>
            <a:r>
              <a:rPr lang="ru-RU" dirty="0" smtClean="0">
                <a:latin typeface="Arial" pitchFamily="34" charset="0"/>
              </a:rPr>
              <a:t> (с заделкой удобрения в пахотном слое)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0" y="188640"/>
            <a:ext cx="9144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А Т 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1). ПРИ РАСТАРИВАНИИ, ИЗМЕЛЬЧЕНИИ, СМЕШИВАНИИ: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ПОТЕРИ С БУМАЖНОЙ МЕШКОТАРОЙ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1 %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С ПОЛЭТИЛЕНОВОЙ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– 0,5 %;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СОДЕРЖАНИЕ ЛОСКУТОВ МЕШКОТАРЫ  В ИЗМЕЛЬЧЕННЫХ УДОБРЕНИЯХ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3%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МАССЫ БУМАЖНЫХ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0,7 %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ПОЛИЭТИЛЕНОВЫХ МЕШКОВ;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ОТКЛОНЕНИЕ ОТ ЗАДАННОГО  СООТНОШЕНИЯ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10 %.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3140968"/>
            <a:ext cx="9144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2). ПРИ ОСНОВНОМ ВНЕСЕНИИ: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ОТКЛОНЕНИЕ ДОЗЫ ОТ ЗАДАННОЙ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10 %;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НЕРАВНОМЕРНОСТЬ РАСПРЕДЕЛЕНИЯ УДОБРЕНИЙ ПО ШИРИНЕ ЗАХВАТА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+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25 %,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 НАПРАВЛЕНИЮ ДВИЖЕНИЯ -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10 %;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ВРЕМЯ МЕЖДУ ВНЕСЕНИЕМ УДОБРЕНИЙ И ИХ ЗАДЕЛКОЙ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12 ЧАСОВ;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ПЕРЕКРЫТИЕ СМЕЖНЫХ ПРОХОДОВ АГРЕГАТА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6 %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ОТ ШИРИНЫ ЗАХВАТА;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НЕОБРАБОТАННЫЕ ПОВОРОТНЫЕ ПОЛОСЫ И ПРОПУСКИ МЕЖДУ СОСЕДНИМИ ПРОХОДАМИ АГРЕГАТА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ДОПУСКАЮТСЯ.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0" y="35298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3). ПРИ  ПОДКОРОМКЕ: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ОТКЛОНЕНИЕ ДОЗЫ ОТ ЗАДАННОЙ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НЕ БОЛЕЕ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+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10 %;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УДОБРЕНИЯ ДОЛЖНЫ БЫТЬ ЗАДЕЛАНЫ В ПОЧВУ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НА 2-3 СМ ГЛУБЖЕ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</a:rPr>
              <a:t>НА З-4 СМ В СТОРОНЕ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ОТ РЯДКА СЕМЯН.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179512" y="2147683"/>
            <a:ext cx="87129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ВОПРОС №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КЛАССИФИКАЦИЯ МВУ И ИХ РО.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1). МАШИНЫ  ДЛЯ ПОДГОТОВКИ  УДОБРЕНИЙ: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(машины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растаривания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измельчения и смешивания удобрений).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 t="8176" b="1892"/>
          <a:stretch>
            <a:fillRect/>
          </a:stretch>
        </p:blipFill>
        <p:spPr bwMode="auto">
          <a:xfrm>
            <a:off x="0" y="620688"/>
            <a:ext cx="493585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 t="8351" b="4180"/>
          <a:stretch>
            <a:fillRect/>
          </a:stretch>
        </p:blipFill>
        <p:spPr bwMode="auto">
          <a:xfrm>
            <a:off x="4860032" y="764704"/>
            <a:ext cx="42839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0" y="1628800"/>
            <a:ext cx="3203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2). 	МАШИНЫ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ДЛЯ        ПОГРУЗКИ 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Times New Roman" pitchFamily="18" charset="0"/>
              </a:rPr>
              <a:t>УДОБРЕНИЙ: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7263" b="2672"/>
          <a:stretch>
            <a:fillRect/>
          </a:stretch>
        </p:blipFill>
        <p:spPr bwMode="auto">
          <a:xfrm>
            <a:off x="3131840" y="94373"/>
            <a:ext cx="6012161" cy="6763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4865</TotalTime>
  <Words>1151</Words>
  <Application>Microsoft Office PowerPoint</Application>
  <PresentationFormat>Экран (4:3)</PresentationFormat>
  <Paragraphs>131</Paragraphs>
  <Slides>35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Поток</vt:lpstr>
      <vt:lpstr>ТЕМА: Машины внесения удобрений (МВУ)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</vt:vector>
  </TitlesOfParts>
  <Company>КГМУ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Учебная часть</dc:creator>
  <cp:lastModifiedBy>User</cp:lastModifiedBy>
  <cp:revision>410</cp:revision>
  <dcterms:created xsi:type="dcterms:W3CDTF">2005-10-14T10:01:51Z</dcterms:created>
  <dcterms:modified xsi:type="dcterms:W3CDTF">2012-09-27T06:42:12Z</dcterms:modified>
</cp:coreProperties>
</file>