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handoutMasterIdLst>
    <p:handoutMasterId r:id="rId11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3588" cy="6858000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0D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0.00%</c:formatCode>
                <c:ptCount val="3"/>
                <c:pt idx="0">
                  <c:v>4.9000000000000002E-2</c:v>
                </c:pt>
                <c:pt idx="1">
                  <c:v>7.9000000000000001E-2</c:v>
                </c:pt>
                <c:pt idx="2" formatCode="0%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4E-472C-98F0-03130BCD5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7186720"/>
        <c:axId val="1797182144"/>
      </c:barChart>
      <c:catAx>
        <c:axId val="179718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7182144"/>
        <c:crosses val="autoZero"/>
        <c:auto val="1"/>
        <c:lblAlgn val="ctr"/>
        <c:lblOffset val="100"/>
        <c:noMultiLvlLbl val="0"/>
      </c:catAx>
      <c:valAx>
        <c:axId val="179718214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79718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54" cy="498812"/>
          </a:xfrm>
          <a:prstGeom prst="rect">
            <a:avLst/>
          </a:prstGeom>
        </p:spPr>
        <p:txBody>
          <a:bodyPr vert="horz" lIns="83896" tIns="41948" rIns="83896" bIns="4194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317" y="0"/>
            <a:ext cx="2950454" cy="498812"/>
          </a:xfrm>
          <a:prstGeom prst="rect">
            <a:avLst/>
          </a:prstGeom>
        </p:spPr>
        <p:txBody>
          <a:bodyPr vert="horz" lIns="83896" tIns="41948" rIns="83896" bIns="41948" rtlCol="0"/>
          <a:lstStyle>
            <a:lvl1pPr algn="r">
              <a:defRPr sz="1100"/>
            </a:lvl1pPr>
          </a:lstStyle>
          <a:p>
            <a:fld id="{6C5ABFFC-9800-48A3-9DAA-7DEA6D8BFBAF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0527"/>
            <a:ext cx="2950454" cy="498812"/>
          </a:xfrm>
          <a:prstGeom prst="rect">
            <a:avLst/>
          </a:prstGeom>
        </p:spPr>
        <p:txBody>
          <a:bodyPr vert="horz" lIns="83896" tIns="41948" rIns="83896" bIns="4194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317" y="9440527"/>
            <a:ext cx="2950454" cy="498812"/>
          </a:xfrm>
          <a:prstGeom prst="rect">
            <a:avLst/>
          </a:prstGeom>
        </p:spPr>
        <p:txBody>
          <a:bodyPr vert="horz" lIns="83896" tIns="41948" rIns="83896" bIns="41948" rtlCol="0" anchor="b"/>
          <a:lstStyle>
            <a:lvl1pPr algn="r">
              <a:defRPr sz="1100"/>
            </a:lvl1pPr>
          </a:lstStyle>
          <a:p>
            <a:fld id="{A507090F-435A-4FDD-994B-016406410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748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D63AF0B-A1EC-4EA7-A647-42C82B63446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D47884C-79BD-4321-BAE4-2999FC54FF5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87A1D8E-CB90-4FC5-ADBE-83AD6B872B3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98B1473-347F-4759-9E6C-2B1301BFA28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41910E3-869E-463C-8391-2F720A1BEA9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CDC31F5-B7CE-4466-AF6F-41911D012EA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E27F0C6-8BA0-4D49-B4B9-15F15EB8179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EBC596-D83D-4623-B84B-EF25BAFC75A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D302321-3777-4535-B47A-4EB7B4CD16F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58A3429-92C5-460D-BF45-E0AC7B240DE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5EC40C4-949D-41DF-ADCE-2128683165C4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1A61827-FBA9-4667-9590-43723AE0894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Footer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737455-78F2-414C-929B-DB66AD2321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560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524078" y="1122480"/>
            <a:ext cx="9144471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09559" y="1604520"/>
            <a:ext cx="10973869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Footer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8257C71-F1B7-4F32-8F39-40802A6494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04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524078" y="1122480"/>
            <a:ext cx="9144471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559" y="1604520"/>
            <a:ext cx="10973869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Footer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2C703EF-5923-40DE-803C-34969BF5AE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672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4078" y="1122480"/>
            <a:ext cx="9144471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560" y="1604520"/>
            <a:ext cx="5354977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232772" y="1604520"/>
            <a:ext cx="5354977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Footer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121C028-CDF5-4A15-9D86-57CCE4F6E3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867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24078" y="1122480"/>
            <a:ext cx="9144471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Footer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BC4119B-06FF-4640-9251-3860DDBF2D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62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1524078" y="1122480"/>
            <a:ext cx="9144471" cy="1106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Footer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FD96B04-578E-4E6B-A064-1EA63F3FE8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575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524078" y="1122480"/>
            <a:ext cx="9144471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560" y="1604520"/>
            <a:ext cx="5354977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2772" y="1604520"/>
            <a:ext cx="5354977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609560" y="3682080"/>
            <a:ext cx="5354977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Footer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40FBCAB-62DD-4F8C-9D0B-FD95F18403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5425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524078" y="1122480"/>
            <a:ext cx="9144471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560" y="1604520"/>
            <a:ext cx="5354977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32772" y="1604520"/>
            <a:ext cx="5354977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232772" y="3682080"/>
            <a:ext cx="5354977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Footer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22D0843-C498-4DD2-9715-987A074F83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32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524078" y="1122480"/>
            <a:ext cx="9144471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560" y="1604520"/>
            <a:ext cx="5354977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232772" y="1604520"/>
            <a:ext cx="5354977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09559" y="3682080"/>
            <a:ext cx="1097386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Footer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D4EFC15-DB76-43B1-9599-663BF57E8D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48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4078" y="1122480"/>
            <a:ext cx="9144471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559" y="1604520"/>
            <a:ext cx="1097386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09559" y="3682080"/>
            <a:ext cx="1097386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Footer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179974C-3736-4DB8-A541-2638A700E2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27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524078" y="1122480"/>
            <a:ext cx="9144471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560" y="1604520"/>
            <a:ext cx="5354977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232772" y="1604520"/>
            <a:ext cx="5354977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9560" y="3682080"/>
            <a:ext cx="5354977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232772" y="3682080"/>
            <a:ext cx="5354977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Footer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1A272CF-BEA6-4B85-8611-3A1917E1B1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504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524078" y="1122480"/>
            <a:ext cx="9144471" cy="23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559" y="1604520"/>
            <a:ext cx="35335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320203" y="1604520"/>
            <a:ext cx="35335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8030846" y="1604520"/>
            <a:ext cx="35335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609559" y="3682080"/>
            <a:ext cx="35335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4320203" y="3682080"/>
            <a:ext cx="35335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8030846" y="3682080"/>
            <a:ext cx="35335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Footer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89B77DB-74DA-46DF-9A2F-68FAAAA122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0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XO Orie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/>
          <p:cNvPicPr/>
          <p:nvPr/>
        </p:nvPicPr>
        <p:blipFill>
          <a:blip r:embed="rId14">
            <a:alphaModFix amt="50000"/>
          </a:blip>
          <a:stretch/>
        </p:blipFill>
        <p:spPr>
          <a:xfrm>
            <a:off x="589320" y="28800"/>
            <a:ext cx="1154160" cy="861480"/>
          </a:xfrm>
          <a:prstGeom prst="rect">
            <a:avLst/>
          </a:prstGeom>
          <a:ln w="0">
            <a:noFill/>
          </a:ln>
        </p:spPr>
      </p:pic>
      <p:pic>
        <p:nvPicPr>
          <p:cNvPr id="7" name="Рисунок 8"/>
          <p:cNvPicPr/>
          <p:nvPr/>
        </p:nvPicPr>
        <p:blipFill>
          <a:blip r:embed="rId15">
            <a:alphaModFix amt="50000"/>
          </a:blip>
          <a:stretch/>
        </p:blipFill>
        <p:spPr>
          <a:xfrm>
            <a:off x="0" y="0"/>
            <a:ext cx="12176640" cy="6841440"/>
          </a:xfrm>
          <a:prstGeom prst="rect">
            <a:avLst/>
          </a:prstGeom>
          <a:ln w="0">
            <a:noFill/>
          </a:ln>
        </p:spPr>
      </p:pic>
      <p:sp>
        <p:nvSpPr>
          <p:cNvPr id="2" name="CustomShape 1"/>
          <p:cNvSpPr/>
          <p:nvPr/>
        </p:nvSpPr>
        <p:spPr>
          <a:xfrm>
            <a:off x="1627560" y="241920"/>
            <a:ext cx="4105440" cy="47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70000"/>
              </a:lnSpc>
              <a:buNone/>
            </a:pPr>
            <a:r>
              <a:rPr lang="ru-RU" sz="1800" b="0" strike="noStrike" spc="-1">
                <a:solidFill>
                  <a:srgbClr val="AC9054"/>
                </a:solidFill>
                <a:latin typeface="Calibri"/>
                <a:ea typeface="DejaVu Sans"/>
              </a:rPr>
              <a:t>Министерство сельского хозяйства</a:t>
            </a:r>
            <a:endParaRPr lang="ru-RU" sz="1800" b="0" strike="noStrike" spc="-1">
              <a:latin typeface="XO Oriel"/>
            </a:endParaRPr>
          </a:p>
          <a:p>
            <a:pPr>
              <a:lnSpc>
                <a:spcPct val="70000"/>
              </a:lnSpc>
              <a:buNone/>
            </a:pPr>
            <a:r>
              <a:rPr lang="ru-RU" sz="1800" b="0" strike="noStrike" spc="-1">
                <a:solidFill>
                  <a:srgbClr val="AC9054"/>
                </a:solidFill>
                <a:latin typeface="Calibri"/>
                <a:ea typeface="DejaVu Sans"/>
              </a:rPr>
              <a:t>и продовольствия Республики Татарстан</a:t>
            </a:r>
            <a:endParaRPr lang="ru-RU" sz="1800" b="0" strike="noStrike" spc="-1">
              <a:latin typeface="XO Oriel"/>
            </a:endParaRPr>
          </a:p>
        </p:txBody>
      </p:sp>
      <p:pic>
        <p:nvPicPr>
          <p:cNvPr id="3" name="Рисунок 10"/>
          <p:cNvPicPr/>
          <p:nvPr/>
        </p:nvPicPr>
        <p:blipFill>
          <a:blip r:embed="rId16">
            <a:alphaModFix amt="50000"/>
          </a:blip>
          <a:stretch/>
        </p:blipFill>
        <p:spPr>
          <a:xfrm>
            <a:off x="11072520" y="50760"/>
            <a:ext cx="857880" cy="8578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10"/>
          <p:cNvPicPr/>
          <p:nvPr/>
        </p:nvPicPr>
        <p:blipFill>
          <a:blip r:embed="rId14">
            <a:alphaModFix amt="50000"/>
          </a:blip>
          <a:stretch/>
        </p:blipFill>
        <p:spPr>
          <a:xfrm>
            <a:off x="0" y="0"/>
            <a:ext cx="12177360" cy="6842160"/>
          </a:xfrm>
          <a:prstGeom prst="rect">
            <a:avLst/>
          </a:prstGeom>
          <a:ln w="0">
            <a:noFill/>
          </a:ln>
        </p:spPr>
      </p:pic>
      <p:pic>
        <p:nvPicPr>
          <p:cNvPr id="43" name="Рисунок 11"/>
          <p:cNvPicPr/>
          <p:nvPr/>
        </p:nvPicPr>
        <p:blipFill>
          <a:blip r:embed="rId15">
            <a:alphaModFix amt="50000"/>
          </a:blip>
          <a:stretch/>
        </p:blipFill>
        <p:spPr>
          <a:xfrm>
            <a:off x="811440" y="119880"/>
            <a:ext cx="840600" cy="841320"/>
          </a:xfrm>
          <a:prstGeom prst="rect">
            <a:avLst/>
          </a:prstGeom>
          <a:ln w="0">
            <a:noFill/>
          </a:ln>
        </p:spPr>
      </p:pic>
      <p:pic>
        <p:nvPicPr>
          <p:cNvPr id="44" name="Рисунок 12"/>
          <p:cNvPicPr/>
          <p:nvPr/>
        </p:nvPicPr>
        <p:blipFill>
          <a:blip r:embed="rId16">
            <a:alphaModFix amt="50000"/>
          </a:blip>
          <a:stretch/>
        </p:blipFill>
        <p:spPr>
          <a:xfrm>
            <a:off x="10847520" y="47880"/>
            <a:ext cx="1319760" cy="986040"/>
          </a:xfrm>
          <a:prstGeom prst="rect">
            <a:avLst/>
          </a:prstGeom>
          <a:ln w="0"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099320" cy="349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nos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nos"/>
                <a:ea typeface="DejaVu Sans"/>
              </a:rPr>
              <a:t>&lt;нижний колонтитул&gt;</a:t>
            </a:r>
            <a:endParaRPr lang="ru-RU" sz="1400" b="0" strike="noStrike" spc="-1">
              <a:latin typeface="Tinos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ldNum" idx="2"/>
          </p:nvPr>
        </p:nvSpPr>
        <p:spPr>
          <a:xfrm>
            <a:off x="8611200" y="6356520"/>
            <a:ext cx="2727720" cy="349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buNone/>
              <a:defRPr lang="ru-RU" sz="1600" b="0" strike="noStrike" spc="-1">
                <a:solidFill>
                  <a:srgbClr val="7E7E7E"/>
                </a:solidFill>
                <a:latin typeface="Arial"/>
                <a:ea typeface="DejaVu Sans"/>
              </a:defRPr>
            </a:lvl1pPr>
          </a:lstStyle>
          <a:p>
            <a:pPr>
              <a:lnSpc>
                <a:spcPct val="100000"/>
              </a:lnSpc>
              <a:buNone/>
            </a:pPr>
            <a:fld id="{038A34B6-84C3-42F3-B248-CAC5D022B7B7}" type="slidenum">
              <a:rPr lang="ru-RU" sz="1600" b="0" strike="noStrike" spc="-1">
                <a:solidFill>
                  <a:srgbClr val="7E7E7E"/>
                </a:solidFill>
                <a:latin typeface="Arial"/>
                <a:ea typeface="DejaVu Sans"/>
              </a:rPr>
              <a:t>‹#›</a:t>
            </a:fld>
            <a:endParaRPr lang="ru-RU" sz="1600" b="0" strike="noStrike" spc="-1">
              <a:latin typeface="Tinos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27720" cy="349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ru-RU" sz="1400" b="0" strike="noStrike" spc="-1">
                <a:latin typeface="Tinos"/>
              </a:defRPr>
            </a:lvl1pPr>
          </a:lstStyle>
          <a:p>
            <a:r>
              <a:rPr lang="ru-RU" sz="1400" b="0" strike="noStrike" spc="-1">
                <a:latin typeface="Tinos"/>
              </a:rPr>
              <a:t>&lt;дата/время&gt;</a:t>
            </a:r>
          </a:p>
        </p:txBody>
      </p:sp>
      <p:sp>
        <p:nvSpPr>
          <p:cNvPr id="4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0"/>
          <p:cNvPicPr/>
          <p:nvPr/>
        </p:nvPicPr>
        <p:blipFill>
          <a:blip r:embed="rId14"/>
          <a:stretch/>
        </p:blipFill>
        <p:spPr>
          <a:xfrm>
            <a:off x="0" y="0"/>
            <a:ext cx="12192988" cy="6857280"/>
          </a:xfrm>
          <a:prstGeom prst="rect">
            <a:avLst/>
          </a:prstGeom>
          <a:ln w="0">
            <a:noFill/>
          </a:ln>
        </p:spPr>
      </p:pic>
      <p:pic>
        <p:nvPicPr>
          <p:cNvPr id="9" name="Рисунок 11"/>
          <p:cNvPicPr/>
          <p:nvPr/>
        </p:nvPicPr>
        <p:blipFill>
          <a:blip r:embed="rId15"/>
          <a:stretch/>
        </p:blipFill>
        <p:spPr>
          <a:xfrm>
            <a:off x="811546" y="119880"/>
            <a:ext cx="855831" cy="85644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2"/>
          <p:cNvPicPr/>
          <p:nvPr/>
        </p:nvPicPr>
        <p:blipFill>
          <a:blip r:embed="rId16"/>
          <a:stretch/>
        </p:blipFill>
        <p:spPr>
          <a:xfrm>
            <a:off x="10848213" y="47880"/>
            <a:ext cx="1335054" cy="10011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ftr" idx="1"/>
          </p:nvPr>
        </p:nvSpPr>
        <p:spPr>
          <a:xfrm>
            <a:off x="4145940" y="6378120"/>
            <a:ext cx="3901108" cy="34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nos"/>
              </a:defRPr>
            </a:lvl1pPr>
          </a:lstStyle>
          <a:p>
            <a:r>
              <a:rPr lang="ru-RU" smtClean="0">
                <a:solidFill>
                  <a:prstClr val="black"/>
                </a:solidFill>
              </a:rPr>
              <a:t> 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2"/>
          </p:nvPr>
        </p:nvSpPr>
        <p:spPr>
          <a:xfrm>
            <a:off x="11643556" y="6396480"/>
            <a:ext cx="276156" cy="25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25560">
              <a:lnSpc>
                <a:spcPts val="1865"/>
              </a:lnSpc>
              <a:buNone/>
              <a:defRPr lang="ru-RU" sz="1600" b="0" strike="noStrike" spc="-7">
                <a:solidFill>
                  <a:srgbClr val="7E7E7E"/>
                </a:solidFill>
                <a:latin typeface="Arial"/>
              </a:defRPr>
            </a:lvl1pPr>
          </a:lstStyle>
          <a:p>
            <a:fld id="{7932F385-BF49-4FB6-BB61-DA03205F6EF5}" type="slidenum">
              <a:rPr lang="ru-RU" smtClean="0"/>
              <a:pPr/>
              <a:t>‹#›</a:t>
            </a:fld>
            <a:endParaRPr lang="ru-RU" spc="-1">
              <a:latin typeface="Tinos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dt" idx="3"/>
          </p:nvPr>
        </p:nvSpPr>
        <p:spPr>
          <a:xfrm>
            <a:off x="609559" y="6378120"/>
            <a:ext cx="2803685" cy="34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ru-RU" sz="1400" b="0" strike="noStrike" spc="-1">
                <a:latin typeface="Tinos"/>
              </a:defRPr>
            </a:lvl1pPr>
          </a:lstStyle>
          <a:p>
            <a:r>
              <a:rPr lang="ru-RU" smtClean="0">
                <a:solidFill>
                  <a:prstClr val="black"/>
                </a:solidFill>
              </a:rPr>
              <a:t> 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title"/>
          </p:nvPr>
        </p:nvSpPr>
        <p:spPr>
          <a:xfrm>
            <a:off x="609559" y="273600"/>
            <a:ext cx="10973869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609559" y="1604520"/>
            <a:ext cx="10973869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123034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00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7.wmf"/><Relationship Id="rId7" Type="http://schemas.openxmlformats.org/officeDocument/2006/relationships/image" Target="../media/image11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3.jpeg"/><Relationship Id="rId4" Type="http://schemas.openxmlformats.org/officeDocument/2006/relationships/image" Target="../media/image8.wmf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wmf"/><Relationship Id="rId11" Type="http://schemas.openxmlformats.org/officeDocument/2006/relationships/image" Target="../media/image18.png"/><Relationship Id="rId5" Type="http://schemas.openxmlformats.org/officeDocument/2006/relationships/image" Target="../media/image9.wmf"/><Relationship Id="rId10" Type="http://schemas.openxmlformats.org/officeDocument/2006/relationships/image" Target="../media/image17.png"/><Relationship Id="rId4" Type="http://schemas.openxmlformats.org/officeDocument/2006/relationships/image" Target="../media/image7.wmf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401311&amp;date=08.04.2022&amp;dst=105590&amp;field=134" TargetMode="External"/><Relationship Id="rId2" Type="http://schemas.openxmlformats.org/officeDocument/2006/relationships/hyperlink" Target="https://login.consultant.ru/link/?req=doc&amp;base=LAW&amp;n=401311&amp;date=08.04.2022&amp;dst=104679&amp;field=134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login.consultant.ru/link/?req=doc&amp;base=LAW&amp;n=401311&amp;date=08.04.2022&amp;dst=104424&amp;field=134" TargetMode="External"/><Relationship Id="rId4" Type="http://schemas.openxmlformats.org/officeDocument/2006/relationships/hyperlink" Target="https://login.consultant.ru/link/?req=doc&amp;base=LAW&amp;n=401311&amp;date=08.04.2022&amp;dst=104123&amp;field=13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олилиния 132"/>
          <p:cNvSpPr/>
          <p:nvPr/>
        </p:nvSpPr>
        <p:spPr>
          <a:xfrm>
            <a:off x="720000" y="1004040"/>
            <a:ext cx="5208840" cy="4575600"/>
          </a:xfrm>
          <a:custGeom>
            <a:avLst/>
            <a:gdLst/>
            <a:ahLst/>
            <a:cxnLst/>
            <a:rect l="l" t="t" r="r" b="b"/>
            <a:pathLst>
              <a:path w="28499" h="14708">
                <a:moveTo>
                  <a:pt x="0" y="0"/>
                </a:moveTo>
                <a:lnTo>
                  <a:pt x="28499" y="0"/>
                </a:lnTo>
                <a:lnTo>
                  <a:pt x="28499" y="14708"/>
                </a:lnTo>
                <a:lnTo>
                  <a:pt x="0" y="1470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>
              <a:alphaModFix amt="26000"/>
            </a:blip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1"/>
          <p:cNvSpPr/>
          <p:nvPr/>
        </p:nvSpPr>
        <p:spPr>
          <a:xfrm>
            <a:off x="6492860" y="672976"/>
            <a:ext cx="4597560" cy="15656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62720" algn="ctr">
              <a:lnSpc>
                <a:spcPts val="2341"/>
              </a:lnSpc>
              <a:buNone/>
            </a:pPr>
            <a:r>
              <a:rPr lang="ru-RU" sz="2400" b="0" strike="noStrike" spc="-1" dirty="0" err="1">
                <a:solidFill>
                  <a:srgbClr val="C9211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Агрострахование</a:t>
            </a:r>
            <a:r>
              <a:rPr lang="ru-RU" sz="2400" b="0" strike="noStrike" spc="-1" dirty="0">
                <a:solidFill>
                  <a:srgbClr val="355269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– </a:t>
            </a:r>
            <a:r>
              <a:rPr lang="ru-RU" sz="2400" b="0" strike="noStrike" spc="-1" dirty="0">
                <a:solidFill>
                  <a:srgbClr val="1E6A39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инструмент защиты имущественных интересов хозяйств и экономической стабильности</a:t>
            </a:r>
            <a:r>
              <a:rPr lang="ru-RU" sz="2400" b="1" strike="noStrike" spc="-1" dirty="0">
                <a:solidFill>
                  <a:srgbClr val="1E6A39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endParaRPr lang="ru-RU" sz="24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5162400" y="6261480"/>
            <a:ext cx="18576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0" strike="noStrike" spc="-1" dirty="0">
                <a:solidFill>
                  <a:srgbClr val="355269"/>
                </a:solidFill>
                <a:latin typeface="Arial"/>
                <a:ea typeface="DejaVu Sans"/>
              </a:rPr>
              <a:t>Казань – 2023 г.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6623786" y="2786400"/>
            <a:ext cx="5399640" cy="279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0" strike="noStrike" spc="-1" dirty="0">
                <a:solidFill>
                  <a:srgbClr val="4E102D"/>
                </a:solidFill>
                <a:latin typeface="Tahoma"/>
                <a:ea typeface="Tahoma"/>
              </a:rPr>
              <a:t>Непредсказуемые погодные условия, </a:t>
            </a:r>
            <a:endParaRPr lang="ru-RU" sz="1800" b="0" strike="noStrike" spc="-1" dirty="0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 dirty="0">
                <a:solidFill>
                  <a:srgbClr val="4E102D"/>
                </a:solidFill>
                <a:latin typeface="Tahoma"/>
                <a:ea typeface="Tahoma"/>
              </a:rPr>
              <a:t>изменения климата, </a:t>
            </a:r>
            <a:endParaRPr lang="ru-RU" sz="1800" b="0" strike="noStrike" spc="-1" dirty="0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 dirty="0">
                <a:solidFill>
                  <a:srgbClr val="4E102D"/>
                </a:solidFill>
                <a:latin typeface="Tahoma"/>
                <a:ea typeface="Tahoma"/>
              </a:rPr>
              <a:t>неожиданные губительные болезни растений и животных - всё это может подорвать стабильное развитие </a:t>
            </a:r>
            <a:r>
              <a:rPr lang="ru-RU" sz="1800" b="0" strike="noStrike" spc="-1" dirty="0" smtClean="0">
                <a:solidFill>
                  <a:srgbClr val="4E102D"/>
                </a:solidFill>
                <a:latin typeface="Tahoma"/>
                <a:ea typeface="Tahoma"/>
              </a:rPr>
              <a:t>сельского хозяйства</a:t>
            </a:r>
            <a:r>
              <a:rPr lang="ru-RU" sz="1800" b="0" strike="noStrike" spc="-1" dirty="0">
                <a:solidFill>
                  <a:srgbClr val="4E102D"/>
                </a:solidFill>
                <a:latin typeface="Tahoma"/>
                <a:ea typeface="Tahoma"/>
              </a:rPr>
              <a:t>.</a:t>
            </a:r>
            <a:endParaRPr lang="ru-RU" sz="1800" b="0" strike="noStrike" spc="-1" dirty="0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 dirty="0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0" strike="noStrike" spc="-1" dirty="0">
                <a:solidFill>
                  <a:srgbClr val="4E102D"/>
                </a:solidFill>
                <a:latin typeface="Tahoma"/>
                <a:ea typeface="Tahoma"/>
              </a:rPr>
              <a:t>Для быстрого восстановления сельскохозяйственного производства, получения возможности прибыльного результата и роста благосостояния страны созданы программы государственной поддержки с помощью субсидирования  страхования. </a:t>
            </a:r>
            <a:endParaRPr lang="ru-RU" sz="18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Прямоугольник 138"/>
          <p:cNvSpPr/>
          <p:nvPr/>
        </p:nvSpPr>
        <p:spPr>
          <a:xfrm>
            <a:off x="1985580" y="277304"/>
            <a:ext cx="8253720" cy="69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b="0" strike="noStrike" cap="all" spc="-1" dirty="0">
                <a:solidFill>
                  <a:srgbClr val="366000"/>
                </a:solidFill>
                <a:latin typeface="XO Thames"/>
                <a:ea typeface="DejaVu Sans"/>
              </a:rPr>
              <a:t>Динамика </a:t>
            </a:r>
            <a:r>
              <a:rPr lang="ru-RU" sz="2000" b="0" strike="noStrike" cap="all" spc="-1" dirty="0" smtClean="0">
                <a:solidFill>
                  <a:srgbClr val="366000"/>
                </a:solidFill>
                <a:latin typeface="XO Thames"/>
                <a:ea typeface="DejaVu Sans"/>
              </a:rPr>
              <a:t>страхования </a:t>
            </a:r>
            <a:r>
              <a:rPr lang="ru-RU" sz="2000" b="0" strike="noStrike" cap="all" spc="-1" dirty="0">
                <a:solidFill>
                  <a:srgbClr val="366000"/>
                </a:solidFill>
                <a:latin typeface="XO Thames"/>
                <a:ea typeface="DejaVu Sans"/>
              </a:rPr>
              <a:t>УРОЖАЯ с/х культур С ГОСУДАРСТВЕННОЙ ПОДДЕРЖКОЙ в Республике </a:t>
            </a:r>
            <a:r>
              <a:rPr lang="ru-RU" sz="2000" b="0" strike="noStrike" cap="all" spc="-1" dirty="0" smtClean="0">
                <a:solidFill>
                  <a:srgbClr val="366000"/>
                </a:solidFill>
                <a:latin typeface="XO Thames"/>
                <a:ea typeface="DejaVu Sans"/>
              </a:rPr>
              <a:t>Татарстан</a:t>
            </a:r>
            <a:endParaRPr lang="ru-RU" sz="2000" b="0" strike="noStrike" spc="-1" dirty="0">
              <a:latin typeface="XO Oriel"/>
            </a:endParaRPr>
          </a:p>
        </p:txBody>
      </p:sp>
      <p:pic>
        <p:nvPicPr>
          <p:cNvPr id="93" name="Рисунок 143"/>
          <p:cNvPicPr/>
          <p:nvPr/>
        </p:nvPicPr>
        <p:blipFill>
          <a:blip r:embed="rId2">
            <a:alphaModFix amt="50000"/>
          </a:blip>
          <a:stretch/>
        </p:blipFill>
        <p:spPr>
          <a:xfrm>
            <a:off x="720000" y="5915160"/>
            <a:ext cx="1967040" cy="372240"/>
          </a:xfrm>
          <a:prstGeom prst="rect">
            <a:avLst/>
          </a:prstGeom>
          <a:ln w="0">
            <a:noFill/>
          </a:ln>
        </p:spPr>
      </p:pic>
      <p:pic>
        <p:nvPicPr>
          <p:cNvPr id="94" name="Рисунок 144"/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2880000" y="5760000"/>
            <a:ext cx="1015920" cy="707040"/>
          </a:xfrm>
          <a:prstGeom prst="rect">
            <a:avLst/>
          </a:prstGeom>
          <a:ln w="0">
            <a:noFill/>
          </a:ln>
        </p:spPr>
      </p:pic>
      <p:pic>
        <p:nvPicPr>
          <p:cNvPr id="95" name="Рисунок 145"/>
          <p:cNvPicPr/>
          <p:nvPr/>
        </p:nvPicPr>
        <p:blipFill>
          <a:blip r:embed="rId4">
            <a:alphaModFix amt="50000"/>
          </a:blip>
          <a:stretch/>
        </p:blipFill>
        <p:spPr>
          <a:xfrm>
            <a:off x="4075200" y="5766480"/>
            <a:ext cx="952200" cy="700560"/>
          </a:xfrm>
          <a:prstGeom prst="rect">
            <a:avLst/>
          </a:prstGeom>
          <a:ln w="0">
            <a:noFill/>
          </a:ln>
        </p:spPr>
      </p:pic>
      <p:pic>
        <p:nvPicPr>
          <p:cNvPr id="96" name="Рисунок 146"/>
          <p:cNvPicPr/>
          <p:nvPr/>
        </p:nvPicPr>
        <p:blipFill>
          <a:blip r:embed="rId5">
            <a:alphaModFix amt="50000"/>
          </a:blip>
          <a:stretch/>
        </p:blipFill>
        <p:spPr>
          <a:xfrm>
            <a:off x="5186880" y="5939640"/>
            <a:ext cx="1640520" cy="527400"/>
          </a:xfrm>
          <a:prstGeom prst="rect">
            <a:avLst/>
          </a:prstGeom>
          <a:ln w="0">
            <a:noFill/>
          </a:ln>
        </p:spPr>
      </p:pic>
      <p:pic>
        <p:nvPicPr>
          <p:cNvPr id="97" name="Рисунок 147"/>
          <p:cNvPicPr/>
          <p:nvPr/>
        </p:nvPicPr>
        <p:blipFill>
          <a:blip r:embed="rId6">
            <a:alphaModFix amt="50000"/>
          </a:blip>
          <a:stretch/>
        </p:blipFill>
        <p:spPr>
          <a:xfrm>
            <a:off x="7200360" y="5829120"/>
            <a:ext cx="1427040" cy="457920"/>
          </a:xfrm>
          <a:prstGeom prst="rect">
            <a:avLst/>
          </a:prstGeom>
          <a:ln w="0">
            <a:noFill/>
          </a:ln>
        </p:spPr>
      </p:pic>
      <p:pic>
        <p:nvPicPr>
          <p:cNvPr id="99" name="Picture 2" descr="E:\Видеоконференции\Фотоматериалы\горох.jpg"/>
          <p:cNvPicPr/>
          <p:nvPr/>
        </p:nvPicPr>
        <p:blipFill>
          <a:blip r:embed="rId7">
            <a:alphaModFix amt="50000"/>
          </a:blip>
          <a:srcRect t="12079"/>
          <a:stretch/>
        </p:blipFill>
        <p:spPr>
          <a:xfrm>
            <a:off x="9071640" y="4860000"/>
            <a:ext cx="2795760" cy="15361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10236554"/>
              </p:ext>
            </p:extLst>
          </p:nvPr>
        </p:nvGraphicFramePr>
        <p:xfrm>
          <a:off x="2276953" y="1800806"/>
          <a:ext cx="5931815" cy="3727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2" name="Прямоугольник 141"/>
          <p:cNvSpPr/>
          <p:nvPr/>
        </p:nvSpPr>
        <p:spPr>
          <a:xfrm>
            <a:off x="1895760" y="2564213"/>
            <a:ext cx="3518212" cy="53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1" strike="noStrike" spc="-1" dirty="0">
                <a:solidFill>
                  <a:srgbClr val="069A2E"/>
                </a:solidFill>
                <a:latin typeface="XO Oriel"/>
                <a:ea typeface="DejaVu Sans"/>
              </a:rPr>
              <a:t>Площадь застрахованных посевов(посадок) с/х культур, </a:t>
            </a:r>
            <a:r>
              <a:rPr lang="ru-RU" sz="1400" b="1" strike="noStrike" spc="-1" dirty="0" err="1" smtClean="0">
                <a:solidFill>
                  <a:srgbClr val="069A2E"/>
                </a:solidFill>
                <a:latin typeface="XO Oriel"/>
                <a:ea typeface="DejaVu Sans"/>
              </a:rPr>
              <a:t>тыс.га</a:t>
            </a:r>
            <a:endParaRPr lang="ru-RU" sz="1400" b="0" strike="noStrike" spc="-1" dirty="0">
              <a:latin typeface="XO Oriel"/>
            </a:endParaRPr>
          </a:p>
        </p:txBody>
      </p:sp>
      <p:pic>
        <p:nvPicPr>
          <p:cNvPr id="98" name="Picture 6" descr="\\RAY\Pictures\НОВАЯ БАЗА\КОРМОПРОИЗВОДСТВО\Поля кормовых культур\рапс00000.jpg"/>
          <p:cNvPicPr/>
          <p:nvPr/>
        </p:nvPicPr>
        <p:blipFill>
          <a:blip r:embed="rId9">
            <a:alphaModFix amt="50000"/>
          </a:blip>
          <a:srcRect r="20130"/>
          <a:stretch/>
        </p:blipFill>
        <p:spPr>
          <a:xfrm>
            <a:off x="9047880" y="3165120"/>
            <a:ext cx="2809080" cy="1610280"/>
          </a:xfrm>
          <a:prstGeom prst="rect">
            <a:avLst/>
          </a:prstGeom>
          <a:ln w="0">
            <a:noFill/>
          </a:ln>
        </p:spPr>
      </p:pic>
      <p:pic>
        <p:nvPicPr>
          <p:cNvPr id="100" name="Picture 4" descr="E:\Видеоконференции\Фотоматериалы\поля\print_367339_210997.jpg"/>
          <p:cNvPicPr/>
          <p:nvPr/>
        </p:nvPicPr>
        <p:blipFill>
          <a:blip r:embed="rId10"/>
          <a:stretch/>
        </p:blipFill>
        <p:spPr>
          <a:xfrm>
            <a:off x="9060480" y="1451520"/>
            <a:ext cx="2810520" cy="1599480"/>
          </a:xfrm>
          <a:prstGeom prst="rect">
            <a:avLst/>
          </a:prstGeom>
          <a:ln w="0">
            <a:noFill/>
          </a:ln>
        </p:spPr>
      </p:pic>
      <p:sp>
        <p:nvSpPr>
          <p:cNvPr id="103" name="Овал 102"/>
          <p:cNvSpPr/>
          <p:nvPr/>
        </p:nvSpPr>
        <p:spPr>
          <a:xfrm>
            <a:off x="4885380" y="4420440"/>
            <a:ext cx="714960" cy="354960"/>
          </a:xfrm>
          <a:prstGeom prst="ellipse">
            <a:avLst/>
          </a:prstGeom>
          <a:solidFill>
            <a:srgbClr val="BBE33D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 dirty="0" smtClean="0">
                <a:solidFill>
                  <a:srgbClr val="355269"/>
                </a:solidFill>
                <a:latin typeface="XO Oriel"/>
                <a:ea typeface="DejaVu Sans"/>
              </a:rPr>
              <a:t>217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105" name="Овал 104"/>
          <p:cNvSpPr/>
          <p:nvPr/>
        </p:nvSpPr>
        <p:spPr>
          <a:xfrm>
            <a:off x="3030480" y="4682520"/>
            <a:ext cx="714960" cy="354960"/>
          </a:xfrm>
          <a:prstGeom prst="ellipse">
            <a:avLst/>
          </a:prstGeom>
          <a:solidFill>
            <a:srgbClr val="BBE33D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 dirty="0" smtClean="0">
                <a:solidFill>
                  <a:srgbClr val="355269"/>
                </a:solidFill>
                <a:latin typeface="XO Oriel"/>
                <a:ea typeface="DejaVu Sans"/>
              </a:rPr>
              <a:t>135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106" name="Овал 105"/>
          <p:cNvSpPr/>
          <p:nvPr/>
        </p:nvSpPr>
        <p:spPr>
          <a:xfrm>
            <a:off x="6764029" y="3511492"/>
            <a:ext cx="714960" cy="306360"/>
          </a:xfrm>
          <a:prstGeom prst="ellipse">
            <a:avLst/>
          </a:prstGeom>
          <a:solidFill>
            <a:srgbClr val="BBE33D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 dirty="0" smtClean="0">
                <a:latin typeface="XO Oriel"/>
              </a:rPr>
              <a:t>567</a:t>
            </a:r>
            <a:endParaRPr lang="ru-RU" sz="1400" b="1" strike="noStrike" spc="-1" dirty="0">
              <a:latin typeface="XO Oriel"/>
            </a:endParaRPr>
          </a:p>
        </p:txBody>
      </p:sp>
      <p:sp>
        <p:nvSpPr>
          <p:cNvPr id="107" name="Прямоугольник 137"/>
          <p:cNvSpPr/>
          <p:nvPr/>
        </p:nvSpPr>
        <p:spPr>
          <a:xfrm>
            <a:off x="4797720" y="1390784"/>
            <a:ext cx="3778560" cy="34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1" strike="noStrike" spc="-1" dirty="0" smtClean="0">
                <a:solidFill>
                  <a:srgbClr val="F10D0C"/>
                </a:solidFill>
                <a:latin typeface="XO Oriel"/>
                <a:ea typeface="DejaVu Sans"/>
              </a:rPr>
              <a:t>21% - доля </a:t>
            </a:r>
            <a:r>
              <a:rPr lang="ru-RU" sz="1400" b="1" strike="noStrike" spc="-1" dirty="0">
                <a:solidFill>
                  <a:srgbClr val="F10D0C"/>
                </a:solidFill>
                <a:latin typeface="XO Oriel"/>
                <a:ea typeface="DejaVu Sans"/>
              </a:rPr>
              <a:t>застрахованных посевов от всей посевной площади с/х </a:t>
            </a:r>
            <a:r>
              <a:rPr lang="ru-RU" sz="1400" b="1" strike="noStrike" spc="-1" dirty="0" smtClean="0">
                <a:solidFill>
                  <a:srgbClr val="F10D0C"/>
                </a:solidFill>
                <a:latin typeface="XO Oriel"/>
                <a:ea typeface="DejaVu Sans"/>
              </a:rPr>
              <a:t>культур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117753" y="2677793"/>
            <a:ext cx="714960" cy="306360"/>
          </a:xfrm>
          <a:prstGeom prst="ellipse">
            <a:avLst/>
          </a:prstGeom>
          <a:solidFill>
            <a:srgbClr val="BBE33D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 dirty="0" smtClean="0">
                <a:solidFill>
                  <a:srgbClr val="355269"/>
                </a:solidFill>
                <a:latin typeface="XO Oriel"/>
                <a:ea typeface="DejaVu Sans"/>
              </a:rPr>
              <a:t>567</a:t>
            </a:r>
            <a:endParaRPr lang="ru-RU" sz="14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Прямоугольник 4"/>
          <p:cNvSpPr/>
          <p:nvPr/>
        </p:nvSpPr>
        <p:spPr>
          <a:xfrm>
            <a:off x="1636560" y="180000"/>
            <a:ext cx="9343080" cy="12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b="0" strike="noStrike" cap="all" spc="-1">
                <a:solidFill>
                  <a:srgbClr val="366000"/>
                </a:solidFill>
                <a:latin typeface="XO Thames"/>
                <a:ea typeface="DejaVu Sans"/>
              </a:rPr>
              <a:t>Страховые компании, занимающиеся страхованием УРОЖАЯ с/х культур С ГОСУДАРСТВЕННОЙ ПОДДЕРЖКОЙ в Республике татарстан — члены национального союза агростраховщиков</a:t>
            </a:r>
            <a:endParaRPr lang="ru-RU" sz="2000" b="0" strike="noStrike" spc="-1">
              <a:latin typeface="XO Oriel"/>
            </a:endParaRPr>
          </a:p>
        </p:txBody>
      </p:sp>
      <p:pic>
        <p:nvPicPr>
          <p:cNvPr id="109" name="Рисунок 16"/>
          <p:cNvPicPr/>
          <p:nvPr/>
        </p:nvPicPr>
        <p:blipFill>
          <a:blip r:embed="rId2"/>
          <a:srcRect l="16500" t="25238" r="38781" b="8071"/>
          <a:stretch/>
        </p:blipFill>
        <p:spPr>
          <a:xfrm>
            <a:off x="680040" y="4483080"/>
            <a:ext cx="2379600" cy="19965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10" name="Таблица 109"/>
          <p:cNvGraphicFramePr/>
          <p:nvPr>
            <p:extLst>
              <p:ext uri="{D42A27DB-BD31-4B8C-83A1-F6EECF244321}">
                <p14:modId xmlns:p14="http://schemas.microsoft.com/office/powerpoint/2010/main" val="4211055515"/>
              </p:ext>
            </p:extLst>
          </p:nvPr>
        </p:nvGraphicFramePr>
        <p:xfrm>
          <a:off x="3369991" y="1500245"/>
          <a:ext cx="7784640" cy="4892040"/>
        </p:xfrm>
        <a:graphic>
          <a:graphicData uri="http://schemas.openxmlformats.org/drawingml/2006/table">
            <a:tbl>
              <a:tblPr/>
              <a:tblGrid>
                <a:gridCol w="3892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2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4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00"/>
                        </a:spcBef>
                        <a:buNone/>
                      </a:pPr>
                      <a:r>
                        <a:rPr lang="ru-RU" sz="1800" b="1" strike="noStrike" spc="-1" dirty="0">
                          <a:solidFill>
                            <a:srgbClr val="4E102D"/>
                          </a:solidFill>
                          <a:latin typeface="Calibri"/>
                        </a:rPr>
                        <a:t>АО </a:t>
                      </a:r>
                      <a:r>
                        <a:rPr lang="ru-RU" sz="1800" b="1" strike="noStrike" spc="-1" dirty="0" err="1">
                          <a:solidFill>
                            <a:srgbClr val="4E102D"/>
                          </a:solidFill>
                          <a:latin typeface="Calibri"/>
                        </a:rPr>
                        <a:t>СК</a:t>
                      </a:r>
                      <a:r>
                        <a:rPr lang="ru-RU" sz="1800" b="1" strike="noStrike" spc="-1" dirty="0">
                          <a:solidFill>
                            <a:srgbClr val="4E102D"/>
                          </a:solidFill>
                          <a:latin typeface="Calibri"/>
                        </a:rPr>
                        <a:t> «</a:t>
                      </a:r>
                      <a:r>
                        <a:rPr lang="ru-RU" sz="1800" b="1" strike="noStrike" spc="-1" dirty="0" err="1">
                          <a:solidFill>
                            <a:srgbClr val="4E102D"/>
                          </a:solidFill>
                          <a:latin typeface="Calibri"/>
                        </a:rPr>
                        <a:t>РСХБ</a:t>
                      </a:r>
                      <a:r>
                        <a:rPr lang="ru-RU" sz="1800" b="1" strike="noStrike" spc="-1" dirty="0">
                          <a:solidFill>
                            <a:srgbClr val="4E102D"/>
                          </a:solidFill>
                          <a:latin typeface="Calibri"/>
                        </a:rPr>
                        <a:t> — Страхование»</a:t>
                      </a:r>
                      <a:endParaRPr lang="ru-RU" sz="1800" b="0" strike="noStrike" spc="-1" dirty="0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00"/>
                        </a:spcBef>
                        <a:buNone/>
                      </a:pPr>
                      <a:r>
                        <a:rPr lang="ru-RU" sz="1800" b="1" strike="noStrike" spc="-1" dirty="0" smtClean="0">
                          <a:solidFill>
                            <a:srgbClr val="4E102D"/>
                          </a:solidFill>
                          <a:latin typeface="Calibri"/>
                        </a:rPr>
                        <a:t>ООО </a:t>
                      </a:r>
                      <a:r>
                        <a:rPr lang="ru-RU" sz="1800" b="1" strike="noStrike" spc="-1" dirty="0">
                          <a:solidFill>
                            <a:srgbClr val="4E102D"/>
                          </a:solidFill>
                          <a:latin typeface="Calibri"/>
                        </a:rPr>
                        <a:t>«</a:t>
                      </a:r>
                      <a:r>
                        <a:rPr lang="ru-RU" sz="1800" b="1" strike="noStrike" spc="-1" dirty="0" err="1">
                          <a:solidFill>
                            <a:srgbClr val="4E102D"/>
                          </a:solidFill>
                          <a:latin typeface="Calibri"/>
                        </a:rPr>
                        <a:t>СК</a:t>
                      </a:r>
                      <a:r>
                        <a:rPr lang="ru-RU" sz="1800" b="1" strike="noStrike" spc="-1" dirty="0">
                          <a:solidFill>
                            <a:srgbClr val="4E102D"/>
                          </a:solidFill>
                          <a:latin typeface="Calibri"/>
                        </a:rPr>
                        <a:t> «Согласие»</a:t>
                      </a:r>
                      <a:endParaRPr lang="ru-RU" sz="1800" b="0" strike="noStrike" spc="-1" dirty="0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00"/>
                        </a:spcBef>
                        <a:buNone/>
                      </a:pPr>
                      <a:r>
                        <a:rPr lang="ru-RU" sz="1800" b="1" strike="noStrike" spc="-1" dirty="0" smtClean="0">
                          <a:solidFill>
                            <a:srgbClr val="4E102D"/>
                          </a:solidFill>
                          <a:latin typeface="Calibri"/>
                        </a:rPr>
                        <a:t>ООО </a:t>
                      </a:r>
                      <a:r>
                        <a:rPr lang="ru-RU" sz="1800" b="1" strike="noStrike" spc="-1" dirty="0" err="1">
                          <a:solidFill>
                            <a:srgbClr val="4E102D"/>
                          </a:solidFill>
                          <a:latin typeface="Calibri"/>
                        </a:rPr>
                        <a:t>СК</a:t>
                      </a:r>
                      <a:r>
                        <a:rPr lang="ru-RU" sz="1800" b="1" strike="noStrike" spc="-1" dirty="0">
                          <a:solidFill>
                            <a:srgbClr val="4E102D"/>
                          </a:solidFill>
                          <a:latin typeface="Calibri"/>
                        </a:rPr>
                        <a:t> «Сбербанк страхование»</a:t>
                      </a:r>
                      <a:endParaRPr lang="ru-RU" sz="1800" b="0" strike="noStrike" spc="-1" dirty="0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00"/>
                        </a:spcBef>
                        <a:buNone/>
                      </a:pPr>
                      <a:r>
                        <a:rPr lang="ru-RU" sz="1800" b="1" strike="noStrike" spc="-1" dirty="0" err="1" smtClean="0">
                          <a:solidFill>
                            <a:srgbClr val="4E102D"/>
                          </a:solidFill>
                          <a:latin typeface="Calibri"/>
                        </a:rPr>
                        <a:t>ПАО</a:t>
                      </a:r>
                      <a:r>
                        <a:rPr lang="ru-RU" sz="1800" b="1" strike="noStrike" spc="-1" dirty="0" smtClean="0">
                          <a:solidFill>
                            <a:srgbClr val="4E102D"/>
                          </a:solidFill>
                          <a:latin typeface="Calibri"/>
                        </a:rPr>
                        <a:t> </a:t>
                      </a:r>
                      <a:r>
                        <a:rPr lang="ru-RU" sz="1800" b="1" strike="noStrike" spc="-1" dirty="0" err="1">
                          <a:solidFill>
                            <a:srgbClr val="4E102D"/>
                          </a:solidFill>
                          <a:latin typeface="Calibri"/>
                        </a:rPr>
                        <a:t>СК</a:t>
                      </a:r>
                      <a:r>
                        <a:rPr lang="ru-RU" sz="1800" b="1" strike="noStrike" spc="-1" dirty="0">
                          <a:solidFill>
                            <a:srgbClr val="4E102D"/>
                          </a:solidFill>
                          <a:latin typeface="Calibri"/>
                        </a:rPr>
                        <a:t> «Росгосстрах»</a:t>
                      </a:r>
                      <a:endParaRPr lang="ru-RU" sz="1800" b="0" strike="noStrike" spc="-1" dirty="0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00"/>
                        </a:spcBef>
                        <a:buNone/>
                      </a:pPr>
                      <a:r>
                        <a:rPr lang="ru-RU" sz="1800" b="1" strike="noStrike" spc="-1" dirty="0" smtClean="0">
                          <a:solidFill>
                            <a:srgbClr val="4E102D"/>
                          </a:solidFill>
                          <a:latin typeface="Calibri"/>
                        </a:rPr>
                        <a:t>ООО </a:t>
                      </a:r>
                      <a:r>
                        <a:rPr lang="ru-RU" sz="1800" b="1" strike="noStrike" spc="-1" dirty="0" err="1">
                          <a:solidFill>
                            <a:srgbClr val="4E102D"/>
                          </a:solidFill>
                          <a:latin typeface="Calibri"/>
                        </a:rPr>
                        <a:t>РСО</a:t>
                      </a:r>
                      <a:r>
                        <a:rPr lang="ru-RU" sz="1800" b="1" strike="noStrike" spc="-1" dirty="0">
                          <a:solidFill>
                            <a:srgbClr val="4E102D"/>
                          </a:solidFill>
                          <a:latin typeface="Calibri"/>
                        </a:rPr>
                        <a:t> «</a:t>
                      </a:r>
                      <a:r>
                        <a:rPr lang="ru-RU" sz="1800" b="1" strike="noStrike" spc="-1" dirty="0" err="1">
                          <a:solidFill>
                            <a:srgbClr val="4E102D"/>
                          </a:solidFill>
                          <a:latin typeface="Calibri"/>
                        </a:rPr>
                        <a:t>ЕВРОИНС</a:t>
                      </a:r>
                      <a:r>
                        <a:rPr lang="ru-RU" sz="1800" b="1" strike="noStrike" spc="-1" dirty="0">
                          <a:solidFill>
                            <a:srgbClr val="4E102D"/>
                          </a:solidFill>
                          <a:latin typeface="Calibri"/>
                        </a:rPr>
                        <a:t>»</a:t>
                      </a:r>
                      <a:endParaRPr lang="ru-RU" sz="1800" b="0" strike="noStrike" spc="-1" dirty="0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00"/>
                        </a:spcBef>
                        <a:buNone/>
                      </a:pPr>
                      <a:r>
                        <a:rPr lang="ru-RU" sz="1800" b="1" strike="noStrike" spc="-1" dirty="0" smtClean="0">
                          <a:solidFill>
                            <a:srgbClr val="4E102D"/>
                          </a:solidFill>
                          <a:highlight>
                            <a:srgbClr val="FFFFFF"/>
                          </a:highlight>
                          <a:latin typeface="Calibri"/>
                        </a:rPr>
                        <a:t>ООО </a:t>
                      </a:r>
                      <a:r>
                        <a:rPr lang="ru-RU" sz="1800" b="1" strike="noStrike" spc="-1" dirty="0">
                          <a:solidFill>
                            <a:srgbClr val="4E102D"/>
                          </a:solidFill>
                          <a:highlight>
                            <a:srgbClr val="FFFFFF"/>
                          </a:highlight>
                          <a:latin typeface="Calibri"/>
                        </a:rPr>
                        <a:t>«Абсолют Страхование»</a:t>
                      </a:r>
                      <a:endParaRPr lang="ru-RU" sz="1800" b="0" strike="noStrike" spc="-1" dirty="0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00"/>
                        </a:spcBef>
                        <a:buNone/>
                      </a:pPr>
                      <a:r>
                        <a:rPr lang="ru-RU" sz="1800" b="1" strike="noStrike" spc="-1" dirty="0" smtClean="0">
                          <a:solidFill>
                            <a:srgbClr val="4E102D"/>
                          </a:solidFill>
                          <a:highlight>
                            <a:srgbClr val="FFFFFF"/>
                          </a:highlight>
                          <a:latin typeface="Calibri"/>
                        </a:rPr>
                        <a:t>АО </a:t>
                      </a:r>
                      <a:r>
                        <a:rPr lang="ru-RU" sz="1800" b="1" strike="noStrike" spc="-1" dirty="0">
                          <a:solidFill>
                            <a:srgbClr val="4E102D"/>
                          </a:solidFill>
                          <a:highlight>
                            <a:srgbClr val="FFFFFF"/>
                          </a:highlight>
                          <a:latin typeface="Calibri"/>
                        </a:rPr>
                        <a:t>«</a:t>
                      </a:r>
                      <a:r>
                        <a:rPr lang="ru-RU" sz="1800" b="1" strike="noStrike" spc="-1" dirty="0" err="1">
                          <a:solidFill>
                            <a:srgbClr val="4E102D"/>
                          </a:solidFill>
                          <a:highlight>
                            <a:srgbClr val="FFFFFF"/>
                          </a:highlight>
                          <a:latin typeface="Calibri"/>
                        </a:rPr>
                        <a:t>СК</a:t>
                      </a:r>
                      <a:r>
                        <a:rPr lang="ru-RU" sz="1800" b="1" strike="noStrike" spc="-1" dirty="0">
                          <a:solidFill>
                            <a:srgbClr val="4E102D"/>
                          </a:solidFill>
                          <a:highlight>
                            <a:srgbClr val="FFFFFF"/>
                          </a:highlight>
                          <a:latin typeface="Calibri"/>
                        </a:rPr>
                        <a:t> «</a:t>
                      </a:r>
                      <a:r>
                        <a:rPr lang="ru-RU" sz="1800" b="1" strike="noStrike" spc="-1" dirty="0" err="1">
                          <a:solidFill>
                            <a:srgbClr val="4E102D"/>
                          </a:solidFill>
                          <a:highlight>
                            <a:srgbClr val="FFFFFF"/>
                          </a:highlight>
                          <a:latin typeface="Calibri"/>
                        </a:rPr>
                        <a:t>Астро</a:t>
                      </a:r>
                      <a:r>
                        <a:rPr lang="ru-RU" sz="1800" b="1" strike="noStrike" spc="-1" dirty="0">
                          <a:solidFill>
                            <a:srgbClr val="4E102D"/>
                          </a:solidFill>
                          <a:highlight>
                            <a:srgbClr val="FFFFFF"/>
                          </a:highlight>
                          <a:latin typeface="Calibri"/>
                        </a:rPr>
                        <a:t>-Волга»</a:t>
                      </a:r>
                      <a:endParaRPr lang="ru-RU" sz="1800" b="0" strike="noStrike" spc="-1" dirty="0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00"/>
                        </a:spcBef>
                        <a:buNone/>
                      </a:pPr>
                      <a:r>
                        <a:rPr lang="ru-RU" sz="1800" b="1" strike="noStrike" spc="-1" dirty="0" err="1" smtClean="0">
                          <a:solidFill>
                            <a:srgbClr val="4E102D"/>
                          </a:solidFill>
                          <a:highlight>
                            <a:srgbClr val="FFFFFF"/>
                          </a:highlight>
                          <a:latin typeface="Calibri"/>
                        </a:rPr>
                        <a:t>САО</a:t>
                      </a:r>
                      <a:r>
                        <a:rPr lang="ru-RU" sz="1800" b="1" strike="noStrike" spc="-1" dirty="0" smtClean="0">
                          <a:solidFill>
                            <a:srgbClr val="4E102D"/>
                          </a:solidFill>
                          <a:highlight>
                            <a:srgbClr val="FFFFFF"/>
                          </a:highlight>
                          <a:latin typeface="Calibri"/>
                        </a:rPr>
                        <a:t> </a:t>
                      </a:r>
                      <a:r>
                        <a:rPr lang="ru-RU" sz="1800" b="1" strike="noStrike" spc="-1" dirty="0">
                          <a:solidFill>
                            <a:srgbClr val="4E102D"/>
                          </a:solidFill>
                          <a:highlight>
                            <a:srgbClr val="FFFFFF"/>
                          </a:highlight>
                          <a:latin typeface="Calibri"/>
                        </a:rPr>
                        <a:t>«</a:t>
                      </a:r>
                      <a:r>
                        <a:rPr lang="ru-RU" sz="1800" b="1" strike="noStrike" spc="-1" dirty="0" err="1">
                          <a:solidFill>
                            <a:srgbClr val="4E102D"/>
                          </a:solidFill>
                          <a:highlight>
                            <a:srgbClr val="FFFFFF"/>
                          </a:highlight>
                          <a:latin typeface="Calibri"/>
                        </a:rPr>
                        <a:t>ВСК</a:t>
                      </a:r>
                      <a:r>
                        <a:rPr lang="ru-RU" sz="1800" b="1" strike="noStrike" spc="-1" dirty="0">
                          <a:solidFill>
                            <a:srgbClr val="4E102D"/>
                          </a:solidFill>
                          <a:highlight>
                            <a:srgbClr val="FFFFFF"/>
                          </a:highlight>
                          <a:latin typeface="Calibri"/>
                        </a:rPr>
                        <a:t>»</a:t>
                      </a:r>
                      <a:endParaRPr lang="ru-RU" sz="1800" b="0" strike="noStrike" spc="-1" dirty="0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00"/>
                        </a:spcBef>
                        <a:buNone/>
                      </a:pPr>
                      <a:r>
                        <a:rPr lang="ru-RU" sz="1800" b="1" strike="noStrike" spc="-1" dirty="0" err="1" smtClean="0">
                          <a:solidFill>
                            <a:srgbClr val="4E102D"/>
                          </a:solidFill>
                          <a:latin typeface="Calibri"/>
                        </a:rPr>
                        <a:t>СПАО</a:t>
                      </a:r>
                      <a:r>
                        <a:rPr lang="ru-RU" sz="1800" b="1" strike="noStrike" spc="-1" dirty="0" smtClean="0">
                          <a:solidFill>
                            <a:srgbClr val="4E102D"/>
                          </a:solidFill>
                          <a:latin typeface="Calibri"/>
                        </a:rPr>
                        <a:t> </a:t>
                      </a:r>
                      <a:r>
                        <a:rPr lang="ru-RU" sz="1800" b="1" strike="noStrike" spc="-1" dirty="0">
                          <a:solidFill>
                            <a:srgbClr val="4E102D"/>
                          </a:solidFill>
                          <a:latin typeface="Calibri"/>
                        </a:rPr>
                        <a:t>«Ингосстрах»</a:t>
                      </a:r>
                      <a:endParaRPr lang="ru-RU" sz="1800" b="0" strike="noStrike" spc="-1" dirty="0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00"/>
                        </a:spcBef>
                        <a:buNone/>
                      </a:pPr>
                      <a:r>
                        <a:rPr lang="ru-RU" sz="1800" b="1" strike="noStrike" spc="-1" dirty="0" smtClean="0">
                          <a:solidFill>
                            <a:srgbClr val="4E102D"/>
                          </a:solidFill>
                          <a:latin typeface="Calibri"/>
                        </a:rPr>
                        <a:t>АО «СО </a:t>
                      </a:r>
                      <a:r>
                        <a:rPr lang="ru-RU" sz="1800" b="1" strike="noStrike" spc="-1" dirty="0">
                          <a:solidFill>
                            <a:srgbClr val="4E102D"/>
                          </a:solidFill>
                          <a:latin typeface="Calibri"/>
                        </a:rPr>
                        <a:t>«Талисман</a:t>
                      </a:r>
                      <a:r>
                        <a:rPr lang="ru-RU" sz="1800" b="1" strike="noStrike" spc="-1" dirty="0" smtClean="0">
                          <a:solidFill>
                            <a:srgbClr val="4E102D"/>
                          </a:solidFill>
                          <a:latin typeface="Calibri"/>
                        </a:rPr>
                        <a:t>»</a:t>
                      </a:r>
                      <a:endParaRPr lang="ru-RU" sz="1800" b="0" strike="noStrike" spc="-1" dirty="0">
                        <a:latin typeface="XO Orie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endParaRPr lang="ru-RU" dirty="0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1" name="Рисунок 4"/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7035476" y="1607400"/>
            <a:ext cx="1967040" cy="372240"/>
          </a:xfrm>
          <a:prstGeom prst="rect">
            <a:avLst/>
          </a:prstGeom>
          <a:ln w="0">
            <a:noFill/>
          </a:ln>
        </p:spPr>
      </p:pic>
      <p:pic>
        <p:nvPicPr>
          <p:cNvPr id="112" name="Рисунок 3"/>
          <p:cNvPicPr/>
          <p:nvPr/>
        </p:nvPicPr>
        <p:blipFill>
          <a:blip r:embed="rId4">
            <a:alphaModFix amt="50000"/>
          </a:blip>
          <a:stretch/>
        </p:blipFill>
        <p:spPr>
          <a:xfrm>
            <a:off x="7022876" y="2894760"/>
            <a:ext cx="1799640" cy="573840"/>
          </a:xfrm>
          <a:prstGeom prst="rect">
            <a:avLst/>
          </a:prstGeom>
          <a:ln w="0">
            <a:noFill/>
          </a:ln>
        </p:spPr>
      </p:pic>
      <p:pic>
        <p:nvPicPr>
          <p:cNvPr id="113" name="Рисунок 1"/>
          <p:cNvPicPr/>
          <p:nvPr/>
        </p:nvPicPr>
        <p:blipFill>
          <a:blip r:embed="rId5">
            <a:alphaModFix amt="50000"/>
          </a:blip>
          <a:stretch/>
        </p:blipFill>
        <p:spPr>
          <a:xfrm>
            <a:off x="7035476" y="2024640"/>
            <a:ext cx="1967040" cy="347400"/>
          </a:xfrm>
          <a:prstGeom prst="rect">
            <a:avLst/>
          </a:prstGeom>
          <a:ln w="0">
            <a:noFill/>
          </a:ln>
        </p:spPr>
      </p:pic>
      <p:pic>
        <p:nvPicPr>
          <p:cNvPr id="114" name="Рисунок 2"/>
          <p:cNvPicPr/>
          <p:nvPr/>
        </p:nvPicPr>
        <p:blipFill>
          <a:blip r:embed="rId6">
            <a:alphaModFix amt="50000"/>
          </a:blip>
          <a:stretch/>
        </p:blipFill>
        <p:spPr>
          <a:xfrm>
            <a:off x="7035476" y="4761720"/>
            <a:ext cx="2147040" cy="457920"/>
          </a:xfrm>
          <a:prstGeom prst="rect">
            <a:avLst/>
          </a:prstGeom>
          <a:ln w="0">
            <a:noFill/>
          </a:ln>
        </p:spPr>
      </p:pic>
      <p:pic>
        <p:nvPicPr>
          <p:cNvPr id="115" name="Рисунок 5"/>
          <p:cNvPicPr/>
          <p:nvPr/>
        </p:nvPicPr>
        <p:blipFill>
          <a:blip r:embed="rId7">
            <a:alphaModFix amt="50000"/>
          </a:blip>
          <a:stretch/>
        </p:blipFill>
        <p:spPr>
          <a:xfrm>
            <a:off x="7022876" y="5656680"/>
            <a:ext cx="1259640" cy="700560"/>
          </a:xfrm>
          <a:prstGeom prst="rect">
            <a:avLst/>
          </a:prstGeom>
          <a:ln w="0">
            <a:noFill/>
          </a:ln>
        </p:spPr>
      </p:pic>
      <p:pic>
        <p:nvPicPr>
          <p:cNvPr id="116" name="Рисунок 115"/>
          <p:cNvPicPr/>
          <p:nvPr/>
        </p:nvPicPr>
        <p:blipFill>
          <a:blip r:embed="rId8"/>
          <a:stretch/>
        </p:blipFill>
        <p:spPr>
          <a:xfrm>
            <a:off x="7022876" y="2520000"/>
            <a:ext cx="1979640" cy="374400"/>
          </a:xfrm>
          <a:prstGeom prst="rect">
            <a:avLst/>
          </a:prstGeom>
          <a:ln w="0">
            <a:noFill/>
          </a:ln>
        </p:spPr>
      </p:pic>
      <p:pic>
        <p:nvPicPr>
          <p:cNvPr id="117" name="Рисунок 116"/>
          <p:cNvPicPr/>
          <p:nvPr/>
        </p:nvPicPr>
        <p:blipFill>
          <a:blip r:embed="rId9"/>
          <a:stretch/>
        </p:blipFill>
        <p:spPr>
          <a:xfrm>
            <a:off x="7090916" y="3468960"/>
            <a:ext cx="1911600" cy="490680"/>
          </a:xfrm>
          <a:prstGeom prst="rect">
            <a:avLst/>
          </a:prstGeom>
          <a:ln w="0">
            <a:noFill/>
          </a:ln>
        </p:spPr>
      </p:pic>
      <p:pic>
        <p:nvPicPr>
          <p:cNvPr id="118" name="Рисунок 117"/>
          <p:cNvPicPr/>
          <p:nvPr/>
        </p:nvPicPr>
        <p:blipFill>
          <a:blip r:embed="rId10"/>
          <a:stretch/>
        </p:blipFill>
        <p:spPr>
          <a:xfrm>
            <a:off x="7090916" y="3934440"/>
            <a:ext cx="1911600" cy="385200"/>
          </a:xfrm>
          <a:prstGeom prst="rect">
            <a:avLst/>
          </a:prstGeom>
          <a:ln w="0">
            <a:noFill/>
          </a:ln>
        </p:spPr>
      </p:pic>
      <p:pic>
        <p:nvPicPr>
          <p:cNvPr id="119" name="Рисунок 118"/>
          <p:cNvPicPr/>
          <p:nvPr/>
        </p:nvPicPr>
        <p:blipFill>
          <a:blip r:embed="rId11"/>
          <a:stretch/>
        </p:blipFill>
        <p:spPr>
          <a:xfrm>
            <a:off x="7035476" y="4405320"/>
            <a:ext cx="1967040" cy="454320"/>
          </a:xfrm>
          <a:prstGeom prst="rect">
            <a:avLst/>
          </a:prstGeom>
          <a:ln w="0">
            <a:noFill/>
          </a:ln>
        </p:spPr>
      </p:pic>
      <p:pic>
        <p:nvPicPr>
          <p:cNvPr id="120" name="Рисунок 119"/>
          <p:cNvPicPr/>
          <p:nvPr/>
        </p:nvPicPr>
        <p:blipFill>
          <a:blip r:embed="rId12"/>
          <a:stretch/>
        </p:blipFill>
        <p:spPr>
          <a:xfrm>
            <a:off x="7041956" y="5348520"/>
            <a:ext cx="1960560" cy="307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Прямоугольник 1"/>
          <p:cNvSpPr/>
          <p:nvPr/>
        </p:nvSpPr>
        <p:spPr>
          <a:xfrm>
            <a:off x="1260000" y="671040"/>
            <a:ext cx="10078920" cy="69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b="0" strike="noStrike" cap="all" spc="-1">
                <a:solidFill>
                  <a:srgbClr val="366000"/>
                </a:solidFill>
                <a:latin typeface="XO Thames"/>
                <a:ea typeface="DejaVu Sans"/>
              </a:rPr>
              <a:t>ПРОГРАММЫ страхованиЯ урожая С ГОСУДАРСТВЕННОЙ ПОДДЕРЖКОЙ</a:t>
            </a:r>
            <a:endParaRPr lang="ru-RU" sz="2000" b="0" strike="noStrike" spc="-1">
              <a:latin typeface="XO Oriel"/>
            </a:endParaRPr>
          </a:p>
        </p:txBody>
      </p:sp>
      <p:graphicFrame>
        <p:nvGraphicFramePr>
          <p:cNvPr id="122" name="Таблица 121"/>
          <p:cNvGraphicFramePr/>
          <p:nvPr>
            <p:extLst>
              <p:ext uri="{D42A27DB-BD31-4B8C-83A1-F6EECF244321}">
                <p14:modId xmlns:p14="http://schemas.microsoft.com/office/powerpoint/2010/main" val="1887997423"/>
              </p:ext>
            </p:extLst>
          </p:nvPr>
        </p:nvGraphicFramePr>
        <p:xfrm>
          <a:off x="1381320" y="1125000"/>
          <a:ext cx="9238680" cy="5652240"/>
        </p:xfrm>
        <a:graphic>
          <a:graphicData uri="http://schemas.openxmlformats.org/drawingml/2006/table">
            <a:tbl>
              <a:tblPr/>
              <a:tblGrid>
                <a:gridCol w="307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1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9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b="0" strike="noStrike" spc="-1">
                          <a:latin typeface="XO Oriel"/>
                        </a:rPr>
                        <a:t>Федеральный закон  №260-ФЗ от 25.07.2011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b="0" strike="noStrike" spc="-1">
                          <a:latin typeface="XO Oriel"/>
                        </a:rPr>
                        <a:t>Мультириск </a:t>
                      </a:r>
                    </a:p>
                  </a:txBody>
                  <a:tcPr marL="90000" marR="90000" anchor="ctr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ED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800" b="0" strike="noStrike" spc="-1">
                          <a:latin typeface="XO Oriel"/>
                        </a:rPr>
                        <a:t>ЧС (</a:t>
                      </a:r>
                      <a:r>
                        <a:rPr lang="ru-RU" sz="1200" b="0" strike="noStrike" spc="-1">
                          <a:latin typeface="XO Oriel"/>
                        </a:rPr>
                        <a:t>чрезвычайная ситуация природного характера</a:t>
                      </a:r>
                      <a:r>
                        <a:rPr lang="ru-RU" sz="1800" b="0" strike="noStrike" spc="-1">
                          <a:latin typeface="XO Oriel"/>
                        </a:rPr>
                        <a:t>)</a:t>
                      </a:r>
                    </a:p>
                  </a:txBody>
                  <a:tcPr marL="90000" marR="90000" anchor="ctr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ED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600" b="0" strike="noStrike" spc="-1">
                          <a:latin typeface="XO Oriel"/>
                        </a:rPr>
                        <a:t>Площадь страхования</a:t>
                      </a:r>
                    </a:p>
                  </a:txBody>
                  <a:tcPr marL="90000" marR="90000" anchor="ctr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5C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600" b="0" strike="noStrike" spc="-1" dirty="0">
                          <a:latin typeface="XO Oriel"/>
                        </a:rPr>
                        <a:t>Страхованию подлежит вся площадь </a:t>
                      </a:r>
                      <a:r>
                        <a:rPr lang="ru-RU" sz="1600" b="0" strike="noStrike" spc="-1" dirty="0" smtClean="0">
                          <a:latin typeface="XO Oriel"/>
                        </a:rPr>
                        <a:t>культуры в хозяйстве</a:t>
                      </a:r>
                      <a:endParaRPr lang="ru-RU" sz="1600" b="0" strike="noStrike" spc="-1" dirty="0">
                        <a:latin typeface="XO Oriel"/>
                      </a:endParaRPr>
                    </a:p>
                  </a:txBody>
                  <a:tcPr marL="90000" marR="90000" anchor="ctr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E8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600" b="0" strike="noStrike" spc="-1">
                          <a:latin typeface="XO Oriel"/>
                        </a:rPr>
                        <a:t>Срок заключения договора</a:t>
                      </a:r>
                    </a:p>
                  </a:txBody>
                  <a:tcPr marL="90000" marR="90000" anchor="ctr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5C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600" b="0" strike="noStrike" spc="-1" dirty="0">
                          <a:latin typeface="XO Oriel"/>
                        </a:rPr>
                        <a:t>Договор страхования заключается не позднее 15 календарных дней после окончания сева</a:t>
                      </a:r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E8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600" b="0" strike="noStrike" spc="-1">
                          <a:latin typeface="XO Oriel"/>
                        </a:rPr>
                        <a:t>Страховая стоимость</a:t>
                      </a:r>
                    </a:p>
                  </a:txBody>
                  <a:tcPr marL="90000" marR="90000" anchor="ctr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5C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600" b="0" strike="noStrike" spc="-1">
                          <a:latin typeface="XO Oriel"/>
                        </a:rPr>
                        <a:t>Средняя урожайность за 5 лет </a:t>
                      </a:r>
                      <a:r>
                        <a:rPr lang="ru-RU" sz="1200" b="1" strike="noStrike" spc="-1">
                          <a:solidFill>
                            <a:srgbClr val="F10D0C"/>
                          </a:solidFill>
                          <a:latin typeface="XO Oriel"/>
                        </a:rPr>
                        <a:t>х</a:t>
                      </a:r>
                      <a:r>
                        <a:rPr lang="ru-RU" sz="1600" b="0" strike="noStrike" spc="-1">
                          <a:latin typeface="XO Oriel"/>
                        </a:rPr>
                        <a:t> площадь посева (посадки) </a:t>
                      </a:r>
                      <a:r>
                        <a:rPr lang="ru-RU" sz="1200" b="1" strike="noStrike" spc="-1">
                          <a:solidFill>
                            <a:srgbClr val="F10D0C"/>
                          </a:solidFill>
                          <a:latin typeface="XO Oriel"/>
                        </a:rPr>
                        <a:t>х</a:t>
                      </a:r>
                      <a:r>
                        <a:rPr lang="ru-RU" sz="1600" b="0" strike="noStrike" spc="-1">
                          <a:latin typeface="XO Oriel"/>
                        </a:rPr>
                        <a:t> цена реализации 1 ц с/х продукции  </a:t>
                      </a:r>
                    </a:p>
                  </a:txBody>
                  <a:tcPr marL="90000" marR="90000" anchor="ctr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E8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600" b="0" strike="noStrike" spc="-1">
                          <a:latin typeface="XO Oriel"/>
                        </a:rPr>
                        <a:t>Страховой риск</a:t>
                      </a:r>
                    </a:p>
                  </a:txBody>
                  <a:tcPr marL="90000" marR="90000" anchor="ctr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5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600" b="0" strike="noStrike" spc="-1">
                          <a:latin typeface="XO Oriel"/>
                        </a:rPr>
                        <a:t>Наличие недобора или утраты (гибели) урожая с/х культуры</a:t>
                      </a:r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D8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600" b="0" strike="noStrike" spc="-1">
                          <a:latin typeface="XO Oriel"/>
                        </a:rPr>
                        <a:t>Утрата (гибель) урожая с/х культуры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D8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1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600" b="0" strike="noStrike" spc="-1">
                          <a:latin typeface="XO Oriel"/>
                        </a:rPr>
                        <a:t>Страховое событие </a:t>
                      </a:r>
                    </a:p>
                  </a:txBody>
                  <a:tcPr marL="90000" marR="90000" anchor="ctr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5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600" b="0" strike="noStrike" spc="-1">
                          <a:latin typeface="XO Oriel"/>
                        </a:rPr>
                        <a:t>27 опасных явлений  </a:t>
                      </a:r>
                      <a:r>
                        <a:rPr lang="ru-RU" sz="1200" b="0" strike="noStrike" spc="-1">
                          <a:latin typeface="XO Oriel"/>
                        </a:rPr>
                        <a:t>(</a:t>
                      </a:r>
                      <a:r>
                        <a:rPr lang="ru-RU" sz="1300" b="0" strike="noStrike" spc="-1">
                          <a:latin typeface="XO Oriel"/>
                        </a:rPr>
                        <a:t>атмосферная засуха, почвенная засуха, вымерзание, выпревание, град, ледяная корка, переувлажнение и др</a:t>
                      </a:r>
                      <a:r>
                        <a:rPr lang="ru-RU" sz="1200" b="0" strike="noStrike" spc="-1">
                          <a:latin typeface="XO Oriel"/>
                        </a:rPr>
                        <a:t>.) </a:t>
                      </a:r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D8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600" b="0" strike="noStrike" spc="-1">
                          <a:latin typeface="XO Oriel"/>
                        </a:rPr>
                        <a:t>Введение режима ЧС (регионального характера и выше)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D8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1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600" b="0" strike="noStrike" spc="-1">
                          <a:latin typeface="XO Oriel"/>
                        </a:rPr>
                        <a:t>Государственная поддержка (субсидия)</a:t>
                      </a:r>
                    </a:p>
                  </a:txBody>
                  <a:tcPr marL="90000" marR="90000" anchor="ctr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5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600" b="0" strike="noStrike" spc="-1">
                          <a:latin typeface="XO Oriel"/>
                        </a:rPr>
                        <a:t>50% от начисленной суммы страховой премии</a:t>
                      </a:r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D8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600" b="0" strike="noStrike" spc="-1" dirty="0">
                          <a:latin typeface="XO Oriel"/>
                        </a:rPr>
                        <a:t>60-70% в зависимости от формы хозяйствования (</a:t>
                      </a:r>
                      <a:r>
                        <a:rPr lang="ru-RU" sz="1200" b="0" strike="noStrike" spc="-1" dirty="0">
                          <a:latin typeface="XO Oriel"/>
                        </a:rPr>
                        <a:t>малым — 70%, средним и крупным — 60%</a:t>
                      </a:r>
                      <a:r>
                        <a:rPr lang="ru-RU" sz="1600" b="0" strike="noStrike" spc="-1" dirty="0">
                          <a:latin typeface="XO Oriel"/>
                        </a:rPr>
                        <a:t>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D8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 2"/>
          <p:cNvSpPr/>
          <p:nvPr/>
        </p:nvSpPr>
        <p:spPr>
          <a:xfrm>
            <a:off x="1800000" y="720000"/>
            <a:ext cx="9178560" cy="69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b="0" strike="noStrike" cap="all" spc="-1">
                <a:solidFill>
                  <a:srgbClr val="366000"/>
                </a:solidFill>
                <a:latin typeface="XO Thames"/>
                <a:ea typeface="DejaVu Sans"/>
              </a:rPr>
              <a:t>РАСЧЕТ СТОИМОСТИ СТРАХОВАНИЯ урожая сельскохозяйственных культур С ГОСУДАРСТВЕННОЙ ПОДДЕРЖКОЙ</a:t>
            </a:r>
            <a:endParaRPr lang="ru-RU" sz="2000" b="0" strike="noStrike" spc="-1">
              <a:latin typeface="XO Oriel"/>
            </a:endParaRPr>
          </a:p>
        </p:txBody>
      </p:sp>
      <p:graphicFrame>
        <p:nvGraphicFramePr>
          <p:cNvPr id="124" name="Таблица 123"/>
          <p:cNvGraphicFramePr/>
          <p:nvPr/>
        </p:nvGraphicFramePr>
        <p:xfrm>
          <a:off x="5537520" y="3085200"/>
          <a:ext cx="4541040" cy="1798320"/>
        </p:xfrm>
        <a:graphic>
          <a:graphicData uri="http://schemas.openxmlformats.org/drawingml/2006/table">
            <a:tbl>
              <a:tblPr/>
              <a:tblGrid>
                <a:gridCol w="4541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95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ru-RU" sz="1600" b="0" strike="noStrike" spc="-1" dirty="0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ru-RU" sz="1600" b="0" strike="noStrike" spc="-1" dirty="0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600" b="0" strike="noStrike" spc="-1" dirty="0">
                          <a:latin typeface="XO Oriel"/>
                        </a:rPr>
                        <a:t>                                 = </a:t>
                      </a:r>
                      <a:r>
                        <a:rPr lang="ru-RU" sz="1600" b="0" u="sng" strike="noStrike" spc="-1" dirty="0">
                          <a:uFillTx/>
                          <a:latin typeface="XO Oriel"/>
                        </a:rPr>
                        <a:t>валовый сбор урожая, ц</a:t>
                      </a:r>
                      <a:endParaRPr lang="ru-RU" sz="1600" b="0" strike="noStrike" spc="-1" dirty="0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600" b="0" strike="noStrike" spc="-1" dirty="0">
                          <a:latin typeface="XO Oriel"/>
                        </a:rPr>
                        <a:t>                                 посевная площадь, га</a:t>
                      </a: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ru-RU" sz="1600" b="0" strike="noStrike" spc="-1" dirty="0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ru-RU" sz="1600" b="0" strike="noStrike" spc="-1" dirty="0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ru-RU" sz="1600" b="0" strike="noStrike" spc="-1" dirty="0">
                        <a:latin typeface="XO Orie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5" name="Прямоугольник 124"/>
          <p:cNvSpPr/>
          <p:nvPr/>
        </p:nvSpPr>
        <p:spPr>
          <a:xfrm>
            <a:off x="1076400" y="4880160"/>
            <a:ext cx="10618560" cy="177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ru-RU" sz="16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lang="ru-RU" sz="16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600" b="0" u="sng" strike="noStrike" spc="-1">
                <a:solidFill>
                  <a:srgbClr val="000000"/>
                </a:solidFill>
                <a:uFillTx/>
                <a:latin typeface="XO Oriel"/>
                <a:ea typeface="Tahoma"/>
              </a:rPr>
              <a:t>цена реализации</a:t>
            </a:r>
            <a:r>
              <a:rPr lang="ru-RU" sz="1600" b="0" strike="noStrike" spc="-1">
                <a:solidFill>
                  <a:srgbClr val="000000"/>
                </a:solidFill>
                <a:latin typeface="XO Oriel"/>
                <a:ea typeface="Tahoma"/>
              </a:rPr>
              <a:t> - средняя цена с/х культуры на основании данных Федеральной службы государственной статистики, </a:t>
            </a:r>
            <a:endParaRPr lang="ru-RU" sz="16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600" b="0" u="sng" strike="noStrike" spc="-1">
                <a:solidFill>
                  <a:srgbClr val="000000"/>
                </a:solidFill>
                <a:uFillTx/>
                <a:latin typeface="XO Oriel"/>
                <a:ea typeface="Tahoma"/>
              </a:rPr>
              <a:t>по кормовым культурам</a:t>
            </a:r>
            <a:r>
              <a:rPr lang="ru-RU" sz="1600" b="0" strike="noStrike" spc="-1">
                <a:solidFill>
                  <a:srgbClr val="000000"/>
                </a:solidFill>
                <a:latin typeface="XO Oriel"/>
                <a:ea typeface="Tahoma"/>
              </a:rPr>
              <a:t> — учитывается по фактической себестоимости, сложившейся у сельхозтоваропроизводителя за год, предшествующий году заключения договора сельскохозяйственного страхования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980000" y="3060000"/>
            <a:ext cx="3779280" cy="35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0" strike="noStrike" spc="-1" dirty="0">
                <a:solidFill>
                  <a:srgbClr val="000000"/>
                </a:solidFill>
                <a:latin typeface="XO Oriel"/>
                <a:ea typeface="Tahoma"/>
              </a:rPr>
              <a:t>Страховая стоимость, руб.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127" name="Полилиния 126"/>
          <p:cNvSpPr/>
          <p:nvPr/>
        </p:nvSpPr>
        <p:spPr>
          <a:xfrm>
            <a:off x="1260000" y="1800000"/>
            <a:ext cx="899280" cy="899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3600" y="0"/>
                </a:moveTo>
                <a:arcTo wR="3600" hR="3600" stAng="16200000" swAng="-5400000"/>
                <a:lnTo>
                  <a:pt x="0" y="18000"/>
                </a:lnTo>
                <a:arcTo wR="3600" hR="3600" stAng="10800000" swAng="-5400000"/>
                <a:lnTo>
                  <a:pt x="18000" y="2160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0000"/>
                </a:solidFill>
                <a:latin typeface="XO Oriel"/>
                <a:ea typeface="DejaVu Sans"/>
              </a:rPr>
              <a:t>С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128" name="Полилиния 127"/>
          <p:cNvSpPr/>
          <p:nvPr/>
        </p:nvSpPr>
        <p:spPr>
          <a:xfrm>
            <a:off x="3780000" y="1800000"/>
            <a:ext cx="899280" cy="899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3600" y="0"/>
                </a:moveTo>
                <a:arcTo wR="3600" hR="3600" stAng="16200000" swAng="-5400000"/>
                <a:lnTo>
                  <a:pt x="0" y="18000"/>
                </a:lnTo>
                <a:arcTo wR="3600" hR="3600" stAng="10800000" swAng="-5400000"/>
                <a:lnTo>
                  <a:pt x="18000" y="2160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DEE7E5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0000"/>
                </a:solidFill>
                <a:latin typeface="XO Oriel"/>
                <a:ea typeface="DejaVu Sans"/>
              </a:rPr>
              <a:t>Уср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129" name="Полилиния 128"/>
          <p:cNvSpPr/>
          <p:nvPr/>
        </p:nvSpPr>
        <p:spPr>
          <a:xfrm>
            <a:off x="5760000" y="1800000"/>
            <a:ext cx="899280" cy="899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3600" y="0"/>
                </a:moveTo>
                <a:arcTo wR="3600" hR="3600" stAng="16200000" swAng="-5400000"/>
                <a:lnTo>
                  <a:pt x="0" y="18000"/>
                </a:lnTo>
                <a:arcTo wR="3600" hR="3600" stAng="10800000" swAng="-5400000"/>
                <a:lnTo>
                  <a:pt x="18000" y="2160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DEE7E5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0000"/>
                </a:solidFill>
                <a:latin typeface="XO Oriel"/>
                <a:ea typeface="DejaVu Sans"/>
              </a:rPr>
              <a:t>П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130" name="Полилиния 129"/>
          <p:cNvSpPr/>
          <p:nvPr/>
        </p:nvSpPr>
        <p:spPr>
          <a:xfrm>
            <a:off x="7799400" y="1800000"/>
            <a:ext cx="899280" cy="899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3600" y="0"/>
                </a:moveTo>
                <a:arcTo wR="3600" hR="3600" stAng="16200000" swAng="-5400000"/>
                <a:lnTo>
                  <a:pt x="0" y="18000"/>
                </a:lnTo>
                <a:arcTo wR="3600" hR="3600" stAng="10800000" swAng="-5400000"/>
                <a:lnTo>
                  <a:pt x="18000" y="2160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DEE7E5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0000"/>
                </a:solidFill>
                <a:latin typeface="XO Oriel"/>
                <a:ea typeface="DejaVu Sans"/>
              </a:rPr>
              <a:t>Ц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131" name="Полилиния 130"/>
          <p:cNvSpPr/>
          <p:nvPr/>
        </p:nvSpPr>
        <p:spPr>
          <a:xfrm>
            <a:off x="1260360" y="1800360"/>
            <a:ext cx="899280" cy="899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3600" y="0"/>
                </a:moveTo>
                <a:arcTo wR="3600" hR="3600" stAng="16200000" swAng="-5400000"/>
                <a:lnTo>
                  <a:pt x="0" y="18000"/>
                </a:lnTo>
                <a:arcTo wR="3600" hR="3600" stAng="10800000" swAng="-5400000"/>
                <a:lnTo>
                  <a:pt x="18000" y="2160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FFF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0000"/>
                </a:solidFill>
                <a:latin typeface="XO Oriel"/>
                <a:ea typeface="DejaVu Sans"/>
              </a:rPr>
              <a:t>С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132" name="Полилиния 131"/>
          <p:cNvSpPr/>
          <p:nvPr/>
        </p:nvSpPr>
        <p:spPr>
          <a:xfrm>
            <a:off x="1260360" y="1800360"/>
            <a:ext cx="899280" cy="899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3600" y="0"/>
                </a:moveTo>
                <a:arcTo wR="3600" hR="3600" stAng="16200000" swAng="-5400000"/>
                <a:lnTo>
                  <a:pt x="0" y="18000"/>
                </a:lnTo>
                <a:arcTo wR="3600" hR="3600" stAng="10800000" swAng="-5400000"/>
                <a:lnTo>
                  <a:pt x="18000" y="2160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D8CE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0000"/>
                </a:solidFill>
                <a:latin typeface="XO Oriel"/>
                <a:ea typeface="DejaVu Sans"/>
              </a:rPr>
              <a:t>С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133" name="Полилиния 132"/>
          <p:cNvSpPr/>
          <p:nvPr/>
        </p:nvSpPr>
        <p:spPr>
          <a:xfrm>
            <a:off x="1260000" y="2880000"/>
            <a:ext cx="719280" cy="539280"/>
          </a:xfrm>
          <a:custGeom>
            <a:avLst/>
            <a:gdLst/>
            <a:ahLst/>
            <a:cxnLst/>
            <a:rect l="l" t="t" r="r" b="b"/>
            <a:pathLst>
              <a:path w="28795" h="21600">
                <a:moveTo>
                  <a:pt x="3600" y="0"/>
                </a:moveTo>
                <a:arcTo wR="3600" hR="3600" stAng="16200000" swAng="-5400000"/>
                <a:lnTo>
                  <a:pt x="0" y="18000"/>
                </a:lnTo>
                <a:arcTo wR="3600" hR="3600" stAng="10800000" swAng="-5400000"/>
                <a:lnTo>
                  <a:pt x="25195" y="21600"/>
                </a:lnTo>
                <a:arcTo wR="3595" hR="3600" stAng="5400000" swAng="5400000"/>
                <a:lnTo>
                  <a:pt x="21600" y="3600"/>
                </a:lnTo>
                <a:arcTo wR="3595" hR="3600" stAng="10800000" swAng="5400000"/>
                <a:close/>
              </a:path>
            </a:pathLst>
          </a:custGeom>
          <a:solidFill>
            <a:srgbClr val="FFDBB6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0000"/>
                </a:solidFill>
                <a:latin typeface="XO Oriel"/>
                <a:ea typeface="DejaVu Sans"/>
              </a:rPr>
              <a:t>С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134" name="Полилиния 133"/>
          <p:cNvSpPr/>
          <p:nvPr/>
        </p:nvSpPr>
        <p:spPr>
          <a:xfrm>
            <a:off x="1260000" y="3600000"/>
            <a:ext cx="719280" cy="500400"/>
          </a:xfrm>
          <a:custGeom>
            <a:avLst/>
            <a:gdLst/>
            <a:ahLst/>
            <a:cxnLst/>
            <a:rect l="l" t="t" r="r" b="b"/>
            <a:pathLst>
              <a:path w="31028" h="21600">
                <a:moveTo>
                  <a:pt x="3600" y="0"/>
                </a:moveTo>
                <a:arcTo wR="3600" hR="3600" stAng="16200000" swAng="-5400000"/>
                <a:lnTo>
                  <a:pt x="0" y="18000"/>
                </a:lnTo>
                <a:arcTo wR="3600" hR="3600" stAng="10800000" swAng="-5400000"/>
                <a:lnTo>
                  <a:pt x="27428" y="21600"/>
                </a:lnTo>
                <a:arcTo wR="5828" hR="3600" stAng="5400000" swAng="5400000"/>
                <a:lnTo>
                  <a:pt x="21600" y="3600"/>
                </a:lnTo>
                <a:arcTo wR="5828" hR="3600" stAng="10800000" swAng="5400000"/>
                <a:close/>
              </a:path>
            </a:pathLst>
          </a:custGeom>
          <a:solidFill>
            <a:srgbClr val="DEE7E5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1" strike="noStrike" spc="-1" dirty="0" err="1">
                <a:solidFill>
                  <a:srgbClr val="FF0000"/>
                </a:solidFill>
                <a:latin typeface="XO Oriel"/>
                <a:ea typeface="DejaVu Sans"/>
              </a:rPr>
              <a:t>Уср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1979280" y="3665700"/>
            <a:ext cx="5039280" cy="35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0" strike="noStrike" spc="-1" dirty="0">
                <a:solidFill>
                  <a:srgbClr val="000000"/>
                </a:solidFill>
                <a:latin typeface="XO Oriel"/>
                <a:ea typeface="Tahoma"/>
              </a:rPr>
              <a:t>Средняя урожайность с/х культуры за 5 лет, ц/га.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136" name="Полилиния 135"/>
          <p:cNvSpPr/>
          <p:nvPr/>
        </p:nvSpPr>
        <p:spPr>
          <a:xfrm>
            <a:off x="1260000" y="4178880"/>
            <a:ext cx="719280" cy="500400"/>
          </a:xfrm>
          <a:custGeom>
            <a:avLst/>
            <a:gdLst/>
            <a:ahLst/>
            <a:cxnLst/>
            <a:rect l="l" t="t" r="r" b="b"/>
            <a:pathLst>
              <a:path w="31028" h="21600">
                <a:moveTo>
                  <a:pt x="3600" y="0"/>
                </a:moveTo>
                <a:arcTo wR="3600" hR="3600" stAng="16200000" swAng="-5400000"/>
                <a:lnTo>
                  <a:pt x="0" y="18000"/>
                </a:lnTo>
                <a:arcTo wR="3600" hR="3600" stAng="10800000" swAng="-5400000"/>
                <a:lnTo>
                  <a:pt x="27428" y="21600"/>
                </a:lnTo>
                <a:arcTo wR="5828" hR="3600" stAng="5400000" swAng="5400000"/>
                <a:lnTo>
                  <a:pt x="21600" y="3600"/>
                </a:lnTo>
                <a:arcTo wR="5828" hR="3600" stAng="10800000" swAng="5400000"/>
                <a:close/>
              </a:path>
            </a:pathLst>
          </a:custGeom>
          <a:solidFill>
            <a:srgbClr val="DEE7E5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FF0000"/>
                </a:solidFill>
                <a:latin typeface="XO Oriel"/>
                <a:ea typeface="DejaVu Sans"/>
              </a:rPr>
              <a:t>П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137" name="Полилиния 136"/>
          <p:cNvSpPr/>
          <p:nvPr/>
        </p:nvSpPr>
        <p:spPr>
          <a:xfrm>
            <a:off x="1260000" y="4860000"/>
            <a:ext cx="719280" cy="500400"/>
          </a:xfrm>
          <a:custGeom>
            <a:avLst/>
            <a:gdLst/>
            <a:ahLst/>
            <a:cxnLst/>
            <a:rect l="l" t="t" r="r" b="b"/>
            <a:pathLst>
              <a:path w="31028" h="21600">
                <a:moveTo>
                  <a:pt x="3600" y="0"/>
                </a:moveTo>
                <a:arcTo wR="3600" hR="3600" stAng="16200000" swAng="-5400000"/>
                <a:lnTo>
                  <a:pt x="0" y="18000"/>
                </a:lnTo>
                <a:arcTo wR="3600" hR="3600" stAng="10800000" swAng="-5400000"/>
                <a:lnTo>
                  <a:pt x="27428" y="21600"/>
                </a:lnTo>
                <a:arcTo wR="5828" hR="3600" stAng="5400000" swAng="5400000"/>
                <a:lnTo>
                  <a:pt x="21600" y="3600"/>
                </a:lnTo>
                <a:arcTo wR="5828" hR="3600" stAng="10800000" swAng="5400000"/>
                <a:close/>
              </a:path>
            </a:pathLst>
          </a:custGeom>
          <a:solidFill>
            <a:srgbClr val="DEE7E5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0000"/>
                </a:solidFill>
                <a:latin typeface="XO Oriel"/>
                <a:ea typeface="DejaVu Sans"/>
              </a:rPr>
              <a:t>Ц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2160000" y="4320000"/>
            <a:ext cx="6659280" cy="35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0" strike="noStrike" spc="-1" dirty="0">
                <a:solidFill>
                  <a:srgbClr val="000000"/>
                </a:solidFill>
                <a:latin typeface="XO Oriel"/>
                <a:ea typeface="Tahoma"/>
              </a:rPr>
              <a:t>Размер посевной (посадочной) площади </a:t>
            </a:r>
            <a:r>
              <a:rPr lang="ru-RU" sz="1600" b="0" u="sng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O Oriel"/>
                <a:ea typeface="Tahoma"/>
              </a:rPr>
              <a:t>культуры</a:t>
            </a:r>
            <a:r>
              <a:rPr lang="ru-RU" sz="1600" b="0" strike="noStrike" spc="-1" dirty="0">
                <a:solidFill>
                  <a:srgbClr val="000000"/>
                </a:solidFill>
                <a:latin typeface="XO Oriel"/>
                <a:ea typeface="Tahoma"/>
              </a:rPr>
              <a:t>, га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2160000" y="4880160"/>
            <a:ext cx="8459640" cy="35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000000"/>
                </a:solidFill>
                <a:latin typeface="XO Oriel"/>
                <a:ea typeface="Tahoma"/>
              </a:rPr>
              <a:t>Средняя цена реализации 1 ц страхуемой культуры, руб/га за предшествующий год</a:t>
            </a:r>
            <a:endParaRPr lang="ru-RU" sz="1600" b="0" strike="noStrike" spc="-1">
              <a:latin typeface="XO Orie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5756760" y="3263040"/>
                <a:ext cx="718920" cy="358920"/>
              </a:xfrm>
              <a:prstGeom prst="rect">
                <a:avLst/>
              </a:prstGeom>
            </p:spPr>
            <p:txBody>
              <a:bodyPr/>
              <a:lstStyle/>
              <a:p>
                <a:endParaRPr/>
              </a:p>
            </p:txBody>
          </p:sp>
        </mc:Choice>
        <mc:Fallback xmlns="" xmlns:p14="http://schemas.microsoft.com/office/powerpoint/2010/main" xmlns:p15="http://schemas.microsoft.com/office/powerpoint/2012/main"/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5793120" y="2239560"/>
                <a:ext cx="718920" cy="358920"/>
              </a:xfrm>
              <a:prstGeom prst="rect">
                <a:avLst/>
              </a:prstGeom>
            </p:spPr>
            <p:txBody>
              <a:bodyPr/>
              <a:lstStyle/>
              <a:p>
                <a:endParaRPr/>
              </a:p>
            </p:txBody>
          </p:sp>
        </mc:Choice>
        <mc:Fallback xmlns="" xmlns:p14="http://schemas.microsoft.com/office/powerpoint/2010/main" xmlns:p15="http://schemas.microsoft.com/office/powerpoint/2012/main"/>
      </mc:AlternateContent>
      <p:sp>
        <p:nvSpPr>
          <p:cNvPr id="142" name="Полилиния 141"/>
          <p:cNvSpPr/>
          <p:nvPr/>
        </p:nvSpPr>
        <p:spPr>
          <a:xfrm>
            <a:off x="5040000" y="1980000"/>
            <a:ext cx="359640" cy="539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3600" y="0"/>
                </a:moveTo>
                <a:arcTo wR="3600" hR="3600" stAng="16200000" swAng="-5400000"/>
                <a:lnTo>
                  <a:pt x="0" y="18000"/>
                </a:lnTo>
                <a:arcTo wR="3600" hR="3600" stAng="10800000" swAng="-5400000"/>
                <a:lnTo>
                  <a:pt x="18000" y="2160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pattFill prst="horz">
            <a:fgClr>
              <a:srgbClr val="EEEEEE"/>
            </a:fgClr>
            <a:bgClr>
              <a:srgbClr val="FFFFFF">
                <a:alpha val="0"/>
              </a:srgbClr>
            </a:bgClr>
          </a:patt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0000"/>
                </a:solidFill>
                <a:latin typeface="XO Oriel"/>
                <a:ea typeface="DejaVu Sans"/>
              </a:rPr>
              <a:t>х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143" name="Полилиния 142"/>
          <p:cNvSpPr/>
          <p:nvPr/>
        </p:nvSpPr>
        <p:spPr>
          <a:xfrm>
            <a:off x="7020000" y="1980000"/>
            <a:ext cx="359640" cy="539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3600" y="0"/>
                </a:moveTo>
                <a:arcTo wR="3600" hR="3600" stAng="16200000" swAng="-5400000"/>
                <a:lnTo>
                  <a:pt x="0" y="18000"/>
                </a:lnTo>
                <a:arcTo wR="3600" hR="3600" stAng="10800000" swAng="-5400000"/>
                <a:lnTo>
                  <a:pt x="18000" y="2160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pattFill prst="horz">
            <a:fgClr>
              <a:srgbClr val="EEEEEE"/>
            </a:fgClr>
            <a:bgClr>
              <a:srgbClr val="FFFFFF">
                <a:alpha val="0"/>
              </a:srgbClr>
            </a:bgClr>
          </a:patt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0000"/>
                </a:solidFill>
                <a:latin typeface="XO Oriel"/>
                <a:ea typeface="DejaVu Sans"/>
              </a:rPr>
              <a:t>х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144" name="Полилиния 143"/>
          <p:cNvSpPr/>
          <p:nvPr/>
        </p:nvSpPr>
        <p:spPr>
          <a:xfrm>
            <a:off x="2700000" y="1980000"/>
            <a:ext cx="359640" cy="539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3600" y="0"/>
                </a:moveTo>
                <a:arcTo wR="3600" hR="3600" stAng="16200000" swAng="-5400000"/>
                <a:lnTo>
                  <a:pt x="0" y="18000"/>
                </a:lnTo>
                <a:arcTo wR="3600" hR="3600" stAng="10800000" swAng="-5400000"/>
                <a:lnTo>
                  <a:pt x="18000" y="2160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pattFill prst="horz">
            <a:fgClr>
              <a:srgbClr val="EEEEEE"/>
            </a:fgClr>
            <a:bgClr>
              <a:srgbClr val="FFFFFF">
                <a:alpha val="0"/>
              </a:srgbClr>
            </a:bgClr>
          </a:patt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0000"/>
                </a:solidFill>
                <a:latin typeface="XO Oriel"/>
                <a:ea typeface="DejaVu Sans"/>
              </a:rPr>
              <a:t>=</a:t>
            </a:r>
            <a:endParaRPr lang="ru-RU" sz="18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Прямоугольник 3"/>
          <p:cNvSpPr/>
          <p:nvPr/>
        </p:nvSpPr>
        <p:spPr>
          <a:xfrm>
            <a:off x="1260000" y="720000"/>
            <a:ext cx="9718560" cy="69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0" strike="noStrike" cap="all" spc="-1">
                <a:solidFill>
                  <a:srgbClr val="366000"/>
                </a:solidFill>
                <a:latin typeface="XO Thames"/>
                <a:ea typeface="DejaVu Sans"/>
              </a:rPr>
              <a:t>ПЕРЕЧЕНЬ ДОКУМЕНТОВ ДЛЯ ПОЛУЧЕНИЯ СУБСИДИИ ПО ДОГОВОРУ страхованиЯ урожая с/Х культур С ГОСУДАРСТВЕННОЙ ПОДДЕРЖКОЙ</a:t>
            </a:r>
            <a:endParaRPr lang="ru-RU" sz="2000" b="0" strike="noStrike" spc="-1">
              <a:latin typeface="XO Oriel"/>
            </a:endParaRPr>
          </a:p>
        </p:txBody>
      </p:sp>
      <p:graphicFrame>
        <p:nvGraphicFramePr>
          <p:cNvPr id="146" name="Таблица 145"/>
          <p:cNvGraphicFramePr/>
          <p:nvPr>
            <p:extLst>
              <p:ext uri="{D42A27DB-BD31-4B8C-83A1-F6EECF244321}">
                <p14:modId xmlns:p14="http://schemas.microsoft.com/office/powerpoint/2010/main" val="244897404"/>
              </p:ext>
            </p:extLst>
          </p:nvPr>
        </p:nvGraphicFramePr>
        <p:xfrm>
          <a:off x="1080000" y="1470241"/>
          <a:ext cx="9914760" cy="4980434"/>
        </p:xfrm>
        <a:graphic>
          <a:graphicData uri="http://schemas.openxmlformats.org/drawingml/2006/table">
            <a:tbl>
              <a:tblPr/>
              <a:tblGrid>
                <a:gridCol w="9914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721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1400" b="0" u="sng" strike="noStrike" spc="-1" dirty="0">
                          <a:uFillTx/>
                          <a:latin typeface="XO Oriel"/>
                        </a:rPr>
                        <a:t>Заявку</a:t>
                      </a:r>
                      <a:r>
                        <a:rPr lang="ru-RU" sz="1400" b="0" strike="noStrike" spc="-1" dirty="0">
                          <a:latin typeface="XO Oriel"/>
                        </a:rPr>
                        <a:t> на право получения субсидии по форме, утвержденной приказом Министерства</a:t>
                      </a: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rotWithShape="0">
                      <a:gsLst>
                        <a:gs pos="0">
                          <a:srgbClr val="DDE8CB"/>
                        </a:gs>
                        <a:gs pos="100000">
                          <a:srgbClr val="FFD7D7"/>
                        </a:gs>
                      </a:gsLst>
                      <a:lin ang="36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400" b="0" u="sng" strike="noStrike" spc="-1" dirty="0">
                          <a:uFillTx/>
                          <a:latin typeface="XO Oriel"/>
                        </a:rPr>
                        <a:t>Заявление</a:t>
                      </a:r>
                      <a:r>
                        <a:rPr lang="ru-RU" sz="1400" b="0" strike="noStrike" spc="-1" dirty="0">
                          <a:latin typeface="XO Oriel"/>
                        </a:rPr>
                        <a:t> по договору сельскохозяйственного страхования по форме, утвержденной приказом Министерства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>
                      <a:noFill/>
                    </a:lnT>
                    <a:lnB>
                      <a:noFill/>
                    </a:lnB>
                    <a:gradFill rotWithShape="0">
                      <a:gsLst>
                        <a:gs pos="0">
                          <a:srgbClr val="DDE8CB"/>
                        </a:gs>
                        <a:gs pos="100000">
                          <a:srgbClr val="FFD7D7"/>
                        </a:gs>
                      </a:gsLst>
                      <a:lin ang="36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53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1400" b="0" u="sng" strike="noStrike" spc="-1">
                          <a:uFillTx/>
                          <a:latin typeface="XO Oriel"/>
                        </a:rPr>
                        <a:t>Выписку</a:t>
                      </a:r>
                      <a:r>
                        <a:rPr lang="ru-RU" sz="1400" b="0" strike="noStrike" spc="-1">
                          <a:latin typeface="XO Oriel"/>
                        </a:rPr>
                        <a:t> из Единого государственного реестра юридических лиц, выданную по состоянию на дату, не превышающую 15 рабочих дней до даты подачи заявки</a:t>
                      </a: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rotWithShape="0">
                      <a:gsLst>
                        <a:gs pos="0">
                          <a:srgbClr val="DDE8CB"/>
                        </a:gs>
                        <a:gs pos="100000">
                          <a:srgbClr val="FFD7D7"/>
                        </a:gs>
                      </a:gsLst>
                      <a:lin ang="36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53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1400" b="0" u="sng" strike="noStrike" spc="-1">
                          <a:uFillTx/>
                          <a:latin typeface="XO Oriel"/>
                        </a:rPr>
                        <a:t>Справку налогового органа</a:t>
                      </a:r>
                      <a:r>
                        <a:rPr lang="ru-RU" sz="1400" b="0" strike="noStrike" spc="-1">
                          <a:latin typeface="XO Oriel"/>
                        </a:rPr>
                        <a:t> об отсутствии задолженностей по уплате налогов, сборов, страховых взносов, пеней, штрафов, процентов, выданную по состоянию на дату, не превышающую 15 рабочих дней до даты подачи заявки </a:t>
                      </a:r>
                    </a:p>
                  </a:txBody>
                  <a:tcPr marL="90000" marR="90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rotWithShape="0">
                      <a:gsLst>
                        <a:gs pos="0">
                          <a:srgbClr val="DDE8CB"/>
                        </a:gs>
                        <a:gs pos="100000">
                          <a:srgbClr val="FFD7D7"/>
                        </a:gs>
                      </a:gsLst>
                      <a:lin ang="36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5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400" b="0" u="sng" strike="noStrike" spc="-1" dirty="0" smtClean="0">
                          <a:uFillTx/>
                          <a:latin typeface="XO Oriel"/>
                          <a:ea typeface="Tahoma"/>
                        </a:rPr>
                        <a:t>Справку </a:t>
                      </a:r>
                      <a:r>
                        <a:rPr lang="ru-RU" sz="1400" b="0" u="sng" strike="noStrike" spc="-1" dirty="0">
                          <a:uFillTx/>
                          <a:latin typeface="XO Oriel"/>
                          <a:ea typeface="Tahoma"/>
                        </a:rPr>
                        <a:t>о размере субсидии</a:t>
                      </a:r>
                      <a:r>
                        <a:rPr lang="ru-RU" sz="1400" b="0" strike="noStrike" spc="-1" dirty="0">
                          <a:latin typeface="XO Oriel"/>
                          <a:ea typeface="Tahoma"/>
                        </a:rPr>
                        <a:t> по форме, утвержденной Министерством, составленную на основании договора сельскохозяйственного страхования и платежного поручения </a:t>
                      </a:r>
                      <a:endParaRPr lang="ru-RU" sz="1400" b="0" strike="noStrike" spc="-1" dirty="0">
                        <a:latin typeface="XO Orie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rotWithShape="0">
                      <a:gsLst>
                        <a:gs pos="0">
                          <a:srgbClr val="DDE8CB"/>
                        </a:gs>
                        <a:gs pos="100000">
                          <a:srgbClr val="FFD7D7"/>
                        </a:gs>
                      </a:gsLst>
                      <a:lin ang="36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21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1400" b="0" u="sng" strike="noStrike" spc="-1">
                          <a:uFillTx/>
                          <a:latin typeface="XO Oriel"/>
                        </a:rPr>
                        <a:t>Копию договора</a:t>
                      </a:r>
                      <a:r>
                        <a:rPr lang="ru-RU" sz="1400" b="0" strike="noStrike" spc="-1">
                          <a:latin typeface="XO Oriel"/>
                        </a:rPr>
                        <a:t> сельскохозяйственного страхования</a:t>
                      </a: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rotWithShape="0">
                      <a:gsLst>
                        <a:gs pos="0">
                          <a:srgbClr val="DDE8CB"/>
                        </a:gs>
                        <a:gs pos="100000">
                          <a:srgbClr val="FFD7D7"/>
                        </a:gs>
                      </a:gsLst>
                      <a:lin ang="36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753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1400" b="0" u="sng" strike="noStrike" spc="-1">
                          <a:uFillTx/>
                          <a:latin typeface="XO Oriel"/>
                        </a:rPr>
                        <a:t>Копию платежного поручения</a:t>
                      </a:r>
                      <a:r>
                        <a:rPr lang="ru-RU" sz="1400" b="0" strike="noStrike" spc="-1">
                          <a:latin typeface="XO Oriel"/>
                        </a:rPr>
                        <a:t> или иного документа об уплате участником отбора страховой премии (страхового взноса) по договору сельскохозяйственного страхования</a:t>
                      </a: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rotWithShape="0">
                      <a:gsLst>
                        <a:gs pos="0">
                          <a:srgbClr val="DDE8CB"/>
                        </a:gs>
                        <a:gs pos="100000">
                          <a:srgbClr val="FFD7D7"/>
                        </a:gs>
                      </a:gsLst>
                      <a:lin ang="36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3491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1400" b="0" u="sng" strike="noStrike" spc="-1">
                          <a:uFillTx/>
                          <a:latin typeface="XO Oriel"/>
                        </a:rPr>
                        <a:t>Копию информации о средней цене</a:t>
                      </a:r>
                      <a:r>
                        <a:rPr lang="ru-RU" sz="1400" b="0" strike="noStrike" spc="-1">
                          <a:latin typeface="XO Oriel"/>
                        </a:rPr>
                        <a:t> продукции растениеводства по данным Федеральной службы государственной статистики, а по кормовым культурам - информацию по фактической себестоимости, сложившейся у сельхозтоваропроизводителя за год, предшествующий году заключения договора сельскохозяйственного страхования</a:t>
                      </a: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rotWithShape="0">
                      <a:gsLst>
                        <a:gs pos="0">
                          <a:srgbClr val="DDE8CB"/>
                        </a:gs>
                        <a:gs pos="100000">
                          <a:srgbClr val="FFD7D7"/>
                        </a:gs>
                      </a:gsLst>
                      <a:lin ang="36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56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lang="ru-RU" sz="1400" b="0" u="sng" strike="noStrike" spc="-1" dirty="0">
                          <a:uFillTx/>
                          <a:latin typeface="XO Oriel"/>
                        </a:rPr>
                        <a:t>Копии отчетов по </a:t>
                      </a:r>
                      <a:r>
                        <a:rPr lang="ru-RU" sz="1400" b="0" u="sng" strike="noStrike" spc="-1" dirty="0">
                          <a:solidFill>
                            <a:srgbClr val="0563C1"/>
                          </a:solidFill>
                          <a:uFillTx/>
                          <a:latin typeface="XO Oriel"/>
                          <a:hlinkClick r:id="rId2"/>
                        </a:rPr>
                        <a:t>формам N 29-СХ</a:t>
                      </a:r>
                      <a:r>
                        <a:rPr lang="ru-RU" sz="1400" b="0" u="sng" strike="noStrike" spc="-1" dirty="0">
                          <a:uFillTx/>
                          <a:latin typeface="XO Oriel"/>
                        </a:rPr>
                        <a:t>, </a:t>
                      </a:r>
                      <a:r>
                        <a:rPr lang="ru-RU" sz="1400" b="0" u="sng" strike="noStrike" spc="-1" dirty="0">
                          <a:solidFill>
                            <a:srgbClr val="0563C1"/>
                          </a:solidFill>
                          <a:uFillTx/>
                          <a:latin typeface="XO Oriel"/>
                          <a:hlinkClick r:id="rId3"/>
                        </a:rPr>
                        <a:t>N 2-фермер</a:t>
                      </a:r>
                      <a:r>
                        <a:rPr lang="ru-RU" sz="1400" b="0" u="sng" strike="noStrike" spc="-1" dirty="0">
                          <a:uFillTx/>
                          <a:latin typeface="XO Oriel"/>
                        </a:rPr>
                        <a:t>, </a:t>
                      </a:r>
                      <a:r>
                        <a:rPr lang="ru-RU" sz="1400" b="0" u="sng" strike="noStrike" spc="-1" dirty="0">
                          <a:solidFill>
                            <a:srgbClr val="0563C1"/>
                          </a:solidFill>
                          <a:uFillTx/>
                          <a:latin typeface="XO Oriel"/>
                          <a:hlinkClick r:id="rId4"/>
                        </a:rPr>
                        <a:t>формы N 4-СХ</a:t>
                      </a:r>
                      <a:r>
                        <a:rPr lang="ru-RU" sz="1400" b="0" u="sng" strike="noStrike" spc="-1" dirty="0">
                          <a:uFillTx/>
                          <a:latin typeface="XO Oriel"/>
                        </a:rPr>
                        <a:t>, </a:t>
                      </a:r>
                      <a:r>
                        <a:rPr lang="ru-RU" sz="1400" b="0" u="sng" strike="noStrike" spc="-1" dirty="0">
                          <a:solidFill>
                            <a:srgbClr val="0563C1"/>
                          </a:solidFill>
                          <a:uFillTx/>
                          <a:latin typeface="XO Oriel"/>
                          <a:hlinkClick r:id="rId5"/>
                        </a:rPr>
                        <a:t>N 1-фермер</a:t>
                      </a:r>
                      <a:r>
                        <a:rPr lang="ru-RU" sz="1400" b="0" strike="noStrike" spc="-1" dirty="0">
                          <a:latin typeface="XO Oriel"/>
                        </a:rPr>
                        <a:t> за 5 лет, заверенных территориальными органами Федеральной службы государственной статистики</a:t>
                      </a: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rotWithShape="0">
                      <a:gsLst>
                        <a:gs pos="0">
                          <a:srgbClr val="DDE8CB"/>
                        </a:gs>
                        <a:gs pos="100000">
                          <a:srgbClr val="FFD7D7"/>
                        </a:gs>
                      </a:gsLst>
                      <a:lin ang="36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 idx="4294967295"/>
          </p:nvPr>
        </p:nvSpPr>
        <p:spPr>
          <a:xfrm>
            <a:off x="1988354" y="375480"/>
            <a:ext cx="8039880" cy="123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177840" algn="ctr">
              <a:lnSpc>
                <a:spcPct val="100000"/>
              </a:lnSpc>
            </a:pPr>
            <a:r>
              <a:rPr lang="ru-RU" sz="2200" b="1" spc="-1">
                <a:solidFill>
                  <a:srgbClr val="548235"/>
                </a:solidFill>
                <a:latin typeface="Arial"/>
              </a:rPr>
              <a:t>МЕРЫ ГОСУДАРСТВЕННОЙ ПОДДЕРЖКИ ПРИ НАЛИЧИИ ДОГОВОРА СТРАХОВАНИЯ УРОЖАЯ</a:t>
            </a:r>
            <a:endParaRPr lang="ru-RU" sz="2200" b="1" spc="-1">
              <a:latin typeface="XO Oriel"/>
            </a:endParaRPr>
          </a:p>
        </p:txBody>
      </p:sp>
      <p:sp>
        <p:nvSpPr>
          <p:cNvPr id="89" name="TextBox 2"/>
          <p:cNvSpPr/>
          <p:nvPr/>
        </p:nvSpPr>
        <p:spPr>
          <a:xfrm>
            <a:off x="1049834" y="1800000"/>
            <a:ext cx="9809906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tabLst>
                <a:tab pos="0" algn="l"/>
              </a:tabLst>
            </a:pPr>
            <a:r>
              <a:rPr lang="ru-RU" spc="-1">
                <a:solidFill>
                  <a:srgbClr val="000000"/>
                </a:solidFill>
                <a:latin typeface="Arial"/>
                <a:ea typeface="DejaVu Sans"/>
              </a:rPr>
              <a:t>Компенсирующая субсидия (вместо хозяйства оплачивается из бюджета РФ+РТ):</a:t>
            </a:r>
            <a:endParaRPr lang="ru-RU" spc="-1">
              <a:solidFill>
                <a:prstClr val="black"/>
              </a:solidFill>
              <a:latin typeface="XO Oriel"/>
            </a:endParaRPr>
          </a:p>
          <a:p>
            <a:pPr>
              <a:tabLst>
                <a:tab pos="0" algn="l"/>
              </a:tabLst>
            </a:pPr>
            <a:r>
              <a:rPr lang="ru-RU" spc="-1">
                <a:solidFill>
                  <a:srgbClr val="000000"/>
                </a:solidFill>
                <a:latin typeface="Arial"/>
                <a:ea typeface="DejaVu Sans"/>
              </a:rPr>
              <a:t>при мультирисковом страховании – </a:t>
            </a:r>
            <a:r>
              <a:rPr lang="ru-RU" b="1" spc="-1">
                <a:solidFill>
                  <a:srgbClr val="5D8C3B"/>
                </a:solidFill>
                <a:latin typeface="Arial"/>
                <a:ea typeface="DejaVu Sans"/>
              </a:rPr>
              <a:t>50%</a:t>
            </a:r>
            <a:r>
              <a:rPr lang="ru-RU" spc="-1">
                <a:solidFill>
                  <a:srgbClr val="000000"/>
                </a:solidFill>
                <a:latin typeface="Arial"/>
                <a:ea typeface="DejaVu Sans"/>
              </a:rPr>
              <a:t> страховой премии, </a:t>
            </a:r>
            <a:endParaRPr lang="ru-RU" spc="-1">
              <a:solidFill>
                <a:prstClr val="black"/>
              </a:solidFill>
              <a:latin typeface="XO Oriel"/>
            </a:endParaRPr>
          </a:p>
          <a:p>
            <a:pPr>
              <a:tabLst>
                <a:tab pos="0" algn="l"/>
              </a:tabLst>
            </a:pPr>
            <a:r>
              <a:rPr lang="ru-RU" spc="-1">
                <a:solidFill>
                  <a:srgbClr val="000000"/>
                </a:solidFill>
                <a:latin typeface="Arial"/>
                <a:ea typeface="DejaVu Sans"/>
              </a:rPr>
              <a:t>при страховании от ЧС: малым – </a:t>
            </a:r>
            <a:r>
              <a:rPr lang="ru-RU" b="1" spc="-1">
                <a:solidFill>
                  <a:srgbClr val="5D8C3B"/>
                </a:solidFill>
                <a:latin typeface="Arial"/>
                <a:ea typeface="DejaVu Sans"/>
              </a:rPr>
              <a:t>70%</a:t>
            </a:r>
            <a:r>
              <a:rPr lang="ru-RU" spc="-1">
                <a:solidFill>
                  <a:srgbClr val="000000"/>
                </a:solidFill>
                <a:latin typeface="Arial"/>
                <a:ea typeface="DejaVu Sans"/>
              </a:rPr>
              <a:t> страховой премии, средним и крупным СХО – </a:t>
            </a:r>
            <a:r>
              <a:rPr lang="ru-RU" b="1" spc="-1">
                <a:solidFill>
                  <a:srgbClr val="548235"/>
                </a:solidFill>
                <a:latin typeface="Arial"/>
                <a:ea typeface="DejaVu Sans"/>
              </a:rPr>
              <a:t>60%</a:t>
            </a:r>
            <a:r>
              <a:rPr lang="ru-RU" b="1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spc="-1">
              <a:solidFill>
                <a:prstClr val="black"/>
              </a:solidFill>
              <a:latin typeface="XO Oriel"/>
            </a:endParaRPr>
          </a:p>
        </p:txBody>
      </p:sp>
      <p:sp>
        <p:nvSpPr>
          <p:cNvPr id="90" name="TextBox 9"/>
          <p:cNvSpPr/>
          <p:nvPr/>
        </p:nvSpPr>
        <p:spPr>
          <a:xfrm>
            <a:off x="1080794" y="2781720"/>
            <a:ext cx="1061964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tabLst>
                <a:tab pos="0" algn="l"/>
              </a:tabLst>
            </a:pPr>
            <a:r>
              <a:rPr lang="ru-RU" spc="-1">
                <a:solidFill>
                  <a:srgbClr val="000000"/>
                </a:solidFill>
                <a:latin typeface="Arial"/>
                <a:ea typeface="DejaVu Sans"/>
              </a:rPr>
              <a:t>Несвязанная поддержка </a:t>
            </a:r>
            <a:r>
              <a:rPr lang="ru-RU" b="1" u="sng" spc="-1">
                <a:solidFill>
                  <a:srgbClr val="5D8C3B"/>
                </a:solidFill>
                <a:latin typeface="Arial"/>
                <a:ea typeface="DejaVu Sans"/>
              </a:rPr>
              <a:t>малым формам хозяйств </a:t>
            </a:r>
            <a:r>
              <a:rPr lang="ru-RU" spc="-1">
                <a:solidFill>
                  <a:srgbClr val="000000"/>
                </a:solidFill>
                <a:latin typeface="Arial"/>
                <a:ea typeface="DejaVu Sans"/>
              </a:rPr>
              <a:t>– повышающий коэффициент 1,2.</a:t>
            </a:r>
            <a:endParaRPr lang="ru-RU" spc="-1">
              <a:solidFill>
                <a:prstClr val="black"/>
              </a:solidFill>
              <a:latin typeface="XO Oriel"/>
            </a:endParaRPr>
          </a:p>
        </p:txBody>
      </p:sp>
      <p:sp>
        <p:nvSpPr>
          <p:cNvPr id="91" name="TextBox 10"/>
          <p:cNvSpPr/>
          <p:nvPr/>
        </p:nvSpPr>
        <p:spPr>
          <a:xfrm>
            <a:off x="1080794" y="3240001"/>
            <a:ext cx="10363320" cy="13527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spcBef>
                <a:spcPts val="1199"/>
              </a:spcBef>
              <a:tabLst>
                <a:tab pos="0" algn="l"/>
              </a:tabLst>
            </a:pPr>
            <a:r>
              <a:rPr lang="ru-RU" spc="-1">
                <a:solidFill>
                  <a:srgbClr val="000000"/>
                </a:solidFill>
                <a:latin typeface="Arial"/>
                <a:ea typeface="DejaVu Sans"/>
              </a:rPr>
              <a:t>Ставка на реализацию зерна – </a:t>
            </a:r>
            <a:r>
              <a:rPr lang="ru-RU" b="1" u="sng" spc="-1">
                <a:solidFill>
                  <a:srgbClr val="5D8C3B"/>
                </a:solidFill>
                <a:latin typeface="Arial"/>
                <a:ea typeface="DejaVu Sans"/>
              </a:rPr>
              <a:t>понижающий коэффициент 0,7</a:t>
            </a:r>
            <a:r>
              <a:rPr>
                <a:solidFill>
                  <a:prstClr val="black"/>
                </a:solidFill>
                <a:latin typeface="Arial"/>
              </a:rPr>
              <a:t/>
            </a:r>
            <a:br>
              <a:rPr>
                <a:solidFill>
                  <a:prstClr val="black"/>
                </a:solidFill>
                <a:latin typeface="Arial"/>
              </a:rPr>
            </a:br>
            <a:r>
              <a:rPr lang="ru-RU" u="sng" spc="-1">
                <a:solidFill>
                  <a:srgbClr val="000000"/>
                </a:solidFill>
                <a:latin typeface="Arial"/>
                <a:ea typeface="DejaVu Sans"/>
              </a:rPr>
              <a:t>при отсутствии договора страхования</a:t>
            </a:r>
            <a:endParaRPr lang="ru-RU" spc="-1">
              <a:solidFill>
                <a:prstClr val="black"/>
              </a:solidFill>
              <a:latin typeface="XO Oriel"/>
            </a:endParaRPr>
          </a:p>
          <a:p>
            <a:pPr>
              <a:spcBef>
                <a:spcPts val="1199"/>
              </a:spcBef>
              <a:tabLst>
                <a:tab pos="0" algn="l"/>
              </a:tabLst>
            </a:pPr>
            <a:r>
              <a:rPr lang="ru-RU" spc="-1">
                <a:solidFill>
                  <a:srgbClr val="000000"/>
                </a:solidFill>
                <a:latin typeface="Arial"/>
                <a:ea typeface="DejaVu Sans"/>
              </a:rPr>
              <a:t>На приобретение минеральных удобрений средним и крупным хозяйствам – </a:t>
            </a:r>
            <a:r>
              <a:rPr lang="ru-RU" b="1" u="sng" spc="-1">
                <a:solidFill>
                  <a:srgbClr val="5D8C3B"/>
                </a:solidFill>
                <a:latin typeface="Arial"/>
                <a:ea typeface="DejaVu Sans"/>
              </a:rPr>
              <a:t>доп. 270 руб/га </a:t>
            </a:r>
            <a:r>
              <a:rPr lang="ru-RU" spc="-1">
                <a:solidFill>
                  <a:srgbClr val="000000"/>
                </a:solidFill>
                <a:latin typeface="Arial"/>
                <a:ea typeface="DejaVu Sans"/>
              </a:rPr>
              <a:t>на застрахованную площадь под урожай 2023 года</a:t>
            </a:r>
            <a:endParaRPr lang="ru-RU" spc="-1">
              <a:solidFill>
                <a:prstClr val="black"/>
              </a:solidFill>
              <a:latin typeface="XO Oriel"/>
            </a:endParaRPr>
          </a:p>
        </p:txBody>
      </p:sp>
      <p:sp>
        <p:nvSpPr>
          <p:cNvPr id="92" name="TextBox 11"/>
          <p:cNvSpPr/>
          <p:nvPr/>
        </p:nvSpPr>
        <p:spPr>
          <a:xfrm>
            <a:off x="916994" y="1293481"/>
            <a:ext cx="5276614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tabLst>
                <a:tab pos="0" algn="l"/>
              </a:tabLst>
            </a:pPr>
            <a:r>
              <a:rPr lang="ru-RU" sz="2000" b="1" spc="-1">
                <a:solidFill>
                  <a:srgbClr val="EA7500"/>
                </a:solidFill>
                <a:latin typeface="Arial"/>
                <a:ea typeface="DejaVu Sans"/>
              </a:rPr>
              <a:t>РЕАЛИЗОВАННЫЕ МЕРЫ ПОДДЕРЖКИ:</a:t>
            </a:r>
            <a:endParaRPr lang="ru-RU" sz="2000" spc="-1">
              <a:solidFill>
                <a:srgbClr val="EA7500"/>
              </a:solidFill>
              <a:latin typeface="XO Oriel"/>
            </a:endParaRPr>
          </a:p>
        </p:txBody>
      </p:sp>
      <p:sp>
        <p:nvSpPr>
          <p:cNvPr id="93" name="TextBox 12"/>
          <p:cNvSpPr/>
          <p:nvPr/>
        </p:nvSpPr>
        <p:spPr>
          <a:xfrm>
            <a:off x="1055234" y="4860001"/>
            <a:ext cx="4927416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r>
              <a:rPr lang="ru-RU" sz="2000" b="1" spc="-1">
                <a:solidFill>
                  <a:srgbClr val="EA7500"/>
                </a:solidFill>
                <a:latin typeface="Arial"/>
                <a:ea typeface="DejaVu Sans"/>
              </a:rPr>
              <a:t>ПЛАНИРУЕМЫЕ МЕРЫ ПОДДЕРЖКИ:</a:t>
            </a:r>
            <a:endParaRPr lang="ru-RU" sz="2000" spc="-1">
              <a:solidFill>
                <a:srgbClr val="EA7500"/>
              </a:solidFill>
              <a:latin typeface="XO Oriel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080794" y="5400000"/>
            <a:ext cx="10259640" cy="85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/>
            <a:r>
              <a:rPr lang="ru-RU" b="1" spc="-1" dirty="0">
                <a:solidFill>
                  <a:srgbClr val="468A1A"/>
                </a:solidFill>
                <a:latin typeface="XO Oriel"/>
              </a:rPr>
              <a:t>Пролонгация на 1 год</a:t>
            </a:r>
            <a:r>
              <a:rPr lang="ru-RU" spc="-1" dirty="0">
                <a:solidFill>
                  <a:prstClr val="black"/>
                </a:solidFill>
                <a:latin typeface="XO Oriel"/>
              </a:rPr>
              <a:t> действующих краткосрочных кредитов </a:t>
            </a:r>
            <a:r>
              <a:rPr lang="ru-RU" spc="-1" dirty="0" err="1">
                <a:solidFill>
                  <a:prstClr val="black"/>
                </a:solidFill>
                <a:latin typeface="XO Oriel"/>
              </a:rPr>
              <a:t>сельхозтоваропроизводителей</a:t>
            </a:r>
            <a:r>
              <a:rPr lang="ru-RU" spc="-1" dirty="0">
                <a:solidFill>
                  <a:prstClr val="black"/>
                </a:solidFill>
                <a:latin typeface="XO Oriel"/>
              </a:rPr>
              <a:t> с сохранением льготной ставки </a:t>
            </a:r>
            <a:r>
              <a:rPr lang="ru-RU" u="sng" spc="-1" dirty="0">
                <a:solidFill>
                  <a:prstClr val="black"/>
                </a:solidFill>
                <a:latin typeface="XO Oriel"/>
              </a:rPr>
              <a:t>при наличии не менее половины застрахованной площади </a:t>
            </a:r>
            <a:r>
              <a:rPr lang="ru-RU" spc="-1" dirty="0">
                <a:solidFill>
                  <a:prstClr val="black"/>
                </a:solidFill>
                <a:latin typeface="XO Oriel"/>
              </a:rPr>
              <a:t>от всей имеющейся площади на которой выращиваются сельскохозяйственные культуры.  </a:t>
            </a:r>
          </a:p>
        </p:txBody>
      </p:sp>
    </p:spTree>
    <p:extLst>
      <p:ext uri="{BB962C8B-B14F-4D97-AF65-F5344CB8AC3E}">
        <p14:creationId xmlns:p14="http://schemas.microsoft.com/office/powerpoint/2010/main" val="1118225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24412</TotalTime>
  <Words>723</Words>
  <Application>Microsoft Office PowerPoint</Application>
  <PresentationFormat>Произвольный</PresentationFormat>
  <Paragraphs>91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9" baseType="lpstr">
      <vt:lpstr>Arial</vt:lpstr>
      <vt:lpstr>Calibri</vt:lpstr>
      <vt:lpstr>DejaVu Sans</vt:lpstr>
      <vt:lpstr>Symbol</vt:lpstr>
      <vt:lpstr>Tahoma</vt:lpstr>
      <vt:lpstr>Tinos</vt:lpstr>
      <vt:lpstr>Wingdings</vt:lpstr>
      <vt:lpstr>XO Oriel</vt:lpstr>
      <vt:lpstr>XO Thames</vt:lpstr>
      <vt:lpstr>Office Theme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МЕРЫ ГОСУДАРСТВЕННОЙ ПОДДЕРЖКИ ПРИ НАЛИЧИИ ДОГОВОРА СТРАХОВАНИЯ УРОЖАЯ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Nazipova</dc:creator>
  <dc:description/>
  <cp:lastModifiedBy>AgronomMCX</cp:lastModifiedBy>
  <cp:revision>1937</cp:revision>
  <cp:lastPrinted>2023-10-16T06:41:10Z</cp:lastPrinted>
  <dcterms:created xsi:type="dcterms:W3CDTF">2020-04-29T10:08:20Z</dcterms:created>
  <dcterms:modified xsi:type="dcterms:W3CDTF">2023-10-16T06:41:54Z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Notes">
    <vt:i4>1</vt:i4>
  </property>
  <property fmtid="{D5CDD505-2E9C-101B-9397-08002B2CF9AE}" pid="7" name="PresentationFormat">
    <vt:lpwstr>Произвольный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11</vt:i4>
  </property>
</Properties>
</file>