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9" r:id="rId12"/>
    <p:sldId id="297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80636-8912-4B2F-BE14-E830FDA4B892}" type="datetimeFigureOut">
              <a:rPr lang="ru-RU" smtClean="0"/>
              <a:pPr/>
              <a:t>09.10.2019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60CF2-C9E9-482D-843F-D1240D8F49A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738735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Ходовая часть </a:t>
            </a:r>
            <a:br>
              <a:rPr lang="ru-RU" sz="4800" b="1" dirty="0" smtClean="0"/>
            </a:br>
            <a:r>
              <a:rPr lang="ru-RU" sz="4800" b="1" dirty="0" smtClean="0"/>
              <a:t>автомобилей и тракторов</a:t>
            </a:r>
            <a:endParaRPr lang="ru-RU" sz="4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player.myshared.ru/9/894750/slides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16415" cy="6237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player.myshared.ru/9/894750/slides/slide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ricep-vlg.ru/wp-content/uploads/2017/01/tipy-farkopov.jpg"/>
          <p:cNvPicPr>
            <a:picLocks noChangeAspect="1" noChangeArrowheads="1"/>
          </p:cNvPicPr>
          <p:nvPr/>
        </p:nvPicPr>
        <p:blipFill>
          <a:blip r:embed="rId2" cstate="print"/>
          <a:srcRect l="49574"/>
          <a:stretch>
            <a:fillRect/>
          </a:stretch>
        </p:blipFill>
        <p:spPr bwMode="auto">
          <a:xfrm>
            <a:off x="179512" y="1268760"/>
            <a:ext cx="4490412" cy="3816424"/>
          </a:xfrm>
          <a:prstGeom prst="rect">
            <a:avLst/>
          </a:prstGeom>
          <a:noFill/>
        </p:spPr>
      </p:pic>
      <p:pic>
        <p:nvPicPr>
          <p:cNvPr id="1028" name="Picture 4" descr="Ð¨Ð°Ñ ÑÐ°ÑÐºÐ¾Ð¿Ð° ÑÐ¸Ð¿&quot;N&quot; - ÑÐ½Ð¸Ð²ÐµÑÑÐ°Ð»ÑÐ½ÑÐ¹, 4 Ð¾ÑÐ²ÐµÑÑÑÐ¸ÑÐ¼Ð¸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557681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player.myshared.ru/9/894750/slides/slide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668344" cy="575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layer.myshared.ru/9/894750/slides/slide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479796" cy="6359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layer.myshared.ru/9/894750/slides/slide_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player.myshared.ru/9/894750/slides/slide_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8095753" cy="60718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player.myshared.ru/9/894750/slides/slid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460432" cy="634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player.myshared.ru/9/894750/slides/slide_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04664"/>
            <a:ext cx="8064895" cy="60486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player.myshared.ru/9/894750/slides/slide_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9/894750/slides/slide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448937" cy="63367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player.myshared.ru/9/894750/slides/slide_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79904" cy="62099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player.myshared.ru/9/894750/slides/slide_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player.myshared.ru/9/894750/slides/slide_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60648"/>
            <a:ext cx="8256916" cy="61926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player.myshared.ru/9/894750/slides/slide_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668344" cy="57512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player.myshared.ru/9/894750/slides/slide_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991872" cy="59939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player.myshared.ru/9/894750/slides/slide_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player.myshared.ru/9/894750/slides/slide_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7872874" cy="5904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229600" cy="2232248"/>
          </a:xfrm>
        </p:spPr>
        <p:txBody>
          <a:bodyPr>
            <a:normAutofit/>
          </a:bodyPr>
          <a:lstStyle/>
          <a:p>
            <a:r>
              <a:rPr lang="ru-RU" b="1" dirty="0" smtClean="0"/>
              <a:t>Ходовая часть </a:t>
            </a:r>
            <a:br>
              <a:rPr lang="ru-RU" b="1" dirty="0" smtClean="0"/>
            </a:br>
            <a:r>
              <a:rPr lang="ru-RU" b="1" dirty="0" smtClean="0"/>
              <a:t>гусеничных тракторов</a:t>
            </a:r>
            <a:endParaRPr lang="ru-RU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/>
              <a:t>Назначение ходовой части гусеничного трактора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182688" y="2017713"/>
            <a:ext cx="3813175" cy="4114800"/>
          </a:xfrm>
        </p:spPr>
        <p:txBody>
          <a:bodyPr/>
          <a:lstStyle/>
          <a:p>
            <a:pPr>
              <a:buNone/>
            </a:pPr>
            <a:r>
              <a:rPr lang="ru-RU" sz="2000" dirty="0"/>
              <a:t>Ходовая часть предназначена для передачи на почву усилия, создаваемого массой трактора, и сообщения ему поступательного движения.</a:t>
            </a:r>
          </a:p>
        </p:txBody>
      </p:sp>
      <p:sp>
        <p:nvSpPr>
          <p:cNvPr id="13320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5141913" y="2017713"/>
            <a:ext cx="3813175" cy="4114800"/>
          </a:xfrm>
        </p:spPr>
        <p:txBody>
          <a:bodyPr/>
          <a:lstStyle/>
          <a:p>
            <a:pPr>
              <a:buNone/>
            </a:pPr>
            <a:endParaRPr lang="ru-RU" sz="1600" dirty="0"/>
          </a:p>
        </p:txBody>
      </p:sp>
      <p:pic>
        <p:nvPicPr>
          <p:cNvPr id="13322" name="Picture 10" descr="traktor_challenger_800_3_h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9700" y="2997200"/>
            <a:ext cx="3476625" cy="30861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/>
              <a:t>Преимущества ходовой части гусеничного трактора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ru-RU" sz="1600" dirty="0"/>
          </a:p>
          <a:p>
            <a:pPr algn="ctr">
              <a:buNone/>
            </a:pPr>
            <a:r>
              <a:rPr lang="ru-RU" sz="1800" dirty="0"/>
              <a:t>Меньшее удельное давление на почву</a:t>
            </a:r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r>
              <a:rPr lang="ru-RU" sz="1800" dirty="0"/>
              <a:t>Лучшая проходимость по влажной и болотистой почвам</a:t>
            </a:r>
          </a:p>
        </p:txBody>
      </p:sp>
      <p:pic>
        <p:nvPicPr>
          <p:cNvPr id="65541" name="Picture 5" descr="imgpreview?key=5988f53259324a54&amp;mb=imgdb_preview_12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3573463"/>
            <a:ext cx="3959225" cy="24479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9/894750/slides/slide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7" cy="62646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>
                <a:solidFill>
                  <a:schemeClr val="tx1"/>
                </a:solidFill>
              </a:rPr>
              <a:t>Общая схема ходовой части ДТ-75</a:t>
            </a:r>
            <a:br>
              <a:rPr lang="ru-RU" sz="2000" b="1">
                <a:solidFill>
                  <a:schemeClr val="tx1"/>
                </a:solidFill>
              </a:rPr>
            </a:br>
            <a:endParaRPr lang="ru-RU" sz="2000" b="1">
              <a:solidFill>
                <a:schemeClr val="tx1"/>
              </a:solidFill>
            </a:endParaRPr>
          </a:p>
        </p:txBody>
      </p:sp>
      <p:sp>
        <p:nvSpPr>
          <p:cNvPr id="12493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3682752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ru-RU" sz="1800" dirty="0"/>
              <a:t>а — устройство</a:t>
            </a:r>
            <a:r>
              <a:rPr lang="ru-RU" sz="1800" dirty="0" smtClean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</a:t>
            </a:r>
            <a:r>
              <a:rPr lang="ru-RU" sz="1800" dirty="0"/>
              <a:t>б — звенья гусеницы;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в </a:t>
            </a:r>
            <a:r>
              <a:rPr lang="ru-RU" sz="1800" dirty="0"/>
              <a:t>— схема;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/>
              <a:t> 1 — регулировочная гайка натяжного механизма;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2 </a:t>
            </a:r>
            <a:r>
              <a:rPr lang="ru-RU" sz="1800" dirty="0"/>
              <a:t>— рама;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3 </a:t>
            </a:r>
            <a:r>
              <a:rPr lang="ru-RU" sz="1800" dirty="0"/>
              <a:t>— поддерживающий ролик;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4 </a:t>
            </a:r>
            <a:r>
              <a:rPr lang="ru-RU" sz="1800" dirty="0"/>
              <a:t>— балансир;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5 </a:t>
            </a:r>
            <a:r>
              <a:rPr lang="ru-RU" sz="1800" dirty="0"/>
              <a:t>— гусеничная цепь</a:t>
            </a:r>
            <a:r>
              <a:rPr lang="ru-RU" sz="1800" dirty="0" smtClean="0"/>
              <a:t>;</a:t>
            </a:r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 </a:t>
            </a:r>
            <a:r>
              <a:rPr lang="ru-RU" sz="1800" dirty="0"/>
              <a:t>6 — звено;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7 </a:t>
            </a:r>
            <a:r>
              <a:rPr lang="ru-RU" sz="1800" dirty="0"/>
              <a:t>— палец;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8 </a:t>
            </a:r>
            <a:r>
              <a:rPr lang="ru-RU" sz="1800" dirty="0"/>
              <a:t>— шайба;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9 </a:t>
            </a:r>
            <a:r>
              <a:rPr lang="ru-RU" sz="1800" dirty="0"/>
              <a:t>— шплинт;  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10 </a:t>
            </a:r>
            <a:r>
              <a:rPr lang="ru-RU" sz="1800" dirty="0"/>
              <a:t>— натяжной механизм;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11 </a:t>
            </a:r>
            <a:r>
              <a:rPr lang="ru-RU" sz="1800" dirty="0"/>
              <a:t>— ведущая звездочка; </a:t>
            </a:r>
            <a:endParaRPr lang="ru-RU" sz="1800" dirty="0" smtClean="0"/>
          </a:p>
          <a:p>
            <a:pPr>
              <a:lnSpc>
                <a:spcPct val="80000"/>
              </a:lnSpc>
              <a:buNone/>
            </a:pPr>
            <a:r>
              <a:rPr lang="ru-RU" sz="1800" dirty="0" smtClean="0"/>
              <a:t>12 </a:t>
            </a:r>
            <a:r>
              <a:rPr lang="ru-RU" sz="1800" dirty="0"/>
              <a:t>— направляющее колесо; </a:t>
            </a:r>
            <a:br>
              <a:rPr lang="ru-RU" sz="18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4000" dirty="0"/>
          </a:p>
          <a:p>
            <a:pPr>
              <a:lnSpc>
                <a:spcPct val="80000"/>
              </a:lnSpc>
              <a:buNone/>
            </a:pPr>
            <a:endParaRPr lang="ru-RU" sz="1200" dirty="0"/>
          </a:p>
        </p:txBody>
      </p:sp>
      <p:pic>
        <p:nvPicPr>
          <p:cNvPr id="124935" name="Picture 7" descr="rId6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427984" y="1484784"/>
            <a:ext cx="3960813" cy="396081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Гусеница</a:t>
            </a:r>
            <a:endParaRPr lang="ru-RU" sz="3600" b="1" dirty="0"/>
          </a:p>
        </p:txBody>
      </p:sp>
      <p:pic>
        <p:nvPicPr>
          <p:cNvPr id="13314" name="Picture 2" descr="https://upload.wikimedia.org/wikipedia/commons/thumb/c/cd/%D0%90%D1%81%D1%84%D0%B0%D0%BB%D1%8C%D1%82%D0%BE%D1%85%D0%BE%D0%B4%D0%BD%D1%8B%D0%B5_%D0%B3%D1%83%D1%81%D0%B5%D0%BD%D0%B8%D1%86%D1%8B_%D1%81_%D0%A0%D0%9C%D0%A8.jpg/297px-%D0%90%D1%81%D1%84%D0%B0%D0%BB%D1%8C%D1%82%D0%BE%D1%85%D0%BE%D0%B4%D0%BD%D1%8B%D0%B5_%D0%B3%D1%83%D1%81%D0%B5%D0%BD%D0%B8%D1%86%D1%8B_%D1%81_%D0%A0%D0%9C%D0%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764704"/>
            <a:ext cx="2540893" cy="2626446"/>
          </a:xfrm>
          <a:prstGeom prst="rect">
            <a:avLst/>
          </a:prstGeom>
          <a:noFill/>
        </p:spPr>
      </p:pic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0" y="3284984"/>
            <a:ext cx="4038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 algn="ctr">
              <a:spcBef>
                <a:spcPct val="20000"/>
              </a:spcBef>
            </a:pPr>
            <a:r>
              <a:rPr lang="ru-RU" sz="1600" b="1" dirty="0" smtClean="0"/>
              <a:t>Открытый шарнир (ОШ)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6" name="Picture 4" descr="https://upload.wikimedia.org/wikipedia/commons/thumb/a/a0/%D0%9E%D1%82%D0%BA%D1%80%D1%8B%D1%82%D1%8B%D0%B9_%D1%88%D0%B0%D1%80%D0%BD%D0%B8%D1%80_%28%D0%9E%D0%A8%29.jpg/290px-%D0%9E%D1%82%D0%BA%D1%80%D1%8B%D1%82%D1%8B%D0%B9_%D1%88%D0%B0%D1%80%D0%BD%D0%B8%D1%80_%28%D0%9E%D0%A8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320477" cy="2160240"/>
          </a:xfrm>
          <a:prstGeom prst="rect">
            <a:avLst/>
          </a:prstGeom>
          <a:noFill/>
        </p:spPr>
      </p:pic>
      <p:sp>
        <p:nvSpPr>
          <p:cNvPr id="10" name="Rectangle 7"/>
          <p:cNvSpPr txBox="1">
            <a:spLocks noChangeArrowheads="1"/>
          </p:cNvSpPr>
          <p:nvPr/>
        </p:nvSpPr>
        <p:spPr>
          <a:xfrm>
            <a:off x="4716016" y="3429000"/>
            <a:ext cx="40386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err="1" smtClean="0"/>
              <a:t>Асфальтоходные</a:t>
            </a:r>
            <a:r>
              <a:rPr lang="ru-RU" sz="1600" b="1" dirty="0" smtClean="0"/>
              <a:t> гусеницы с РМШ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318" name="Picture 6" descr="https://upload.wikimedia.org/wikipedia/commons/thumb/1/14/%D0%A0%D0%B5%D0%B7%D0%B8%D0%BD%D0%BE%D0%B2%D0%B0%D1%8F_%D0%B3%D1%83%D1%81%D0%B5%D0%BD%D0%B8%D1%86%D0%B0.jpg/294px-%D0%A0%D0%B5%D0%B7%D0%B8%D0%BD%D0%BE%D0%B2%D0%B0%D1%8F_%D0%B3%D1%83%D1%81%D0%B5%D0%BD%D0%B8%D1%86%D0%B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4293096"/>
            <a:ext cx="5335617" cy="2232248"/>
          </a:xfrm>
          <a:prstGeom prst="rect">
            <a:avLst/>
          </a:prstGeom>
          <a:noFill/>
        </p:spPr>
      </p:pic>
      <p:sp>
        <p:nvSpPr>
          <p:cNvPr id="12" name="Rectangle 7"/>
          <p:cNvSpPr txBox="1">
            <a:spLocks noChangeArrowheads="1"/>
          </p:cNvSpPr>
          <p:nvPr/>
        </p:nvSpPr>
        <p:spPr>
          <a:xfrm>
            <a:off x="6156176" y="5229200"/>
            <a:ext cx="234692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ru-RU" sz="1600" b="1" dirty="0" smtClean="0"/>
              <a:t>Резиновая гусеница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/>
              <a:t>Направляющее колесо с натяжным и амортизирующим устройством</a:t>
            </a:r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2674640" cy="4525963"/>
          </a:xfrm>
        </p:spPr>
        <p:txBody>
          <a:bodyPr/>
          <a:lstStyle/>
          <a:p>
            <a:pPr>
              <a:buNone/>
            </a:pPr>
            <a:r>
              <a:rPr lang="ru-RU" sz="1400" b="1" dirty="0"/>
              <a:t>Устройство:</a:t>
            </a:r>
          </a:p>
          <a:p>
            <a:pPr>
              <a:buNone/>
            </a:pPr>
            <a:r>
              <a:rPr lang="ru-RU" sz="1400" dirty="0"/>
              <a:t>1 – направляющее колесо;</a:t>
            </a:r>
          </a:p>
          <a:p>
            <a:pPr>
              <a:buNone/>
            </a:pPr>
            <a:r>
              <a:rPr lang="ru-RU" sz="1400" dirty="0"/>
              <a:t>2 – подшипник;</a:t>
            </a:r>
          </a:p>
          <a:p>
            <a:pPr>
              <a:buNone/>
            </a:pPr>
            <a:r>
              <a:rPr lang="ru-RU" sz="1400" dirty="0"/>
              <a:t>3 – ось;</a:t>
            </a:r>
          </a:p>
          <a:p>
            <a:pPr>
              <a:buNone/>
            </a:pPr>
            <a:r>
              <a:rPr lang="ru-RU" sz="1400" dirty="0"/>
              <a:t>4 – кронштейн;</a:t>
            </a:r>
          </a:p>
          <a:p>
            <a:pPr>
              <a:buNone/>
            </a:pPr>
            <a:r>
              <a:rPr lang="ru-RU" sz="1400" dirty="0"/>
              <a:t>5 – болт;</a:t>
            </a:r>
          </a:p>
          <a:p>
            <a:pPr>
              <a:buNone/>
            </a:pPr>
            <a:r>
              <a:rPr lang="ru-RU" sz="1400" dirty="0"/>
              <a:t>6 – пружина;</a:t>
            </a:r>
          </a:p>
          <a:p>
            <a:pPr>
              <a:buNone/>
            </a:pPr>
            <a:r>
              <a:rPr lang="ru-RU" sz="1400" dirty="0"/>
              <a:t>7 – контргайка;</a:t>
            </a:r>
          </a:p>
          <a:p>
            <a:pPr>
              <a:buNone/>
            </a:pPr>
            <a:r>
              <a:rPr lang="ru-RU" sz="1400" dirty="0"/>
              <a:t>8,9,11 – гайки;</a:t>
            </a:r>
          </a:p>
          <a:p>
            <a:pPr>
              <a:buNone/>
            </a:pPr>
            <a:r>
              <a:rPr lang="ru-RU" sz="1400" dirty="0"/>
              <a:t>10 – шайба.</a:t>
            </a:r>
          </a:p>
        </p:txBody>
      </p:sp>
      <p:pic>
        <p:nvPicPr>
          <p:cNvPr id="128012" name="Picture 12" descr="Направляющее колесо с механизмом натяж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1988840"/>
            <a:ext cx="5048994" cy="35838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/>
              <a:t>Натяжное и амортизирующее устройство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ru-RU" sz="1400" b="1" dirty="0"/>
          </a:p>
          <a:p>
            <a:pPr algn="just">
              <a:buNone/>
            </a:pPr>
            <a:r>
              <a:rPr lang="ru-RU" sz="1800" b="1" dirty="0"/>
              <a:t>Натяжное устройство служит для натяжения гусеничной цепи.</a:t>
            </a:r>
          </a:p>
          <a:p>
            <a:pPr algn="just">
              <a:buNone/>
            </a:pPr>
            <a:r>
              <a:rPr lang="ru-RU" sz="1800" dirty="0"/>
              <a:t>В него входят коленчатая ось, амортизатор и натяжной болт.</a:t>
            </a:r>
          </a:p>
          <a:p>
            <a:pPr algn="just">
              <a:buNone/>
            </a:pPr>
            <a:r>
              <a:rPr lang="ru-RU" sz="1800" b="1" dirty="0"/>
              <a:t>Амортизатор </a:t>
            </a:r>
            <a:r>
              <a:rPr lang="ru-RU" sz="1800" dirty="0"/>
              <a:t>служит для удержания направляющего колеса в переднем положении и для предохранения его, а также гусеничной цепи от перегрузок.</a:t>
            </a:r>
          </a:p>
          <a:p>
            <a:pPr algn="just">
              <a:buNone/>
            </a:pPr>
            <a:r>
              <a:rPr lang="ru-RU" sz="1800" b="1" dirty="0"/>
              <a:t>Основные детали амортизатора – </a:t>
            </a:r>
            <a:r>
              <a:rPr lang="ru-RU" sz="1800" dirty="0"/>
              <a:t>пружины, которые установлены между упорами в сжатом состоянии. Упор имеет фасонную вильчатую форму и соединен с ушком коленчатой оси, которое вставлено в отверстие и закреплено гайкой. Натяжной болт через яблоко шаровой опоры упирается в кронштейн рамы.</a:t>
            </a:r>
          </a:p>
          <a:p>
            <a:pPr algn="just">
              <a:buNone/>
            </a:pPr>
            <a:r>
              <a:rPr lang="ru-RU" sz="1800" dirty="0"/>
              <a:t>Натяжение гусеничной цепи регулируют гайкой. Гайка при свертывании с натяжного болта, упираясь через шаровую опору в кронштейн рамы, перемещает болт и вместе с ним натяжное (направляющее) колесо вперед.</a:t>
            </a:r>
          </a:p>
          <a:p>
            <a:pPr algn="just">
              <a:buNone/>
            </a:pPr>
            <a:r>
              <a:rPr lang="ru-RU" sz="1800" dirty="0"/>
              <a:t>После натяжения гусеницы регулировочную гайку зажимают контргайкой. </a:t>
            </a:r>
          </a:p>
          <a:p>
            <a:pPr algn="ctr">
              <a:buNone/>
            </a:pPr>
            <a:endParaRPr lang="ru-RU" sz="1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/>
              <a:t>Подвеска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endParaRPr lang="ru-RU" sz="1800" b="1" dirty="0"/>
          </a:p>
          <a:p>
            <a:pPr algn="ctr">
              <a:buNone/>
            </a:pPr>
            <a:endParaRPr lang="ru-RU" sz="1800" b="1" dirty="0"/>
          </a:p>
          <a:p>
            <a:pPr algn="ctr">
              <a:buNone/>
            </a:pPr>
            <a:r>
              <a:rPr lang="ru-RU" sz="1800" b="1" dirty="0"/>
              <a:t>Подвеска соединяет гусеничный движитель с рамой и обеспечивает</a:t>
            </a:r>
            <a:r>
              <a:rPr lang="ru-RU" sz="1800" dirty="0"/>
              <a:t> </a:t>
            </a:r>
            <a:r>
              <a:rPr lang="ru-RU" sz="1800" b="1" dirty="0"/>
              <a:t>плавность хода.</a:t>
            </a:r>
          </a:p>
          <a:p>
            <a:pPr algn="ctr">
              <a:buNone/>
            </a:pPr>
            <a:r>
              <a:rPr lang="ru-RU" sz="1800" dirty="0"/>
              <a:t>У гусеничных тракторов, используемых в сельском хозяйстве, наибольшее применение нашли две разновидности полужесткой подвески и одна упругая (эластичная).</a:t>
            </a:r>
          </a:p>
          <a:p>
            <a:pPr algn="ctr">
              <a:buNone/>
            </a:pPr>
            <a:r>
              <a:rPr lang="ru-RU" sz="1800" dirty="0"/>
              <a:t>Эластичная подвеска трактора осуществлена четырьмя балансирными каретками. </a:t>
            </a:r>
          </a:p>
          <a:p>
            <a:pPr algn="ctr">
              <a:buNone/>
            </a:pPr>
            <a:endParaRPr lang="ru-RU" sz="1800" dirty="0"/>
          </a:p>
          <a:p>
            <a:pPr algn="ctr"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600"/>
              <a:t>Устройство подвески  </a:t>
            </a: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72816"/>
            <a:ext cx="3798887" cy="4114800"/>
          </a:xfrm>
        </p:spPr>
        <p:txBody>
          <a:bodyPr/>
          <a:lstStyle/>
          <a:p>
            <a:pPr>
              <a:lnSpc>
                <a:spcPct val="80000"/>
              </a:lnSpc>
              <a:buNone/>
            </a:pPr>
            <a:r>
              <a:rPr lang="ru-RU" sz="2000" dirty="0"/>
              <a:t>1 и 5 — внутренний и внешний балансиры; 2 — пружина; 3 и 8 — оси балансиров и катков; 4 и 12 — пробки </a:t>
            </a:r>
            <a:r>
              <a:rPr lang="ru-RU" sz="2000" dirty="0" err="1"/>
              <a:t>маслозаливного</a:t>
            </a:r>
            <a:r>
              <a:rPr lang="ru-RU" sz="2000" dirty="0"/>
              <a:t> и контрольного отверстий; 6 — цапфа; 7 — цанговая гайка; 9 — регулировочные прокладки; 10 — каток; 11 — уплотнительное устройство; 13 — пробка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56200" y="2017713"/>
            <a:ext cx="3798888" cy="4114800"/>
          </a:xfrm>
        </p:spPr>
        <p:txBody>
          <a:bodyPr/>
          <a:lstStyle/>
          <a:p>
            <a:endParaRPr lang="ru-RU" sz="2400"/>
          </a:p>
        </p:txBody>
      </p:sp>
      <p:pic>
        <p:nvPicPr>
          <p:cNvPr id="66570" name="Picture 10" descr="rId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412776"/>
            <a:ext cx="4562153" cy="406876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player.myshared.ru/9/894750/slides/slide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042" y="260648"/>
            <a:ext cx="8364421" cy="62733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player.myshared.ru/9/894750/slides/slide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544948" cy="6408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player.myshared.ru/9/894750/slides/slide_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8028384" cy="602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player.myshared.ru/9/894750/slides/slide_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196403" cy="61473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9/894750/slides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player.myshared.ru/9/894750/slides/slide_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796888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398</Words>
  <Application>Microsoft Office PowerPoint</Application>
  <PresentationFormat>Экран (4:3)</PresentationFormat>
  <Paragraphs>59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Ходовая часть  автомобилей и тракторов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Ходовая часть  гусеничных тракторов</vt:lpstr>
      <vt:lpstr>Назначение ходовой части гусеничного трактора</vt:lpstr>
      <vt:lpstr>Преимущества ходовой части гусеничного трактора</vt:lpstr>
      <vt:lpstr>Общая схема ходовой части ДТ-75 </vt:lpstr>
      <vt:lpstr>Гусеница</vt:lpstr>
      <vt:lpstr>Направляющее колесо с натяжным и амортизирующим устройством</vt:lpstr>
      <vt:lpstr>Натяжное и амортизирующее устройство</vt:lpstr>
      <vt:lpstr>Подвеска</vt:lpstr>
      <vt:lpstr>Устройство подвески  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Stas</dc:creator>
  <cp:lastModifiedBy>Stas</cp:lastModifiedBy>
  <cp:revision>18</cp:revision>
  <dcterms:created xsi:type="dcterms:W3CDTF">2019-10-08T06:09:18Z</dcterms:created>
  <dcterms:modified xsi:type="dcterms:W3CDTF">2019-10-09T08:59:04Z</dcterms:modified>
</cp:coreProperties>
</file>