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  <p:sldMasterId id="2147483662" r:id="rId4"/>
    <p:sldMasterId id="2147483664" r:id="rId5"/>
    <p:sldMasterId id="2147483666" r:id="rId6"/>
    <p:sldMasterId id="2147483668" r:id="rId7"/>
    <p:sldMasterId id="2147483670" r:id="rId8"/>
    <p:sldMasterId id="2147483672" r:id="rId9"/>
    <p:sldMasterId id="2147483674" r:id="rId10"/>
    <p:sldMasterId id="2147483676" r:id="rId11"/>
  </p:sldMasterIdLst>
  <p:notesMasterIdLst>
    <p:notesMasterId r:id="rId16"/>
  </p:notesMasterIdLst>
  <p:handoutMasterIdLst>
    <p:handoutMasterId r:id="rId29"/>
  </p:handoutMasterIdLst>
  <p:sldIdLst>
    <p:sldId id="365" r:id="rId12"/>
    <p:sldId id="344" r:id="rId13"/>
    <p:sldId id="345" r:id="rId14"/>
    <p:sldId id="347" r:id="rId15"/>
    <p:sldId id="349" r:id="rId17"/>
    <p:sldId id="348" r:id="rId18"/>
    <p:sldId id="362" r:id="rId19"/>
    <p:sldId id="385" r:id="rId20"/>
    <p:sldId id="386" r:id="rId21"/>
    <p:sldId id="363" r:id="rId22"/>
    <p:sldId id="352" r:id="rId23"/>
    <p:sldId id="353" r:id="rId24"/>
    <p:sldId id="354" r:id="rId25"/>
    <p:sldId id="358" r:id="rId26"/>
    <p:sldId id="356" r:id="rId27"/>
    <p:sldId id="355" r:id="rId28"/>
  </p:sldIdLst>
  <p:sldSz cx="12192000" cy="6858000"/>
  <p:notesSz cx="6858000" cy="9144000"/>
  <p:embeddedFontLst>
    <p:embeddedFont>
      <p:font typeface="PMingLiU-ExtB" panose="02020500000000000000" charset="-120"/>
      <p:regular r:id="rId33"/>
    </p:embeddedFont>
    <p:embeddedFont>
      <p:font typeface="Calibri" panose="020F0502020204030204"/>
      <p:regular r:id="rId34"/>
      <p:bold r:id="rId35"/>
      <p:italic r:id="rId36"/>
      <p:boldItalic r:id="rId3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98B2"/>
    <a:srgbClr val="114482"/>
    <a:srgbClr val="0A3155"/>
    <a:srgbClr val="102D4A"/>
    <a:srgbClr val="2672BA"/>
    <a:srgbClr val="000000"/>
    <a:srgbClr val="A28E76"/>
    <a:srgbClr val="F7F7F7"/>
    <a:srgbClr val="C4B7A8"/>
    <a:srgbClr val="C2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78" autoAdjust="0"/>
    <p:restoredTop sz="94280" autoAdjust="0"/>
  </p:normalViewPr>
  <p:slideViewPr>
    <p:cSldViewPr snapToGrid="0" showGuides="1">
      <p:cViewPr>
        <p:scale>
          <a:sx n="66" d="100"/>
          <a:sy n="66" d="100"/>
        </p:scale>
        <p:origin x="984" y="88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7" Type="http://schemas.openxmlformats.org/officeDocument/2006/relationships/font" Target="fonts/font5.fntdata"/><Relationship Id="rId36" Type="http://schemas.openxmlformats.org/officeDocument/2006/relationships/font" Target="fonts/font4.fntdata"/><Relationship Id="rId35" Type="http://schemas.openxmlformats.org/officeDocument/2006/relationships/font" Target="fonts/font3.fntdata"/><Relationship Id="rId34" Type="http://schemas.openxmlformats.org/officeDocument/2006/relationships/font" Target="fonts/font2.fntdata"/><Relationship Id="rId33" Type="http://schemas.openxmlformats.org/officeDocument/2006/relationships/font" Target="fonts/font1.fntdata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16.xml"/><Relationship Id="rId27" Type="http://schemas.openxmlformats.org/officeDocument/2006/relationships/slide" Target="slides/slide15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0" Type="http://schemas.openxmlformats.org/officeDocument/2006/relationships/slide" Target="slides/slide8.xml"/><Relationship Id="rId2" Type="http://schemas.openxmlformats.org/officeDocument/2006/relationships/theme" Target="theme/theme1.xml"/><Relationship Id="rId19" Type="http://schemas.openxmlformats.org/officeDocument/2006/relationships/slide" Target="slides/slide7.xml"/><Relationship Id="rId18" Type="http://schemas.openxmlformats.org/officeDocument/2006/relationships/slide" Target="slides/slide6.xml"/><Relationship Id="rId17" Type="http://schemas.openxmlformats.org/officeDocument/2006/relationships/slide" Target="slides/slide5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4.xml"/><Relationship Id="rId14" Type="http://schemas.openxmlformats.org/officeDocument/2006/relationships/slide" Target="slides/slide3.xml"/><Relationship Id="rId13" Type="http://schemas.openxmlformats.org/officeDocument/2006/relationships/slide" Target="slides/slide2.xml"/><Relationship Id="rId12" Type="http://schemas.openxmlformats.org/officeDocument/2006/relationships/slide" Target="slides/slide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DFC710A8-29AE-4177-85A7-F3CCEF7783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708D17B6-7261-47CB-9C8A-35ACAF11B93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34AB7-F693-4501-9CE6-AE57FC0F285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F3755-8974-418C-8809-96F54FD72C2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A921-BBF0-4121-BBA2-4F1EBF8FAC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B86-C106-4A19-B55C-AA6DF234A1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A921-BBF0-4121-BBA2-4F1EBF8FAC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B86-C106-4A19-B55C-AA6DF234A1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A921-BBF0-4121-BBA2-4F1EBF8FAC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B86-C106-4A19-B55C-AA6DF234A1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611D9A-05E9-46FA-BC98-BE1F34AECCEC}" type="datetime1">
              <a:rPr lang="zh-CN" altLang="en-US"/>
            </a:fld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8ED1AE-6645-4422-96B9-D1383D3DF7AB}" type="slidenum">
              <a:rPr lang="zh-CN" altLang="en-US"/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CE53-E0C8-460F-B599-2F7578C7997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0C25-01BD-489E-91DB-D1FDEF50E6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CE53-E0C8-460F-B599-2F7578C7997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0C25-01BD-489E-91DB-D1FDEF50E6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CE53-E0C8-460F-B599-2F7578C7997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0C25-01BD-489E-91DB-D1FDEF50E6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CE53-E0C8-460F-B599-2F7578C7997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0C25-01BD-489E-91DB-D1FDEF50E6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CE53-E0C8-460F-B599-2F7578C7997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0C25-01BD-489E-91DB-D1FDEF50E6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CE53-E0C8-460F-B599-2F7578C7997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0C25-01BD-489E-91DB-D1FDEF50E6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CE53-E0C8-460F-B599-2F7578C7997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0C25-01BD-489E-91DB-D1FDEF50E6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A921-BBF0-4121-BBA2-4F1EBF8FAC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B86-C106-4A19-B55C-AA6DF234A1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A921-BBF0-4121-BBA2-4F1EBF8FAC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B86-C106-4A19-B55C-AA6DF234A1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A921-BBF0-4121-BBA2-4F1EBF8FAC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B86-C106-4A19-B55C-AA6DF234A1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A921-BBF0-4121-BBA2-4F1EBF8FAC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B86-C106-4A19-B55C-AA6DF234A1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A921-BBF0-4121-BBA2-4F1EBF8FAC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B86-C106-4A19-B55C-AA6DF234A1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A921-BBF0-4121-BBA2-4F1EBF8FAC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B86-C106-4A19-B55C-AA6DF234A1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A921-BBF0-4121-BBA2-4F1EBF8FAC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B86-C106-4A19-B55C-AA6DF234A1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A921-BBF0-4121-BBA2-4F1EBF8FAC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B86-C106-4A19-B55C-AA6DF234A1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AEEEA921-BBF0-4121-BBA2-4F1EBF8FAC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B2565B86-C106-4A19-B55C-AA6DF234A1F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-914400"/>
            <a:r>
              <a:rPr lang="zh-CN" altLang="zh-CN" dirty="0"/>
              <a:t>Click to edit Master title style</a:t>
            </a:r>
            <a:endParaRPr lang="zh-CN" altLang="zh-CN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228600"/>
            <a:r>
              <a:rPr lang="zh-CN" altLang="zh-CN" dirty="0"/>
              <a:t>Click to edit Master text styles</a:t>
            </a:r>
            <a:endParaRPr lang="zh-CN" altLang="zh-CN" dirty="0"/>
          </a:p>
          <a:p>
            <a:pPr lvl="1" indent="-228600"/>
            <a:r>
              <a:rPr lang="zh-CN" altLang="zh-CN" dirty="0"/>
              <a:t>Second level</a:t>
            </a:r>
            <a:endParaRPr lang="zh-CN" altLang="zh-CN" dirty="0"/>
          </a:p>
          <a:p>
            <a:pPr lvl="2" indent="-228600"/>
            <a:r>
              <a:rPr lang="zh-CN" altLang="zh-CN" dirty="0"/>
              <a:t>Third level</a:t>
            </a:r>
            <a:endParaRPr lang="zh-CN" altLang="zh-CN" dirty="0"/>
          </a:p>
          <a:p>
            <a:pPr lvl="3" indent="-228600"/>
            <a:r>
              <a:rPr lang="zh-CN" altLang="zh-CN" dirty="0"/>
              <a:t>Fourth level</a:t>
            </a:r>
            <a:endParaRPr lang="zh-CN" altLang="zh-CN" dirty="0"/>
          </a:p>
          <a:p>
            <a:pPr lvl="4" indent="-228600"/>
            <a:r>
              <a:rPr lang="zh-CN" altLang="zh-CN" dirty="0"/>
              <a:t>Fifth level</a:t>
            </a:r>
            <a:endParaRPr lang="zh-CN" altLang="zh-CN" dirty="0"/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611D9A-05E9-46FA-BC98-BE1F34AECCEC}" type="datetime1">
              <a:rPr lang="zh-CN" altLang="en-US">
                <a:latin typeface="Arial" panose="020B0604020202020204" pitchFamily="34" charset="0"/>
              </a:rPr>
            </a:fld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  <a:ea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latin typeface="Arial" panose="020B0604020202020204" pitchFamily="34" charset="0"/>
            </a:endParaRPr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8ED1AE-6645-4422-96B9-D1383D3DF7AB}" type="slidenum">
              <a:rPr lang="zh-CN" altLang="en-US">
                <a:latin typeface="Arial" panose="020B0604020202020204" pitchFamily="34" charset="0"/>
              </a:rPr>
            </a:fld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j-cs"/>
          <a:sym typeface="Arial" panose="020B060402020202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  <a:sym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  <a:sym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  <a:sym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  <a:sym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997FCE53-E0C8-460F-B599-2F7578C7997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F8260C25-01BD-489E-91DB-D1FDEF50E6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997FCE53-E0C8-460F-B599-2F7578C7997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F8260C25-01BD-489E-91DB-D1FDEF50E6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997FCE53-E0C8-460F-B599-2F7578C7997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F8260C25-01BD-489E-91DB-D1FDEF50E6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997FCE53-E0C8-460F-B599-2F7578C7997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F8260C25-01BD-489E-91DB-D1FDEF50E6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997FCE53-E0C8-460F-B599-2F7578C7997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F8260C25-01BD-489E-91DB-D1FDEF50E6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997FCE53-E0C8-460F-B599-2F7578C7997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F8260C25-01BD-489E-91DB-D1FDEF50E6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997FCE53-E0C8-460F-B599-2F7578C7997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F8260C25-01BD-489E-91DB-D1FDEF50E6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8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9.jpe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0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" b="41"/>
          <a:stretch>
            <a:fillRect/>
          </a:stretch>
        </p:blipFill>
        <p:spPr>
          <a:xfrm>
            <a:off x="0" y="7938"/>
            <a:ext cx="12192000" cy="685006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9049" y="-6576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635" y="7620"/>
            <a:ext cx="12212320" cy="6844665"/>
          </a:xfrm>
          <a:prstGeom prst="rect">
            <a:avLst/>
          </a:prstGeom>
          <a:solidFill>
            <a:srgbClr val="7898B2">
              <a:alpha val="20000"/>
            </a:srgb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3061335" y="2592070"/>
            <a:ext cx="6624955" cy="989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УСТРОЙСТВО СУДНА</a:t>
            </a:r>
            <a:endParaRPr lang="ru-RU" altLang="zh-CN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513042" y="2988714"/>
            <a:ext cx="4935331" cy="1169651"/>
            <a:chOff x="3608292" y="2024418"/>
            <a:chExt cx="4935331" cy="1169651"/>
          </a:xfrm>
        </p:grpSpPr>
        <p:sp>
          <p:nvSpPr>
            <p:cNvPr id="22" name="矩形 21"/>
            <p:cNvSpPr/>
            <p:nvPr/>
          </p:nvSpPr>
          <p:spPr>
            <a:xfrm>
              <a:off x="3608292" y="2024418"/>
              <a:ext cx="309880" cy="1153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zh-CN" altLang="en-US" sz="6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233743" y="2040909"/>
              <a:ext cx="309880" cy="1153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zh-CN" altLang="en-US" sz="6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" b="41"/>
          <a:stretch>
            <a:fillRect/>
          </a:stretch>
        </p:blipFill>
        <p:spPr>
          <a:xfrm>
            <a:off x="0" y="7938"/>
            <a:ext cx="12192000" cy="685006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8098" y="7938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635" y="7620"/>
            <a:ext cx="12212320" cy="6844665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3061335" y="2496185"/>
            <a:ext cx="6751955" cy="14135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ru-RU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СУДОВЫЕ УСТРОЙСТВА</a:t>
            </a:r>
            <a:endParaRPr lang="ru-RU" altLang="zh-CN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0" y="-31618"/>
            <a:ext cx="12192000" cy="6889618"/>
            <a:chOff x="0" y="-31618"/>
            <a:chExt cx="12192000" cy="6889618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" b="41"/>
            <a:stretch>
              <a:fillRect/>
            </a:stretch>
          </p:blipFill>
          <p:spPr>
            <a:xfrm>
              <a:off x="0" y="7938"/>
              <a:ext cx="12192000" cy="6850062"/>
            </a:xfrm>
            <a:prstGeom prst="rect">
              <a:avLst/>
            </a:prstGeom>
            <a:solidFill>
              <a:srgbClr val="114482"/>
            </a:solidFill>
          </p:spPr>
        </p:pic>
        <p:sp>
          <p:nvSpPr>
            <p:cNvPr id="20" name="矩形 19"/>
            <p:cNvSpPr/>
            <p:nvPr/>
          </p:nvSpPr>
          <p:spPr>
            <a:xfrm>
              <a:off x="0" y="-31618"/>
              <a:ext cx="12192000" cy="6858000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25083" y="211015"/>
              <a:ext cx="11732456" cy="6414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Текстовое поле 1"/>
          <p:cNvSpPr txBox="1"/>
          <p:nvPr/>
        </p:nvSpPr>
        <p:spPr>
          <a:xfrm>
            <a:off x="404495" y="480695"/>
            <a:ext cx="10417175" cy="617220"/>
          </a:xfrm>
          <a:prstGeom prst="rect">
            <a:avLst/>
          </a:prstGeom>
        </p:spPr>
        <p:txBody>
          <a:bodyPr wrap="square">
            <a:spAutoFit/>
          </a:bodyPr>
          <a:p>
            <a:pPr defTabSz="266700">
              <a:lnSpc>
                <a:spcPct val="107000"/>
              </a:lnSpc>
            </a:pPr>
            <a:r>
              <a:rPr lang="en-US" altLang="zh-CN" sz="1600" b="1">
                <a:latin typeface="Times New Roman" panose="02020603050405020304"/>
                <a:ea typeface="Calibri" panose="020F0502020204030204"/>
              </a:rPr>
              <a:t>Рулевое устройство</a:t>
            </a:r>
            <a:r>
              <a:rPr lang="en-US" altLang="zh-CN" sz="1600">
                <a:latin typeface="Times New Roman" panose="02020603050405020304"/>
                <a:ea typeface="Calibri" panose="020F0502020204030204"/>
              </a:rPr>
              <a:t> предназначено для обеспечения управляемости судном (устойчивости на курсе и поворотливости). В состав рулевого устройства входят руль, привод руля, привод управления.</a:t>
            </a:r>
            <a:endParaRPr lang="en-US" altLang="zh-CN" sz="1600">
              <a:latin typeface="Times New Roman" panose="02020603050405020304"/>
              <a:ea typeface="Calibri" panose="020F0502020204030204"/>
            </a:endParaRPr>
          </a:p>
        </p:txBody>
      </p:sp>
      <p:pic>
        <p:nvPicPr>
          <p:cNvPr id="51" name="Рисунок 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8535" y="1205230"/>
            <a:ext cx="7026275" cy="17538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Текстовое поле 2"/>
          <p:cNvSpPr txBox="1"/>
          <p:nvPr/>
        </p:nvSpPr>
        <p:spPr>
          <a:xfrm>
            <a:off x="404495" y="3088640"/>
            <a:ext cx="7435850" cy="617220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266700">
              <a:lnSpc>
                <a:spcPct val="107000"/>
              </a:lnSpc>
            </a:pPr>
            <a:r>
              <a:rPr lang="en-US" altLang="zh-CN" sz="1600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Основные типы рулей: а – обыкновенный небалансирный; б – балансирный; в – балансирный подвесной; г – полубалансирный полуподвесной.</a:t>
            </a:r>
            <a:endParaRPr lang="en-US" altLang="zh-CN" sz="1600" i="1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520700" y="3705860"/>
            <a:ext cx="11299190" cy="2922905"/>
          </a:xfrm>
          <a:prstGeom prst="rect">
            <a:avLst/>
          </a:prstGeom>
        </p:spPr>
        <p:txBody>
          <a:bodyPr>
            <a:noAutofit/>
          </a:bodyPr>
          <a:p>
            <a:pPr defTabSz="266700">
              <a:lnSpc>
                <a:spcPct val="107000"/>
              </a:lnSpc>
            </a:pPr>
            <a:r>
              <a:rPr lang="en-US" altLang="zh-CN"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Руль входит перо руля и баллер. Основой пера руля является мощная вертикальная балка </a:t>
            </a:r>
            <a:r>
              <a:rPr lang="en-US" altLang="zh-CN" sz="1600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–рудерпис</a:t>
            </a:r>
            <a:r>
              <a:rPr lang="en-US" altLang="zh-CN"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. С рудерписом соединены горизонтальные рёбра жесткости и петли. По сечению рули делятся на пластинчатые и обтекаемые. Обтекаемый руль - пустотелый в сечении имеет каплевидную форму, улучшает управляемость, увеличивает КПД винта, обладая собственной плавучестью, уменьшает нагрузку на подшипники. Из-за этих преимуществ практически все морские суда имеют обтекаемые рули. По положению оси вращения рули делятся на: небалансирные, полубалансирные и балансирные, По методу крепления к корпусу судна - обыкновенные, подвесные и полуподвесные. У балансирных и полубалансирных рулей часть площади руля расположена в нос от оси вращения руля, что уменьшает момент и мощность, необходимую для поворота руля и нагрузку на подшипники.</a:t>
            </a:r>
            <a:endParaRPr lang="en-US" altLang="zh-CN"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defTabSz="266700">
              <a:lnSpc>
                <a:spcPct val="107000"/>
              </a:lnSpc>
            </a:pPr>
            <a:r>
              <a:rPr lang="en-US" altLang="zh-CN" sz="1600">
                <a:latin typeface="Times New Roman" panose="02020603050405020304"/>
                <a:ea typeface="Calibri" panose="020F0502020204030204"/>
              </a:rPr>
              <a:t>Подруливающие устройства (ПУ) предназначены для создания поперечного упора при швартовке судна или входа в узкости (проливы). Для увеличения вращающего момента относительно центра масс ПУ располагаются в носовой или же носовой и кормовой оконечностях судна.</a:t>
            </a:r>
            <a:endParaRPr lang="en-US" altLang="zh-CN" sz="1600">
              <a:latin typeface="Times New Roman" panose="02020603050405020304"/>
              <a:ea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0" y="-31618"/>
            <a:ext cx="12192000" cy="6889618"/>
            <a:chOff x="0" y="-31618"/>
            <a:chExt cx="12192000" cy="6889618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" b="41"/>
            <a:stretch>
              <a:fillRect/>
            </a:stretch>
          </p:blipFill>
          <p:spPr>
            <a:xfrm>
              <a:off x="0" y="7938"/>
              <a:ext cx="12192000" cy="6850062"/>
            </a:xfrm>
            <a:prstGeom prst="rect">
              <a:avLst/>
            </a:prstGeom>
            <a:solidFill>
              <a:srgbClr val="114482"/>
            </a:solidFill>
          </p:spPr>
        </p:pic>
        <p:sp>
          <p:nvSpPr>
            <p:cNvPr id="40" name="矩形 39"/>
            <p:cNvSpPr/>
            <p:nvPr/>
          </p:nvSpPr>
          <p:spPr>
            <a:xfrm>
              <a:off x="0" y="-31618"/>
              <a:ext cx="12192000" cy="6858000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225083" y="211015"/>
              <a:ext cx="11732456" cy="6414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Текстовое поле 10"/>
          <p:cNvSpPr txBox="1"/>
          <p:nvPr/>
        </p:nvSpPr>
        <p:spPr>
          <a:xfrm>
            <a:off x="872490" y="445770"/>
            <a:ext cx="10332085" cy="2983230"/>
          </a:xfrm>
          <a:prstGeom prst="rect">
            <a:avLst/>
          </a:prstGeom>
        </p:spPr>
        <p:txBody>
          <a:bodyPr wrap="square">
            <a:spAutoFit/>
          </a:bodyPr>
          <a:p>
            <a:pPr defTabSz="266700">
              <a:lnSpc>
                <a:spcPct val="107000"/>
              </a:lnSpc>
            </a:pPr>
            <a:r>
              <a:rPr lang="en-US" altLang="zh-CN" sz="1600" b="1">
                <a:latin typeface="Times New Roman" panose="02020603050405020304"/>
                <a:ea typeface="Calibri" panose="020F0502020204030204"/>
              </a:rPr>
              <a:t>Якорное устройство</a:t>
            </a:r>
            <a:r>
              <a:rPr lang="en-US" altLang="zh-CN" sz="1600">
                <a:latin typeface="Times New Roman" panose="02020603050405020304"/>
                <a:ea typeface="Calibri" panose="020F0502020204030204"/>
              </a:rPr>
              <a:t> предназначено для надежного удержания судна на водной поверхности акватории порта или бухты, используется при швартовке судна кормой или лагом (бортом) к причалу (пирсу), стенке.</a:t>
            </a:r>
            <a:endParaRPr lang="en-US" altLang="zh-CN" sz="1600"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07000"/>
              </a:lnSpc>
            </a:pPr>
            <a:r>
              <a:rPr lang="en-US" altLang="zh-CN" sz="1600">
                <a:latin typeface="Times New Roman" panose="02020603050405020304"/>
                <a:ea typeface="Calibri" panose="020F0502020204030204"/>
              </a:rPr>
              <a:t>Оно также может использоваться в аварийных случаях, например для быстрого гашения инерции при внезапном обнаружении впереди по курсу опасной глубины. В некоторых случаях якорь с якорной цепью используют для буксировки судна.</a:t>
            </a:r>
            <a:endParaRPr lang="en-US" altLang="zh-CN" sz="1600"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07000"/>
              </a:lnSpc>
            </a:pPr>
            <a:r>
              <a:rPr lang="en-US" altLang="zh-CN" sz="1600">
                <a:latin typeface="Times New Roman" panose="02020603050405020304"/>
                <a:ea typeface="Calibri" panose="020F0502020204030204"/>
              </a:rPr>
              <a:t>Очень часто, когда говорят о якорном устройстве судна, подразумевают под ним один лишь якорь. Бесспорно, якорь — это самая важная часть якорного устройства, но он один не выполнил бы тех функций, которые возлагаются на якорное устройство.</a:t>
            </a:r>
            <a:endParaRPr lang="en-US" altLang="zh-CN" sz="1600"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07000"/>
              </a:lnSpc>
            </a:pPr>
            <a:r>
              <a:rPr lang="en-US" altLang="zh-CN" sz="1600">
                <a:latin typeface="Times New Roman" panose="02020603050405020304"/>
                <a:ea typeface="Calibri" panose="020F0502020204030204"/>
              </a:rPr>
              <a:t>Составными частями якорного устройства в общем случае являются: якорь (якоря), якорная цепь (цепи), якорный клюз (клюзы), стопоры, брашпиль (шпиль), палубные клюзы, цепной ящик и устройство для крепления и отдачи якорной цепи к корпусу судна.</a:t>
            </a:r>
            <a:endParaRPr lang="en-US" altLang="zh-CN" sz="1600">
              <a:latin typeface="Times New Roman" panose="02020603050405020304"/>
              <a:ea typeface="Calibri" panose="020F0502020204030204"/>
            </a:endParaRPr>
          </a:p>
        </p:txBody>
      </p:sp>
      <p:pic>
        <p:nvPicPr>
          <p:cNvPr id="12" name="Рисунок 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2490" y="3429000"/>
            <a:ext cx="3478530" cy="270637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Текстовое поле 12"/>
          <p:cNvSpPr txBox="1"/>
          <p:nvPr/>
        </p:nvSpPr>
        <p:spPr>
          <a:xfrm>
            <a:off x="4351020" y="4311015"/>
            <a:ext cx="5080000" cy="1143000"/>
          </a:xfrm>
          <a:prstGeom prst="rect">
            <a:avLst/>
          </a:prstGeom>
        </p:spPr>
        <p:txBody>
          <a:bodyPr>
            <a:spAutoFit/>
          </a:bodyPr>
          <a:p>
            <a:pPr algn="ctr" defTabSz="266700">
              <a:lnSpc>
                <a:spcPct val="107000"/>
              </a:lnSpc>
            </a:pPr>
            <a:r>
              <a:rPr lang="en-US" altLang="zh-CN" sz="1600" i="1">
                <a:latin typeface="Times New Roman" panose="02020603050405020304"/>
                <a:ea typeface="Calibri" panose="020F0502020204030204"/>
              </a:rPr>
              <a:t>1- брашпиль; 2 - стопор; 3 - палубный клюз; 4 - якорный клюз; 5 - якорь;</a:t>
            </a:r>
            <a:endParaRPr lang="en-US" altLang="zh-CN" sz="1600" i="1">
              <a:latin typeface="Times New Roman" panose="02020603050405020304"/>
              <a:ea typeface="Calibri" panose="020F0502020204030204"/>
            </a:endParaRPr>
          </a:p>
          <a:p>
            <a:pPr algn="ctr" defTabSz="266700">
              <a:lnSpc>
                <a:spcPct val="107000"/>
              </a:lnSpc>
            </a:pPr>
            <a:r>
              <a:rPr lang="en-US" altLang="zh-CN" sz="1600" i="1">
                <a:latin typeface="Times New Roman" panose="02020603050405020304"/>
                <a:ea typeface="Calibri" panose="020F0502020204030204"/>
              </a:rPr>
              <a:t>6 - якорная цепь в цепном ящике; 7 - клюзовая труба;</a:t>
            </a:r>
            <a:endParaRPr lang="en-US" altLang="zh-CN" sz="1600" i="1">
              <a:latin typeface="Times New Roman" panose="02020603050405020304"/>
              <a:ea typeface="Calibri" panose="020F0502020204030204"/>
            </a:endParaRPr>
          </a:p>
          <a:p>
            <a:pPr algn="ctr" defTabSz="266700">
              <a:lnSpc>
                <a:spcPct val="107000"/>
              </a:lnSpc>
            </a:pPr>
            <a:r>
              <a:rPr lang="en-US" altLang="zh-CN" sz="1600" i="1">
                <a:latin typeface="Times New Roman" panose="02020603050405020304"/>
                <a:ea typeface="Calibri" panose="020F0502020204030204"/>
              </a:rPr>
              <a:t>8 - устройство для отдачи конца якорной цепи</a:t>
            </a:r>
            <a:endParaRPr lang="en-US" altLang="zh-CN" sz="1600" i="1">
              <a:latin typeface="Times New Roman" panose="02020603050405020304"/>
              <a:ea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0" y="-31618"/>
            <a:ext cx="12192000" cy="6889618"/>
            <a:chOff x="0" y="-31618"/>
            <a:chExt cx="12192000" cy="6889618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" b="41"/>
            <a:stretch>
              <a:fillRect/>
            </a:stretch>
          </p:blipFill>
          <p:spPr>
            <a:xfrm>
              <a:off x="0" y="7938"/>
              <a:ext cx="12192000" cy="6850062"/>
            </a:xfrm>
            <a:prstGeom prst="rect">
              <a:avLst/>
            </a:prstGeom>
            <a:solidFill>
              <a:srgbClr val="114482"/>
            </a:solidFill>
          </p:spPr>
        </p:pic>
        <p:sp>
          <p:nvSpPr>
            <p:cNvPr id="24" name="矩形 23"/>
            <p:cNvSpPr/>
            <p:nvPr/>
          </p:nvSpPr>
          <p:spPr>
            <a:xfrm>
              <a:off x="0" y="-31618"/>
              <a:ext cx="12192000" cy="6858000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225083" y="211015"/>
              <a:ext cx="11732456" cy="6414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Текстовое поле 1"/>
          <p:cNvSpPr txBox="1"/>
          <p:nvPr/>
        </p:nvSpPr>
        <p:spPr>
          <a:xfrm>
            <a:off x="447040" y="303530"/>
            <a:ext cx="11266170" cy="2194560"/>
          </a:xfrm>
          <a:prstGeom prst="rect">
            <a:avLst/>
          </a:prstGeom>
        </p:spPr>
        <p:txBody>
          <a:bodyPr wrap="square">
            <a:spAutoFit/>
          </a:bodyPr>
          <a:p>
            <a:pPr defTabSz="266700">
              <a:lnSpc>
                <a:spcPct val="107000"/>
              </a:lnSpc>
            </a:pPr>
            <a:r>
              <a:rPr lang="en-US" altLang="zh-CN" sz="1600" b="1">
                <a:latin typeface="Times New Roman" panose="02020603050405020304"/>
                <a:ea typeface="Calibri" panose="020F0502020204030204"/>
              </a:rPr>
              <a:t>Швартовное устройство</a:t>
            </a:r>
            <a:r>
              <a:rPr lang="en-US" altLang="zh-CN" sz="1600">
                <a:latin typeface="Times New Roman" panose="02020603050405020304"/>
                <a:ea typeface="Calibri" panose="020F0502020204030204"/>
              </a:rPr>
              <a:t> предназначено для закрепления судна у причала или других сооружений. Элементы швартовного устройства:</a:t>
            </a:r>
            <a:endParaRPr lang="en-US" altLang="zh-CN" sz="1600"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07000"/>
              </a:lnSpc>
            </a:pPr>
            <a:r>
              <a:rPr lang="en-US" altLang="zh-CN" sz="1600">
                <a:latin typeface="Times New Roman" panose="02020603050405020304"/>
                <a:ea typeface="Calibri" panose="020F0502020204030204"/>
              </a:rPr>
              <a:t>-швартовы - канаты, которые закрепляются одним концом на берегу или другом сооружении;</a:t>
            </a:r>
            <a:endParaRPr lang="en-US" altLang="zh-CN" sz="1600"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07000"/>
              </a:lnSpc>
            </a:pPr>
            <a:r>
              <a:rPr lang="en-US" altLang="zh-CN" sz="1600">
                <a:latin typeface="Times New Roman" panose="02020603050405020304"/>
                <a:ea typeface="Calibri" panose="020F0502020204030204"/>
              </a:rPr>
              <a:t>-кнехты – служат для закрепления судового конца швартовов;</a:t>
            </a:r>
            <a:endParaRPr lang="en-US" altLang="zh-CN" sz="1600"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07000"/>
              </a:lnSpc>
            </a:pPr>
            <a:r>
              <a:rPr lang="en-US" altLang="zh-CN" sz="1600">
                <a:latin typeface="Times New Roman" panose="02020603050405020304"/>
                <a:ea typeface="Calibri" panose="020F0502020204030204"/>
              </a:rPr>
              <a:t>-киповые планки, клюзы – предназначены для предотвращения излома и уменьшения трения швартовов;</a:t>
            </a:r>
            <a:endParaRPr lang="en-US" altLang="zh-CN" sz="1600"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07000"/>
              </a:lnSpc>
            </a:pPr>
            <a:r>
              <a:rPr lang="en-US" altLang="zh-CN" sz="1600">
                <a:latin typeface="Times New Roman" panose="02020603050405020304"/>
                <a:ea typeface="Calibri" panose="020F0502020204030204"/>
              </a:rPr>
              <a:t>-швартовные механизмы – служат для подбирания (подтягивания) и стопорения швартовов;</a:t>
            </a:r>
            <a:endParaRPr lang="en-US" altLang="zh-CN" sz="1600"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07000"/>
              </a:lnSpc>
            </a:pPr>
            <a:r>
              <a:rPr lang="en-US" altLang="zh-CN" sz="1600">
                <a:latin typeface="Times New Roman" panose="02020603050405020304"/>
                <a:ea typeface="Calibri" panose="020F0502020204030204"/>
              </a:rPr>
              <a:t>-вьюшки, банкетки – предназначены для хранения швартовов;</a:t>
            </a:r>
            <a:endParaRPr lang="en-US" altLang="zh-CN" sz="1600"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07000"/>
              </a:lnSpc>
            </a:pPr>
            <a:r>
              <a:rPr lang="en-US" altLang="zh-CN" sz="1600">
                <a:latin typeface="Times New Roman" panose="02020603050405020304"/>
                <a:ea typeface="Calibri" panose="020F0502020204030204"/>
              </a:rPr>
              <a:t>-кранцы– служат для смягчения ударов при швартовке судна. </a:t>
            </a:r>
            <a:endParaRPr lang="en-US" altLang="zh-CN" sz="1600">
              <a:latin typeface="Times New Roman" panose="02020603050405020304"/>
              <a:ea typeface="Calibri" panose="020F0502020204030204"/>
            </a:endParaRPr>
          </a:p>
        </p:txBody>
      </p:sp>
      <p:pic>
        <p:nvPicPr>
          <p:cNvPr id="53" name="Рисунок 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040" y="2520315"/>
            <a:ext cx="6417945" cy="34956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Текстовое поле 4"/>
          <p:cNvSpPr txBox="1"/>
          <p:nvPr/>
        </p:nvSpPr>
        <p:spPr>
          <a:xfrm>
            <a:off x="6864985" y="2699385"/>
            <a:ext cx="5080000" cy="3550920"/>
          </a:xfrm>
          <a:prstGeom prst="rect">
            <a:avLst/>
          </a:prstGeom>
        </p:spPr>
        <p:txBody>
          <a:bodyPr>
            <a:noAutofit/>
          </a:bodyPr>
          <a:p>
            <a:pPr algn="ctr" defTabSz="266700">
              <a:lnSpc>
                <a:spcPct val="107000"/>
              </a:lnSpc>
            </a:pPr>
            <a:r>
              <a:rPr lang="en-US" altLang="zh-CN" sz="1600" i="1">
                <a:latin typeface="Times New Roman" panose="02020603050405020304"/>
                <a:ea typeface="Calibri" panose="020F0502020204030204"/>
              </a:rPr>
              <a:t>Общая схема швартовного устройства.</a:t>
            </a:r>
            <a:endParaRPr lang="en-US" altLang="zh-CN" sz="1600" i="1">
              <a:latin typeface="Times New Roman" panose="02020603050405020304"/>
              <a:ea typeface="Calibri" panose="020F0502020204030204"/>
            </a:endParaRPr>
          </a:p>
          <a:p>
            <a:pPr algn="ctr" defTabSz="266700">
              <a:lnSpc>
                <a:spcPct val="107000"/>
              </a:lnSpc>
            </a:pPr>
            <a:r>
              <a:rPr lang="en-US" altLang="zh-CN" sz="1600" i="1">
                <a:latin typeface="Times New Roman" panose="02020603050405020304"/>
                <a:ea typeface="Calibri" panose="020F0502020204030204"/>
              </a:rPr>
              <a:t>1-лебёдка швартовная автоматическая; 2-роульс направляющий; 3-клюз швартовный шестироульсный; 4-стопор швартовного каната; 5- киповая планка с тремя роульсами; 6- клюз буксирный; 7- кнехт буксирный; 8 –кнехт швартовный; 9- канат швартовный; 10- лебёдка швартовная автоматическая с турачкой; 11- швартов;12- стопор буксирного каната; 13- киповая планка с двумя роульсами и намёткой; 14- вьюшка бесприводная с тормозом; 15- клюз швартовный;16- шпиль якорношвартовный; 17- влноотбойник.</a:t>
            </a:r>
            <a:endParaRPr lang="en-US" altLang="zh-CN" sz="1600" i="1">
              <a:latin typeface="Times New Roman" panose="02020603050405020304"/>
              <a:ea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0" y="-31618"/>
            <a:ext cx="12192000" cy="6889618"/>
            <a:chOff x="0" y="-31618"/>
            <a:chExt cx="12192000" cy="6889618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" b="41"/>
            <a:stretch>
              <a:fillRect/>
            </a:stretch>
          </p:blipFill>
          <p:spPr>
            <a:xfrm>
              <a:off x="0" y="7938"/>
              <a:ext cx="12192000" cy="6850062"/>
            </a:xfrm>
            <a:prstGeom prst="rect">
              <a:avLst/>
            </a:prstGeom>
            <a:solidFill>
              <a:srgbClr val="114482"/>
            </a:solidFill>
          </p:spPr>
        </p:pic>
        <p:sp>
          <p:nvSpPr>
            <p:cNvPr id="29" name="矩形 28"/>
            <p:cNvSpPr/>
            <p:nvPr/>
          </p:nvSpPr>
          <p:spPr>
            <a:xfrm>
              <a:off x="0" y="-31618"/>
              <a:ext cx="12192000" cy="6858000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25083" y="211015"/>
              <a:ext cx="11732456" cy="6414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" name="Текстовое поле 2"/>
          <p:cNvSpPr txBox="1"/>
          <p:nvPr/>
        </p:nvSpPr>
        <p:spPr>
          <a:xfrm>
            <a:off x="457835" y="412750"/>
            <a:ext cx="11434445" cy="4034790"/>
          </a:xfrm>
          <a:prstGeom prst="rect">
            <a:avLst/>
          </a:prstGeom>
        </p:spPr>
        <p:txBody>
          <a:bodyPr wrap="square">
            <a:spAutoFit/>
          </a:bodyPr>
          <a:p>
            <a:pPr defTabSz="266700">
              <a:lnSpc>
                <a:spcPct val="107000"/>
              </a:lnSpc>
            </a:pPr>
            <a:r>
              <a:rPr lang="en-US" altLang="zh-CN" sz="1600">
                <a:latin typeface="Times New Roman" panose="02020603050405020304"/>
                <a:ea typeface="Calibri" panose="020F0502020204030204"/>
              </a:rPr>
              <a:t>Буксирное устройство обеспечивает использование судов в качестве буксиров (тянущих или толкающих другие суда) или служит для буксировки судна другими судами. Для этого на обыкновенных судах в оконечностях верхней палубы ставят усиленные кнехты или специальные тумбы, называемые битенгами.</a:t>
            </a:r>
            <a:endParaRPr lang="en-US" altLang="zh-CN" sz="1600"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07000"/>
              </a:lnSpc>
            </a:pPr>
            <a:r>
              <a:rPr lang="en-US" altLang="zh-CN" sz="1600">
                <a:latin typeface="Times New Roman" panose="02020603050405020304"/>
                <a:ea typeface="Calibri" panose="020F0502020204030204"/>
              </a:rPr>
              <a:t>На судах буксирного типа или спасательных судах устанавливаются специальные буксирные устройства состоящие из буксирных автоматических лебедок, обеспечивающих эластичность буксировки воза (буксируемого судна) — стравливающих трос при его большом натяжении, а при слабине — автоматически подбирающих его.</a:t>
            </a:r>
            <a:endParaRPr lang="en-US" altLang="zh-CN" sz="1600"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07000"/>
              </a:lnSpc>
            </a:pPr>
            <a:endParaRPr lang="en-US" altLang="zh-CN" sz="1600"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07000"/>
              </a:lnSpc>
            </a:pPr>
            <a:r>
              <a:rPr lang="en-US" altLang="zh-CN" sz="1600">
                <a:latin typeface="Times New Roman" panose="02020603050405020304"/>
                <a:ea typeface="Calibri" panose="020F0502020204030204"/>
              </a:rPr>
              <a:t>На тех буксирных судах, на которых нет буксирных лебедок, буксирное устройство состоит из гака, на который крепится буксирный трос, и буксирных арок, направляющих буксирный трос и защищающих от него людей и оборудование, расположенное на верхней палубе буксируемого судна.</a:t>
            </a:r>
            <a:endParaRPr lang="en-US" altLang="zh-CN" sz="1600"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07000"/>
              </a:lnSpc>
            </a:pPr>
            <a:r>
              <a:rPr lang="en-US" altLang="zh-CN" sz="1600">
                <a:latin typeface="Times New Roman" panose="02020603050405020304"/>
                <a:ea typeface="Calibri" panose="020F0502020204030204"/>
              </a:rPr>
              <a:t>Для буксировки методом толкания (вплотную с кормы буксируемого судна) буксиры-толкачи имеют в носу упорные балки и специальные устройства — автосцепы, автоматически соединяющиеся и разъединяющиеся с помощью рычагов, управляемых из рубки.</a:t>
            </a:r>
            <a:endParaRPr lang="en-US" altLang="zh-CN" sz="1600"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07000"/>
              </a:lnSpc>
            </a:pPr>
            <a:r>
              <a:rPr lang="en-US" altLang="zh-CN" sz="1600">
                <a:latin typeface="Times New Roman" panose="02020603050405020304"/>
                <a:ea typeface="Calibri" panose="020F0502020204030204"/>
              </a:rPr>
              <a:t>Буксиры-толкачи с автосцепами — наиболее удобный и экономичный способ соединения судов в возы. Этот способ быстро вытесняет технически несовершенную тросовую учалку судов, в особенности на речных судах.</a:t>
            </a:r>
            <a:endParaRPr lang="en-US" altLang="zh-CN" sz="1600">
              <a:latin typeface="Times New Roman" panose="02020603050405020304"/>
              <a:ea typeface="Calibri" panose="020F0502020204030204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457835" y="4599940"/>
            <a:ext cx="11351260" cy="880110"/>
          </a:xfrm>
          <a:prstGeom prst="rect">
            <a:avLst/>
          </a:prstGeom>
        </p:spPr>
        <p:txBody>
          <a:bodyPr wrap="square">
            <a:spAutoFit/>
          </a:bodyPr>
          <a:p>
            <a:pPr defTabSz="266700">
              <a:lnSpc>
                <a:spcPct val="107000"/>
              </a:lnSpc>
            </a:pPr>
            <a:r>
              <a:rPr lang="en-US" altLang="zh-CN" sz="1600">
                <a:latin typeface="Times New Roman" panose="02020603050405020304"/>
                <a:ea typeface="Calibri" panose="020F0502020204030204"/>
              </a:rPr>
              <a:t>Многолетняя практика эксплуатации судов определила наиболее удобное расположение элементов буксирного устройства на судне. Элементы устройства, предназначенные для буксировки самого судна, находятся в носовой части, а предназначенные для производства буксировочных работ— в корме.</a:t>
            </a:r>
            <a:endParaRPr lang="en-US" altLang="zh-CN" sz="1600">
              <a:latin typeface="Times New Roman" panose="02020603050405020304"/>
              <a:ea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0" y="-31618"/>
            <a:ext cx="12192000" cy="6889618"/>
            <a:chOff x="0" y="-31618"/>
            <a:chExt cx="12192000" cy="6889618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" b="41"/>
            <a:stretch>
              <a:fillRect/>
            </a:stretch>
          </p:blipFill>
          <p:spPr>
            <a:xfrm>
              <a:off x="0" y="7938"/>
              <a:ext cx="12192000" cy="6850062"/>
            </a:xfrm>
            <a:prstGeom prst="rect">
              <a:avLst/>
            </a:prstGeom>
            <a:solidFill>
              <a:srgbClr val="114482"/>
            </a:solidFill>
          </p:spPr>
        </p:pic>
        <p:sp>
          <p:nvSpPr>
            <p:cNvPr id="32" name="矩形 31"/>
            <p:cNvSpPr/>
            <p:nvPr/>
          </p:nvSpPr>
          <p:spPr>
            <a:xfrm>
              <a:off x="0" y="-31618"/>
              <a:ext cx="12192000" cy="6858000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225083" y="211015"/>
              <a:ext cx="11732456" cy="6414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3" name="Изображение 12"/>
          <p:cNvPicPr/>
          <p:nvPr/>
        </p:nvPicPr>
        <p:blipFill>
          <a:blip r:embed="rId2"/>
          <a:stretch>
            <a:fillRect/>
          </a:stretch>
        </p:blipFill>
        <p:spPr>
          <a:xfrm>
            <a:off x="493395" y="2151380"/>
            <a:ext cx="3821430" cy="3277235"/>
          </a:xfrm>
          <a:prstGeom prst="rect">
            <a:avLst/>
          </a:prstGeom>
        </p:spPr>
      </p:pic>
      <p:sp>
        <p:nvSpPr>
          <p:cNvPr id="23" name="Текстовое поле 22"/>
          <p:cNvSpPr txBox="1"/>
          <p:nvPr/>
        </p:nvSpPr>
        <p:spPr>
          <a:xfrm>
            <a:off x="367665" y="335915"/>
            <a:ext cx="11382375" cy="1668780"/>
          </a:xfrm>
          <a:prstGeom prst="rect">
            <a:avLst/>
          </a:prstGeom>
        </p:spPr>
        <p:txBody>
          <a:bodyPr wrap="square">
            <a:spAutoFit/>
          </a:bodyPr>
          <a:p>
            <a:pPr defTabSz="266700">
              <a:lnSpc>
                <a:spcPct val="107000"/>
              </a:lnSpc>
            </a:pPr>
            <a:r>
              <a:rPr lang="en-US" altLang="zh-CN" sz="1600">
                <a:latin typeface="Times New Roman" panose="02020603050405020304"/>
                <a:ea typeface="Calibri" panose="020F0502020204030204"/>
              </a:rPr>
              <a:t>Шлюпочное устройство размещается возможно выше над ватерлинией, как правило, на одной из верхних палуб надстройки (шлюпочной палубе), на хорошо освещенной площадке, к ним должны быть обеспечены удобные подходы. Шлюпки нельзя размещать ближе чем на одну треть длины судна от форштевня, где они могут быть смыты или повреждены при аварии. В кормовой части судна шлюпки должны быть расположены так, чтобы при спуске они не попали бы в струю, создаваемую работающими винтами. Устройство должно обеспечить спуск шлюпки с полным комплектом людей и снабжением при крене судна на любой борт до 15° и дифференте до 10°.</a:t>
            </a:r>
            <a:endParaRPr lang="en-US" altLang="zh-CN" sz="1600">
              <a:latin typeface="Times New Roman" panose="02020603050405020304"/>
              <a:ea typeface="Calibri" panose="020F0502020204030204"/>
            </a:endParaRPr>
          </a:p>
        </p:txBody>
      </p:sp>
      <p:sp>
        <p:nvSpPr>
          <p:cNvPr id="24" name="Текстовое поле 23"/>
          <p:cNvSpPr txBox="1"/>
          <p:nvPr/>
        </p:nvSpPr>
        <p:spPr>
          <a:xfrm>
            <a:off x="367665" y="5575300"/>
            <a:ext cx="7720965" cy="617220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266700">
              <a:lnSpc>
                <a:spcPct val="107000"/>
              </a:lnSpc>
            </a:pPr>
            <a:r>
              <a:rPr lang="en-US" altLang="zh-CN" sz="1600" i="1">
                <a:latin typeface="Times New Roman" panose="02020603050405020304"/>
                <a:ea typeface="Calibri" panose="020F0502020204030204"/>
              </a:rPr>
              <a:t>Схема действия различных шлюпбалок: а — поворотной; б — заваливающейся; в — скользящей (гравитационной) .</a:t>
            </a:r>
            <a:endParaRPr lang="en-US" altLang="zh-CN" sz="1600" i="1">
              <a:latin typeface="Times New Roman" panose="02020603050405020304"/>
              <a:ea typeface="Calibri" panose="020F0502020204030204"/>
            </a:endParaRPr>
          </a:p>
        </p:txBody>
      </p:sp>
      <p:sp>
        <p:nvSpPr>
          <p:cNvPr id="25" name="Текстовое поле 24"/>
          <p:cNvSpPr txBox="1"/>
          <p:nvPr/>
        </p:nvSpPr>
        <p:spPr>
          <a:xfrm>
            <a:off x="5172710" y="2762250"/>
            <a:ext cx="6577330" cy="1341755"/>
          </a:xfrm>
          <a:prstGeom prst="rect">
            <a:avLst/>
          </a:prstGeom>
        </p:spPr>
        <p:txBody>
          <a:bodyPr>
            <a:noAutofit/>
          </a:bodyPr>
          <a:p>
            <a:pPr defTabSz="266700">
              <a:lnSpc>
                <a:spcPct val="107000"/>
              </a:lnSpc>
            </a:pPr>
            <a:r>
              <a:rPr lang="en-US" altLang="zh-CN" sz="1600">
                <a:latin typeface="Times New Roman" panose="02020603050405020304"/>
                <a:ea typeface="Calibri" panose="020F0502020204030204"/>
              </a:rPr>
              <a:t>Шлюпбалки служат для спуска шлюпки на воду или подъема их с воды на борт. Шлюпбалки могут быть различных систем, более широкое распространение получили поворотные, заваливающиеся и гравитационные.</a:t>
            </a:r>
            <a:endParaRPr lang="en-US" altLang="zh-CN" sz="1600">
              <a:latin typeface="Times New Roman" panose="02020603050405020304"/>
              <a:ea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0" y="-31618"/>
            <a:ext cx="12192000" cy="6889618"/>
            <a:chOff x="0" y="-31618"/>
            <a:chExt cx="12192000" cy="6889618"/>
          </a:xfrm>
        </p:grpSpPr>
        <p:pic>
          <p:nvPicPr>
            <p:cNvPr id="57" name="图片 5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" b="41"/>
            <a:stretch>
              <a:fillRect/>
            </a:stretch>
          </p:blipFill>
          <p:spPr>
            <a:xfrm>
              <a:off x="0" y="7938"/>
              <a:ext cx="12192000" cy="6850062"/>
            </a:xfrm>
            <a:prstGeom prst="rect">
              <a:avLst/>
            </a:prstGeom>
            <a:solidFill>
              <a:srgbClr val="114482"/>
            </a:solidFill>
          </p:spPr>
        </p:pic>
        <p:sp>
          <p:nvSpPr>
            <p:cNvPr id="58" name="矩形 57"/>
            <p:cNvSpPr/>
            <p:nvPr/>
          </p:nvSpPr>
          <p:spPr>
            <a:xfrm>
              <a:off x="0" y="-31618"/>
              <a:ext cx="12192000" cy="6858000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225083" y="211015"/>
              <a:ext cx="11732456" cy="6414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0" name="Freeform 73"/>
          <p:cNvSpPr>
            <a:spLocks noEditPoints="1"/>
          </p:cNvSpPr>
          <p:nvPr/>
        </p:nvSpPr>
        <p:spPr>
          <a:xfrm>
            <a:off x="9650023" y="4354792"/>
            <a:ext cx="453048" cy="422362"/>
          </a:xfrm>
          <a:custGeom>
            <a:avLst/>
            <a:gdLst/>
            <a:ahLst/>
            <a:cxnLst>
              <a:cxn ang="0">
                <a:pos x="786242555" y="393990353"/>
              </a:cxn>
              <a:cxn ang="0">
                <a:pos x="769866386" y="393990353"/>
              </a:cxn>
              <a:cxn ang="0">
                <a:pos x="769866386" y="393990353"/>
              </a:cxn>
              <a:cxn ang="0">
                <a:pos x="671582737" y="439452861"/>
              </a:cxn>
              <a:cxn ang="0">
                <a:pos x="671582737" y="606140520"/>
              </a:cxn>
              <a:cxn ang="0">
                <a:pos x="687964233" y="621293048"/>
              </a:cxn>
              <a:cxn ang="0">
                <a:pos x="687964233" y="1682043880"/>
              </a:cxn>
              <a:cxn ang="0">
                <a:pos x="769866386" y="1757811445"/>
              </a:cxn>
              <a:cxn ang="0">
                <a:pos x="868144708" y="1682043880"/>
              </a:cxn>
              <a:cxn ang="0">
                <a:pos x="868144708" y="621293048"/>
              </a:cxn>
              <a:cxn ang="0">
                <a:pos x="884526204" y="606140520"/>
              </a:cxn>
              <a:cxn ang="0">
                <a:pos x="884526204" y="439452861"/>
              </a:cxn>
              <a:cxn ang="0">
                <a:pos x="786242555" y="393990353"/>
              </a:cxn>
              <a:cxn ang="0">
                <a:pos x="573304416" y="196997637"/>
              </a:cxn>
              <a:cxn ang="0">
                <a:pos x="524165255" y="212150166"/>
              </a:cxn>
              <a:cxn ang="0">
                <a:pos x="524165255" y="833443215"/>
              </a:cxn>
              <a:cxn ang="0">
                <a:pos x="573304416" y="863753193"/>
              </a:cxn>
              <a:cxn ang="0">
                <a:pos x="622443576" y="833443215"/>
              </a:cxn>
              <a:cxn ang="0">
                <a:pos x="622443576" y="742523121"/>
              </a:cxn>
              <a:cxn ang="0">
                <a:pos x="540541423" y="530372955"/>
              </a:cxn>
              <a:cxn ang="0">
                <a:pos x="622443576" y="318222788"/>
              </a:cxn>
              <a:cxn ang="0">
                <a:pos x="622443576" y="212150166"/>
              </a:cxn>
              <a:cxn ang="0">
                <a:pos x="573304416" y="196997637"/>
              </a:cxn>
              <a:cxn ang="0">
                <a:pos x="982804526" y="196997637"/>
              </a:cxn>
              <a:cxn ang="0">
                <a:pos x="917283869" y="212150166"/>
              </a:cxn>
              <a:cxn ang="0">
                <a:pos x="917283869" y="318222788"/>
              </a:cxn>
              <a:cxn ang="0">
                <a:pos x="1015567518" y="530372955"/>
              </a:cxn>
              <a:cxn ang="0">
                <a:pos x="917283869" y="742523121"/>
              </a:cxn>
              <a:cxn ang="0">
                <a:pos x="917283869" y="833443215"/>
              </a:cxn>
              <a:cxn ang="0">
                <a:pos x="982804526" y="863753193"/>
              </a:cxn>
              <a:cxn ang="0">
                <a:pos x="1031943686" y="833443215"/>
              </a:cxn>
              <a:cxn ang="0">
                <a:pos x="1031943686" y="212150166"/>
              </a:cxn>
              <a:cxn ang="0">
                <a:pos x="982804526" y="196997637"/>
              </a:cxn>
              <a:cxn ang="0">
                <a:pos x="360360949" y="0"/>
              </a:cxn>
              <a:cxn ang="0">
                <a:pos x="311221788" y="15152528"/>
              </a:cxn>
              <a:cxn ang="0">
                <a:pos x="311221788" y="1045593381"/>
              </a:cxn>
              <a:cxn ang="0">
                <a:pos x="360360949" y="1060745910"/>
              </a:cxn>
              <a:cxn ang="0">
                <a:pos x="409500110" y="1045593381"/>
              </a:cxn>
              <a:cxn ang="0">
                <a:pos x="409500110" y="939520758"/>
              </a:cxn>
              <a:cxn ang="0">
                <a:pos x="229319635" y="530372955"/>
              </a:cxn>
              <a:cxn ang="0">
                <a:pos x="409500110" y="106072622"/>
              </a:cxn>
              <a:cxn ang="0">
                <a:pos x="409500110" y="15152528"/>
              </a:cxn>
              <a:cxn ang="0">
                <a:pos x="360360949" y="0"/>
              </a:cxn>
              <a:cxn ang="0">
                <a:pos x="1195747992" y="0"/>
              </a:cxn>
              <a:cxn ang="0">
                <a:pos x="1146608832" y="15152528"/>
              </a:cxn>
              <a:cxn ang="0">
                <a:pos x="1146608832" y="106072622"/>
              </a:cxn>
              <a:cxn ang="0">
                <a:pos x="1326789306" y="530372955"/>
              </a:cxn>
              <a:cxn ang="0">
                <a:pos x="1146608832" y="939520758"/>
              </a:cxn>
              <a:cxn ang="0">
                <a:pos x="1146608832" y="1045593381"/>
              </a:cxn>
              <a:cxn ang="0">
                <a:pos x="1195747992" y="1060745910"/>
              </a:cxn>
              <a:cxn ang="0">
                <a:pos x="1244887153" y="1045593381"/>
              </a:cxn>
              <a:cxn ang="0">
                <a:pos x="1244887153" y="15152528"/>
              </a:cxn>
              <a:cxn ang="0">
                <a:pos x="1195747992" y="0"/>
              </a:cxn>
            </a:cxnLst>
            <a:rect l="0" t="0" r="0" b="0"/>
            <a:pathLst>
              <a:path w="95" h="116">
                <a:moveTo>
                  <a:pt x="48" y="26"/>
                </a:moveTo>
                <a:cubicBezTo>
                  <a:pt x="48" y="26"/>
                  <a:pt x="48" y="26"/>
                  <a:pt x="47" y="26"/>
                </a:cubicBezTo>
                <a:cubicBezTo>
                  <a:pt x="47" y="26"/>
                  <a:pt x="47" y="26"/>
                  <a:pt x="47" y="26"/>
                </a:cubicBezTo>
                <a:cubicBezTo>
                  <a:pt x="45" y="26"/>
                  <a:pt x="42" y="27"/>
                  <a:pt x="41" y="29"/>
                </a:cubicBezTo>
                <a:cubicBezTo>
                  <a:pt x="38" y="32"/>
                  <a:pt x="38" y="37"/>
                  <a:pt x="41" y="40"/>
                </a:cubicBezTo>
                <a:cubicBezTo>
                  <a:pt x="41" y="41"/>
                  <a:pt x="42" y="41"/>
                  <a:pt x="42" y="41"/>
                </a:cubicBezTo>
                <a:cubicBezTo>
                  <a:pt x="42" y="111"/>
                  <a:pt x="42" y="111"/>
                  <a:pt x="42" y="111"/>
                </a:cubicBezTo>
                <a:cubicBezTo>
                  <a:pt x="42" y="114"/>
                  <a:pt x="44" y="116"/>
                  <a:pt x="47" y="116"/>
                </a:cubicBezTo>
                <a:cubicBezTo>
                  <a:pt x="50" y="116"/>
                  <a:pt x="53" y="114"/>
                  <a:pt x="53" y="111"/>
                </a:cubicBezTo>
                <a:cubicBezTo>
                  <a:pt x="53" y="41"/>
                  <a:pt x="53" y="41"/>
                  <a:pt x="53" y="41"/>
                </a:cubicBezTo>
                <a:cubicBezTo>
                  <a:pt x="53" y="41"/>
                  <a:pt x="53" y="41"/>
                  <a:pt x="54" y="40"/>
                </a:cubicBezTo>
                <a:cubicBezTo>
                  <a:pt x="57" y="37"/>
                  <a:pt x="57" y="32"/>
                  <a:pt x="54" y="29"/>
                </a:cubicBezTo>
                <a:cubicBezTo>
                  <a:pt x="52" y="27"/>
                  <a:pt x="50" y="26"/>
                  <a:pt x="48" y="26"/>
                </a:cubicBezTo>
                <a:moveTo>
                  <a:pt x="35" y="13"/>
                </a:moveTo>
                <a:cubicBezTo>
                  <a:pt x="34" y="13"/>
                  <a:pt x="32" y="13"/>
                  <a:pt x="32" y="14"/>
                </a:cubicBezTo>
                <a:cubicBezTo>
                  <a:pt x="20" y="26"/>
                  <a:pt x="20" y="44"/>
                  <a:pt x="32" y="55"/>
                </a:cubicBezTo>
                <a:cubicBezTo>
                  <a:pt x="32" y="56"/>
                  <a:pt x="34" y="57"/>
                  <a:pt x="35" y="57"/>
                </a:cubicBezTo>
                <a:cubicBezTo>
                  <a:pt x="36" y="57"/>
                  <a:pt x="37" y="56"/>
                  <a:pt x="38" y="55"/>
                </a:cubicBezTo>
                <a:cubicBezTo>
                  <a:pt x="40" y="53"/>
                  <a:pt x="40" y="50"/>
                  <a:pt x="38" y="49"/>
                </a:cubicBezTo>
                <a:cubicBezTo>
                  <a:pt x="34" y="45"/>
                  <a:pt x="33" y="40"/>
                  <a:pt x="33" y="35"/>
                </a:cubicBezTo>
                <a:cubicBezTo>
                  <a:pt x="33" y="30"/>
                  <a:pt x="34" y="25"/>
                  <a:pt x="38" y="21"/>
                </a:cubicBezTo>
                <a:cubicBezTo>
                  <a:pt x="40" y="19"/>
                  <a:pt x="40" y="16"/>
                  <a:pt x="38" y="14"/>
                </a:cubicBezTo>
                <a:cubicBezTo>
                  <a:pt x="37" y="13"/>
                  <a:pt x="36" y="13"/>
                  <a:pt x="35" y="13"/>
                </a:cubicBezTo>
                <a:moveTo>
                  <a:pt x="60" y="13"/>
                </a:moveTo>
                <a:cubicBezTo>
                  <a:pt x="59" y="13"/>
                  <a:pt x="57" y="13"/>
                  <a:pt x="56" y="14"/>
                </a:cubicBezTo>
                <a:cubicBezTo>
                  <a:pt x="55" y="16"/>
                  <a:pt x="55" y="19"/>
                  <a:pt x="56" y="21"/>
                </a:cubicBezTo>
                <a:cubicBezTo>
                  <a:pt x="60" y="25"/>
                  <a:pt x="62" y="30"/>
                  <a:pt x="62" y="35"/>
                </a:cubicBezTo>
                <a:cubicBezTo>
                  <a:pt x="62" y="40"/>
                  <a:pt x="60" y="45"/>
                  <a:pt x="56" y="49"/>
                </a:cubicBezTo>
                <a:cubicBezTo>
                  <a:pt x="55" y="50"/>
                  <a:pt x="55" y="53"/>
                  <a:pt x="56" y="55"/>
                </a:cubicBezTo>
                <a:cubicBezTo>
                  <a:pt x="57" y="56"/>
                  <a:pt x="59" y="57"/>
                  <a:pt x="60" y="57"/>
                </a:cubicBezTo>
                <a:cubicBezTo>
                  <a:pt x="61" y="57"/>
                  <a:pt x="62" y="56"/>
                  <a:pt x="63" y="55"/>
                </a:cubicBezTo>
                <a:cubicBezTo>
                  <a:pt x="75" y="44"/>
                  <a:pt x="75" y="26"/>
                  <a:pt x="63" y="14"/>
                </a:cubicBezTo>
                <a:cubicBezTo>
                  <a:pt x="62" y="13"/>
                  <a:pt x="61" y="13"/>
                  <a:pt x="60" y="13"/>
                </a:cubicBezTo>
                <a:moveTo>
                  <a:pt x="22" y="0"/>
                </a:moveTo>
                <a:cubicBezTo>
                  <a:pt x="21" y="0"/>
                  <a:pt x="19" y="0"/>
                  <a:pt x="19" y="1"/>
                </a:cubicBezTo>
                <a:cubicBezTo>
                  <a:pt x="0" y="20"/>
                  <a:pt x="0" y="50"/>
                  <a:pt x="19" y="69"/>
                </a:cubicBezTo>
                <a:cubicBezTo>
                  <a:pt x="19" y="69"/>
                  <a:pt x="21" y="70"/>
                  <a:pt x="22" y="70"/>
                </a:cubicBezTo>
                <a:cubicBezTo>
                  <a:pt x="23" y="70"/>
                  <a:pt x="24" y="69"/>
                  <a:pt x="25" y="69"/>
                </a:cubicBezTo>
                <a:cubicBezTo>
                  <a:pt x="27" y="67"/>
                  <a:pt x="27" y="64"/>
                  <a:pt x="25" y="62"/>
                </a:cubicBezTo>
                <a:cubicBezTo>
                  <a:pt x="17" y="55"/>
                  <a:pt x="14" y="45"/>
                  <a:pt x="14" y="35"/>
                </a:cubicBezTo>
                <a:cubicBezTo>
                  <a:pt x="14" y="25"/>
                  <a:pt x="17" y="15"/>
                  <a:pt x="25" y="7"/>
                </a:cubicBezTo>
                <a:cubicBezTo>
                  <a:pt x="27" y="6"/>
                  <a:pt x="27" y="3"/>
                  <a:pt x="25" y="1"/>
                </a:cubicBezTo>
                <a:cubicBezTo>
                  <a:pt x="24" y="0"/>
                  <a:pt x="23" y="0"/>
                  <a:pt x="22" y="0"/>
                </a:cubicBezTo>
                <a:moveTo>
                  <a:pt x="73" y="0"/>
                </a:moveTo>
                <a:cubicBezTo>
                  <a:pt x="72" y="0"/>
                  <a:pt x="71" y="0"/>
                  <a:pt x="70" y="1"/>
                </a:cubicBezTo>
                <a:cubicBezTo>
                  <a:pt x="68" y="3"/>
                  <a:pt x="68" y="6"/>
                  <a:pt x="70" y="7"/>
                </a:cubicBezTo>
                <a:cubicBezTo>
                  <a:pt x="77" y="15"/>
                  <a:pt x="81" y="25"/>
                  <a:pt x="81" y="35"/>
                </a:cubicBezTo>
                <a:cubicBezTo>
                  <a:pt x="81" y="45"/>
                  <a:pt x="77" y="55"/>
                  <a:pt x="70" y="62"/>
                </a:cubicBezTo>
                <a:cubicBezTo>
                  <a:pt x="68" y="64"/>
                  <a:pt x="68" y="67"/>
                  <a:pt x="70" y="69"/>
                </a:cubicBezTo>
                <a:cubicBezTo>
                  <a:pt x="71" y="69"/>
                  <a:pt x="72" y="70"/>
                  <a:pt x="73" y="70"/>
                </a:cubicBezTo>
                <a:cubicBezTo>
                  <a:pt x="74" y="70"/>
                  <a:pt x="75" y="69"/>
                  <a:pt x="76" y="69"/>
                </a:cubicBezTo>
                <a:cubicBezTo>
                  <a:pt x="95" y="50"/>
                  <a:pt x="95" y="20"/>
                  <a:pt x="76" y="1"/>
                </a:cubicBezTo>
                <a:cubicBezTo>
                  <a:pt x="75" y="0"/>
                  <a:pt x="74" y="0"/>
                  <a:pt x="73" y="0"/>
                </a:cubicBezTo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1" name="Freeform 12"/>
          <p:cNvSpPr>
            <a:spLocks noEditPoints="1"/>
          </p:cNvSpPr>
          <p:nvPr/>
        </p:nvSpPr>
        <p:spPr>
          <a:xfrm>
            <a:off x="9595391" y="2014294"/>
            <a:ext cx="367600" cy="351416"/>
          </a:xfrm>
          <a:custGeom>
            <a:avLst/>
            <a:gdLst/>
            <a:ahLst/>
            <a:cxnLst>
              <a:cxn ang="0">
                <a:pos x="100101438" y="541922457"/>
              </a:cxn>
              <a:cxn ang="0">
                <a:pos x="71500034" y="520531298"/>
              </a:cxn>
              <a:cxn ang="0">
                <a:pos x="71500034" y="221048139"/>
              </a:cxn>
              <a:cxn ang="0">
                <a:pos x="100101438" y="199656980"/>
              </a:cxn>
              <a:cxn ang="0">
                <a:pos x="550552120" y="199656980"/>
              </a:cxn>
              <a:cxn ang="0">
                <a:pos x="586302137" y="221048139"/>
              </a:cxn>
              <a:cxn ang="0">
                <a:pos x="586302137" y="520531298"/>
              </a:cxn>
              <a:cxn ang="0">
                <a:pos x="550552120" y="541922457"/>
              </a:cxn>
              <a:cxn ang="0">
                <a:pos x="100101438" y="541922457"/>
              </a:cxn>
              <a:cxn ang="0">
                <a:pos x="200200560" y="128349264"/>
              </a:cxn>
              <a:cxn ang="0">
                <a:pos x="200200560" y="99828490"/>
              </a:cxn>
              <a:cxn ang="0">
                <a:pos x="228801963" y="71305403"/>
              </a:cxn>
              <a:cxn ang="0">
                <a:pos x="679252645" y="71305403"/>
              </a:cxn>
              <a:cxn ang="0">
                <a:pos x="707854049" y="99828490"/>
              </a:cxn>
              <a:cxn ang="0">
                <a:pos x="707854049" y="392182033"/>
              </a:cxn>
              <a:cxn ang="0">
                <a:pos x="679252645" y="413573192"/>
              </a:cxn>
              <a:cxn ang="0">
                <a:pos x="657804488" y="413573192"/>
              </a:cxn>
              <a:cxn ang="0">
                <a:pos x="657804488" y="221048139"/>
              </a:cxn>
              <a:cxn ang="0">
                <a:pos x="550552120" y="128349264"/>
              </a:cxn>
              <a:cxn ang="0">
                <a:pos x="200200560" y="128349264"/>
              </a:cxn>
              <a:cxn ang="0">
                <a:pos x="679252645" y="0"/>
              </a:cxn>
              <a:cxn ang="0">
                <a:pos x="228801963" y="0"/>
              </a:cxn>
              <a:cxn ang="0">
                <a:pos x="128700525" y="99828490"/>
              </a:cxn>
              <a:cxn ang="0">
                <a:pos x="128700525" y="128349264"/>
              </a:cxn>
              <a:cxn ang="0">
                <a:pos x="100101438" y="128349264"/>
              </a:cxn>
              <a:cxn ang="0">
                <a:pos x="0" y="221048139"/>
              </a:cxn>
              <a:cxn ang="0">
                <a:pos x="0" y="520531298"/>
              </a:cxn>
              <a:cxn ang="0">
                <a:pos x="100101438" y="613230173"/>
              </a:cxn>
              <a:cxn ang="0">
                <a:pos x="278851524" y="613230173"/>
              </a:cxn>
              <a:cxn ang="0">
                <a:pos x="278851524" y="663142106"/>
              </a:cxn>
              <a:cxn ang="0">
                <a:pos x="185901016" y="663142106"/>
              </a:cxn>
              <a:cxn ang="0">
                <a:pos x="150150999" y="698797120"/>
              </a:cxn>
              <a:cxn ang="0">
                <a:pos x="185901016" y="741579437"/>
              </a:cxn>
              <a:cxn ang="0">
                <a:pos x="471903471" y="741579437"/>
              </a:cxn>
              <a:cxn ang="0">
                <a:pos x="507653488" y="698797120"/>
              </a:cxn>
              <a:cxn ang="0">
                <a:pos x="471903471" y="663142106"/>
              </a:cxn>
              <a:cxn ang="0">
                <a:pos x="378952963" y="663142106"/>
              </a:cxn>
              <a:cxn ang="0">
                <a:pos x="378952963" y="613230173"/>
              </a:cxn>
              <a:cxn ang="0">
                <a:pos x="550552120" y="613230173"/>
              </a:cxn>
              <a:cxn ang="0">
                <a:pos x="657804488" y="520531298"/>
              </a:cxn>
              <a:cxn ang="0">
                <a:pos x="657804488" y="484878596"/>
              </a:cxn>
              <a:cxn ang="0">
                <a:pos x="679252645" y="484878596"/>
              </a:cxn>
              <a:cxn ang="0">
                <a:pos x="779354083" y="392182033"/>
              </a:cxn>
              <a:cxn ang="0">
                <a:pos x="779354083" y="99828490"/>
              </a:cxn>
              <a:cxn ang="0">
                <a:pos x="679252645" y="0"/>
              </a:cxn>
            </a:cxnLst>
            <a:rect l="0" t="0" r="0" b="0"/>
            <a:pathLst>
              <a:path w="109" h="104">
                <a:moveTo>
                  <a:pt x="14" y="76"/>
                </a:moveTo>
                <a:cubicBezTo>
                  <a:pt x="12" y="76"/>
                  <a:pt x="10" y="74"/>
                  <a:pt x="10" y="73"/>
                </a:cubicBezTo>
                <a:cubicBezTo>
                  <a:pt x="10" y="31"/>
                  <a:pt x="10" y="31"/>
                  <a:pt x="10" y="31"/>
                </a:cubicBezTo>
                <a:cubicBezTo>
                  <a:pt x="10" y="30"/>
                  <a:pt x="12" y="28"/>
                  <a:pt x="14" y="28"/>
                </a:cubicBezTo>
                <a:cubicBezTo>
                  <a:pt x="77" y="28"/>
                  <a:pt x="77" y="28"/>
                  <a:pt x="77" y="28"/>
                </a:cubicBezTo>
                <a:cubicBezTo>
                  <a:pt x="80" y="28"/>
                  <a:pt x="82" y="30"/>
                  <a:pt x="82" y="31"/>
                </a:cubicBezTo>
                <a:cubicBezTo>
                  <a:pt x="82" y="73"/>
                  <a:pt x="82" y="73"/>
                  <a:pt x="82" y="73"/>
                </a:cubicBezTo>
                <a:cubicBezTo>
                  <a:pt x="82" y="74"/>
                  <a:pt x="80" y="76"/>
                  <a:pt x="77" y="76"/>
                </a:cubicBezTo>
                <a:cubicBezTo>
                  <a:pt x="14" y="76"/>
                  <a:pt x="14" y="76"/>
                  <a:pt x="14" y="76"/>
                </a:cubicBezTo>
                <a:moveTo>
                  <a:pt x="28" y="18"/>
                </a:moveTo>
                <a:cubicBezTo>
                  <a:pt x="28" y="14"/>
                  <a:pt x="28" y="14"/>
                  <a:pt x="28" y="14"/>
                </a:cubicBezTo>
                <a:cubicBezTo>
                  <a:pt x="28" y="12"/>
                  <a:pt x="29" y="10"/>
                  <a:pt x="32" y="10"/>
                </a:cubicBezTo>
                <a:cubicBezTo>
                  <a:pt x="95" y="10"/>
                  <a:pt x="95" y="10"/>
                  <a:pt x="95" y="10"/>
                </a:cubicBezTo>
                <a:cubicBezTo>
                  <a:pt x="98" y="10"/>
                  <a:pt x="99" y="12"/>
                  <a:pt x="99" y="14"/>
                </a:cubicBezTo>
                <a:cubicBezTo>
                  <a:pt x="99" y="55"/>
                  <a:pt x="99" y="55"/>
                  <a:pt x="99" y="55"/>
                </a:cubicBezTo>
                <a:cubicBezTo>
                  <a:pt x="99" y="56"/>
                  <a:pt x="98" y="58"/>
                  <a:pt x="95" y="58"/>
                </a:cubicBezTo>
                <a:cubicBezTo>
                  <a:pt x="92" y="58"/>
                  <a:pt x="92" y="58"/>
                  <a:pt x="92" y="58"/>
                </a:cubicBezTo>
                <a:cubicBezTo>
                  <a:pt x="92" y="31"/>
                  <a:pt x="92" y="31"/>
                  <a:pt x="92" y="31"/>
                </a:cubicBezTo>
                <a:cubicBezTo>
                  <a:pt x="92" y="23"/>
                  <a:pt x="85" y="18"/>
                  <a:pt x="77" y="18"/>
                </a:cubicBezTo>
                <a:cubicBezTo>
                  <a:pt x="28" y="18"/>
                  <a:pt x="28" y="18"/>
                  <a:pt x="28" y="18"/>
                </a:cubicBezTo>
                <a:moveTo>
                  <a:pt x="95" y="0"/>
                </a:moveTo>
                <a:cubicBezTo>
                  <a:pt x="32" y="0"/>
                  <a:pt x="32" y="0"/>
                  <a:pt x="32" y="0"/>
                </a:cubicBezTo>
                <a:cubicBezTo>
                  <a:pt x="24" y="0"/>
                  <a:pt x="18" y="6"/>
                  <a:pt x="18" y="14"/>
                </a:cubicBezTo>
                <a:cubicBezTo>
                  <a:pt x="18" y="18"/>
                  <a:pt x="18" y="18"/>
                  <a:pt x="18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7" y="18"/>
                  <a:pt x="0" y="23"/>
                  <a:pt x="0" y="31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81"/>
                  <a:pt x="7" y="86"/>
                  <a:pt x="14" y="86"/>
                </a:cubicBezTo>
                <a:cubicBezTo>
                  <a:pt x="39" y="86"/>
                  <a:pt x="39" y="86"/>
                  <a:pt x="39" y="86"/>
                </a:cubicBezTo>
                <a:cubicBezTo>
                  <a:pt x="39" y="93"/>
                  <a:pt x="39" y="93"/>
                  <a:pt x="39" y="93"/>
                </a:cubicBezTo>
                <a:cubicBezTo>
                  <a:pt x="26" y="93"/>
                  <a:pt x="26" y="93"/>
                  <a:pt x="26" y="93"/>
                </a:cubicBezTo>
                <a:cubicBezTo>
                  <a:pt x="23" y="93"/>
                  <a:pt x="21" y="95"/>
                  <a:pt x="21" y="98"/>
                </a:cubicBezTo>
                <a:cubicBezTo>
                  <a:pt x="21" y="101"/>
                  <a:pt x="23" y="104"/>
                  <a:pt x="26" y="104"/>
                </a:cubicBezTo>
                <a:cubicBezTo>
                  <a:pt x="66" y="104"/>
                  <a:pt x="66" y="104"/>
                  <a:pt x="66" y="104"/>
                </a:cubicBezTo>
                <a:cubicBezTo>
                  <a:pt x="68" y="104"/>
                  <a:pt x="71" y="101"/>
                  <a:pt x="71" y="98"/>
                </a:cubicBezTo>
                <a:cubicBezTo>
                  <a:pt x="71" y="95"/>
                  <a:pt x="68" y="93"/>
                  <a:pt x="66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53" y="86"/>
                  <a:pt x="53" y="86"/>
                  <a:pt x="53" y="86"/>
                </a:cubicBezTo>
                <a:cubicBezTo>
                  <a:pt x="77" y="86"/>
                  <a:pt x="77" y="86"/>
                  <a:pt x="77" y="86"/>
                </a:cubicBezTo>
                <a:cubicBezTo>
                  <a:pt x="85" y="86"/>
                  <a:pt x="92" y="81"/>
                  <a:pt x="92" y="73"/>
                </a:cubicBezTo>
                <a:cubicBezTo>
                  <a:pt x="92" y="68"/>
                  <a:pt x="92" y="68"/>
                  <a:pt x="92" y="68"/>
                </a:cubicBezTo>
                <a:cubicBezTo>
                  <a:pt x="95" y="68"/>
                  <a:pt x="95" y="68"/>
                  <a:pt x="95" y="68"/>
                </a:cubicBezTo>
                <a:cubicBezTo>
                  <a:pt x="103" y="68"/>
                  <a:pt x="109" y="63"/>
                  <a:pt x="109" y="55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109" y="6"/>
                  <a:pt x="103" y="0"/>
                  <a:pt x="95" y="0"/>
                </a:cubicBezTo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pic>
        <p:nvPicPr>
          <p:cNvPr id="4" name="Рисунок 5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9" t="-523" r="10977" b="25735"/>
          <a:stretch>
            <a:fillRect/>
          </a:stretch>
        </p:blipFill>
        <p:spPr>
          <a:xfrm>
            <a:off x="309245" y="3608705"/>
            <a:ext cx="4534535" cy="25882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Текстовое поле 4"/>
          <p:cNvSpPr txBox="1"/>
          <p:nvPr/>
        </p:nvSpPr>
        <p:spPr>
          <a:xfrm>
            <a:off x="309245" y="440690"/>
            <a:ext cx="11255375" cy="522605"/>
          </a:xfrm>
          <a:prstGeom prst="rect">
            <a:avLst/>
          </a:prstGeom>
        </p:spPr>
        <p:txBody>
          <a:bodyPr wrap="square">
            <a:noAutofit/>
          </a:bodyPr>
          <a:p>
            <a:pPr defTabSz="266700">
              <a:lnSpc>
                <a:spcPct val="107000"/>
              </a:lnSpc>
            </a:pPr>
            <a:r>
              <a:rPr lang="en-US" altLang="zh-CN" sz="1600">
                <a:latin typeface="Times New Roman" panose="02020603050405020304"/>
                <a:ea typeface="Calibri" panose="020F0502020204030204"/>
              </a:rPr>
              <a:t>Для герметизации люковых пространств применяются люковые закрытия.</a:t>
            </a:r>
            <a:r>
              <a:rPr lang="ru-RU" altLang="en-US" sz="1600"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zh-CN" sz="1600">
                <a:latin typeface="Times New Roman" panose="02020603050405020304"/>
                <a:ea typeface="Calibri" panose="020F0502020204030204"/>
              </a:rPr>
              <a:t>Универсальные стальные люковые закрытия состоят из ряда механически соединенных между собой стальных секций.</a:t>
            </a:r>
            <a:endParaRPr lang="en-US" altLang="zh-CN" sz="1600">
              <a:latin typeface="Times New Roman" panose="02020603050405020304"/>
              <a:ea typeface="Calibri" panose="020F0502020204030204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3248025" y="5482590"/>
            <a:ext cx="5080000" cy="1143000"/>
          </a:xfrm>
          <a:prstGeom prst="rect">
            <a:avLst/>
          </a:prstGeom>
        </p:spPr>
        <p:txBody>
          <a:bodyPr>
            <a:spAutoFit/>
          </a:bodyPr>
          <a:p>
            <a:pPr algn="ctr" defTabSz="266700">
              <a:lnSpc>
                <a:spcPct val="107000"/>
              </a:lnSpc>
            </a:pPr>
            <a:r>
              <a:rPr lang="en-US" altLang="zh-CN" sz="1600" i="1">
                <a:latin typeface="Times New Roman" panose="02020603050405020304"/>
                <a:ea typeface="Calibri" panose="020F0502020204030204"/>
              </a:rPr>
              <a:t>Люковое закрытие типа “Мак-Грегор”:</a:t>
            </a:r>
            <a:endParaRPr lang="en-US" altLang="zh-CN" sz="1600" i="1">
              <a:latin typeface="Times New Roman" panose="02020603050405020304"/>
              <a:ea typeface="Calibri" panose="020F0502020204030204"/>
            </a:endParaRPr>
          </a:p>
          <a:p>
            <a:pPr algn="ctr" defTabSz="266700">
              <a:lnSpc>
                <a:spcPct val="107000"/>
              </a:lnSpc>
            </a:pPr>
            <a:r>
              <a:rPr lang="en-US" altLang="zh-CN" sz="1600" i="1">
                <a:latin typeface="Times New Roman" panose="02020603050405020304"/>
                <a:ea typeface="Calibri" panose="020F0502020204030204"/>
              </a:rPr>
              <a:t>1– цепи для соединения секций, 2– ролик, 3– комингс люка, 4– пульт управления, 5– люковая секция.</a:t>
            </a:r>
            <a:endParaRPr lang="en-US" altLang="zh-CN" sz="1600" i="1">
              <a:latin typeface="Times New Roman" panose="02020603050405020304"/>
              <a:ea typeface="Calibri" panose="020F0502020204030204"/>
            </a:endParaRPr>
          </a:p>
          <a:p>
            <a:pPr algn="ctr" defTabSz="266700">
              <a:lnSpc>
                <a:spcPct val="107000"/>
              </a:lnSpc>
            </a:pPr>
            <a:r>
              <a:rPr lang="en-US" altLang="zh-CN" sz="1600" i="1">
                <a:latin typeface="Times New Roman" panose="02020603050405020304"/>
                <a:ea typeface="Calibri" panose="020F0502020204030204"/>
              </a:rPr>
              <a:t> </a:t>
            </a:r>
            <a:endParaRPr lang="en-US" altLang="zh-CN" sz="1600" i="1">
              <a:latin typeface="Times New Roman" panose="02020603050405020304"/>
              <a:ea typeface="Calibri" panose="020F0502020204030204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224790" y="1451610"/>
            <a:ext cx="11732895" cy="1668780"/>
          </a:xfrm>
          <a:prstGeom prst="rect">
            <a:avLst/>
          </a:prstGeom>
        </p:spPr>
        <p:txBody>
          <a:bodyPr wrap="square">
            <a:spAutoFit/>
          </a:bodyPr>
          <a:p>
            <a:pPr defTabSz="266700">
              <a:lnSpc>
                <a:spcPct val="107000"/>
              </a:lnSpc>
            </a:pPr>
            <a:r>
              <a:rPr lang="en-US" altLang="zh-CN" sz="1600">
                <a:latin typeface="Times New Roman" panose="02020603050405020304"/>
                <a:ea typeface="Calibri" panose="020F0502020204030204"/>
              </a:rPr>
              <a:t>Секция 5 перемещается на роликах 2 вдоль направляющих, расположенных на комингсе люка 3.</a:t>
            </a:r>
            <a:endParaRPr lang="en-US" altLang="zh-CN" sz="1600"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07000"/>
              </a:lnSpc>
            </a:pPr>
            <a:r>
              <a:rPr lang="en-US" altLang="zh-CN" sz="1600">
                <a:latin typeface="Times New Roman" panose="02020603050405020304"/>
                <a:ea typeface="Calibri" panose="020F0502020204030204"/>
              </a:rPr>
              <a:t>Отдельные секции соединены между собой цепями 1. Секции сдвигаются к стойкам и, благодаря этому, устанавливаются в вертикальное положение. Открытие и закрытие крышки трюма производится с помощью гидропривода. Люковые закрытия также могут закрываться от усилия, которое создается с помощью грузового крана или лебедки. Водонепроницаемость обеспечивается благодаря установке прокладок в местах соединения секций. Уплотнение достигается поджатием крышки к комингсу специальными ручными или автоматическими захватами.</a:t>
            </a:r>
            <a:endParaRPr lang="en-US" altLang="zh-CN" sz="1600">
              <a:latin typeface="Times New Roman" panose="02020603050405020304"/>
              <a:ea typeface="Calibri" panose="020F0502020204030204"/>
            </a:endParaRPr>
          </a:p>
        </p:txBody>
      </p:sp>
      <p:pic>
        <p:nvPicPr>
          <p:cNvPr id="9" name="Рисунок 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" t="8589" b="10840"/>
          <a:stretch>
            <a:fillRect/>
          </a:stretch>
        </p:blipFill>
        <p:spPr>
          <a:xfrm>
            <a:off x="8251825" y="3775075"/>
            <a:ext cx="3705860" cy="21736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Текстовое поле 9"/>
          <p:cNvSpPr txBox="1"/>
          <p:nvPr/>
        </p:nvSpPr>
        <p:spPr>
          <a:xfrm>
            <a:off x="7702550" y="2945130"/>
            <a:ext cx="4348480" cy="829945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266700"/>
            <a:r>
              <a:rPr lang="en-US" altLang="zh-CN" sz="1600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Люковое закрытие твиндека:1– гидроцилиндр, 2– секционная пара, 3– пульт управления, 4– силовая электрическая цепь</a:t>
            </a:r>
            <a:endParaRPr lang="en-US" altLang="zh-CN" sz="1600" i="1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" b="41"/>
          <a:stretch>
            <a:fillRect/>
          </a:stretch>
        </p:blipFill>
        <p:spPr>
          <a:xfrm>
            <a:off x="0" y="7938"/>
            <a:ext cx="12192000" cy="68500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050" y="13335"/>
            <a:ext cx="12212320" cy="6844665"/>
          </a:xfrm>
          <a:prstGeom prst="rect">
            <a:avLst/>
          </a:prstGeom>
          <a:solidFill>
            <a:srgbClr val="7898B2">
              <a:alpha val="36000"/>
            </a:srgb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8" name="矩形 7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>
                <a:cs typeface="+mn-ea"/>
                <a:sym typeface="+mn-lt"/>
              </a:rPr>
              <a:t> </a:t>
            </a:r>
            <a:endParaRPr lang="ru-RU" altLang="zh-CN"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64956" y="2589550"/>
            <a:ext cx="4895850" cy="645160"/>
            <a:chOff x="6810816" y="1287145"/>
            <a:chExt cx="4895850" cy="645160"/>
          </a:xfrm>
        </p:grpSpPr>
        <p:sp>
          <p:nvSpPr>
            <p:cNvPr id="15" name="文本框 14"/>
            <p:cNvSpPr txBox="1"/>
            <p:nvPr/>
          </p:nvSpPr>
          <p:spPr>
            <a:xfrm>
              <a:off x="7606471" y="1339215"/>
              <a:ext cx="410019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600" b="0" i="0" u="none" strike="noStrike" cap="none" spc="0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</a:defRPr>
              </a:lvl1pPr>
            </a:lstStyle>
            <a:p>
              <a:pPr algn="l"/>
              <a:r>
                <a:rPr lang="en-US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ea typeface="+mn-ea"/>
                  <a:cs typeface="Times New Roman" panose="02020603050405020304" charset="0"/>
                  <a:sym typeface="+mn-lt"/>
                </a:rPr>
                <a:t>на</a:t>
              </a:r>
              <a:r>
                <a:rPr lang="en-US" alt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ea typeface="+mn-ea"/>
                  <a:cs typeface="Times New Roman" panose="02020603050405020304" charset="0"/>
                  <a:sym typeface="+mn-lt"/>
                </a:rPr>
                <a:t> </a:t>
              </a:r>
              <a:r>
                <a:rPr lang="en-US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ea typeface="+mn-ea"/>
                  <a:cs typeface="Times New Roman" panose="02020603050405020304" charset="0"/>
                  <a:sym typeface="+mn-lt"/>
                </a:rPr>
                <a:t>транспортные</a:t>
              </a:r>
              <a:endParaRPr lang="en-US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+mn-ea"/>
                <a:cs typeface="Times New Roman" panose="02020603050405020304" charset="0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810816" y="1287145"/>
              <a:ext cx="795655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  <a:endPara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64956" y="3535700"/>
            <a:ext cx="4626442" cy="645160"/>
            <a:chOff x="6820976" y="2231390"/>
            <a:chExt cx="4626442" cy="645160"/>
          </a:xfrm>
        </p:grpSpPr>
        <p:sp>
          <p:nvSpPr>
            <p:cNvPr id="19" name="文本框 18"/>
            <p:cNvSpPr txBox="1"/>
            <p:nvPr/>
          </p:nvSpPr>
          <p:spPr>
            <a:xfrm>
              <a:off x="7679588" y="2311037"/>
              <a:ext cx="376783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</a:lstStyle>
            <a:p>
              <a:pPr algn="l"/>
              <a:r>
                <a:rPr lang="ru-RU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ea typeface="+mn-ea"/>
                  <a:cs typeface="Times New Roman" panose="02020603050405020304" charset="0"/>
                  <a:sym typeface="+mn-lt"/>
                </a:rPr>
                <a:t>промысловые</a:t>
              </a:r>
              <a:endParaRPr lang="ru-RU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+mn-ea"/>
                <a:cs typeface="Times New Roman" panose="02020603050405020304" charset="0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820976" y="2231390"/>
              <a:ext cx="795655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6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</a:lstStyle>
            <a:p>
              <a:r>
                <a:rPr lang="en-US" altLang="zh-C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64956" y="4553605"/>
            <a:ext cx="7038975" cy="645160"/>
            <a:chOff x="6820976" y="3228340"/>
            <a:chExt cx="7038975" cy="645160"/>
          </a:xfrm>
        </p:grpSpPr>
        <p:sp>
          <p:nvSpPr>
            <p:cNvPr id="23" name="文本框 22"/>
            <p:cNvSpPr txBox="1"/>
            <p:nvPr/>
          </p:nvSpPr>
          <p:spPr>
            <a:xfrm>
              <a:off x="6820976" y="3228340"/>
              <a:ext cx="795655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6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</a:lstStyle>
            <a:p>
              <a:r>
                <a:rPr lang="en-US" altLang="zh-C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664891" y="3306445"/>
              <a:ext cx="619506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</a:lstStyle>
            <a:p>
              <a:r>
                <a:rPr lang="en-US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ea typeface="+mn-ea"/>
                  <a:cs typeface="Times New Roman" panose="02020603050405020304" charset="0"/>
                  <a:sym typeface="+mn-lt"/>
                </a:rPr>
                <a:t>служебно</a:t>
              </a:r>
              <a:r>
                <a:rPr lang="en-US" altLang="ru-RU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ea typeface="+mn-ea"/>
                  <a:cs typeface="Times New Roman" panose="02020603050405020304" charset="0"/>
                  <a:sym typeface="+mn-lt"/>
                </a:rPr>
                <a:t>-</a:t>
              </a:r>
              <a:r>
                <a:rPr lang="en-US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ea typeface="+mn-ea"/>
                  <a:cs typeface="Times New Roman" panose="02020603050405020304" charset="0"/>
                  <a:sym typeface="+mn-lt"/>
                </a:rPr>
                <a:t>вспомогательные</a:t>
              </a:r>
              <a:endPara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+mn-ea"/>
                <a:cs typeface="Times New Roman" panose="02020603050405020304" charset="0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64956" y="5657235"/>
            <a:ext cx="5780405" cy="645160"/>
            <a:chOff x="6820976" y="4238625"/>
            <a:chExt cx="5780405" cy="645160"/>
          </a:xfrm>
        </p:grpSpPr>
        <p:sp>
          <p:nvSpPr>
            <p:cNvPr id="27" name="文本框 26"/>
            <p:cNvSpPr txBox="1"/>
            <p:nvPr/>
          </p:nvSpPr>
          <p:spPr>
            <a:xfrm>
              <a:off x="6820976" y="4238625"/>
              <a:ext cx="795655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6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</a:lstStyle>
            <a:p>
              <a:r>
                <a:rPr lang="en-US" altLang="zh-C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737916" y="4302125"/>
              <a:ext cx="486346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</a:lstStyle>
            <a:p>
              <a:r>
                <a:rPr lang="ru-RU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ea typeface="+mn-ea"/>
                  <a:cs typeface="Times New Roman" panose="02020603050405020304" charset="0"/>
                  <a:sym typeface="+mn-lt"/>
                </a:rPr>
                <a:t>с</a:t>
              </a:r>
              <a:r>
                <a:rPr lang="en-US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ea typeface="+mn-ea"/>
                  <a:cs typeface="Times New Roman" panose="02020603050405020304" charset="0"/>
                  <a:sym typeface="+mn-lt"/>
                </a:rPr>
                <a:t>уда</a:t>
              </a:r>
              <a:r>
                <a:rPr lang="en-US" altLang="ru-RU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ea typeface="+mn-ea"/>
                  <a:cs typeface="Times New Roman" panose="02020603050405020304" charset="0"/>
                  <a:sym typeface="+mn-lt"/>
                </a:rPr>
                <a:t> </a:t>
              </a:r>
              <a:r>
                <a:rPr lang="en-US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ea typeface="+mn-ea"/>
                  <a:cs typeface="Times New Roman" panose="02020603050405020304" charset="0"/>
                  <a:sym typeface="+mn-lt"/>
                </a:rPr>
                <a:t>технического</a:t>
              </a:r>
              <a:r>
                <a:rPr lang="en-US" altLang="ru-RU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ea typeface="+mn-ea"/>
                  <a:cs typeface="Times New Roman" panose="02020603050405020304" charset="0"/>
                  <a:sym typeface="+mn-lt"/>
                </a:rPr>
                <a:t> </a:t>
              </a:r>
              <a:r>
                <a:rPr lang="en-US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ea typeface="+mn-ea"/>
                  <a:cs typeface="Times New Roman" panose="02020603050405020304" charset="0"/>
                  <a:sym typeface="+mn-lt"/>
                </a:rPr>
                <a:t>флота</a:t>
              </a:r>
              <a:endPara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+mn-ea"/>
                <a:cs typeface="Times New Roman" panose="02020603050405020304" charset="0"/>
                <a:sym typeface="+mn-lt"/>
              </a:endParaRPr>
            </a:p>
          </p:txBody>
        </p:sp>
      </p:grpSp>
      <p:sp>
        <p:nvSpPr>
          <p:cNvPr id="2" name="文本框 19"/>
          <p:cNvSpPr txBox="1"/>
          <p:nvPr/>
        </p:nvSpPr>
        <p:spPr>
          <a:xfrm>
            <a:off x="19050" y="129540"/>
            <a:ext cx="11711305" cy="19653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Классификация</a:t>
            </a:r>
            <a:r>
              <a:rPr lang="en-US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 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судов</a:t>
            </a:r>
            <a:r>
              <a:rPr lang="en-US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 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осуществляется</a:t>
            </a:r>
            <a:r>
              <a:rPr lang="en-US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 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по</a:t>
            </a:r>
            <a:r>
              <a:rPr lang="en-US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 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ряду</a:t>
            </a:r>
            <a:r>
              <a:rPr lang="en-US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 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основных</a:t>
            </a:r>
            <a:r>
              <a:rPr lang="en-US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 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признаков</a:t>
            </a:r>
            <a:r>
              <a:rPr lang="en-US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,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которые</a:t>
            </a:r>
            <a:r>
              <a:rPr lang="en-US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 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отличают</a:t>
            </a:r>
            <a:r>
              <a:rPr lang="en-US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 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их</a:t>
            </a:r>
            <a:r>
              <a:rPr lang="en-US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 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друг</a:t>
            </a:r>
            <a:r>
              <a:rPr lang="en-US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 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от</a:t>
            </a:r>
            <a:r>
              <a:rPr lang="en-US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 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друга</a:t>
            </a:r>
            <a:r>
              <a:rPr lang="en-US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.</a:t>
            </a:r>
            <a:endParaRPr lang="en-US" alt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  <a:p>
            <a:pPr algn="ctr"/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Основным</a:t>
            </a:r>
            <a:r>
              <a:rPr lang="en-US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 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признаком</a:t>
            </a:r>
            <a:r>
              <a:rPr lang="en-US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 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отечественной</a:t>
            </a:r>
            <a:r>
              <a:rPr lang="en-US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 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классификации</a:t>
            </a:r>
            <a:r>
              <a:rPr lang="en-US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 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судов</a:t>
            </a:r>
            <a:r>
              <a:rPr lang="en-US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 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является</a:t>
            </a:r>
            <a:r>
              <a:rPr lang="en-US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 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его</a:t>
            </a:r>
            <a:r>
              <a:rPr lang="ru-RU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 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назначение</a:t>
            </a:r>
            <a:r>
              <a:rPr lang="en-US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. 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Все</a:t>
            </a:r>
            <a:r>
              <a:rPr lang="en-US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 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гражданские</a:t>
            </a:r>
            <a:r>
              <a:rPr lang="en-US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 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суда</a:t>
            </a:r>
            <a:r>
              <a:rPr lang="en-US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, 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в</a:t>
            </a:r>
            <a:r>
              <a:rPr lang="en-US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 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зависимости</a:t>
            </a:r>
            <a:r>
              <a:rPr lang="en-US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 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от</a:t>
            </a:r>
            <a:r>
              <a:rPr lang="en-US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 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их</a:t>
            </a:r>
            <a:r>
              <a:rPr lang="en-US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 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назначения</a:t>
            </a:r>
            <a:r>
              <a:rPr lang="en-US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,</a:t>
            </a:r>
            <a:r>
              <a:rPr lang="ru-RU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 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подразделяют</a:t>
            </a:r>
            <a:r>
              <a:rPr lang="en-US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:</a:t>
            </a:r>
            <a:endParaRPr lang="en-US" alt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6466840" y="1756410"/>
            <a:ext cx="5841365" cy="2673350"/>
          </a:xfrm>
          <a:prstGeom prst="rect">
            <a:avLst/>
          </a:prstGeom>
        </p:spPr>
        <p:txBody>
          <a:bodyPr>
            <a:noAutofit/>
          </a:bodyPr>
          <a:p>
            <a:r>
              <a:rPr lang="en-US" altLang="zh-CN" sz="2000">
                <a:solidFill>
                  <a:schemeClr val="bg1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rPr>
              <a:t>К другим признакам классификации относятся: </a:t>
            </a:r>
            <a:r>
              <a:rPr lang="en-US" altLang="zh-CN" sz="2000" b="1" i="1">
                <a:solidFill>
                  <a:schemeClr val="bg1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rPr>
              <a:t>район плавания, тип силовой </a:t>
            </a:r>
            <a:endParaRPr lang="en-US" altLang="zh-CN" sz="2000" b="1" i="1">
              <a:solidFill>
                <a:schemeClr val="bg1"/>
              </a:solidFill>
              <a:latin typeface="Times New Roman" panose="02020603050405020304" charset="0"/>
              <a:ea typeface="Times"/>
              <a:cs typeface="Times New Roman" panose="02020603050405020304" charset="0"/>
            </a:endParaRPr>
          </a:p>
          <a:p>
            <a:r>
              <a:rPr lang="en-US" altLang="zh-CN" sz="2000" b="1" i="1">
                <a:solidFill>
                  <a:schemeClr val="bg1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rPr>
              <a:t>установки, вид движителя, характер движения по воде, материал корпуса, архитектурно-конструктивные признаки. </a:t>
            </a:r>
            <a:endParaRPr lang="en-US" altLang="zh-CN" sz="2000" b="1" i="1">
              <a:solidFill>
                <a:schemeClr val="bg1"/>
              </a:solidFill>
              <a:latin typeface="Times New Roman" panose="02020603050405020304" charset="0"/>
              <a:ea typeface="Times"/>
              <a:cs typeface="Times New Roman" panose="02020603050405020304" charset="0"/>
            </a:endParaRPr>
          </a:p>
          <a:p>
            <a:endParaRPr lang="en-US" altLang="zh-CN" sz="2000" b="1" i="1">
              <a:solidFill>
                <a:schemeClr val="bg1"/>
              </a:solidFill>
              <a:latin typeface="Times New Roman" panose="02020603050405020304" charset="0"/>
              <a:ea typeface="Times"/>
              <a:cs typeface="Times New Roman" panose="02020603050405020304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6466840" y="3843655"/>
            <a:ext cx="5528945" cy="1741170"/>
          </a:xfrm>
          <a:prstGeom prst="rect">
            <a:avLst/>
          </a:prstGeom>
        </p:spPr>
        <p:txBody>
          <a:bodyPr wrap="square">
            <a:noAutofit/>
          </a:bodyPr>
          <a:p>
            <a:r>
              <a:rPr lang="en-US" altLang="zh-CN" sz="2000" b="1" i="1">
                <a:solidFill>
                  <a:schemeClr val="bg1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rPr>
              <a:t>По характеру движения суда </a:t>
            </a:r>
            <a:r>
              <a:rPr lang="en-US" altLang="zh-CN" sz="2000">
                <a:solidFill>
                  <a:schemeClr val="bg1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rPr>
              <a:t>подразделяются </a:t>
            </a:r>
            <a:r>
              <a:rPr lang="en-US" altLang="zh-CN" sz="2000" i="1">
                <a:solidFill>
                  <a:schemeClr val="bg1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rPr>
              <a:t>на самоходные </a:t>
            </a:r>
            <a:r>
              <a:rPr lang="en-US" altLang="zh-CN" sz="2000">
                <a:solidFill>
                  <a:schemeClr val="bg1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rPr>
              <a:t>- с механиче</a:t>
            </a:r>
            <a:r>
              <a:rPr lang="ru-RU" altLang="en-US" sz="2000">
                <a:solidFill>
                  <a:schemeClr val="bg1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rPr>
              <a:t>с</a:t>
            </a:r>
            <a:r>
              <a:rPr lang="en-US" altLang="zh-CN" sz="2000">
                <a:solidFill>
                  <a:schemeClr val="bg1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rPr>
              <a:t>ким двигателем, являющимся источником энергии для движения судна, и </a:t>
            </a:r>
            <a:r>
              <a:rPr lang="en-US" altLang="zh-CN" sz="2000" i="1">
                <a:solidFill>
                  <a:schemeClr val="bg1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rPr>
              <a:t>несамоходные, </a:t>
            </a:r>
            <a:r>
              <a:rPr lang="en-US" altLang="zh-CN" sz="2000">
                <a:solidFill>
                  <a:schemeClr val="bg1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rPr>
              <a:t>передвигающиеся от источника энергии, находящегося вне судна (с помощью</a:t>
            </a:r>
            <a:r>
              <a:rPr lang="ru-RU" altLang="en-US" sz="2000">
                <a:solidFill>
                  <a:schemeClr val="bg1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rPr>
              <a:t> </a:t>
            </a:r>
            <a:r>
              <a:rPr lang="en-US" altLang="zh-CN" sz="2000">
                <a:solidFill>
                  <a:schemeClr val="bg1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rPr>
              <a:t>буксиров, толкачей).</a:t>
            </a:r>
            <a:endParaRPr lang="en-US" altLang="zh-CN" sz="2000">
              <a:solidFill>
                <a:schemeClr val="bg1"/>
              </a:solidFill>
              <a:latin typeface="Times New Roman" panose="02020603050405020304" charset="0"/>
              <a:ea typeface="Times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" b="41"/>
          <a:stretch>
            <a:fillRect/>
          </a:stretch>
        </p:blipFill>
        <p:spPr>
          <a:xfrm>
            <a:off x="0" y="7938"/>
            <a:ext cx="12192000" cy="685006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317" y="-317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635" y="7620"/>
            <a:ext cx="12212320" cy="6844665"/>
          </a:xfrm>
          <a:prstGeom prst="rect">
            <a:avLst/>
          </a:prstGeom>
          <a:solidFill>
            <a:schemeClr val="accent1">
              <a:lumMod val="75000"/>
              <a:alpha val="44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504190" y="903605"/>
            <a:ext cx="11330305" cy="5767070"/>
          </a:xfrm>
          <a:prstGeom prst="rect">
            <a:avLst/>
          </a:prstGeom>
        </p:spPr>
        <p:txBody>
          <a:bodyPr wrap="square">
            <a:noAutofit/>
          </a:bodyPr>
          <a:p>
            <a:pPr algn="l"/>
            <a:r>
              <a:rPr lang="en-US" altLang="zh-CN">
                <a:solidFill>
                  <a:schemeClr val="bg1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rPr>
              <a:t>Корпус судна представляет собой тонкостенную удлиненную и водонепроницаемую оболочку двоякой кривизны, которая в оконечностях замыкается сварными, или литыми конструкциями, называемыми штевнями (в носу - форштевень, в корме</a:t>
            </a:r>
            <a:r>
              <a:rPr lang="ru-RU" altLang="en-US">
                <a:solidFill>
                  <a:schemeClr val="bg1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rPr>
              <a:t> </a:t>
            </a:r>
            <a:r>
              <a:rPr lang="en-US" altLang="zh-CN">
                <a:solidFill>
                  <a:schemeClr val="bg1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rPr>
              <a:t>ахтерштевень). Оболочка симметрична относительно вертикальной продольной плоскости, называемой диаметральной, изготовлена из листовой стали, образующей наружную обшивку. </a:t>
            </a:r>
            <a:endParaRPr lang="en-US" altLang="zh-CN">
              <a:solidFill>
                <a:schemeClr val="bg1"/>
              </a:solidFill>
              <a:latin typeface="Times New Roman" panose="02020603050405020304" charset="0"/>
              <a:ea typeface="Times"/>
              <a:cs typeface="Times New Roman" panose="02020603050405020304" charset="0"/>
            </a:endParaRPr>
          </a:p>
          <a:p>
            <a:pPr algn="l"/>
            <a:r>
              <a:rPr lang="en-US" altLang="zh-CN">
                <a:solidFill>
                  <a:schemeClr val="bg1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rPr>
              <a:t>Современное судно представляет собой сложное плавающее инженерное сооружение, которое может быть как самоходным, так и несамоходным. </a:t>
            </a:r>
            <a:endParaRPr lang="en-US" altLang="zh-CN">
              <a:solidFill>
                <a:schemeClr val="bg1"/>
              </a:solidFill>
              <a:latin typeface="Times New Roman" panose="02020603050405020304" charset="0"/>
              <a:ea typeface="Times"/>
              <a:cs typeface="Times New Roman" panose="02020603050405020304" charset="0"/>
            </a:endParaRPr>
          </a:p>
          <a:p>
            <a:pPr algn="l"/>
            <a:r>
              <a:rPr lang="en-US" altLang="zh-CN">
                <a:solidFill>
                  <a:schemeClr val="bg1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rPr>
              <a:t>Все самоходные суда по способу передачи реакции воды их корпусу подразделяются на следующие две группы: </a:t>
            </a:r>
            <a:endParaRPr lang="en-US" altLang="zh-CN">
              <a:solidFill>
                <a:schemeClr val="bg1"/>
              </a:solidFill>
              <a:latin typeface="Times New Roman" panose="02020603050405020304" charset="0"/>
              <a:ea typeface="Times"/>
              <a:cs typeface="Times New Roman" panose="02020603050405020304" charset="0"/>
            </a:endParaRPr>
          </a:p>
          <a:p>
            <a:pPr algn="l"/>
            <a:r>
              <a:rPr lang="en-US" altLang="zh-CN">
                <a:solidFill>
                  <a:schemeClr val="bg1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rPr>
              <a:t>1) Водоизмещающие (надводные и подводные). Характерным для этих судов является то, что их масса уравновешивается массой воды, вытесненной подводной частью корпуса. </a:t>
            </a:r>
            <a:endParaRPr lang="en-US" altLang="zh-CN">
              <a:solidFill>
                <a:schemeClr val="bg1"/>
              </a:solidFill>
              <a:latin typeface="Times New Roman" panose="02020603050405020304" charset="0"/>
              <a:ea typeface="Times"/>
              <a:cs typeface="Times New Roman" panose="02020603050405020304" charset="0"/>
            </a:endParaRPr>
          </a:p>
          <a:p>
            <a:pPr algn="l"/>
            <a:r>
              <a:rPr lang="en-US" altLang="zh-CN">
                <a:solidFill>
                  <a:schemeClr val="bg1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rPr>
              <a:t>2) Суда с динамическими принципами поддержания: </a:t>
            </a:r>
            <a:endParaRPr lang="en-US" altLang="zh-CN">
              <a:solidFill>
                <a:schemeClr val="bg1"/>
              </a:solidFill>
              <a:latin typeface="Times New Roman" panose="02020603050405020304" charset="0"/>
              <a:ea typeface="Times"/>
              <a:cs typeface="Times New Roman" panose="02020603050405020304" charset="0"/>
            </a:endParaRPr>
          </a:p>
          <a:p>
            <a:pPr algn="l"/>
            <a:r>
              <a:rPr lang="en-US" altLang="zh-CN">
                <a:solidFill>
                  <a:schemeClr val="bg1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rPr>
              <a:t>- глиссеры - суда, опирающиеся на воду днищем; </a:t>
            </a:r>
            <a:endParaRPr lang="en-US" altLang="zh-CN">
              <a:solidFill>
                <a:schemeClr val="bg1"/>
              </a:solidFill>
              <a:latin typeface="Times New Roman" panose="02020603050405020304" charset="0"/>
              <a:ea typeface="Times"/>
              <a:cs typeface="Times New Roman" panose="02020603050405020304" charset="0"/>
            </a:endParaRPr>
          </a:p>
          <a:p>
            <a:pPr algn="l"/>
            <a:r>
              <a:rPr lang="en-US" altLang="zh-CN">
                <a:solidFill>
                  <a:schemeClr val="bg1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rPr>
              <a:t>- суда на подводных крыльях, которые опираются на воду подводным крылом; </a:t>
            </a:r>
            <a:endParaRPr lang="en-US" altLang="zh-CN">
              <a:solidFill>
                <a:schemeClr val="bg1"/>
              </a:solidFill>
              <a:latin typeface="Times New Roman" panose="02020603050405020304" charset="0"/>
              <a:ea typeface="Times"/>
              <a:cs typeface="Times New Roman" panose="02020603050405020304" charset="0"/>
            </a:endParaRPr>
          </a:p>
          <a:p>
            <a:pPr algn="l"/>
            <a:r>
              <a:rPr lang="en-US" altLang="zh-CN">
                <a:solidFill>
                  <a:schemeClr val="bg1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rPr>
              <a:t>- суда на воздушной подушке, которые опираются на воду через промежуточную статическую воздушную подушку; </a:t>
            </a:r>
            <a:endParaRPr lang="en-US" altLang="zh-CN">
              <a:solidFill>
                <a:schemeClr val="bg1"/>
              </a:solidFill>
              <a:latin typeface="Times New Roman" panose="02020603050405020304" charset="0"/>
              <a:ea typeface="Times"/>
              <a:cs typeface="Times New Roman" panose="02020603050405020304" charset="0"/>
            </a:endParaRPr>
          </a:p>
          <a:p>
            <a:pPr algn="l"/>
            <a:r>
              <a:rPr lang="en-US" altLang="zh-CN">
                <a:solidFill>
                  <a:schemeClr val="bg1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rPr>
              <a:t>- экранопланы, опирающиеся на воду через динамическую воздушную подушку</a:t>
            </a:r>
            <a:r>
              <a:rPr lang="ru-RU" altLang="en-US">
                <a:solidFill>
                  <a:schemeClr val="bg1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rPr>
              <a:t>.</a:t>
            </a:r>
            <a:endParaRPr lang="ru-RU" altLang="en-US">
              <a:solidFill>
                <a:schemeClr val="bg1"/>
              </a:solidFill>
              <a:latin typeface="Times New Roman" panose="02020603050405020304" charset="0"/>
              <a:ea typeface="Times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0" y="-31618"/>
            <a:ext cx="12192000" cy="6889618"/>
            <a:chOff x="0" y="-31618"/>
            <a:chExt cx="12192000" cy="6889618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" b="41"/>
            <a:stretch>
              <a:fillRect/>
            </a:stretch>
          </p:blipFill>
          <p:spPr>
            <a:xfrm>
              <a:off x="0" y="7938"/>
              <a:ext cx="12192000" cy="6850062"/>
            </a:xfrm>
            <a:prstGeom prst="rect">
              <a:avLst/>
            </a:prstGeom>
            <a:solidFill>
              <a:srgbClr val="114482"/>
            </a:solidFill>
          </p:spPr>
        </p:pic>
        <p:sp>
          <p:nvSpPr>
            <p:cNvPr id="31" name="矩形 30"/>
            <p:cNvSpPr/>
            <p:nvPr/>
          </p:nvSpPr>
          <p:spPr>
            <a:xfrm>
              <a:off x="0" y="-31618"/>
              <a:ext cx="12192000" cy="6858000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76200" y="210952"/>
              <a:ext cx="11732260" cy="64776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altLang="zh-CN" sz="1000">
                  <a:solidFill>
                    <a:srgbClr val="000000"/>
                  </a:solidFill>
                  <a:latin typeface="Times New Roman" panose="02020603050405020304" charset="0"/>
                  <a:ea typeface="Times"/>
                  <a:cs typeface="Times New Roman" panose="02020603050405020304" charset="0"/>
                  <a:sym typeface="+mn-ea"/>
                </a:rPr>
                <a:t>1 - палуба ахтерпиковой цистерны; </a:t>
              </a:r>
              <a:endParaRPr lang="en-US" altLang="zh-CN" sz="1000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endParaRPr>
            </a:p>
            <a:p>
              <a:pPr algn="l"/>
              <a:r>
                <a:rPr lang="en-US" altLang="zh-CN" sz="1000">
                  <a:solidFill>
                    <a:srgbClr val="000000"/>
                  </a:solidFill>
                  <a:latin typeface="Times New Roman" panose="02020603050405020304" charset="0"/>
                  <a:ea typeface="Times"/>
                  <a:cs typeface="Times New Roman" panose="02020603050405020304" charset="0"/>
                  <a:sym typeface="+mn-ea"/>
                </a:rPr>
                <a:t>2 - дейдвудная труба; </a:t>
              </a:r>
              <a:endParaRPr lang="en-US" altLang="zh-CN" sz="1000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endParaRPr>
            </a:p>
            <a:p>
              <a:pPr algn="l"/>
              <a:r>
                <a:rPr lang="en-US" altLang="zh-CN" sz="1000">
                  <a:solidFill>
                    <a:srgbClr val="000000"/>
                  </a:solidFill>
                  <a:latin typeface="Times New Roman" panose="02020603050405020304" charset="0"/>
                  <a:ea typeface="Times"/>
                  <a:cs typeface="Times New Roman" panose="02020603050405020304" charset="0"/>
                  <a:sym typeface="+mn-ea"/>
                </a:rPr>
                <a:t>3 - верхний пояс обшивки; </a:t>
              </a:r>
              <a:endParaRPr lang="en-US" altLang="zh-CN" sz="1000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endParaRPr>
            </a:p>
            <a:p>
              <a:pPr algn="l"/>
              <a:r>
                <a:rPr lang="en-US" altLang="zh-CN" sz="1000">
                  <a:solidFill>
                    <a:srgbClr val="000000"/>
                  </a:solidFill>
                  <a:latin typeface="Times New Roman" panose="02020603050405020304" charset="0"/>
                  <a:ea typeface="Times"/>
                  <a:cs typeface="Times New Roman" panose="02020603050405020304" charset="0"/>
                  <a:sym typeface="+mn-ea"/>
                </a:rPr>
                <a:t>4 - стенка; </a:t>
              </a:r>
              <a:endParaRPr lang="en-US" altLang="zh-CN" sz="1000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endParaRPr>
            </a:p>
            <a:p>
              <a:pPr algn="l"/>
              <a:r>
                <a:rPr lang="en-US" altLang="zh-CN" sz="1000">
                  <a:solidFill>
                    <a:srgbClr val="000000"/>
                  </a:solidFill>
                  <a:latin typeface="Times New Roman" panose="02020603050405020304" charset="0"/>
                  <a:ea typeface="Times"/>
                  <a:cs typeface="Times New Roman" panose="02020603050405020304" charset="0"/>
                  <a:sym typeface="+mn-ea"/>
                </a:rPr>
                <a:t>5 - нижний пояс обшивки; </a:t>
              </a:r>
              <a:endParaRPr lang="en-US" altLang="zh-CN" sz="1000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endParaRPr>
            </a:p>
            <a:p>
              <a:pPr algn="l"/>
              <a:r>
                <a:rPr lang="en-US" altLang="zh-CN" sz="1000">
                  <a:solidFill>
                    <a:srgbClr val="000000"/>
                  </a:solidFill>
                  <a:latin typeface="Times New Roman" panose="02020603050405020304" charset="0"/>
                  <a:ea typeface="Times"/>
                  <a:cs typeface="Times New Roman" panose="02020603050405020304" charset="0"/>
                  <a:sym typeface="+mn-ea"/>
                </a:rPr>
                <a:t>6 - настил палубы; </a:t>
              </a:r>
              <a:endParaRPr lang="en-US" altLang="zh-CN" sz="1000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endParaRPr>
            </a:p>
            <a:p>
              <a:pPr algn="l"/>
              <a:r>
                <a:rPr lang="en-US" altLang="zh-CN" sz="1000">
                  <a:solidFill>
                    <a:srgbClr val="000000"/>
                  </a:solidFill>
                  <a:latin typeface="Times New Roman" panose="02020603050405020304" charset="0"/>
                  <a:ea typeface="Times"/>
                  <a:cs typeface="Times New Roman" panose="02020603050405020304" charset="0"/>
                  <a:sym typeface="+mn-ea"/>
                </a:rPr>
                <a:t>7 - продольный комингс люка; </a:t>
              </a:r>
              <a:endParaRPr lang="en-US" altLang="zh-CN" sz="1000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endParaRPr>
            </a:p>
            <a:p>
              <a:pPr algn="l"/>
              <a:r>
                <a:rPr lang="en-US" altLang="zh-CN" sz="1000">
                  <a:solidFill>
                    <a:srgbClr val="000000"/>
                  </a:solidFill>
                  <a:latin typeface="Times New Roman" panose="02020603050405020304" charset="0"/>
                  <a:ea typeface="Times"/>
                  <a:cs typeface="Times New Roman" panose="02020603050405020304" charset="0"/>
                  <a:sym typeface="+mn-ea"/>
                </a:rPr>
                <a:t>8 - поперечный комингс люка; </a:t>
              </a:r>
              <a:endParaRPr lang="en-US" altLang="zh-CN" sz="1000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endParaRPr>
            </a:p>
            <a:p>
              <a:pPr algn="l"/>
              <a:r>
                <a:rPr lang="en-US" altLang="zh-CN" sz="1000">
                  <a:solidFill>
                    <a:srgbClr val="000000"/>
                  </a:solidFill>
                  <a:latin typeface="Times New Roman" panose="02020603050405020304" charset="0"/>
                  <a:ea typeface="Times"/>
                  <a:cs typeface="Times New Roman" panose="02020603050405020304" charset="0"/>
                  <a:sym typeface="+mn-ea"/>
                </a:rPr>
                <a:t>9 - ширстрек; </a:t>
              </a:r>
              <a:endParaRPr lang="en-US" altLang="zh-CN" sz="1000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endParaRPr>
            </a:p>
            <a:p>
              <a:pPr algn="l"/>
              <a:r>
                <a:rPr lang="en-US" altLang="zh-CN" sz="1000">
                  <a:solidFill>
                    <a:srgbClr val="000000"/>
                  </a:solidFill>
                  <a:latin typeface="Times New Roman" panose="02020603050405020304" charset="0"/>
                  <a:ea typeface="Times"/>
                  <a:cs typeface="Times New Roman" panose="02020603050405020304" charset="0"/>
                  <a:sym typeface="+mn-ea"/>
                </a:rPr>
                <a:t>10 - бортовая обшивка; </a:t>
              </a:r>
              <a:endParaRPr lang="en-US" altLang="zh-CN" sz="1000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endParaRPr>
            </a:p>
            <a:p>
              <a:pPr algn="l"/>
              <a:r>
                <a:rPr lang="en-US" altLang="zh-CN" sz="1000">
                  <a:solidFill>
                    <a:srgbClr val="000000"/>
                  </a:solidFill>
                  <a:latin typeface="Times New Roman" panose="02020603050405020304" charset="0"/>
                  <a:ea typeface="Times"/>
                  <a:cs typeface="Times New Roman" panose="02020603050405020304" charset="0"/>
                  <a:sym typeface="+mn-ea"/>
                </a:rPr>
                <a:t>11- скуловой пояс; </a:t>
              </a:r>
              <a:endParaRPr lang="en-US" altLang="zh-CN" sz="1000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endParaRPr>
            </a:p>
            <a:p>
              <a:pPr algn="l"/>
              <a:r>
                <a:rPr lang="en-US" altLang="zh-CN" sz="1000">
                  <a:solidFill>
                    <a:srgbClr val="000000"/>
                  </a:solidFill>
                  <a:latin typeface="Times New Roman" panose="02020603050405020304" charset="0"/>
                  <a:ea typeface="Times"/>
                  <a:cs typeface="Times New Roman" panose="02020603050405020304" charset="0"/>
                  <a:sym typeface="+mn-ea"/>
                </a:rPr>
                <a:t>12- настил второго дна; </a:t>
              </a:r>
              <a:endParaRPr lang="en-US" altLang="zh-CN" sz="1000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endParaRPr>
            </a:p>
            <a:p>
              <a:pPr algn="l"/>
              <a:r>
                <a:rPr lang="en-US" altLang="zh-CN" sz="1000">
                  <a:solidFill>
                    <a:srgbClr val="000000"/>
                  </a:solidFill>
                  <a:latin typeface="Times New Roman" panose="02020603050405020304" charset="0"/>
                  <a:ea typeface="Times"/>
                  <a:cs typeface="Times New Roman" panose="02020603050405020304" charset="0"/>
                  <a:sym typeface="+mn-ea"/>
                </a:rPr>
                <a:t>13 - днищевая обшивка; </a:t>
              </a:r>
              <a:endParaRPr lang="en-US" altLang="zh-CN" sz="1000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endParaRPr>
            </a:p>
            <a:p>
              <a:pPr algn="l"/>
              <a:r>
                <a:rPr lang="en-US" altLang="zh-CN" sz="1000">
                  <a:solidFill>
                    <a:srgbClr val="000000"/>
                  </a:solidFill>
                  <a:latin typeface="Times New Roman" panose="02020603050405020304" charset="0"/>
                  <a:ea typeface="Times"/>
                  <a:cs typeface="Times New Roman" panose="02020603050405020304" charset="0"/>
                  <a:sym typeface="+mn-ea"/>
                </a:rPr>
                <a:t>14 - цепной ящик; </a:t>
              </a:r>
              <a:endParaRPr lang="en-US" altLang="zh-CN" sz="1000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  <a:sym typeface="+mn-ea"/>
              </a:endParaRPr>
            </a:p>
            <a:p>
              <a:pPr algn="l"/>
              <a:r>
                <a:rPr lang="en-US" altLang="zh-CN" sz="1000">
                  <a:solidFill>
                    <a:srgbClr val="000000"/>
                  </a:solidFill>
                  <a:latin typeface="Times New Roman" panose="02020603050405020304" charset="0"/>
                  <a:ea typeface="Times"/>
                  <a:cs typeface="Times New Roman" panose="02020603050405020304" charset="0"/>
                  <a:sym typeface="+mn-ea"/>
                </a:rPr>
                <a:t>15 - твиндек; </a:t>
              </a:r>
              <a:endParaRPr lang="en-US" altLang="zh-CN" sz="1000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  <a:sym typeface="+mn-ea"/>
              </a:endParaRPr>
            </a:p>
            <a:p>
              <a:pPr algn="l"/>
              <a:r>
                <a:rPr lang="en-US" altLang="zh-CN" sz="1000">
                  <a:solidFill>
                    <a:srgbClr val="000000"/>
                  </a:solidFill>
                  <a:latin typeface="Times New Roman" panose="02020603050405020304" charset="0"/>
                  <a:ea typeface="Times"/>
                  <a:cs typeface="Times New Roman" panose="02020603050405020304" charset="0"/>
                  <a:sym typeface="+mn-ea"/>
                </a:rPr>
                <a:t>16 -таранная переборка; </a:t>
              </a:r>
              <a:endParaRPr lang="en-US" altLang="zh-CN" sz="1000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  <a:sym typeface="+mn-ea"/>
              </a:endParaRPr>
            </a:p>
            <a:p>
              <a:pPr algn="l"/>
              <a:r>
                <a:rPr lang="en-US" altLang="zh-CN" sz="1000">
                  <a:solidFill>
                    <a:srgbClr val="000000"/>
                  </a:solidFill>
                  <a:latin typeface="Times New Roman" panose="02020603050405020304" charset="0"/>
                  <a:ea typeface="Times"/>
                  <a:cs typeface="Times New Roman" panose="02020603050405020304" charset="0"/>
                  <a:sym typeface="+mn-ea"/>
                </a:rPr>
                <a:t>17 -ют; </a:t>
              </a:r>
              <a:endParaRPr lang="en-US" altLang="zh-CN" sz="1000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  <a:sym typeface="+mn-ea"/>
              </a:endParaRPr>
            </a:p>
            <a:p>
              <a:pPr algn="l"/>
              <a:r>
                <a:rPr lang="en-US" altLang="zh-CN" sz="1000">
                  <a:solidFill>
                    <a:srgbClr val="000000"/>
                  </a:solidFill>
                  <a:latin typeface="Times New Roman" panose="02020603050405020304" charset="0"/>
                  <a:ea typeface="Times"/>
                  <a:cs typeface="Times New Roman" panose="02020603050405020304" charset="0"/>
                  <a:sym typeface="+mn-ea"/>
                </a:rPr>
                <a:t>18- аварийный выход; </a:t>
              </a:r>
              <a:endParaRPr lang="en-US" altLang="zh-CN" sz="1000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  <a:sym typeface="+mn-ea"/>
              </a:endParaRPr>
            </a:p>
            <a:p>
              <a:pPr algn="l"/>
              <a:r>
                <a:rPr lang="en-US" altLang="zh-CN" sz="1000">
                  <a:solidFill>
                    <a:srgbClr val="000000"/>
                  </a:solidFill>
                  <a:latin typeface="Times New Roman" panose="02020603050405020304" charset="0"/>
                  <a:ea typeface="Times"/>
                  <a:cs typeface="Times New Roman" panose="02020603050405020304" charset="0"/>
                  <a:sym typeface="+mn-ea"/>
                </a:rPr>
                <a:t>19 - ахтерпик; </a:t>
              </a:r>
              <a:endParaRPr lang="en-US" altLang="zh-CN" sz="1000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  <a:sym typeface="+mn-ea"/>
              </a:endParaRPr>
            </a:p>
            <a:p>
              <a:pPr algn="l"/>
              <a:r>
                <a:rPr lang="en-US" altLang="zh-CN" sz="1000">
                  <a:solidFill>
                    <a:srgbClr val="000000"/>
                  </a:solidFill>
                  <a:latin typeface="Times New Roman" panose="02020603050405020304" charset="0"/>
                  <a:ea typeface="Times"/>
                  <a:cs typeface="Times New Roman" panose="02020603050405020304" charset="0"/>
                  <a:sym typeface="+mn-ea"/>
                </a:rPr>
                <a:t>20 - дейдвудная труба; </a:t>
              </a:r>
              <a:endParaRPr lang="en-US" altLang="zh-CN" sz="1000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  <a:sym typeface="+mn-ea"/>
              </a:endParaRPr>
            </a:p>
            <a:p>
              <a:pPr algn="l"/>
              <a:r>
                <a:rPr lang="en-US" altLang="zh-CN" sz="1000">
                  <a:solidFill>
                    <a:srgbClr val="000000"/>
                  </a:solidFill>
                  <a:latin typeface="Times New Roman" panose="02020603050405020304" charset="0"/>
                  <a:ea typeface="Times"/>
                  <a:cs typeface="Times New Roman" panose="02020603050405020304" charset="0"/>
                  <a:sym typeface="+mn-ea"/>
                </a:rPr>
                <a:t>21 - гребной вал; </a:t>
              </a:r>
              <a:endParaRPr lang="en-US" altLang="zh-CN" sz="1000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  <a:sym typeface="+mn-ea"/>
              </a:endParaRPr>
            </a:p>
            <a:p>
              <a:pPr algn="l"/>
              <a:r>
                <a:rPr lang="en-US" altLang="zh-CN" sz="1000">
                  <a:solidFill>
                    <a:srgbClr val="000000"/>
                  </a:solidFill>
                  <a:latin typeface="Times New Roman" panose="02020603050405020304" charset="0"/>
                  <a:ea typeface="Times"/>
                  <a:cs typeface="Times New Roman" panose="02020603050405020304" charset="0"/>
                  <a:sym typeface="+mn-ea"/>
                </a:rPr>
                <a:t>22 - баллер руля; </a:t>
              </a:r>
              <a:endParaRPr lang="en-US" altLang="zh-CN" sz="1000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  <a:sym typeface="+mn-ea"/>
              </a:endParaRPr>
            </a:p>
            <a:p>
              <a:pPr algn="l"/>
              <a:r>
                <a:rPr lang="en-US" altLang="zh-CN" sz="1000">
                  <a:solidFill>
                    <a:srgbClr val="000000"/>
                  </a:solidFill>
                  <a:latin typeface="Times New Roman" panose="02020603050405020304" charset="0"/>
                  <a:ea typeface="Times"/>
                  <a:cs typeface="Times New Roman" panose="02020603050405020304" charset="0"/>
                  <a:sym typeface="+mn-ea"/>
                </a:rPr>
                <a:t>23 - перо руля; </a:t>
              </a:r>
              <a:endParaRPr lang="en-US" altLang="zh-CN" sz="1000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  <a:sym typeface="+mn-ea"/>
              </a:endParaRPr>
            </a:p>
            <a:p>
              <a:pPr algn="l"/>
              <a:r>
                <a:rPr lang="en-US" altLang="zh-CN" sz="1000">
                  <a:solidFill>
                    <a:srgbClr val="000000"/>
                  </a:solidFill>
                  <a:latin typeface="Times New Roman" panose="02020603050405020304" charset="0"/>
                  <a:ea typeface="Times"/>
                  <a:cs typeface="Times New Roman" panose="02020603050405020304" charset="0"/>
                  <a:sym typeface="+mn-ea"/>
                </a:rPr>
                <a:t>24 - ахтерштевень; </a:t>
              </a:r>
              <a:endParaRPr lang="en-US" altLang="zh-CN" sz="1000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  <a:sym typeface="+mn-ea"/>
              </a:endParaRPr>
            </a:p>
            <a:p>
              <a:pPr algn="l"/>
              <a:r>
                <a:rPr lang="en-US" altLang="zh-CN" sz="1000">
                  <a:solidFill>
                    <a:srgbClr val="000000"/>
                  </a:solidFill>
                  <a:latin typeface="Times New Roman" panose="02020603050405020304" charset="0"/>
                  <a:ea typeface="Times"/>
                  <a:cs typeface="Times New Roman" panose="02020603050405020304" charset="0"/>
                  <a:sym typeface="+mn-ea"/>
                </a:rPr>
                <a:t>25 - бак; </a:t>
              </a:r>
              <a:endParaRPr lang="en-US" altLang="zh-CN" sz="1000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  <a:sym typeface="+mn-ea"/>
              </a:endParaRPr>
            </a:p>
            <a:p>
              <a:pPr algn="l"/>
              <a:r>
                <a:rPr lang="en-US" altLang="zh-CN" sz="1000">
                  <a:solidFill>
                    <a:srgbClr val="000000"/>
                  </a:solidFill>
                  <a:latin typeface="Times New Roman" panose="02020603050405020304" charset="0"/>
                  <a:ea typeface="Times"/>
                  <a:cs typeface="Times New Roman" panose="02020603050405020304" charset="0"/>
                  <a:sym typeface="+mn-ea"/>
                </a:rPr>
                <a:t>26 - форпик; </a:t>
              </a:r>
              <a:endParaRPr lang="en-US" altLang="zh-CN" sz="1000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  <a:sym typeface="+mn-ea"/>
              </a:endParaRPr>
            </a:p>
            <a:p>
              <a:pPr algn="l"/>
              <a:r>
                <a:rPr lang="en-US" altLang="zh-CN" sz="1000">
                  <a:solidFill>
                    <a:srgbClr val="000000"/>
                  </a:solidFill>
                  <a:latin typeface="Times New Roman" panose="02020603050405020304" charset="0"/>
                  <a:ea typeface="Times"/>
                  <a:cs typeface="Times New Roman" panose="02020603050405020304" charset="0"/>
                  <a:sym typeface="+mn-ea"/>
                </a:rPr>
                <a:t>27 - бортовой стрингер; </a:t>
              </a:r>
              <a:endParaRPr lang="en-US" altLang="zh-CN" sz="1000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  <a:sym typeface="+mn-ea"/>
              </a:endParaRPr>
            </a:p>
            <a:p>
              <a:pPr algn="l"/>
              <a:r>
                <a:rPr lang="en-US" altLang="zh-CN" sz="1000">
                  <a:solidFill>
                    <a:srgbClr val="000000"/>
                  </a:solidFill>
                  <a:latin typeface="Times New Roman" panose="02020603050405020304" charset="0"/>
                  <a:ea typeface="Times"/>
                  <a:cs typeface="Times New Roman" panose="02020603050405020304" charset="0"/>
                  <a:sym typeface="+mn-ea"/>
                </a:rPr>
                <a:t>28- твиндечный шпангоут; </a:t>
              </a:r>
              <a:endParaRPr lang="en-US" altLang="zh-CN" sz="1000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  <a:sym typeface="+mn-ea"/>
              </a:endParaRPr>
            </a:p>
            <a:p>
              <a:pPr algn="l"/>
              <a:r>
                <a:rPr lang="en-US" altLang="zh-CN" sz="1000">
                  <a:solidFill>
                    <a:srgbClr val="000000"/>
                  </a:solidFill>
                  <a:latin typeface="Times New Roman" panose="02020603050405020304" charset="0"/>
                  <a:ea typeface="Times"/>
                  <a:cs typeface="Times New Roman" panose="02020603050405020304" charset="0"/>
                  <a:sym typeface="+mn-ea"/>
                </a:rPr>
                <a:t>29- трюмный шпангоут; </a:t>
              </a:r>
              <a:endParaRPr lang="en-US" altLang="zh-CN" sz="1000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  <a:sym typeface="+mn-ea"/>
              </a:endParaRPr>
            </a:p>
            <a:p>
              <a:pPr algn="l"/>
              <a:r>
                <a:rPr lang="en-US" altLang="zh-CN" sz="1000">
                  <a:solidFill>
                    <a:srgbClr val="000000"/>
                  </a:solidFill>
                  <a:latin typeface="Times New Roman" panose="02020603050405020304" charset="0"/>
                  <a:ea typeface="Times"/>
                  <a:cs typeface="Times New Roman" panose="02020603050405020304" charset="0"/>
                  <a:sym typeface="+mn-ea"/>
                </a:rPr>
                <a:t>30, 40- верхняя(главная) палуба; </a:t>
              </a:r>
              <a:endParaRPr lang="en-US" altLang="zh-CN" sz="1000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  <a:sym typeface="+mn-ea"/>
              </a:endParaRPr>
            </a:p>
            <a:p>
              <a:pPr algn="l"/>
              <a:r>
                <a:rPr lang="en-US" altLang="zh-CN" sz="1000">
                  <a:solidFill>
                    <a:srgbClr val="000000"/>
                  </a:solidFill>
                  <a:latin typeface="Times New Roman" panose="02020603050405020304" charset="0"/>
                  <a:ea typeface="Times"/>
                  <a:cs typeface="Times New Roman" panose="02020603050405020304" charset="0"/>
                  <a:sym typeface="+mn-ea"/>
                </a:rPr>
                <a:t>31 - туннель гребного вала; </a:t>
              </a:r>
              <a:endParaRPr lang="en-US" altLang="zh-CN" sz="1000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  <a:sym typeface="+mn-ea"/>
              </a:endParaRPr>
            </a:p>
            <a:p>
              <a:pPr algn="l"/>
              <a:r>
                <a:rPr lang="en-US" altLang="zh-CN" sz="1000">
                  <a:solidFill>
                    <a:srgbClr val="000000"/>
                  </a:solidFill>
                  <a:latin typeface="Times New Roman" panose="02020603050405020304" charset="0"/>
                  <a:ea typeface="Times"/>
                  <a:cs typeface="Times New Roman" panose="02020603050405020304" charset="0"/>
                  <a:sym typeface="+mn-ea"/>
                </a:rPr>
                <a:t>32 - карлингсы; </a:t>
              </a:r>
              <a:endParaRPr lang="en-US" altLang="zh-CN" sz="1000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  <a:sym typeface="+mn-ea"/>
              </a:endParaRPr>
            </a:p>
            <a:p>
              <a:pPr algn="l"/>
              <a:r>
                <a:rPr lang="en-US" altLang="zh-CN" sz="1000">
                  <a:solidFill>
                    <a:srgbClr val="000000"/>
                  </a:solidFill>
                  <a:latin typeface="Times New Roman" panose="02020603050405020304" charset="0"/>
                  <a:ea typeface="Times"/>
                  <a:cs typeface="Times New Roman" panose="02020603050405020304" charset="0"/>
                  <a:sym typeface="+mn-ea"/>
                </a:rPr>
                <a:t>33 – днищевые стрингеры; </a:t>
              </a:r>
              <a:endParaRPr lang="en-US" altLang="zh-CN" sz="1000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  <a:sym typeface="+mn-ea"/>
              </a:endParaRPr>
            </a:p>
            <a:p>
              <a:pPr algn="l"/>
              <a:r>
                <a:rPr lang="en-US" altLang="zh-CN" sz="1000">
                  <a:solidFill>
                    <a:srgbClr val="000000"/>
                  </a:solidFill>
                  <a:latin typeface="Times New Roman" panose="02020603050405020304" charset="0"/>
                  <a:ea typeface="Times"/>
                  <a:cs typeface="Times New Roman" panose="02020603050405020304" charset="0"/>
                  <a:sym typeface="+mn-ea"/>
                </a:rPr>
                <a:t>34 - вертикальный киль; </a:t>
              </a:r>
              <a:endParaRPr lang="en-US" altLang="zh-CN" sz="1000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  <a:sym typeface="+mn-ea"/>
              </a:endParaRPr>
            </a:p>
            <a:p>
              <a:pPr algn="l"/>
              <a:r>
                <a:rPr lang="en-US" altLang="zh-CN" sz="1000">
                  <a:solidFill>
                    <a:srgbClr val="000000"/>
                  </a:solidFill>
                  <a:latin typeface="Times New Roman" panose="02020603050405020304" charset="0"/>
                  <a:ea typeface="Times"/>
                  <a:cs typeface="Times New Roman" panose="02020603050405020304" charset="0"/>
                  <a:sym typeface="+mn-ea"/>
                </a:rPr>
                <a:t>35 - машинная шахта; </a:t>
              </a:r>
              <a:endParaRPr lang="en-US" altLang="zh-CN" sz="1000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endParaRPr>
            </a:p>
            <a:p>
              <a:pPr algn="l"/>
              <a:r>
                <a:rPr lang="en-US" altLang="zh-CN" sz="1000">
                  <a:solidFill>
                    <a:srgbClr val="000000"/>
                  </a:solidFill>
                  <a:latin typeface="Times New Roman" panose="02020603050405020304" charset="0"/>
                  <a:ea typeface="Times"/>
                  <a:cs typeface="Times New Roman" panose="02020603050405020304" charset="0"/>
                  <a:sym typeface="+mn-ea"/>
                </a:rPr>
                <a:t>36 - верхний световой люк; </a:t>
              </a:r>
              <a:endParaRPr lang="en-US" altLang="zh-CN" sz="1000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  <a:sym typeface="+mn-ea"/>
              </a:endParaRPr>
            </a:p>
            <a:p>
              <a:pPr algn="l"/>
              <a:r>
                <a:rPr lang="en-US" altLang="zh-CN" sz="1000">
                  <a:solidFill>
                    <a:srgbClr val="000000"/>
                  </a:solidFill>
                  <a:latin typeface="Times New Roman" panose="02020603050405020304" charset="0"/>
                  <a:ea typeface="Times"/>
                  <a:cs typeface="Times New Roman" panose="02020603050405020304" charset="0"/>
                  <a:sym typeface="+mn-ea"/>
                </a:rPr>
                <a:t>37 - навигационный мостик; </a:t>
              </a:r>
              <a:endParaRPr lang="en-US" altLang="zh-CN" sz="1000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  <a:sym typeface="+mn-ea"/>
              </a:endParaRPr>
            </a:p>
            <a:p>
              <a:pPr algn="l"/>
              <a:r>
                <a:rPr lang="en-US" altLang="zh-CN" sz="1000">
                  <a:solidFill>
                    <a:srgbClr val="000000"/>
                  </a:solidFill>
                  <a:latin typeface="Times New Roman" panose="02020603050405020304" charset="0"/>
                  <a:ea typeface="Times"/>
                  <a:cs typeface="Times New Roman" panose="02020603050405020304" charset="0"/>
                  <a:sym typeface="+mn-ea"/>
                </a:rPr>
                <a:t>38 - шлюпочная палуба; </a:t>
              </a:r>
              <a:endParaRPr lang="en-US" altLang="zh-CN" sz="1000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  <a:sym typeface="+mn-ea"/>
              </a:endParaRPr>
            </a:p>
            <a:p>
              <a:pPr algn="l"/>
              <a:r>
                <a:rPr lang="en-US" altLang="zh-CN" sz="1000">
                  <a:solidFill>
                    <a:srgbClr val="000000"/>
                  </a:solidFill>
                  <a:latin typeface="Times New Roman" panose="02020603050405020304" charset="0"/>
                  <a:ea typeface="Times"/>
                  <a:cs typeface="Times New Roman" panose="02020603050405020304" charset="0"/>
                  <a:sym typeface="+mn-ea"/>
                </a:rPr>
                <a:t>39 - палуба средней надстройки; </a:t>
              </a:r>
              <a:endParaRPr lang="en-US" altLang="zh-CN" sz="1000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  <a:sym typeface="+mn-ea"/>
              </a:endParaRPr>
            </a:p>
            <a:p>
              <a:pPr algn="l"/>
              <a:r>
                <a:rPr lang="en-US" altLang="zh-CN" sz="1000">
                  <a:solidFill>
                    <a:srgbClr val="000000"/>
                  </a:solidFill>
                  <a:latin typeface="Times New Roman" panose="02020603050405020304" charset="0"/>
                  <a:ea typeface="Times"/>
                  <a:cs typeface="Times New Roman" panose="02020603050405020304" charset="0"/>
                  <a:sym typeface="+mn-ea"/>
                </a:rPr>
                <a:t>41 - фундамент ГД; </a:t>
              </a:r>
              <a:r>
                <a:rPr lang="ru-RU" altLang="en-US" sz="1000">
                  <a:solidFill>
                    <a:srgbClr val="000000"/>
                  </a:solidFill>
                  <a:latin typeface="Times New Roman" panose="02020603050405020304" charset="0"/>
                  <a:ea typeface="Times"/>
                  <a:cs typeface="Times New Roman" panose="02020603050405020304" charset="0"/>
                  <a:sym typeface="+mn-ea"/>
                </a:rPr>
                <a:t>  </a:t>
              </a:r>
              <a:r>
                <a:rPr lang="en-US" altLang="zh-CN" sz="1000">
                  <a:solidFill>
                    <a:srgbClr val="000000"/>
                  </a:solidFill>
                  <a:latin typeface="Times New Roman" panose="02020603050405020304" charset="0"/>
                  <a:ea typeface="Times"/>
                  <a:cs typeface="Times New Roman" panose="02020603050405020304" charset="0"/>
                  <a:sym typeface="+mn-ea"/>
                </a:rPr>
                <a:t>42 - шпангоут надстройки; </a:t>
              </a:r>
              <a:r>
                <a:rPr lang="ru-RU" altLang="en-US" sz="1000">
                  <a:solidFill>
                    <a:srgbClr val="000000"/>
                  </a:solidFill>
                  <a:latin typeface="Times New Roman" panose="02020603050405020304" charset="0"/>
                  <a:ea typeface="Times"/>
                  <a:cs typeface="Times New Roman" panose="02020603050405020304" charset="0"/>
                  <a:sym typeface="+mn-ea"/>
                </a:rPr>
                <a:t>    </a:t>
              </a:r>
              <a:r>
                <a:rPr lang="en-US" altLang="zh-CN" sz="1000">
                  <a:solidFill>
                    <a:srgbClr val="000000"/>
                  </a:solidFill>
                  <a:latin typeface="Times New Roman" panose="02020603050405020304" charset="0"/>
                  <a:ea typeface="Times"/>
                  <a:cs typeface="Times New Roman" panose="02020603050405020304" charset="0"/>
                  <a:sym typeface="+mn-ea"/>
                </a:rPr>
                <a:t>43 – крайний междудонный лист; 44 - рамный бимс; 45 - рамный шпангоут; 46 - ромбоидальный лист-накладка; 47 - пиллерс; 48 - носовые брештуки; 49 - продольное ребро</a:t>
              </a:r>
              <a:endParaRPr lang="en-US" altLang="zh-CN" sz="1000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  <a:sym typeface="+mn-ea"/>
              </a:endParaRPr>
            </a:p>
          </p:txBody>
        </p:sp>
      </p:grp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585" y="900430"/>
            <a:ext cx="6793230" cy="4377055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8626475" y="1762760"/>
            <a:ext cx="7124065" cy="3130550"/>
          </a:xfrm>
          <a:prstGeom prst="rect">
            <a:avLst/>
          </a:prstGeom>
        </p:spPr>
        <p:txBody>
          <a:bodyPr wrap="square">
            <a:noAutofit/>
          </a:bodyPr>
          <a:p>
            <a:pPr algn="l"/>
            <a:r>
              <a:rPr lang="en-US" altLang="zh-CN" sz="1400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rPr>
              <a:t>Конструктивные элементы судна: </a:t>
            </a:r>
            <a:endParaRPr lang="en-US" altLang="zh-CN" sz="1400">
              <a:solidFill>
                <a:srgbClr val="000000"/>
              </a:solidFill>
              <a:latin typeface="Times New Roman" panose="02020603050405020304" charset="0"/>
              <a:ea typeface="Times"/>
              <a:cs typeface="Times New Roman" panose="02020603050405020304" charset="0"/>
            </a:endParaRPr>
          </a:p>
          <a:p>
            <a:pPr algn="l"/>
            <a:r>
              <a:rPr lang="en-US" altLang="zh-CN" sz="1400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rPr>
              <a:t>а - секция ахтерпиковой переборки; </a:t>
            </a:r>
            <a:endParaRPr lang="en-US" altLang="zh-CN" sz="1400">
              <a:solidFill>
                <a:srgbClr val="000000"/>
              </a:solidFill>
              <a:latin typeface="Times New Roman" panose="02020603050405020304" charset="0"/>
              <a:ea typeface="Times"/>
              <a:cs typeface="Times New Roman" panose="02020603050405020304" charset="0"/>
            </a:endParaRPr>
          </a:p>
          <a:p>
            <a:pPr algn="l"/>
            <a:r>
              <a:rPr lang="en-US" altLang="zh-CN" sz="1400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rPr>
              <a:t>б - секция средней части корпуса: </a:t>
            </a:r>
            <a:endParaRPr lang="en-US" altLang="zh-CN" sz="1400">
              <a:solidFill>
                <a:srgbClr val="000000"/>
              </a:solidFill>
              <a:latin typeface="Times New Roman" panose="02020603050405020304" charset="0"/>
              <a:ea typeface="Times"/>
              <a:cs typeface="Times New Roman" panose="02020603050405020304" charset="0"/>
            </a:endParaRPr>
          </a:p>
          <a:p>
            <a:pPr algn="l"/>
            <a:r>
              <a:rPr lang="en-US" altLang="zh-CN" sz="1400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rPr>
              <a:t>в – блок </a:t>
            </a:r>
            <a:endParaRPr lang="en-US" altLang="zh-CN" sz="1400">
              <a:solidFill>
                <a:srgbClr val="000000"/>
              </a:solidFill>
              <a:latin typeface="Times New Roman" panose="02020603050405020304" charset="0"/>
              <a:ea typeface="Times"/>
              <a:cs typeface="Times New Roman" panose="02020603050405020304" charset="0"/>
            </a:endParaRPr>
          </a:p>
          <a:p>
            <a:pPr algn="l"/>
            <a:r>
              <a:rPr lang="en-US" altLang="zh-CN" sz="1400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rPr>
              <a:t>надстройки; </a:t>
            </a:r>
            <a:endParaRPr lang="en-US" altLang="zh-CN" sz="1400">
              <a:solidFill>
                <a:srgbClr val="000000"/>
              </a:solidFill>
              <a:latin typeface="Times New Roman" panose="02020603050405020304" charset="0"/>
              <a:ea typeface="Times"/>
              <a:cs typeface="Times New Roman" panose="02020603050405020304" charset="0"/>
            </a:endParaRPr>
          </a:p>
          <a:p>
            <a:pPr algn="l"/>
            <a:r>
              <a:rPr lang="en-US" altLang="zh-CN" sz="1400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rPr>
              <a:t>г - блок носовой оконечности; </a:t>
            </a:r>
            <a:endParaRPr lang="en-US" altLang="zh-CN" sz="1400">
              <a:solidFill>
                <a:srgbClr val="000000"/>
              </a:solidFill>
              <a:latin typeface="Times New Roman" panose="02020603050405020304" charset="0"/>
              <a:ea typeface="Times"/>
              <a:cs typeface="Times New Roman" panose="02020603050405020304" charset="0"/>
            </a:endParaRPr>
          </a:p>
          <a:p>
            <a:pPr algn="l"/>
            <a:r>
              <a:rPr lang="en-US" altLang="zh-CN" sz="1400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rPr>
              <a:t>д - блок кормовой оконечности; </a:t>
            </a:r>
            <a:endParaRPr lang="en-US" altLang="zh-CN" sz="1400">
              <a:solidFill>
                <a:srgbClr val="000000"/>
              </a:solidFill>
              <a:latin typeface="Times New Roman" panose="02020603050405020304" charset="0"/>
              <a:ea typeface="Times"/>
              <a:cs typeface="Times New Roman" panose="02020603050405020304" charset="0"/>
            </a:endParaRPr>
          </a:p>
          <a:p>
            <a:pPr algn="l"/>
            <a:r>
              <a:rPr lang="en-US" altLang="zh-CN" sz="1400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rPr>
              <a:t>е - секция </a:t>
            </a:r>
            <a:endParaRPr lang="en-US" altLang="zh-CN" sz="1400">
              <a:solidFill>
                <a:srgbClr val="000000"/>
              </a:solidFill>
              <a:latin typeface="Times New Roman" panose="02020603050405020304" charset="0"/>
              <a:ea typeface="Times"/>
              <a:cs typeface="Times New Roman" panose="02020603050405020304" charset="0"/>
            </a:endParaRPr>
          </a:p>
          <a:p>
            <a:pPr algn="l"/>
            <a:r>
              <a:rPr lang="en-US" altLang="zh-CN" sz="1400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rPr>
              <a:t>грузового люка; </a:t>
            </a:r>
            <a:endParaRPr lang="en-US" altLang="zh-CN" sz="1400">
              <a:solidFill>
                <a:srgbClr val="000000"/>
              </a:solidFill>
              <a:latin typeface="Times New Roman" panose="02020603050405020304" charset="0"/>
              <a:ea typeface="Times"/>
              <a:cs typeface="Times New Roman" panose="02020603050405020304" charset="0"/>
            </a:endParaRPr>
          </a:p>
          <a:p>
            <a:pPr algn="l"/>
            <a:r>
              <a:rPr lang="en-US" altLang="zh-CN" sz="1400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rPr>
              <a:t>ж - трюмная межлюковая секция; </a:t>
            </a:r>
            <a:endParaRPr lang="en-US" altLang="zh-CN" sz="1400">
              <a:solidFill>
                <a:srgbClr val="000000"/>
              </a:solidFill>
              <a:latin typeface="Times New Roman" panose="02020603050405020304" charset="0"/>
              <a:ea typeface="Times"/>
              <a:cs typeface="Times New Roman" panose="02020603050405020304" charset="0"/>
            </a:endParaRPr>
          </a:p>
          <a:p>
            <a:pPr algn="l"/>
            <a:r>
              <a:rPr lang="en-US" altLang="zh-CN" sz="1400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rPr>
              <a:t>з- секция МО; </a:t>
            </a:r>
            <a:endParaRPr lang="en-US" altLang="zh-CN" sz="1400">
              <a:solidFill>
                <a:srgbClr val="000000"/>
              </a:solidFill>
              <a:latin typeface="Times New Roman" panose="02020603050405020304" charset="0"/>
              <a:ea typeface="Times"/>
              <a:cs typeface="Times New Roman" panose="02020603050405020304" charset="0"/>
            </a:endParaRPr>
          </a:p>
          <a:p>
            <a:pPr algn="l"/>
            <a:r>
              <a:rPr lang="en-US" altLang="zh-CN" sz="1400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rPr>
              <a:t>и - секция главной палубы между </a:t>
            </a:r>
            <a:endParaRPr lang="en-US" altLang="zh-CN" sz="1400">
              <a:solidFill>
                <a:srgbClr val="000000"/>
              </a:solidFill>
              <a:latin typeface="Times New Roman" panose="02020603050405020304" charset="0"/>
              <a:ea typeface="Times"/>
              <a:cs typeface="Times New Roman" panose="02020603050405020304" charset="0"/>
            </a:endParaRPr>
          </a:p>
          <a:p>
            <a:pPr algn="l"/>
            <a:r>
              <a:rPr lang="en-US" altLang="zh-CN" sz="1400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rPr>
              <a:t>грузовыми люками: </a:t>
            </a:r>
            <a:endParaRPr lang="en-US" altLang="zh-CN" sz="1400">
              <a:solidFill>
                <a:srgbClr val="000000"/>
              </a:solidFill>
              <a:latin typeface="Times New Roman" panose="02020603050405020304" charset="0"/>
              <a:ea typeface="Times"/>
              <a:cs typeface="Times New Roman" panose="02020603050405020304" charset="0"/>
            </a:endParaRPr>
          </a:p>
          <a:p>
            <a:pPr algn="l"/>
            <a:endParaRPr lang="en-US" altLang="zh-CN" sz="1400">
              <a:solidFill>
                <a:srgbClr val="000000"/>
              </a:solidFill>
              <a:latin typeface="Times New Roman" panose="02020603050405020304" charset="0"/>
              <a:ea typeface="Times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组合 103"/>
          <p:cNvGrpSpPr/>
          <p:nvPr/>
        </p:nvGrpSpPr>
        <p:grpSpPr>
          <a:xfrm>
            <a:off x="635" y="-31618"/>
            <a:ext cx="12192000" cy="6889618"/>
            <a:chOff x="0" y="-31618"/>
            <a:chExt cx="12192000" cy="6889618"/>
          </a:xfrm>
        </p:grpSpPr>
        <p:pic>
          <p:nvPicPr>
            <p:cNvPr id="105" name="图片 104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" b="41"/>
            <a:stretch>
              <a:fillRect/>
            </a:stretch>
          </p:blipFill>
          <p:spPr>
            <a:xfrm>
              <a:off x="0" y="7938"/>
              <a:ext cx="12192000" cy="6850062"/>
            </a:xfrm>
            <a:prstGeom prst="rect">
              <a:avLst/>
            </a:prstGeom>
            <a:solidFill>
              <a:srgbClr val="114482"/>
            </a:solidFill>
          </p:spPr>
        </p:pic>
        <p:sp>
          <p:nvSpPr>
            <p:cNvPr id="106" name="矩形 105"/>
            <p:cNvSpPr/>
            <p:nvPr/>
          </p:nvSpPr>
          <p:spPr>
            <a:xfrm>
              <a:off x="0" y="-31618"/>
              <a:ext cx="12192000" cy="6858000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7" name="矩形 106"/>
            <p:cNvSpPr/>
            <p:nvPr/>
          </p:nvSpPr>
          <p:spPr>
            <a:xfrm>
              <a:off x="225083" y="211015"/>
              <a:ext cx="11732456" cy="6414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Текстовое поле 1"/>
          <p:cNvSpPr txBox="1"/>
          <p:nvPr/>
        </p:nvSpPr>
        <p:spPr>
          <a:xfrm>
            <a:off x="767080" y="941705"/>
            <a:ext cx="10457815" cy="452310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rPr>
              <a:t>Для выполнения заданных ему функций судно должно обладать комплексом определенных качеств, которые обеспечивают эффективность его эксплуатации, надежность и безопасность плавания. </a:t>
            </a:r>
            <a:endParaRPr lang="en-US" altLang="zh-CN">
              <a:solidFill>
                <a:srgbClr val="000000"/>
              </a:solidFill>
              <a:latin typeface="Times New Roman" panose="02020603050405020304" charset="0"/>
              <a:ea typeface="Times"/>
              <a:cs typeface="Times New Roman" panose="02020603050405020304" charset="0"/>
            </a:endParaRPr>
          </a:p>
          <a:p>
            <a:endParaRPr lang="en-US" altLang="zh-CN">
              <a:solidFill>
                <a:srgbClr val="000000"/>
              </a:solidFill>
              <a:latin typeface="Times New Roman" panose="02020603050405020304" charset="0"/>
              <a:ea typeface="Times"/>
              <a:cs typeface="Times New Roman" panose="02020603050405020304" charset="0"/>
            </a:endParaRPr>
          </a:p>
          <a:p>
            <a:r>
              <a:rPr lang="en-US" altLang="zh-CN" b="1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rPr>
              <a:t>Эксплуатационные качества</a:t>
            </a:r>
            <a:r>
              <a:rPr lang="en-US" altLang="zh-CN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rPr>
              <a:t>. Эта группа качеств включает в себя следующее. </a:t>
            </a:r>
            <a:endParaRPr lang="en-US" altLang="zh-CN">
              <a:solidFill>
                <a:srgbClr val="000000"/>
              </a:solidFill>
              <a:latin typeface="Times New Roman" panose="02020603050405020304" charset="0"/>
              <a:ea typeface="Times"/>
              <a:cs typeface="Times New Roman" panose="02020603050405020304" charset="0"/>
            </a:endParaRPr>
          </a:p>
          <a:p>
            <a:r>
              <a:rPr lang="en-US" altLang="zh-CN" b="1" i="1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rPr>
              <a:t>Полная грузоподъемность (дедвейт Dw), </a:t>
            </a:r>
            <a:r>
              <a:rPr lang="en-US" altLang="zh-CN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rPr>
              <a:t>характеризующая транспортные возможности судна при максимально возможной дальности и длительности перехода. Этот измеритель для судна является величиной постоянной. </a:t>
            </a:r>
            <a:endParaRPr lang="en-US" altLang="zh-CN">
              <a:solidFill>
                <a:srgbClr val="000000"/>
              </a:solidFill>
              <a:latin typeface="Times New Roman" panose="02020603050405020304" charset="0"/>
              <a:ea typeface="Times"/>
              <a:cs typeface="Times New Roman" panose="02020603050405020304" charset="0"/>
            </a:endParaRPr>
          </a:p>
          <a:p>
            <a:endParaRPr lang="en-US" altLang="zh-CN">
              <a:solidFill>
                <a:srgbClr val="000000"/>
              </a:solidFill>
              <a:latin typeface="Times New Roman" panose="02020603050405020304" charset="0"/>
              <a:ea typeface="Times"/>
              <a:cs typeface="Times New Roman" panose="02020603050405020304" charset="0"/>
            </a:endParaRPr>
          </a:p>
          <a:p>
            <a:r>
              <a:rPr lang="en-US" altLang="zh-CN" b="1" i="1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rPr>
              <a:t>Чистая грузоподъемность</a:t>
            </a:r>
            <a:r>
              <a:rPr lang="en-US" altLang="zh-CN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rPr>
              <a:t>, характеризующая предельную массу груза на борту судна в предстоящем рейсе, ограничивающую его погружение по осадку, разрешенную районом и сезоном плавания. Этот измеритель, как следует из его определения, является величиной, меняющейся от рейса к рейсу. </a:t>
            </a:r>
            <a:endParaRPr lang="en-US" altLang="zh-CN">
              <a:solidFill>
                <a:srgbClr val="000000"/>
              </a:solidFill>
              <a:latin typeface="Times New Roman" panose="02020603050405020304" charset="0"/>
              <a:ea typeface="Times"/>
              <a:cs typeface="Times New Roman" panose="02020603050405020304" charset="0"/>
            </a:endParaRPr>
          </a:p>
          <a:p>
            <a:endParaRPr lang="en-US" altLang="zh-CN">
              <a:solidFill>
                <a:srgbClr val="000000"/>
              </a:solidFill>
              <a:latin typeface="Times New Roman" panose="02020603050405020304" charset="0"/>
              <a:ea typeface="Times"/>
              <a:cs typeface="Times New Roman" panose="02020603050405020304" charset="0"/>
            </a:endParaRPr>
          </a:p>
          <a:p>
            <a:r>
              <a:rPr lang="en-US" altLang="zh-CN" b="1" i="1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rPr>
              <a:t>Грузовместимость</a:t>
            </a:r>
            <a:r>
              <a:rPr lang="en-US" altLang="zh-CN" i="1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rPr>
              <a:t>, </a:t>
            </a:r>
            <a:r>
              <a:rPr lang="en-US" altLang="zh-CN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rPr>
              <a:t>представляющая собой объем всех судовых помещений, предназначенных для размещения перевозимых грузов. Различают </a:t>
            </a:r>
            <a:r>
              <a:rPr lang="en-US" altLang="zh-CN" i="1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rPr>
              <a:t>киповую грузовместимость</a:t>
            </a:r>
            <a:r>
              <a:rPr lang="en-US" altLang="zh-CN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rPr>
              <a:t>, когда перевозятся штучные грузы, такие, например, как рыба в блоках, ящиках, бочках, и </a:t>
            </a:r>
            <a:r>
              <a:rPr lang="en-US" altLang="zh-CN" i="1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rPr>
              <a:t>грузовместимость насыпью </a:t>
            </a:r>
            <a:r>
              <a:rPr lang="en-US" altLang="zh-CN">
                <a:solidFill>
                  <a:srgbClr val="000000"/>
                </a:solidFill>
                <a:latin typeface="Times New Roman" panose="02020603050405020304" charset="0"/>
                <a:ea typeface="Times"/>
                <a:cs typeface="Times New Roman" panose="02020603050405020304" charset="0"/>
              </a:rPr>
              <a:t>(в зерне), например перевозка руд, зерна, соли.</a:t>
            </a:r>
            <a:endParaRPr lang="en-US" altLang="zh-CN">
              <a:solidFill>
                <a:srgbClr val="000000"/>
              </a:solidFill>
              <a:latin typeface="Times New Roman" panose="02020603050405020304" charset="0"/>
              <a:ea typeface="Times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31618"/>
            <a:ext cx="12192000" cy="6889618"/>
            <a:chOff x="0" y="-31618"/>
            <a:chExt cx="12192000" cy="6889618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" b="41"/>
            <a:stretch>
              <a:fillRect/>
            </a:stretch>
          </p:blipFill>
          <p:spPr>
            <a:xfrm>
              <a:off x="0" y="7938"/>
              <a:ext cx="12192000" cy="6850062"/>
            </a:xfrm>
            <a:prstGeom prst="rect">
              <a:avLst/>
            </a:prstGeom>
            <a:solidFill>
              <a:srgbClr val="114482"/>
            </a:solidFill>
          </p:spPr>
        </p:pic>
        <p:sp>
          <p:nvSpPr>
            <p:cNvPr id="17" name="矩形 16"/>
            <p:cNvSpPr/>
            <p:nvPr/>
          </p:nvSpPr>
          <p:spPr>
            <a:xfrm>
              <a:off x="0" y="-31618"/>
              <a:ext cx="12192000" cy="6858000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225083" y="211015"/>
              <a:ext cx="11732456" cy="6414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" name="Текстовое поле 3"/>
          <p:cNvSpPr txBox="1"/>
          <p:nvPr/>
        </p:nvSpPr>
        <p:spPr>
          <a:xfrm>
            <a:off x="309880" y="405765"/>
            <a:ext cx="11583035" cy="7059295"/>
          </a:xfrm>
          <a:prstGeom prst="rect">
            <a:avLst/>
          </a:prstGeom>
        </p:spPr>
        <p:txBody>
          <a:bodyPr wrap="square">
            <a:noAutofit/>
          </a:bodyPr>
          <a:p>
            <a:pPr algn="l"/>
            <a:r>
              <a:rPr lang="en-US" altLang="zh-CN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Кроме перечисленных выше, важными для судна эксплуатационными качествами являются: </a:t>
            </a:r>
            <a:endParaRPr lang="en-US" altLang="zh-CN" sz="1600">
              <a:solidFill>
                <a:srgbClr val="000000"/>
              </a:solidFill>
              <a:latin typeface="Times New Roman" panose="02020603050405020304" charset="0"/>
              <a:ea typeface="PMingLiU-ExtB" panose="02020500000000000000" charset="-120"/>
              <a:cs typeface="Times New Roman" panose="02020603050405020304" charset="0"/>
            </a:endParaRPr>
          </a:p>
          <a:p>
            <a:pPr algn="l"/>
            <a:r>
              <a:rPr lang="en-US" altLang="zh-CN" sz="1600" i="1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- </a:t>
            </a:r>
            <a:r>
              <a:rPr lang="en-US" altLang="zh-CN" sz="1600" b="1" i="1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дальность плавания </a:t>
            </a:r>
            <a:r>
              <a:rPr lang="en-US" altLang="zh-CN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- расстояние, которое судно может пройти при заданной скорости без пополнения топлива и судовых запасов; </a:t>
            </a:r>
            <a:endParaRPr lang="en-US" altLang="zh-CN" sz="1600">
              <a:solidFill>
                <a:srgbClr val="000000"/>
              </a:solidFill>
              <a:latin typeface="Times New Roman" panose="02020603050405020304" charset="0"/>
              <a:ea typeface="PMingLiU-ExtB" panose="02020500000000000000" charset="-120"/>
              <a:cs typeface="Times New Roman" panose="02020603050405020304" charset="0"/>
            </a:endParaRPr>
          </a:p>
          <a:p>
            <a:pPr algn="l"/>
            <a:r>
              <a:rPr lang="en-US" altLang="zh-CN" sz="1600" i="1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- </a:t>
            </a:r>
            <a:r>
              <a:rPr lang="en-US" altLang="zh-CN" sz="1600" b="1" i="1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автономность </a:t>
            </a:r>
            <a:r>
              <a:rPr lang="en-US" altLang="zh-CN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- предельная длительность пребывания в море (в сутках) без пополнения запасов топлива, воды и провизии; </a:t>
            </a:r>
            <a:endParaRPr lang="en-US" altLang="zh-CN" sz="1600">
              <a:solidFill>
                <a:srgbClr val="000000"/>
              </a:solidFill>
              <a:latin typeface="Times New Roman" panose="02020603050405020304" charset="0"/>
              <a:ea typeface="PMingLiU-ExtB" panose="02020500000000000000" charset="-120"/>
              <a:cs typeface="Times New Roman" panose="02020603050405020304" charset="0"/>
            </a:endParaRPr>
          </a:p>
          <a:p>
            <a:pPr algn="l"/>
            <a:r>
              <a:rPr lang="en-US" altLang="zh-CN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- </a:t>
            </a:r>
            <a:r>
              <a:rPr lang="en-US" altLang="zh-CN" sz="1600" b="1" i="1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обитаемость - </a:t>
            </a:r>
            <a:r>
              <a:rPr lang="en-US" altLang="zh-CN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удобство и комфортность размещения и жизнедеятельности судового экипажа и пассажиров; </a:t>
            </a:r>
            <a:endParaRPr lang="en-US" altLang="zh-CN" sz="1600">
              <a:solidFill>
                <a:srgbClr val="000000"/>
              </a:solidFill>
              <a:latin typeface="Times New Roman" panose="02020603050405020304" charset="0"/>
              <a:ea typeface="PMingLiU-ExtB" panose="02020500000000000000" charset="-120"/>
              <a:cs typeface="Times New Roman" panose="02020603050405020304" charset="0"/>
            </a:endParaRPr>
          </a:p>
          <a:p>
            <a:pPr algn="l"/>
            <a:r>
              <a:rPr lang="en-US" altLang="zh-CN" sz="1600" i="1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- </a:t>
            </a:r>
            <a:r>
              <a:rPr lang="en-US" altLang="zh-CN" sz="1600" b="1" i="1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живучесть </a:t>
            </a:r>
            <a:r>
              <a:rPr lang="en-US" altLang="zh-CN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- способность судна при получении повреждений сохранять возможность использования его по прямому назначению.</a:t>
            </a:r>
            <a:endParaRPr lang="en-US" altLang="zh-CN" sz="1600">
              <a:solidFill>
                <a:srgbClr val="000000"/>
              </a:solidFill>
              <a:latin typeface="Times New Roman" panose="02020603050405020304" charset="0"/>
              <a:ea typeface="PMingLiU-ExtB" panose="02020500000000000000" charset="-120"/>
              <a:cs typeface="Times New Roman" panose="02020603050405020304" charset="0"/>
            </a:endParaRPr>
          </a:p>
          <a:p>
            <a:pPr algn="l"/>
            <a:r>
              <a:rPr lang="en-US" altLang="ru-RU" sz="1600" b="1" i="1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- </a:t>
            </a:r>
            <a:r>
              <a:rPr lang="en-US" altLang="en-US" sz="1600" b="1" i="1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плавучесть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-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способность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судна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плавать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с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заданным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погружением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в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воду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при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заданном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положении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относительно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ее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поверхности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,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имея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на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борту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положенные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по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роду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службы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грузы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;</a:t>
            </a:r>
            <a:endParaRPr lang="en-US" altLang="ru-RU" sz="1600">
              <a:solidFill>
                <a:srgbClr val="000000"/>
              </a:solidFill>
              <a:latin typeface="Times New Roman" panose="02020603050405020304" charset="0"/>
              <a:ea typeface="PMingLiU-ExtB" panose="02020500000000000000" charset="-120"/>
              <a:cs typeface="Times New Roman" panose="02020603050405020304" charset="0"/>
            </a:endParaRPr>
          </a:p>
          <a:p>
            <a:pPr algn="l"/>
            <a:r>
              <a:rPr lang="en-US" altLang="ru-RU" sz="1600" b="1" i="1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- </a:t>
            </a:r>
            <a:r>
              <a:rPr lang="en-US" altLang="en-US" sz="1600" b="1" i="1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остойчивость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-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способность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судна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,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выведенного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наклонением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какимилибо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силами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из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положения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равновесия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,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возвращаться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к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нему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после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устранения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причины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,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вызвавшей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наклонение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;</a:t>
            </a:r>
            <a:endParaRPr lang="en-US" altLang="ru-RU" sz="1600">
              <a:solidFill>
                <a:srgbClr val="000000"/>
              </a:solidFill>
              <a:latin typeface="Times New Roman" panose="02020603050405020304" charset="0"/>
              <a:ea typeface="PMingLiU-ExtB" panose="02020500000000000000" charset="-120"/>
              <a:cs typeface="Times New Roman" panose="02020603050405020304" charset="0"/>
            </a:endParaRPr>
          </a:p>
          <a:p>
            <a:pPr algn="l"/>
            <a:r>
              <a:rPr lang="en-US" altLang="ru-RU" sz="1600" b="1" i="1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- </a:t>
            </a:r>
            <a:r>
              <a:rPr lang="en-US" altLang="en-US" sz="1600" b="1" i="1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непотопляемость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-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способность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судна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оставаться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на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плаву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после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затопления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части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его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внутренних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помещений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(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отсеков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)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не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опрокидываясь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и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сохраняя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при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этом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возможность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хотя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бы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ограниченного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использования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судна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по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его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прямому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назначе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-</a:t>
            </a:r>
            <a:endParaRPr lang="en-US" altLang="ru-RU" sz="1600">
              <a:solidFill>
                <a:srgbClr val="000000"/>
              </a:solidFill>
              <a:latin typeface="Times New Roman" panose="02020603050405020304" charset="0"/>
              <a:ea typeface="PMingLiU-ExtB" panose="02020500000000000000" charset="-120"/>
              <a:cs typeface="Times New Roman" panose="02020603050405020304" charset="0"/>
            </a:endParaRPr>
          </a:p>
          <a:p>
            <a:pPr algn="l"/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нию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;</a:t>
            </a:r>
            <a:endParaRPr lang="en-US" altLang="ru-RU" sz="1600">
              <a:solidFill>
                <a:srgbClr val="000000"/>
              </a:solidFill>
              <a:latin typeface="Times New Roman" panose="02020603050405020304" charset="0"/>
              <a:ea typeface="PMingLiU-ExtB" panose="02020500000000000000" charset="-120"/>
              <a:cs typeface="Times New Roman" panose="02020603050405020304" charset="0"/>
            </a:endParaRPr>
          </a:p>
          <a:p>
            <a:pPr algn="l"/>
            <a:r>
              <a:rPr lang="en-US" altLang="ru-RU" sz="1600" b="1" i="1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- </a:t>
            </a:r>
            <a:r>
              <a:rPr lang="en-US" altLang="en-US" sz="1600" b="1" i="1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управляемость</a:t>
            </a:r>
            <a:r>
              <a:rPr lang="en-US" altLang="ru-RU" sz="1600" b="1" i="1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-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способность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судна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удерживать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или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изменять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направление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своего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движения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по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желанию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судоводителя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.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Это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качество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предполагает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наличие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у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судна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во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-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первых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,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свойства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поворотливости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,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т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.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е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.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способности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быстро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изменять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endParaRPr lang="en-US" altLang="ru-RU" sz="1600">
              <a:solidFill>
                <a:srgbClr val="000000"/>
              </a:solidFill>
              <a:latin typeface="Times New Roman" panose="02020603050405020304" charset="0"/>
              <a:ea typeface="PMingLiU-ExtB" panose="02020500000000000000" charset="-120"/>
              <a:cs typeface="Times New Roman" panose="02020603050405020304" charset="0"/>
            </a:endParaRPr>
          </a:p>
          <a:p>
            <a:pPr algn="l"/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направление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своего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движения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,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и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во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-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вторых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,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свойства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устойчивости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на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курсе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,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т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.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е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.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способности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удержания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неизменным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направления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своего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движения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;</a:t>
            </a:r>
            <a:endParaRPr lang="en-US" altLang="ru-RU" sz="1600">
              <a:solidFill>
                <a:srgbClr val="000000"/>
              </a:solidFill>
              <a:latin typeface="Times New Roman" panose="02020603050405020304" charset="0"/>
              <a:ea typeface="PMingLiU-ExtB" panose="02020500000000000000" charset="-120"/>
              <a:cs typeface="Times New Roman" panose="02020603050405020304" charset="0"/>
            </a:endParaRPr>
          </a:p>
          <a:p>
            <a:pPr algn="l"/>
            <a:r>
              <a:rPr lang="en-US" altLang="ru-RU" sz="1600" b="1" i="1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- </a:t>
            </a:r>
            <a:r>
              <a:rPr lang="en-US" altLang="en-US" sz="1600" b="1" i="1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ходкость</a:t>
            </a:r>
            <a:r>
              <a:rPr lang="en-US" altLang="ru-RU" sz="1600" b="1" i="1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-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способность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судна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перемещаться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в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воде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с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заданной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скоростью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под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действием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приложенной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к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нему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движущей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силы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,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создаваемой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специальными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устройствами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,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называемыми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движителями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;</a:t>
            </a:r>
            <a:endParaRPr lang="en-US" altLang="ru-RU" sz="1600">
              <a:solidFill>
                <a:srgbClr val="000000"/>
              </a:solidFill>
              <a:latin typeface="Times New Roman" panose="02020603050405020304" charset="0"/>
              <a:ea typeface="PMingLiU-ExtB" panose="02020500000000000000" charset="-120"/>
              <a:cs typeface="Times New Roman" panose="02020603050405020304" charset="0"/>
            </a:endParaRPr>
          </a:p>
          <a:p>
            <a:pPr algn="l"/>
            <a:r>
              <a:rPr lang="en-US" altLang="ru-RU" sz="1600" b="1" i="1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- </a:t>
            </a:r>
            <a:r>
              <a:rPr lang="en-US" altLang="en-US" sz="1600" b="1" i="1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прочность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-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способность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судна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противостоять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не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разрушаясь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действию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сил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веса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,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сил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плавучести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,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сил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сопротивления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воды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и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сил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инерции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;</a:t>
            </a:r>
            <a:endParaRPr lang="en-US" altLang="ru-RU" sz="1600">
              <a:solidFill>
                <a:srgbClr val="000000"/>
              </a:solidFill>
              <a:latin typeface="Times New Roman" panose="02020603050405020304" charset="0"/>
              <a:ea typeface="PMingLiU-ExtB" panose="02020500000000000000" charset="-120"/>
              <a:cs typeface="Times New Roman" panose="02020603050405020304" charset="0"/>
            </a:endParaRPr>
          </a:p>
          <a:p>
            <a:pPr algn="l"/>
            <a:r>
              <a:rPr lang="en-US" altLang="ru-RU" sz="1600" b="1" i="1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- </a:t>
            </a:r>
            <a:r>
              <a:rPr lang="en-US" altLang="en-US" sz="1600" b="1" i="1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маневренность</a:t>
            </a:r>
            <a:r>
              <a:rPr lang="en-US" altLang="ru-RU" sz="1600" b="1" i="1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-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совокупность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навигационных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свойств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судна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,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обеспечивающая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его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перемещение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в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нужном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направлении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с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требуемой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скоростью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и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необходимый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отрезок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времени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.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Это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качество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зависит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от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управляемости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,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ходкости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и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инерционных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 </a:t>
            </a:r>
            <a:endParaRPr lang="en-US" altLang="ru-RU" sz="1600">
              <a:solidFill>
                <a:srgbClr val="000000"/>
              </a:solidFill>
              <a:latin typeface="Times New Roman" panose="02020603050405020304" charset="0"/>
              <a:ea typeface="PMingLiU-ExtB" panose="02020500000000000000" charset="-120"/>
              <a:cs typeface="Times New Roman" panose="02020603050405020304" charset="0"/>
            </a:endParaRPr>
          </a:p>
          <a:p>
            <a:pPr algn="l"/>
            <a:r>
              <a:rPr lang="en-US" altLang="en-US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свойств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charset="0"/>
                <a:ea typeface="PMingLiU-ExtB" panose="02020500000000000000" charset="-120"/>
                <a:cs typeface="Times New Roman" panose="02020603050405020304" charset="0"/>
              </a:rPr>
              <a:t>.</a:t>
            </a:r>
            <a:endParaRPr lang="en-US" altLang="ru-RU" sz="1600">
              <a:solidFill>
                <a:srgbClr val="000000"/>
              </a:solidFill>
              <a:latin typeface="Times New Roman" panose="02020603050405020304" charset="0"/>
              <a:ea typeface="PMingLiU-ExtB" panose="02020500000000000000" charset="-12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" b="41"/>
          <a:stretch>
            <a:fillRect/>
          </a:stretch>
        </p:blipFill>
        <p:spPr>
          <a:xfrm>
            <a:off x="0" y="7938"/>
            <a:ext cx="12192000" cy="685006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8098" y="7938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635" y="7620"/>
            <a:ext cx="12212320" cy="6844665"/>
          </a:xfrm>
          <a:prstGeom prst="rect">
            <a:avLst/>
          </a:prstGeom>
          <a:solidFill>
            <a:schemeClr val="accent1">
              <a:lumMod val="75000"/>
              <a:alpha val="52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18415" y="135255"/>
            <a:ext cx="12174220" cy="3977005"/>
          </a:xfrm>
          <a:prstGeom prst="rect">
            <a:avLst/>
          </a:prstGeom>
        </p:spPr>
        <p:txBody>
          <a:bodyPr>
            <a:noAutofit/>
          </a:bodyPr>
          <a:p>
            <a:pPr algn="ctr" defTabSz="266700">
              <a:lnSpc>
                <a:spcPct val="107000"/>
              </a:lnSpc>
            </a:pPr>
            <a:r>
              <a:rPr lang="en-US" altLang="zh-CN" sz="24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Различают </a:t>
            </a:r>
            <a:r>
              <a:rPr lang="en-US" altLang="zh-CN" sz="24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поперечную, продольную и смешанные системы набора корпуса.</a:t>
            </a:r>
            <a:endParaRPr lang="en-US" altLang="zh-CN" sz="2400" i="1">
              <a:solidFill>
                <a:schemeClr val="bg1"/>
              </a:solidFill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07000"/>
              </a:lnSpc>
            </a:pPr>
            <a:endParaRPr lang="en-US" altLang="zh-CN" sz="2000" i="1">
              <a:solidFill>
                <a:schemeClr val="bg1"/>
              </a:solidFill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07000"/>
              </a:lnSpc>
            </a:pPr>
            <a:r>
              <a:rPr lang="en-US" altLang="zh-CN" sz="1600" i="1" u="sng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Поперечная система набора корпуса</a:t>
            </a:r>
            <a:endParaRPr lang="en-US" altLang="zh-CN" sz="1600" i="1" u="sng">
              <a:solidFill>
                <a:schemeClr val="bg1"/>
              </a:solidFill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07000"/>
              </a:lnSpc>
            </a:pPr>
            <a:r>
              <a:rPr lang="en-US" altLang="zh-CN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При такой системе днищевые, бортовые и палубное перекрытия имеют поперечную</a:t>
            </a:r>
            <a:r>
              <a:rPr lang="ru-RU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zh-CN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систему набора.</a:t>
            </a:r>
            <a:endParaRPr lang="en-US" altLang="zh-CN" sz="1600">
              <a:solidFill>
                <a:schemeClr val="bg1"/>
              </a:solidFill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07000"/>
              </a:lnSpc>
            </a:pPr>
            <a:r>
              <a:rPr lang="en-US" altLang="zh-CN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В поперечных плоскостях располагаются как рамные, так и холостые балки; они</a:t>
            </a:r>
            <a:r>
              <a:rPr lang="ru-RU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zh-CN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образуют замкнутые шпангоутные рамы</a:t>
            </a:r>
            <a:r>
              <a:rPr lang="ru-RU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.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Существенным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недостатком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поперечной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системы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набора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является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малая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прочность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корпуса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при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общем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продольном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изгибе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.</a:t>
            </a:r>
            <a:endParaRPr lang="en-US" altLang="ru-RU" sz="1600">
              <a:solidFill>
                <a:schemeClr val="bg1"/>
              </a:solidFill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07000"/>
              </a:lnSpc>
            </a:pP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Причина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этого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заключается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в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следующем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:</a:t>
            </a:r>
            <a:endParaRPr lang="en-US" altLang="ru-RU" sz="1600">
              <a:solidFill>
                <a:schemeClr val="bg1"/>
              </a:solidFill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07000"/>
              </a:lnSpc>
            </a:pP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При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поперечной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системе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набора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количество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связей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корпуса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,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воспринимающих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общий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продольный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изгибающий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момент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,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невелико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–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это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кильсоны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,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карлингсы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и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бортовые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стрингеры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с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прилегающими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к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ним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небольшими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участками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оболочки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Остальные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части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обшивки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и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настила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палубы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в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обеспечении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общей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продольной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прочности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не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участвуют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.</a:t>
            </a:r>
            <a:endParaRPr lang="en-US" altLang="ru-RU" sz="1600">
              <a:solidFill>
                <a:schemeClr val="bg1"/>
              </a:solidFill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07000"/>
              </a:lnSpc>
            </a:pP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Поперечная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система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набора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корпуса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применяется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на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судах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с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небольшой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относительной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длиной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(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с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отношением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длины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судна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к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высоте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борта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не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более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15).</a:t>
            </a:r>
            <a:r>
              <a:rPr lang="ru-RU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К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этой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группе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относятся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буксиры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,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толкачи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,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катера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,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ледоколы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,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небольшие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пассажирские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суда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.</a:t>
            </a:r>
            <a:r>
              <a:rPr lang="ru-RU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Такая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система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также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используется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в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оконечностях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большинства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судов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.</a:t>
            </a:r>
            <a:endParaRPr lang="en-US" altLang="ru-RU" sz="1600">
              <a:solidFill>
                <a:schemeClr val="bg1"/>
              </a:solidFill>
              <a:latin typeface="Times New Roman" panose="02020603050405020304"/>
              <a:ea typeface="Calibri" panose="020F0502020204030204"/>
            </a:endParaRPr>
          </a:p>
        </p:txBody>
      </p:sp>
      <p:pic>
        <p:nvPicPr>
          <p:cNvPr id="42" name="Рисунок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090" y="3942080"/>
            <a:ext cx="390271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Текстовое поле 2"/>
          <p:cNvSpPr txBox="1"/>
          <p:nvPr/>
        </p:nvSpPr>
        <p:spPr>
          <a:xfrm>
            <a:off x="4394200" y="4550410"/>
            <a:ext cx="6767195" cy="1931670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266700">
              <a:lnSpc>
                <a:spcPct val="107000"/>
              </a:lnSpc>
            </a:pPr>
            <a:r>
              <a:rPr lang="en-US" altLang="zh-CN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Конструкция корпуса с поперечной системой набора:</a:t>
            </a:r>
            <a:endParaRPr lang="en-US" altLang="zh-CN" sz="1600" i="1">
              <a:solidFill>
                <a:schemeClr val="bg1"/>
              </a:solidFill>
              <a:latin typeface="Times New Roman" panose="02020603050405020304"/>
              <a:ea typeface="Calibri" panose="020F0502020204030204"/>
            </a:endParaRPr>
          </a:p>
          <a:p>
            <a:pPr algn="ctr" defTabSz="266700">
              <a:lnSpc>
                <a:spcPct val="107000"/>
              </a:lnSpc>
            </a:pPr>
            <a:r>
              <a:rPr lang="en-US" altLang="zh-CN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1 – стрингер палубный; 2 – настил палубы; 3 – бимс; 4 – карлингс; 5 – бимс рамный; 6 – кница бимсовая; 7 – угольник подсланевый;</a:t>
            </a:r>
            <a:endParaRPr lang="en-US" altLang="zh-CN" sz="1600" i="1">
              <a:solidFill>
                <a:schemeClr val="bg1"/>
              </a:solidFill>
              <a:latin typeface="Times New Roman" panose="02020603050405020304"/>
              <a:ea typeface="Calibri" panose="020F0502020204030204"/>
            </a:endParaRPr>
          </a:p>
          <a:p>
            <a:pPr algn="ctr" defTabSz="266700">
              <a:lnSpc>
                <a:spcPct val="107000"/>
              </a:lnSpc>
            </a:pPr>
            <a:r>
              <a:rPr lang="en-US" altLang="zh-CN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8 – шпангоут; 9 – шпангоут рамный; 10 – флор; 11 – киль горизонтальный; 12 – киль вертикальный; 13 – стрингер днищевой;</a:t>
            </a:r>
            <a:endParaRPr lang="en-US" altLang="zh-CN" sz="1600" i="1">
              <a:solidFill>
                <a:schemeClr val="bg1"/>
              </a:solidFill>
              <a:latin typeface="Times New Roman" panose="02020603050405020304"/>
              <a:ea typeface="Calibri" panose="020F0502020204030204"/>
            </a:endParaRPr>
          </a:p>
          <a:p>
            <a:pPr algn="ctr" defTabSz="266700">
              <a:lnSpc>
                <a:spcPct val="107000"/>
              </a:lnSpc>
            </a:pPr>
            <a:r>
              <a:rPr lang="en-US" altLang="zh-CN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14 – пояс скуловой; 15 – кница скуловая; 16 – стрингер бортовой; 17 – ширстрек</a:t>
            </a:r>
            <a:endParaRPr lang="en-US" altLang="zh-CN" sz="1600" i="1">
              <a:solidFill>
                <a:schemeClr val="bg1"/>
              </a:solidFill>
              <a:latin typeface="Times New Roman" panose="02020603050405020304"/>
              <a:ea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" b="41"/>
          <a:stretch>
            <a:fillRect/>
          </a:stretch>
        </p:blipFill>
        <p:spPr>
          <a:xfrm>
            <a:off x="0" y="7938"/>
            <a:ext cx="12192000" cy="685006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8098" y="7938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635" y="7620"/>
            <a:ext cx="12212320" cy="6844665"/>
          </a:xfrm>
          <a:prstGeom prst="rect">
            <a:avLst/>
          </a:prstGeom>
          <a:solidFill>
            <a:schemeClr val="accent1">
              <a:lumMod val="75000"/>
              <a:alpha val="52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18415" y="135255"/>
            <a:ext cx="12174220" cy="3489325"/>
          </a:xfrm>
          <a:prstGeom prst="rect">
            <a:avLst/>
          </a:prstGeom>
        </p:spPr>
        <p:txBody>
          <a:bodyPr>
            <a:noAutofit/>
          </a:bodyPr>
          <a:p>
            <a:pPr algn="ctr" defTabSz="266700">
              <a:lnSpc>
                <a:spcPct val="107000"/>
              </a:lnSpc>
            </a:pP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При</a:t>
            </a:r>
            <a:r>
              <a:rPr lang="en-US" altLang="ru-RU" sz="1600" i="1" u="sng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 i="1" u="sng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продольной</a:t>
            </a:r>
            <a:r>
              <a:rPr lang="en-US" altLang="ru-RU" sz="1600" i="1" u="sng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 i="1" u="sng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системе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набора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корпуса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днищевые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,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бортовые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и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палубные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перекрытия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выполняются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по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продольной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системе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endParaRPr lang="en-US" altLang="ru-RU" sz="1600">
              <a:solidFill>
                <a:schemeClr val="bg1"/>
              </a:solidFill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07000"/>
              </a:lnSpc>
            </a:pP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В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поперечных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плоскостях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на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расстоянии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,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равном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рамной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шпации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,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устанавливаются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рамные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шпангоуты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.</a:t>
            </a:r>
            <a:endParaRPr lang="en-US" altLang="ru-RU" sz="1600">
              <a:solidFill>
                <a:schemeClr val="bg1"/>
              </a:solidFill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07000"/>
              </a:lnSpc>
            </a:pP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Продольные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связи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включают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как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рамные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балки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(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кильсоны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,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карлингсы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,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бортовые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стрингеры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),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так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и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холостые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балки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(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ребра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жесткости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).</a:t>
            </a:r>
            <a:endParaRPr lang="en-US" altLang="ru-RU" sz="1600">
              <a:solidFill>
                <a:schemeClr val="bg1"/>
              </a:solidFill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07000"/>
              </a:lnSpc>
            </a:pP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Расстояние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между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соседними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продольными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балками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принимается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в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пределах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от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500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до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650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мм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.</a:t>
            </a:r>
            <a:endParaRPr lang="en-US" altLang="ru-RU" sz="1600">
              <a:solidFill>
                <a:schemeClr val="bg1"/>
              </a:solidFill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07000"/>
              </a:lnSpc>
            </a:pP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Основное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достоинство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продольной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системы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в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том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,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что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она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позволяет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обеспечить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повышенную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прочность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корпуса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при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общем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продольном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изгибе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.</a:t>
            </a:r>
            <a:endParaRPr lang="en-US" altLang="ru-RU" sz="1600">
              <a:solidFill>
                <a:schemeClr val="bg1"/>
              </a:solidFill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07000"/>
              </a:lnSpc>
            </a:pP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При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этой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системе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наряду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с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продольными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балками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,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около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половины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поперечного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сечения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обшивки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и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настила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включается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в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эквивалентный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брус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.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Благодаря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большому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количеству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вырезов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во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флорах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,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в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местах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их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пересечения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с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ребрами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жесткости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,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создаются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хорошие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условия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для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перетекания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жидкости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по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длине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судна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.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В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некоторых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случаях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это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является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эксплуатационным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преимуществом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.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Важнейший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недостаток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продольной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системы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состоит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в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том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,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что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корпус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плохо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приспособлен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к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восприятию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местных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нагрузок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на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борта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–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при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навалах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,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от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действия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льда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и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других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нагрузок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,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которые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нередко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распределяются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на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ограниченной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и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удлиненной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по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горизонтали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площадке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.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Кроме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того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,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на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продольных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балках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борта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может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задерживаться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(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скапливаться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)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вода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и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груз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.</a:t>
            </a:r>
            <a:endParaRPr lang="en-US" altLang="ru-RU" sz="1600">
              <a:solidFill>
                <a:schemeClr val="bg1"/>
              </a:solidFill>
              <a:latin typeface="Times New Roman" panose="02020603050405020304"/>
              <a:ea typeface="Calibri" panose="020F0502020204030204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4255770" y="4264025"/>
            <a:ext cx="6767195" cy="1143000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266700">
              <a:lnSpc>
                <a:spcPct val="107000"/>
              </a:lnSpc>
            </a:pPr>
            <a:r>
              <a:rPr lang="en-US" altLang="en-US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Схема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отсека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корпуса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с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продольной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системой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набора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: 1 –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бортовой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стрингер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; 2 –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карлингсы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; 3 –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палубные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ребра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жесткости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; 4 –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рамный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бимс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; 5 –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бортовые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ребра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жесткости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; 6 –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бортовой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рамный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шпангоут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; 7 –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днищевые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ребра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жесткости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; 8 –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флор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; 9 –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кильсоны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, 10 –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скуловой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пояс</a:t>
            </a:r>
            <a:endParaRPr lang="en-US" altLang="en-US" sz="1600" i="1">
              <a:solidFill>
                <a:schemeClr val="bg1"/>
              </a:solidFill>
              <a:latin typeface="Times New Roman" panose="02020603050405020304"/>
              <a:ea typeface="Calibri" panose="020F0502020204030204"/>
            </a:endParaRPr>
          </a:p>
        </p:txBody>
      </p:sp>
      <p:pic>
        <p:nvPicPr>
          <p:cNvPr id="43" name="Рисунок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295" y="3458845"/>
            <a:ext cx="3784600" cy="3256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" b="41"/>
          <a:stretch>
            <a:fillRect/>
          </a:stretch>
        </p:blipFill>
        <p:spPr>
          <a:xfrm>
            <a:off x="0" y="7938"/>
            <a:ext cx="12192000" cy="685006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8098" y="7938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635" y="7620"/>
            <a:ext cx="12212320" cy="6844665"/>
          </a:xfrm>
          <a:prstGeom prst="rect">
            <a:avLst/>
          </a:prstGeom>
          <a:solidFill>
            <a:schemeClr val="accent1">
              <a:lumMod val="75000"/>
              <a:alpha val="52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18415" y="135255"/>
            <a:ext cx="12174220" cy="3977005"/>
          </a:xfrm>
          <a:prstGeom prst="rect">
            <a:avLst/>
          </a:prstGeom>
        </p:spPr>
        <p:txBody>
          <a:bodyPr>
            <a:noAutofit/>
          </a:bodyPr>
          <a:p>
            <a:pPr algn="ctr" defTabSz="266700">
              <a:lnSpc>
                <a:spcPct val="107000"/>
              </a:lnSpc>
            </a:pPr>
            <a:r>
              <a:rPr lang="en-US" altLang="en-US" sz="1600" i="1" u="sng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Смешанная</a:t>
            </a:r>
            <a:r>
              <a:rPr lang="en-US" altLang="ru-RU" sz="1600" i="1" u="sng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 i="1" u="sng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система</a:t>
            </a:r>
            <a:r>
              <a:rPr lang="en-US" altLang="ru-RU" sz="1600" i="1" u="sng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 i="1" u="sng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набора</a:t>
            </a:r>
            <a:r>
              <a:rPr lang="en-US" altLang="ru-RU" sz="1600" i="1" u="sng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 i="1" u="sng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корпуса</a:t>
            </a:r>
            <a:endParaRPr lang="en-US" altLang="en-US" sz="1600" i="1" u="sng">
              <a:solidFill>
                <a:schemeClr val="bg1"/>
              </a:solidFill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07000"/>
              </a:lnSpc>
            </a:pP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При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изготовлении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корпуса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судна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могут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применяться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различные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сочетания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систем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набора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отдельных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перекрытий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.</a:t>
            </a:r>
            <a:endParaRPr lang="en-US" altLang="ru-RU" sz="1600">
              <a:solidFill>
                <a:schemeClr val="bg1"/>
              </a:solidFill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07000"/>
              </a:lnSpc>
            </a:pP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Наибольшее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распространение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получила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смешанная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система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,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предложенная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отечественным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ученым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Ю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.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А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.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Шиманским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.</a:t>
            </a:r>
            <a:endParaRPr lang="en-US" altLang="ru-RU" sz="1600">
              <a:solidFill>
                <a:schemeClr val="bg1"/>
              </a:solidFill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07000"/>
              </a:lnSpc>
            </a:pP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При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этой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системе</a:t>
            </a:r>
            <a:endParaRPr lang="en-US" altLang="en-US" sz="1600">
              <a:solidFill>
                <a:schemeClr val="bg1"/>
              </a:solidFill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07000"/>
              </a:lnSpc>
            </a:pP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-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днищевые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и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палубные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перекрытия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набираются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по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продольной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системе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,</a:t>
            </a:r>
            <a:endParaRPr lang="en-US" altLang="ru-RU" sz="1600">
              <a:solidFill>
                <a:schemeClr val="bg1"/>
              </a:solidFill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07000"/>
              </a:lnSpc>
            </a:pP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-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а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бортовые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перекрытия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–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по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поперечной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системе</a:t>
            </a:r>
            <a:r>
              <a:rPr lang="ru-RU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.</a:t>
            </a:r>
            <a:endParaRPr lang="ru-RU" altLang="en-US" sz="1600">
              <a:solidFill>
                <a:schemeClr val="bg1"/>
              </a:solidFill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07000"/>
              </a:lnSpc>
            </a:pP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Иногда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смешанная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система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набора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корпуса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имеет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особенности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:</a:t>
            </a:r>
            <a:endParaRPr lang="en-US" altLang="ru-RU" sz="1600">
              <a:solidFill>
                <a:schemeClr val="bg1"/>
              </a:solidFill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07000"/>
              </a:lnSpc>
            </a:pP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-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некоторые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перекрытия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имеют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участки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,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выполненные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с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различными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системами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набора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.</a:t>
            </a:r>
            <a:endParaRPr lang="en-US" altLang="ru-RU" sz="1600">
              <a:solidFill>
                <a:schemeClr val="bg1"/>
              </a:solidFill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07000"/>
              </a:lnSpc>
            </a:pP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Например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,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на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некоторых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судах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смешанного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(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река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-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море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)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плавания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верхняя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и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нижняя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части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перекрытия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наружного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борта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,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с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целью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увеличения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общей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продольной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прочности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,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набраны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по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продольной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системе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,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в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средней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части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этого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перекрытия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сохранена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поперечная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система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набора</a:t>
            </a:r>
            <a:r>
              <a:rPr lang="en-US" altLang="ru-RU" sz="1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.</a:t>
            </a:r>
            <a:endParaRPr lang="en-US" altLang="ru-RU" sz="1600">
              <a:solidFill>
                <a:schemeClr val="bg1"/>
              </a:solidFill>
              <a:latin typeface="Times New Roman" panose="02020603050405020304"/>
              <a:ea typeface="Calibri" panose="020F0502020204030204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2993390" y="3319780"/>
            <a:ext cx="6480810" cy="1353185"/>
          </a:xfrm>
          <a:prstGeom prst="rect">
            <a:avLst/>
          </a:prstGeom>
        </p:spPr>
        <p:txBody>
          <a:bodyPr wrap="square">
            <a:noAutofit/>
          </a:bodyPr>
          <a:p>
            <a:pPr algn="ctr" defTabSz="266700">
              <a:lnSpc>
                <a:spcPct val="107000"/>
              </a:lnSpc>
            </a:pPr>
            <a:r>
              <a:rPr lang="en-US" altLang="en-US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Конструкция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корпуса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со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смешанной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системой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набора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: 1 –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бортовые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холостые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шпангоуты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; 2 –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бортовой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рамный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шпангоут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;</a:t>
            </a:r>
            <a:endParaRPr lang="en-US" altLang="ru-RU" sz="1600" i="1">
              <a:solidFill>
                <a:schemeClr val="bg1"/>
              </a:solidFill>
              <a:latin typeface="Times New Roman" panose="02020603050405020304"/>
              <a:ea typeface="Calibri" panose="020F0502020204030204"/>
            </a:endParaRPr>
          </a:p>
          <a:p>
            <a:pPr algn="ctr" defTabSz="266700">
              <a:lnSpc>
                <a:spcPct val="107000"/>
              </a:lnSpc>
            </a:pPr>
            <a:r>
              <a:rPr lang="en-US" altLang="ru-RU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3 –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днищевые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ребра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жесткости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; 4 –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кильсон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; 5 –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флор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(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днищевой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рамный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шпангоут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); 6 –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бортовой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стрингер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; 7 –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ширстрек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; 8 –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палубный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стрингер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; 9 –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карлингс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; 10 –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палубные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ребра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жесткости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; 11 –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рамный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бимс</a:t>
            </a:r>
            <a:endParaRPr lang="en-US" altLang="en-US" sz="1600" i="1">
              <a:solidFill>
                <a:schemeClr val="bg1"/>
              </a:solidFill>
              <a:latin typeface="Times New Roman" panose="02020603050405020304"/>
              <a:ea typeface="Calibri" panose="020F0502020204030204"/>
            </a:endParaRPr>
          </a:p>
        </p:txBody>
      </p:sp>
      <p:pic>
        <p:nvPicPr>
          <p:cNvPr id="44" name="Рисунок 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340" y="3146425"/>
            <a:ext cx="2505075" cy="2084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Рисунок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9510" y="5019993"/>
            <a:ext cx="2118360" cy="17621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Текстовое поле 4"/>
          <p:cNvSpPr txBox="1"/>
          <p:nvPr/>
        </p:nvSpPr>
        <p:spPr>
          <a:xfrm>
            <a:off x="5932805" y="5399405"/>
            <a:ext cx="5546725" cy="1143000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266700">
              <a:lnSpc>
                <a:spcPct val="107000"/>
              </a:lnSpc>
            </a:pPr>
            <a:r>
              <a:rPr lang="en-US" altLang="zh-CN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 Вариант смешанной системы набора корпуса:</a:t>
            </a:r>
            <a:endParaRPr lang="en-US" altLang="zh-CN" sz="1600" i="1">
              <a:solidFill>
                <a:schemeClr val="bg1"/>
              </a:solidFill>
              <a:latin typeface="Times New Roman" panose="02020603050405020304"/>
              <a:ea typeface="Calibri" panose="020F0502020204030204"/>
            </a:endParaRPr>
          </a:p>
          <a:p>
            <a:pPr algn="ctr" defTabSz="266700">
              <a:lnSpc>
                <a:spcPct val="107000"/>
              </a:lnSpc>
            </a:pPr>
            <a:r>
              <a:rPr lang="en-US" altLang="zh-CN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1 – перекрытие (участок перекрытия) с продольной системой; 2 – участок перекрытия с поперечной системой</a:t>
            </a:r>
            <a:endParaRPr lang="en-US" altLang="zh-CN" sz="1600" i="1">
              <a:solidFill>
                <a:schemeClr val="bg1"/>
              </a:solidFill>
              <a:latin typeface="Times New Roman" panose="02020603050405020304"/>
              <a:ea typeface="Calibri" panose="020F0502020204030204"/>
            </a:endParaRPr>
          </a:p>
          <a:p>
            <a:pPr algn="ctr" defTabSz="266700">
              <a:lnSpc>
                <a:spcPct val="107000"/>
              </a:lnSpc>
            </a:pPr>
            <a:r>
              <a:rPr lang="en-US" altLang="zh-CN" sz="1600" i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 </a:t>
            </a:r>
            <a:endParaRPr lang="en-US" altLang="zh-CN" sz="1600" i="1">
              <a:solidFill>
                <a:schemeClr val="bg1"/>
              </a:solidFill>
              <a:latin typeface="Times New Roman" panose="02020603050405020304"/>
              <a:ea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u0txypx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4u0txypx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2_Office Theme">
  <a:themeElements>
    <a:clrScheme name="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FFFFFF"/>
      </a:accent3>
      <a:accent4>
        <a:srgbClr val="000000"/>
      </a:accent4>
      <a:accent5>
        <a:srgbClr val="FFE1AA"/>
      </a:accent5>
      <a:accent6>
        <a:srgbClr val="E18519"/>
      </a:accent6>
      <a:hlink>
        <a:srgbClr val="2998E3"/>
      </a:hlink>
      <a:folHlink>
        <a:srgbClr val="7F723D"/>
      </a:folHlink>
    </a:clrScheme>
    <a:fontScheme name="4u0txypx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u0txypx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u0txypx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u0txypx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u0txypx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u0txypx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u0txypx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u0txypx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17612</Words>
  <Application>WPS Presentation</Application>
  <PresentationFormat>宽屏</PresentationFormat>
  <Paragraphs>215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10</vt:i4>
      </vt:variant>
      <vt:variant>
        <vt:lpstr>幻灯片标题</vt:lpstr>
      </vt:variant>
      <vt:variant>
        <vt:i4>16</vt:i4>
      </vt:variant>
    </vt:vector>
  </HeadingPairs>
  <TitlesOfParts>
    <vt:vector size="53" baseType="lpstr">
      <vt:lpstr>Arial</vt:lpstr>
      <vt:lpstr>SimSun</vt:lpstr>
      <vt:lpstr>Wingdings</vt:lpstr>
      <vt:lpstr>Calibri Light</vt:lpstr>
      <vt:lpstr>Lato Regular</vt:lpstr>
      <vt:lpstr>Segoe Print</vt:lpstr>
      <vt:lpstr>Times New Roman</vt:lpstr>
      <vt:lpstr>华文楷体</vt:lpstr>
      <vt:lpstr>Microsoft YaHei</vt:lpstr>
      <vt:lpstr>黑体</vt:lpstr>
      <vt:lpstr>Times</vt:lpstr>
      <vt:lpstr>CG Times</vt:lpstr>
      <vt:lpstr>Calibri</vt:lpstr>
      <vt:lpstr>方正兰亭黑_GBK</vt:lpstr>
      <vt:lpstr>Arial Unicode MS</vt:lpstr>
      <vt:lpstr>仿宋_GB2312</vt:lpstr>
      <vt:lpstr>New Century Schoolbook</vt:lpstr>
      <vt:lpstr>MV Boli</vt:lpstr>
      <vt:lpstr>MT Extra</vt:lpstr>
      <vt:lpstr>Univers</vt:lpstr>
      <vt:lpstr>SimSun-ExtG</vt:lpstr>
      <vt:lpstr>Taffy</vt:lpstr>
      <vt:lpstr>Segoe Fluent Icons</vt:lpstr>
      <vt:lpstr>Segoe MDL2 Assets</vt:lpstr>
      <vt:lpstr>PMingLiU-ExtB</vt:lpstr>
      <vt:lpstr>Times New Roman</vt:lpstr>
      <vt:lpstr>Calibri</vt:lpstr>
      <vt:lpstr>Office 主题</vt:lpstr>
      <vt:lpstr>22_Office Theme</vt:lpstr>
      <vt:lpstr>1_Office 主题</vt:lpstr>
      <vt:lpstr>2_Office 主题</vt:lpstr>
      <vt:lpstr>5_Office 主题</vt:lpstr>
      <vt:lpstr>6_Office 主题</vt:lpstr>
      <vt:lpstr>7_Office 主题</vt:lpstr>
      <vt:lpstr>8_Office 主题</vt:lpstr>
      <vt:lpstr>9_Office 主题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Энн Колд</cp:lastModifiedBy>
  <cp:revision>225</cp:revision>
  <dcterms:created xsi:type="dcterms:W3CDTF">2018-12-01T07:21:00Z</dcterms:created>
  <dcterms:modified xsi:type="dcterms:W3CDTF">2024-12-09T07:45:07Z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1049-12.2.0.18911</vt:lpwstr>
  </property>
  <property fmtid="{D5CDD505-2E9C-101B-9397-08002B2CF9AE}" pid="3" name="ICV">
    <vt:lpwstr>3FC68F9915C24B5A9B7E21E31804E364_13</vt:lpwstr>
  </property>
</Properties>
</file>