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6"/>
  </p:notesMasterIdLst>
  <p:handoutMasterIdLst>
    <p:handoutMasterId r:id="rId27"/>
  </p:handoutMasterIdLst>
  <p:sldIdLst>
    <p:sldId id="604" r:id="rId2"/>
    <p:sldId id="652" r:id="rId3"/>
    <p:sldId id="677" r:id="rId4"/>
    <p:sldId id="655" r:id="rId5"/>
    <p:sldId id="658" r:id="rId6"/>
    <p:sldId id="678" r:id="rId7"/>
    <p:sldId id="659" r:id="rId8"/>
    <p:sldId id="660" r:id="rId9"/>
    <p:sldId id="665" r:id="rId10"/>
    <p:sldId id="671" r:id="rId11"/>
    <p:sldId id="673" r:id="rId12"/>
    <p:sldId id="661" r:id="rId13"/>
    <p:sldId id="672" r:id="rId14"/>
    <p:sldId id="662" r:id="rId15"/>
    <p:sldId id="663" r:id="rId16"/>
    <p:sldId id="683" r:id="rId17"/>
    <p:sldId id="684" r:id="rId18"/>
    <p:sldId id="686" r:id="rId19"/>
    <p:sldId id="605" r:id="rId20"/>
    <p:sldId id="687" r:id="rId21"/>
    <p:sldId id="688" r:id="rId22"/>
    <p:sldId id="691" r:id="rId23"/>
    <p:sldId id="689" r:id="rId24"/>
    <p:sldId id="690" r:id="rId25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FF66"/>
    <a:srgbClr val="04FC33"/>
    <a:srgbClr val="009900"/>
    <a:srgbClr val="D5C92B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7525" autoAdjust="0"/>
  </p:normalViewPr>
  <p:slideViewPr>
    <p:cSldViewPr>
      <p:cViewPr varScale="1">
        <p:scale>
          <a:sx n="109" d="100"/>
          <a:sy n="109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6" y="-108"/>
      </p:cViewPr>
      <p:guideLst>
        <p:guide orient="horz" pos="310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6A9D30D-C3AC-471C-841C-0B7780A1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BF993-F014-4DD8-9479-89D93B8081F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9AA567-82B1-485E-AB99-98EBD1AB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9749-CF99-462F-9B47-630A9F583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03CE-4B57-4C28-9D17-12833B2AC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834-8D87-426A-9503-B06334839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CE45-7801-402D-986B-D8FF222C8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CE2A-A2D6-4F16-869C-C45E6397D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A668-7DD4-4EDD-846F-AFC41927A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787B-5FA8-4135-99FB-2391E75F3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C6AC-1A34-429B-993A-E2247F2B9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2F026-1F2A-4FCA-B781-3B46D0949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5FCD-2F85-45BE-8B53-D0192C359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DB4F57-A8EF-4A7E-AB5E-F7EE79BCA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A363EA-7408-473E-9E38-3CC285C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&#1061;&#1086;&#1088;&#1096;%20&#1089;&#1086;&#1082;&#1088;&#1072;&#1097;%202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&#1052;&#1086;&#1088;&#1088;&#1080;&#1089;%20&#1076;&#1083;&#1103;%20&#1087;&#1088;&#1077;&#1079;&#1077;&#1085;&#1090;&#1072;&#1094;&#1080;&#1080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ТЕМА: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600" cap="all" dirty="0" smtClean="0">
                <a:solidFill>
                  <a:srgbClr val="FF0000"/>
                </a:solidFill>
              </a:rPr>
              <a:t>Машины для посева и посадки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2132856"/>
            <a:ext cx="8229600" cy="4191744"/>
          </a:xfrm>
          <a:prstGeom prst="rect">
            <a:avLst/>
          </a:prstGeom>
        </p:spPr>
        <p:txBody>
          <a:bodyPr/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latin typeface="Arial Narrow" pitchFamily="34" charset="0"/>
              </a:rPr>
              <a:t>ВОПРОСЫ: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4000" b="1" dirty="0" smtClean="0">
                <a:latin typeface="Arial Narrow" pitchFamily="34" charset="0"/>
              </a:rPr>
              <a:t/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1.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ru-RU" sz="4000" dirty="0" smtClean="0">
                <a:latin typeface="Arial Narrow" pitchFamily="34" charset="0"/>
              </a:rPr>
              <a:t>Способы посева и посадки</a:t>
            </a:r>
            <a:r>
              <a:rPr lang="ru-RU" sz="4000" dirty="0" smtClean="0"/>
              <a:t>. АТТ.</a:t>
            </a:r>
            <a:r>
              <a:rPr lang="ru-RU" sz="4000" dirty="0" smtClean="0">
                <a:latin typeface="Arial Narrow" pitchFamily="34" charset="0"/>
              </a:rPr>
              <a:t>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2.</a:t>
            </a:r>
            <a:r>
              <a:rPr lang="ru-RU" sz="4000" dirty="0" smtClean="0"/>
              <a:t> Классификация МПП и их р.о</a:t>
            </a:r>
            <a:r>
              <a:rPr lang="ru-RU" sz="4000" dirty="0" smtClean="0">
                <a:latin typeface="Arial Narrow" pitchFamily="34" charset="0"/>
              </a:rPr>
              <a:t>.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3.</a:t>
            </a:r>
            <a:r>
              <a:rPr lang="ru-RU" sz="4000" dirty="0" smtClean="0"/>
              <a:t> Тенденции развития МПП</a:t>
            </a:r>
            <a:r>
              <a:rPr lang="ru-RU" sz="4000" dirty="0" smtClean="0">
                <a:latin typeface="Arial Narrow" pitchFamily="34" charset="0"/>
              </a:rPr>
              <a:t>.</a:t>
            </a:r>
          </a:p>
          <a:p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Хорш сокращ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039754"/>
            <a:ext cx="7272808" cy="58182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2382" y="332656"/>
            <a:ext cx="6446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Посевной комплекс «</a:t>
            </a:r>
            <a:r>
              <a:rPr lang="ru-RU" sz="2800" b="1" dirty="0" err="1" smtClean="0">
                <a:solidFill>
                  <a:srgbClr val="FFC000"/>
                </a:solidFill>
              </a:rPr>
              <a:t>Хорш</a:t>
            </a:r>
            <a:r>
              <a:rPr lang="en-US" sz="2800" b="1" dirty="0" smtClean="0">
                <a:solidFill>
                  <a:srgbClr val="FFC000"/>
                </a:solidFill>
              </a:rPr>
              <a:t>-</a:t>
            </a:r>
            <a:r>
              <a:rPr lang="ru-RU" sz="2800" b="1" dirty="0" err="1" smtClean="0">
                <a:solidFill>
                  <a:srgbClr val="FFC000"/>
                </a:solidFill>
              </a:rPr>
              <a:t>Агросоюз</a:t>
            </a:r>
            <a:r>
              <a:rPr lang="ru-RU" sz="2800" b="1" dirty="0" smtClean="0">
                <a:solidFill>
                  <a:srgbClr val="FFC000"/>
                </a:solidFill>
              </a:rPr>
              <a:t>»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ррис для презентаци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142999"/>
            <a:ext cx="7584842" cy="5688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772" y="332656"/>
            <a:ext cx="784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Посевной комплекс «</a:t>
            </a:r>
            <a:r>
              <a:rPr lang="en-US" sz="2800" b="1" dirty="0" smtClean="0">
                <a:solidFill>
                  <a:srgbClr val="FFC000"/>
                </a:solidFill>
              </a:rPr>
              <a:t>Concept 2000</a:t>
            </a:r>
            <a:r>
              <a:rPr lang="ru-RU" sz="2800" b="1" dirty="0" smtClean="0">
                <a:solidFill>
                  <a:srgbClr val="FFC000"/>
                </a:solidFill>
              </a:rPr>
              <a:t>»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(МОРРИС)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б) картофелепосадочные машины;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457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1844824"/>
            <a:ext cx="4467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1-Бункер. 2-Ковш-питатель. 3-Питающий шнек 4-Высевающий (вычерпывающий) аппарат </a:t>
            </a:r>
            <a:r>
              <a:rPr lang="ru-RU" sz="1600" dirty="0" err="1" smtClean="0">
                <a:solidFill>
                  <a:srgbClr val="FFC000"/>
                </a:solidFill>
              </a:rPr>
              <a:t>дискового-ложечного</a:t>
            </a:r>
            <a:r>
              <a:rPr lang="ru-RU" sz="1600" dirty="0" smtClean="0">
                <a:solidFill>
                  <a:srgbClr val="FFC000"/>
                </a:solidFill>
              </a:rPr>
              <a:t> типа 5-Семяпровод 6-Комбинированный </a:t>
            </a:r>
            <a:r>
              <a:rPr lang="ru-RU" sz="1600" dirty="0" err="1" smtClean="0">
                <a:solidFill>
                  <a:srgbClr val="FFC000"/>
                </a:solidFill>
              </a:rPr>
              <a:t>наральниковый</a:t>
            </a:r>
            <a:r>
              <a:rPr lang="ru-RU" sz="1600" dirty="0" smtClean="0">
                <a:solidFill>
                  <a:srgbClr val="FFC000"/>
                </a:solidFill>
              </a:rPr>
              <a:t> сошник 7-Заделывающие диски (</a:t>
            </a:r>
            <a:r>
              <a:rPr lang="ru-RU" sz="1600" dirty="0" err="1" smtClean="0">
                <a:solidFill>
                  <a:srgbClr val="FFC000"/>
                </a:solidFill>
              </a:rPr>
              <a:t>загортачи</a:t>
            </a:r>
            <a:r>
              <a:rPr lang="ru-RU" sz="1600" dirty="0" smtClean="0">
                <a:solidFill>
                  <a:srgbClr val="FFC000"/>
                </a:solidFill>
              </a:rPr>
              <a:t>) 8-Боронки (шлейф) - для гладкого способа посадки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612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1— бункер; </a:t>
            </a:r>
            <a:r>
              <a:rPr lang="ru-RU" sz="1600" i="1" dirty="0" smtClean="0">
                <a:solidFill>
                  <a:srgbClr val="FFC000"/>
                </a:solidFill>
              </a:rPr>
              <a:t>2 </a:t>
            </a:r>
            <a:r>
              <a:rPr lang="ru-RU" sz="1600" dirty="0" smtClean="0">
                <a:solidFill>
                  <a:srgbClr val="FFC000"/>
                </a:solidFill>
              </a:rPr>
              <a:t>— заслонка; </a:t>
            </a:r>
            <a:r>
              <a:rPr lang="ru-RU" sz="1600" i="1" dirty="0" smtClean="0">
                <a:solidFill>
                  <a:srgbClr val="FFC000"/>
                </a:solidFill>
              </a:rPr>
              <a:t>3 </a:t>
            </a:r>
            <a:r>
              <a:rPr lang="ru-RU" sz="1600" dirty="0" smtClean="0">
                <a:solidFill>
                  <a:srgbClr val="FFC000"/>
                </a:solidFill>
              </a:rPr>
              <a:t>— высаживающий ап­парат; 4—ложечки; 5 — </a:t>
            </a:r>
            <a:r>
              <a:rPr lang="ru-RU" sz="1600" dirty="0" err="1" smtClean="0">
                <a:solidFill>
                  <a:srgbClr val="FFC000"/>
                </a:solidFill>
              </a:rPr>
              <a:t>встряхиватель</a:t>
            </a:r>
            <a:r>
              <a:rPr lang="ru-RU" sz="1600" dirty="0" smtClean="0">
                <a:solidFill>
                  <a:srgbClr val="FFC000"/>
                </a:solidFill>
              </a:rPr>
              <a:t>; </a:t>
            </a:r>
            <a:r>
              <a:rPr lang="ru-RU" sz="1600" i="1" dirty="0" smtClean="0">
                <a:solidFill>
                  <a:srgbClr val="FFC000"/>
                </a:solidFill>
              </a:rPr>
              <a:t>6— </a:t>
            </a:r>
            <a:r>
              <a:rPr lang="ru-RU" sz="1600" dirty="0" err="1" smtClean="0">
                <a:solidFill>
                  <a:srgbClr val="FFC000"/>
                </a:solidFill>
              </a:rPr>
              <a:t>клуб-непроводящий</a:t>
            </a:r>
            <a:r>
              <a:rPr lang="ru-RU" sz="1600" dirty="0" smtClean="0">
                <a:solidFill>
                  <a:srgbClr val="FFC000"/>
                </a:solidFill>
              </a:rPr>
              <a:t> канал;   7—штанга;  8—сошник; 9 – </a:t>
            </a:r>
            <a:r>
              <a:rPr lang="ru-RU" sz="1600" dirty="0" err="1" smtClean="0">
                <a:solidFill>
                  <a:srgbClr val="FFC000"/>
                </a:solidFill>
              </a:rPr>
              <a:t>загортач</a:t>
            </a:r>
            <a:r>
              <a:rPr lang="ru-RU" sz="1600" dirty="0" smtClean="0">
                <a:solidFill>
                  <a:srgbClr val="FFC000"/>
                </a:solidFill>
              </a:rPr>
              <a:t>; 10 – цепная передача.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24744"/>
            <a:ext cx="3715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Картофелесажалка Л-201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0" y="1207205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КАРТОФЕЛЕСАЖАЛКА СН-4 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83671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Картофелесажалки</a:t>
            </a:r>
            <a:r>
              <a:rPr lang="en-US" i="1" dirty="0" err="1" smtClean="0">
                <a:solidFill>
                  <a:srgbClr val="9933FF"/>
                </a:solidFill>
                <a:latin typeface="Arial" pitchFamily="34" charset="0"/>
              </a:rPr>
              <a:t>Grimme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703" y="2636912"/>
            <a:ext cx="5886297" cy="37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3100"/>
            <a:ext cx="32385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в) рассадопосадочные машины предназначены для посадки </a:t>
            </a:r>
            <a:r>
              <a:rPr lang="ru-RU" dirty="0" err="1" smtClean="0">
                <a:latin typeface="Arial" pitchFamily="34" charset="0"/>
              </a:rPr>
              <a:t>безгоршечной</a:t>
            </a:r>
            <a:r>
              <a:rPr lang="ru-RU" dirty="0" smtClean="0">
                <a:latin typeface="Arial" pitchFamily="34" charset="0"/>
              </a:rPr>
              <a:t> и горшечной рассад овощей, табака, черенков плодово-ягодных культур широкорядным и ленточным способами.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2575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68144" y="1988840"/>
            <a:ext cx="3006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САЖАЛКА  ВПС-2,8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51723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1 — бункер; 2—транспортер; 3 — лоток-накопитель;4—неподвижный лоток; 5—пятка под­вижного лотка; 6— подвижный лоток; 7— зарядный диск; 8— конусный держатель; 9 — сиденье; 10— рама; 11, 14, 16— колеса; 12 — рыхлитель; —выталкиватель; 15—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загортач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; 17—шлейф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 startAt="2"/>
            </a:pPr>
            <a:r>
              <a:rPr lang="ru-RU" sz="2200" dirty="0" smtClean="0">
                <a:latin typeface="Arial" pitchFamily="34" charset="0"/>
              </a:rPr>
              <a:t>По способу посева;</a:t>
            </a:r>
          </a:p>
          <a:p>
            <a:pPr marL="457200" lvl="0" indent="-457200" algn="just">
              <a:buAutoNum type="arabicPeriod" startAt="2"/>
            </a:pPr>
            <a:endParaRPr lang="ru-RU" sz="2200" dirty="0" smtClean="0">
              <a:latin typeface="Arial" pitchFamily="34" charset="0"/>
            </a:endParaRPr>
          </a:p>
          <a:p>
            <a:pPr marL="457200" lvl="0" indent="-457200">
              <a:buAutoNum type="arabicPeriod" startAt="2"/>
            </a:pPr>
            <a:r>
              <a:rPr lang="ru-RU" sz="2200" dirty="0" smtClean="0">
                <a:latin typeface="Arial" pitchFamily="34" charset="0"/>
              </a:rPr>
              <a:t>По способу </a:t>
            </a:r>
            <a:r>
              <a:rPr lang="ru-RU" sz="2200" dirty="0" err="1" smtClean="0">
                <a:latin typeface="Arial" pitchFamily="34" charset="0"/>
              </a:rPr>
              <a:t>агрегатирования</a:t>
            </a:r>
            <a:r>
              <a:rPr lang="ru-RU" sz="2200" dirty="0" smtClean="0">
                <a:latin typeface="Arial" pitchFamily="34" charset="0"/>
              </a:rPr>
              <a:t>: </a:t>
            </a:r>
            <a:r>
              <a:rPr lang="ru-RU" sz="2000" dirty="0" smtClean="0">
                <a:latin typeface="Arial" pitchFamily="34" charset="0"/>
              </a:rPr>
              <a:t>навесные; прицепные; полунавесные.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рабочих органов машин для посева и посадки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90336"/>
            <a:ext cx="9144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Дозирующие устройства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(высевающие и посадочные аппараты)-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предназначены для дозированной подачи семенного материала из бункера в семяпроводы или непосредственно в заделывающие устройства (сошники)</a:t>
            </a:r>
            <a:r>
              <a:rPr lang="ru-RU" sz="2200" dirty="0" smtClean="0">
                <a:latin typeface="Arial" pitchFamily="34" charset="0"/>
              </a:rPr>
              <a:t>:	</a:t>
            </a:r>
          </a:p>
          <a:p>
            <a:pPr marL="457200" lvl="0" indent="-457200" algn="just"/>
            <a:r>
              <a:rPr lang="ru-RU" sz="2200" dirty="0" smtClean="0">
                <a:latin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</a:rPr>
              <a:t>а) По технологии рабочего процесса: </a:t>
            </a:r>
          </a:p>
          <a:p>
            <a:pPr lvl="0"/>
            <a:r>
              <a:rPr lang="ru-RU" sz="2000" dirty="0" smtClean="0">
                <a:latin typeface="Arial" pitchFamily="34" charset="0"/>
              </a:rPr>
              <a:t>	- </a:t>
            </a:r>
            <a:r>
              <a:rPr lang="ru-RU" sz="2000" dirty="0" smtClean="0"/>
              <a:t>непрерывного действия с индивидуальным дозированием(</a:t>
            </a:r>
            <a:r>
              <a:rPr lang="ru-RU" sz="2000" i="1" dirty="0" smtClean="0"/>
              <a:t>зерновые сеялки);</a:t>
            </a:r>
            <a:endParaRPr lang="ru-RU" sz="2000" dirty="0" smtClean="0"/>
          </a:p>
          <a:p>
            <a:pPr lvl="0"/>
            <a:r>
              <a:rPr lang="ru-RU" sz="2000" dirty="0" smtClean="0"/>
              <a:t>	- непрерывного действия с центральным дозированием(</a:t>
            </a:r>
            <a:r>
              <a:rPr lang="ru-RU" sz="2000" i="1" dirty="0" smtClean="0"/>
              <a:t>посевные комплексы);</a:t>
            </a:r>
            <a:endParaRPr lang="ru-RU" sz="2000" dirty="0" smtClean="0">
              <a:latin typeface="Arial" pitchFamily="34" charset="0"/>
            </a:endParaRPr>
          </a:p>
          <a:p>
            <a:pPr marL="457200" indent="-457200" algn="just"/>
            <a:r>
              <a:rPr lang="ru-RU" sz="2000" dirty="0" smtClean="0">
                <a:latin typeface="Arial" pitchFamily="34" charset="0"/>
              </a:rPr>
              <a:t>		- </a:t>
            </a:r>
            <a:r>
              <a:rPr lang="ru-RU" sz="2000" dirty="0" smtClean="0"/>
              <a:t>отбирающие семенной материал поштучно (</a:t>
            </a:r>
            <a:r>
              <a:rPr lang="ru-RU" sz="2000" i="1" dirty="0" smtClean="0"/>
              <a:t>сажалки, пропашные сеялки)</a:t>
            </a:r>
            <a:r>
              <a:rPr lang="ru-RU" sz="2000" dirty="0" smtClean="0">
                <a:latin typeface="Arial" pitchFamily="34" charset="0"/>
              </a:rPr>
              <a:t>;	</a:t>
            </a:r>
            <a:endParaRPr lang="ru-RU" sz="2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504" y="1124744"/>
            <a:ext cx="9036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-дисковые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 основном используются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свекловичных и кукурузных сеялках);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09" name="Picture 1" descr="P2180367"/>
          <p:cNvPicPr>
            <a:picLocks noChangeAspect="1" noChangeArrowheads="1"/>
          </p:cNvPicPr>
          <p:nvPr/>
        </p:nvPicPr>
        <p:blipFill>
          <a:blip r:embed="rId2" cstate="print"/>
          <a:srcRect r="5914"/>
          <a:stretch>
            <a:fillRect/>
          </a:stretch>
        </p:blipFill>
        <p:spPr bwMode="auto">
          <a:xfrm>
            <a:off x="2339752" y="1845203"/>
            <a:ext cx="6646118" cy="50127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Arial" pitchFamily="34" charset="0"/>
              </a:rPr>
              <a:t>Классификация рабочих органов машин для посева и посадки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</a:rPr>
              <a:t>1. Дозирующие устройства..: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052736"/>
            <a:ext cx="88658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-ложечно-дисковые, ложечно-цепочные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на картофелесажалках);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457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39481" b="3354"/>
          <a:stretch>
            <a:fillRect/>
          </a:stretch>
        </p:blipFill>
        <p:spPr bwMode="auto">
          <a:xfrm>
            <a:off x="5652120" y="2852936"/>
            <a:ext cx="3096344" cy="371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671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заделывающие устройства (сошники) - </a:t>
            </a:r>
            <a:r>
              <a:rPr lang="ru-RU" i="1" cap="all" dirty="0" smtClean="0"/>
              <a:t>предназначены для образования бороздки, размещения в ней семян и их заделки.</a:t>
            </a:r>
          </a:p>
          <a:p>
            <a:endParaRPr lang="ru-RU" i="1" cap="all" dirty="0" smtClean="0"/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Классификация сошников</a:t>
            </a:r>
          </a:p>
          <a:p>
            <a:pPr algn="just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1. По конструкции:</a:t>
            </a:r>
          </a:p>
          <a:p>
            <a:pPr algn="just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а) дисковые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(вращательного действия):</a:t>
            </a:r>
          </a:p>
          <a:p>
            <a:pPr algn="just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 однодисковые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(используются на зернотравяных сеялках для посева по обработанной почве и стерне);</a:t>
            </a:r>
          </a:p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 двухдисковые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(используются на зернотравяных сеялках для посева по обработанной почве);</a:t>
            </a:r>
          </a:p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 двухдисковые с ограничительными ребордами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(используются на овощных сеялках);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Arial" pitchFamily="34" charset="0"/>
              </a:rPr>
              <a:t>Классификация рабочих органов машин для посева и посадки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ДВУХДИСКОВЫЙ СОШ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2857500" cy="1047751"/>
          </a:xfrm>
          <a:prstGeom prst="rect">
            <a:avLst/>
          </a:prstGeom>
          <a:noFill/>
        </p:spPr>
      </p:pic>
      <p:pic>
        <p:nvPicPr>
          <p:cNvPr id="48134" name="Picture 6" descr="ДВУХДИСКОВЫЙ СОШ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857500" cy="1190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9528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1. Диск с подшипником — 2 шт.</a:t>
            </a:r>
          </a:p>
          <a:p>
            <a:r>
              <a:rPr lang="ru-RU" sz="1000" dirty="0" smtClean="0"/>
              <a:t>2. Чистик — 2 шт.</a:t>
            </a:r>
          </a:p>
          <a:p>
            <a:r>
              <a:rPr lang="ru-RU" sz="1000" dirty="0" smtClean="0"/>
              <a:t>3. </a:t>
            </a:r>
            <a:r>
              <a:rPr lang="ru-RU" sz="1000" dirty="0" err="1" smtClean="0"/>
              <a:t>Направитель</a:t>
            </a:r>
            <a:r>
              <a:rPr lang="ru-RU" sz="1000" dirty="0" smtClean="0"/>
              <a:t> семян</a:t>
            </a:r>
          </a:p>
          <a:p>
            <a:r>
              <a:rPr lang="ru-RU" sz="1000" dirty="0" smtClean="0"/>
              <a:t>4. Корпус</a:t>
            </a:r>
            <a:endParaRPr lang="ru-RU" sz="1000" dirty="0"/>
          </a:p>
        </p:txBody>
      </p:sp>
      <p:pic>
        <p:nvPicPr>
          <p:cNvPr id="48136" name="Picture 8" descr="УЗКОРЯДНЫЙ СОШ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857500" cy="1190625"/>
          </a:xfrm>
          <a:prstGeom prst="rect">
            <a:avLst/>
          </a:prstGeom>
          <a:noFill/>
        </p:spPr>
      </p:pic>
      <p:pic>
        <p:nvPicPr>
          <p:cNvPr id="48138" name="Picture 10" descr="http://felisov.narod.ru/imige/soshsravn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80928"/>
            <a:ext cx="2286000" cy="16192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44208" y="3326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Constantia"/>
              </a:rPr>
              <a:t>УСТРОЙСТВО УЗКОРЯДНОГО СОШНИКА</a:t>
            </a:r>
            <a:endParaRPr lang="ru-RU" sz="18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653136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000" dirty="0" smtClean="0"/>
              <a:t>Диск с подшипником — 2 шт.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000" dirty="0" smtClean="0"/>
              <a:t>Чистик — 2 шт.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000" dirty="0" err="1" smtClean="0"/>
              <a:t>Направитель</a:t>
            </a:r>
            <a:r>
              <a:rPr lang="ru-RU" sz="1000" dirty="0" smtClean="0"/>
              <a:t> семян Y-образный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000" dirty="0" smtClean="0"/>
              <a:t>Корпус</a:t>
            </a:r>
            <a:endParaRPr lang="ru-RU" sz="1000" dirty="0"/>
          </a:p>
        </p:txBody>
      </p:sp>
      <p:pic>
        <p:nvPicPr>
          <p:cNvPr id="12" name="Picture 2" descr="СОШ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4762500" cy="11906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99592" y="54452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1.Диск с подшипником — 2 шт.</a:t>
            </a:r>
          </a:p>
          <a:p>
            <a:r>
              <a:rPr lang="ru-RU" sz="1000" dirty="0" smtClean="0"/>
              <a:t>2. Чистик — 2 шт.</a:t>
            </a:r>
          </a:p>
          <a:p>
            <a:r>
              <a:rPr lang="ru-RU" sz="1000" dirty="0" smtClean="0"/>
              <a:t>3. </a:t>
            </a:r>
            <a:r>
              <a:rPr lang="ru-RU" sz="1000" dirty="0" err="1" smtClean="0"/>
              <a:t>Направитель</a:t>
            </a:r>
            <a:r>
              <a:rPr lang="ru-RU" sz="1000" dirty="0" smtClean="0"/>
              <a:t> семян</a:t>
            </a:r>
          </a:p>
          <a:p>
            <a:r>
              <a:rPr lang="ru-RU" sz="1000" dirty="0" smtClean="0"/>
              <a:t>4. Корпус</a:t>
            </a:r>
          </a:p>
          <a:p>
            <a:r>
              <a:rPr lang="ru-RU" sz="1000" dirty="0" smtClean="0"/>
              <a:t>5. Реборда</a:t>
            </a:r>
          </a:p>
          <a:p>
            <a:r>
              <a:rPr lang="ru-RU" sz="1000" dirty="0" smtClean="0"/>
              <a:t>6. Крепеж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26064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Constantia"/>
              </a:rPr>
              <a:t>Порядок сборки  сошника</a:t>
            </a:r>
            <a:endParaRPr lang="ru-RU" sz="18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6064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Constantia"/>
              </a:rPr>
              <a:t>УСТРОЙСТВО ДИСКОВОГО СОШНИКА</a:t>
            </a:r>
            <a:endParaRPr lang="ru-RU" sz="1800" b="1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3501008"/>
            <a:ext cx="3870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Constantia"/>
              </a:rPr>
              <a:t>УСТРОЙСТВО СОШНИКА ОВОЩНОЙ СЕЯЛКИ</a:t>
            </a:r>
            <a:endParaRPr lang="ru-RU" sz="1800" b="1" dirty="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54868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ВОПРОС № 1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623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" pitchFamily="34" charset="0"/>
                <a:ea typeface="Times New Roman" pitchFamily="18" charset="0"/>
              </a:rPr>
              <a:t>	Цель посева (посадки)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оптимальное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размещение семян и рассады, обеспечивающем получение максимального качественного урожая.</a:t>
            </a:r>
          </a:p>
          <a:p>
            <a:pPr lvl="0" algn="just"/>
            <a:r>
              <a:rPr lang="ru-RU" dirty="0" smtClean="0">
                <a:latin typeface="Arial" pitchFamily="34" charset="0"/>
                <a:ea typeface="Times New Roman" pitchFamily="18" charset="0"/>
              </a:rPr>
              <a:t>	</a:t>
            </a:r>
            <a:r>
              <a:rPr lang="ru-RU" dirty="0" smtClean="0">
                <a:solidFill>
                  <a:srgbClr val="993366"/>
                </a:solidFill>
                <a:latin typeface="Arial" pitchFamily="34" charset="0"/>
                <a:ea typeface="Times New Roman" pitchFamily="18" charset="0"/>
              </a:rPr>
              <a:t> Задачи посева (посадки) –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высев заданного количества семян (рассад) с равномерным размещением по площади и заделкой на одинаковую требуемую глубину. </a:t>
            </a:r>
          </a:p>
          <a:p>
            <a:pPr lvl="0" algn="ctr"/>
            <a:endParaRPr lang="ru-RU" sz="2200" i="1" dirty="0" smtClean="0">
              <a:solidFill>
                <a:srgbClr val="9933FF"/>
              </a:solidFill>
              <a:latin typeface="Arial" pitchFamily="34" charset="0"/>
            </a:endParaRPr>
          </a:p>
          <a:p>
            <a:pPr lvl="0" algn="ctr"/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</a:rPr>
              <a:t>Способы посева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</a:rPr>
              <a:t>посадки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</a:rPr>
              <a:t>картофеля:</a:t>
            </a:r>
          </a:p>
          <a:p>
            <a:pPr lvl="0" algn="just"/>
            <a:r>
              <a:rPr lang="ru-RU" sz="2200" dirty="0" smtClean="0">
                <a:latin typeface="Arial" pitchFamily="34" charset="0"/>
              </a:rPr>
              <a:t>1. По размещению в вертикальной плоскости:</a:t>
            </a:r>
          </a:p>
          <a:p>
            <a:pPr lvl="0" algn="just"/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	а). Гладкий 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применяется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районах с нормальной влажностью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;</a:t>
            </a:r>
            <a:endParaRPr lang="ru-RU" sz="2200" dirty="0" smtClean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495" r="11459" b="61859"/>
          <a:stretch>
            <a:fillRect/>
          </a:stretch>
        </p:blipFill>
        <p:spPr bwMode="auto">
          <a:xfrm>
            <a:off x="-2" y="4581128"/>
            <a:ext cx="7167594" cy="22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Классификация сошников</a:t>
            </a:r>
          </a:p>
          <a:p>
            <a:pPr marL="457200" indent="-457200" algn="just">
              <a:buAutoNum type="arabicPeriod"/>
            </a:pPr>
            <a:r>
              <a:rPr lang="ru-RU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 конструкции:</a:t>
            </a:r>
          </a:p>
          <a:p>
            <a:pPr marL="457200" indent="-457200" algn="just">
              <a:buAutoNum type="arabicPeriod"/>
            </a:pPr>
            <a:endParaRPr lang="ru-RU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Наральниковые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(поступательного действия):</a:t>
            </a:r>
          </a:p>
          <a:p>
            <a:pPr algn="just"/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- анкерные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(используются на зернотравяных сеялках для посева по обработанной почве);</a:t>
            </a: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килевидные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(используются на кукурузных и свекловичных сеялках по обработанной почве);</a:t>
            </a: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полозовидные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(используются на кукурузных и свекловичных сеялках по обработанной почве);</a:t>
            </a: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- лаповые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(используются на зернотравяных сеялках для посева по стерне);</a:t>
            </a: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- трубчатые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(используются на зернотравяных сеялках для посева по обработанной почве и стерне);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2. ПО ТЕХНОЛОГИИ ОБРАЗОВАНИЯ БОРОЗДКИ: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</a:rPr>
              <a:t>	а) С ОСТРЫМ УГЛОМ ВХОЖДЕНИЯ В ПОЧВУ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(ОБРАЗУЮТ БОРОЗДКУ ПЕРЕМЕЩАЯ ПОЧВУ СНИЗУ ВВЕРХ, ПОЭТОМУ ДНО БОРОЗДЫ РЫХЛОЕ)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НАПРИМЕР: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ЛАПОВЫЕ, ТРУБЧАТЫЕ СОШНИКИ (СЗА-3,6, СЗС-2,1).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</a:rPr>
              <a:t>	б) С ТУПЫМ УГЛОМ ВХОЖДЕНИЯ В ПОЧВУ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(ОБРАЗУЮТ БОРОЗДКУ, ВДАВЛИВАЯ ПОЧВУ СВЕРХУ ВНИЗ, ПОЭТОМУ ДНО БОРОЗДЫ ПОЛУЧАЕТСЯ УПЛОТНЕННЫМ);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НАПРИМЕР: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АНКЕРНЫЕ, ПОЛОЗОВИДНЫЕ, КИЛЕВИДНЫЕ СОШНИКИ (СУПН-8, ССТ-12Б);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</a:rPr>
              <a:t>	в) С ПРЯМЫМ УГЛОМ ВХОЖДЕНИЯ В ПОЧВУ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(ОБРАЗУЕТ БОРОЗДКУ, РАЗДВИГАЯ ПОЧВУ В СТОРОНЫ;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НАПРИМЕР: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ДИСКОВЫЕ СОШНИКИ(СЗ-3,6; СО-4,2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8640"/>
            <a:ext cx="393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Классификация сошников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" pitchFamily="34" charset="0"/>
                <a:ea typeface="Times New Roman" pitchFamily="18" charset="0"/>
              </a:rPr>
              <a:t>РАССМОТРИМ НЕКОТОРЫЕ ВИДЫ СОШНИКОВ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</p:txBody>
      </p:sp>
      <p:pic>
        <p:nvPicPr>
          <p:cNvPr id="51202" name="Picture 2" descr="P2180351"/>
          <p:cNvPicPr>
            <a:picLocks noChangeAspect="1" noChangeArrowheads="1"/>
          </p:cNvPicPr>
          <p:nvPr/>
        </p:nvPicPr>
        <p:blipFill>
          <a:blip r:embed="rId2" cstate="print"/>
          <a:srcRect l="68188" t="53145" r="1522" b="14968"/>
          <a:stretch>
            <a:fillRect/>
          </a:stretch>
        </p:blipFill>
        <p:spPr bwMode="auto">
          <a:xfrm>
            <a:off x="63386" y="1268760"/>
            <a:ext cx="30149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АНКЕРНЫЕ </a:t>
            </a:r>
            <a:endParaRPr lang="ru-RU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51203" name="Picture 3" descr="P2180376"/>
          <p:cNvPicPr>
            <a:picLocks noChangeAspect="1" noChangeArrowheads="1"/>
          </p:cNvPicPr>
          <p:nvPr/>
        </p:nvPicPr>
        <p:blipFill>
          <a:blip r:embed="rId3" cstate="print"/>
          <a:srcRect l="13822" t="52186" r="41520" b="4091"/>
          <a:stretch>
            <a:fillRect/>
          </a:stretch>
        </p:blipFill>
        <p:spPr bwMode="auto">
          <a:xfrm>
            <a:off x="3131840" y="126876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03848" y="764704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КИЛЕВИДНЫЕ </a:t>
            </a:r>
            <a:endParaRPr lang="ru-RU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645024"/>
            <a:ext cx="2923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ПОЛОЗОВИДНЫЕ </a:t>
            </a:r>
            <a:endParaRPr lang="ru-RU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51205" name="Picture 5" descr="P2180366"/>
          <p:cNvPicPr>
            <a:picLocks noChangeAspect="1" noChangeArrowheads="1"/>
          </p:cNvPicPr>
          <p:nvPr/>
        </p:nvPicPr>
        <p:blipFill>
          <a:blip r:embed="rId4" cstate="print"/>
          <a:srcRect l="7607" t="41346" b="8493"/>
          <a:stretch>
            <a:fillRect/>
          </a:stretch>
        </p:blipFill>
        <p:spPr bwMode="auto">
          <a:xfrm flipH="1">
            <a:off x="0" y="5597235"/>
            <a:ext cx="3096344" cy="126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2180379"/>
          <p:cNvPicPr>
            <a:picLocks noChangeAspect="1" noChangeArrowheads="1"/>
          </p:cNvPicPr>
          <p:nvPr/>
        </p:nvPicPr>
        <p:blipFill>
          <a:blip r:embed="rId5" cstate="print"/>
          <a:srcRect l="2098" t="55280" r="48622" b="10357"/>
          <a:stretch>
            <a:fillRect/>
          </a:stretch>
        </p:blipFill>
        <p:spPr bwMode="auto">
          <a:xfrm>
            <a:off x="0" y="4077072"/>
            <a:ext cx="3168352" cy="155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6" name="Picture 6" descr="SAPHIR_ES_1 019"/>
          <p:cNvPicPr>
            <a:picLocks noChangeAspect="1" noChangeArrowheads="1"/>
          </p:cNvPicPr>
          <p:nvPr/>
        </p:nvPicPr>
        <p:blipFill>
          <a:blip r:embed="rId6" cstate="print"/>
          <a:srcRect l="50574" t="43201" r="15705" b="15681"/>
          <a:stretch>
            <a:fillRect/>
          </a:stretch>
        </p:blipFill>
        <p:spPr bwMode="auto">
          <a:xfrm>
            <a:off x="6372200" y="1268760"/>
            <a:ext cx="2520280" cy="2304256"/>
          </a:xfrm>
          <a:prstGeom prst="rect">
            <a:avLst/>
          </a:prstGeom>
          <a:noFill/>
          <a:ln w="25400">
            <a:solidFill>
              <a:srgbClr val="0066CC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300192" y="764704"/>
            <a:ext cx="291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ОДНОДИСКОВЫЕ </a:t>
            </a:r>
            <a:endParaRPr lang="ru-RU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51208" name="Picture 8" descr="P2180363"/>
          <p:cNvPicPr>
            <a:picLocks noChangeAspect="1" noChangeArrowheads="1"/>
          </p:cNvPicPr>
          <p:nvPr/>
        </p:nvPicPr>
        <p:blipFill>
          <a:blip r:embed="rId7" cstate="print"/>
          <a:srcRect l="3810" t="29162" r="35231" b="6847"/>
          <a:stretch>
            <a:fillRect/>
          </a:stretch>
        </p:blipFill>
        <p:spPr bwMode="auto">
          <a:xfrm>
            <a:off x="6300193" y="4725145"/>
            <a:ext cx="2843807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28715" y="4077072"/>
            <a:ext cx="282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ДВУХДИСКОВЫЕ </a:t>
            </a:r>
            <a:endParaRPr lang="ru-RU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51209" name="Picture 9" descr="P2180373"/>
          <p:cNvPicPr>
            <a:picLocks noChangeAspect="1" noChangeArrowheads="1"/>
          </p:cNvPicPr>
          <p:nvPr/>
        </p:nvPicPr>
        <p:blipFill>
          <a:blip r:embed="rId8" cstate="print"/>
          <a:srcRect l="10720" t="22473" r="48091" b="24837"/>
          <a:stretch>
            <a:fillRect/>
          </a:stretch>
        </p:blipFill>
        <p:spPr bwMode="auto">
          <a:xfrm>
            <a:off x="3347864" y="4235709"/>
            <a:ext cx="2736304" cy="26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03848" y="3501008"/>
            <a:ext cx="2830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ОДНОДИСКОВЫЕ</a:t>
            </a:r>
          </a:p>
          <a:p>
            <a:pPr lvl="0" algn="ctr" eaLnBrk="0" hangingPunct="0"/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С РЕБОРДАМИ </a:t>
            </a:r>
            <a:endParaRPr lang="ru-RU" dirty="0" smtClean="0">
              <a:solidFill>
                <a:srgbClr val="FFC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620688"/>
            <a:ext cx="91440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РАЗМЕЩЕНИЕ СОШНИКОВ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сеялок  образуется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предсошниковый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холмы, которые смыкаются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образуют сплошной вал, в результате чего сошники гребут почву и процесс </a:t>
            </a:r>
            <a:r>
              <a:rPr kumimoji="0" lang="ru-RU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бороздообразования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нарушается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Это явление учитывается при относительном размещении сошников на раме сеялок. По этому сошники приходится расставлять в два и более ряда.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По опытным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данным расстояние между сошниками в одном ряду: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для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наральниковых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-15…20 см,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				- дисковых	 – 20…25 см.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продольном направлении расстояние между сошниками для: 	Дисковых	– 		22 см;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Узкорядных  дисковых – 	47 см;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Килевидных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 – 	35 см;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30235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 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ТЕНДЕНЦИИ РАЗВИТИЯ МПП: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- РАЗРАБОТКА МНОГОФУНКЦИОНАЛЬНЫХ МАШИН, ВЫПОЛНЯЮЩИХ ЗА ОДИН ПРОХОД ПОДГОТОВКУ ПОЧВЫ, ВНЕСЕНИЕ УДОБРЕНИЙ И ПОСЕВ (ПОСАДКУ);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РАЗРАБОТКА СКОРОСТНЫХ (ДО 15 КМ/Ч) ШИРОКОЗАХВАТНЫХ (15-20 М.,) БЛОЧНО-МОДУЛЬНЫХ МАШИН СО СКЛАДЫВАЮЩИМИСЯ РАМАМИ, ОБЕСПЕЧИВАЮЩИХ  ВЫСОКУЮ ПРОИЗВОДИТЕЛЬНОСТЬ;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УНИВЕРСАЛИЗАЦИЯ СЕЯЛОК И ИХ Р.О.;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ИСПОЛЬЗОВАНИЕ ЭЛЕКТРОГИДРАВЛИЧЕСКОГО ДИСТАНЦИОННОГО УПРАВЛЕНИЯ Р.О.;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-УПРОЩЕНИЕ ИЗМЕНЕНИЯ НОРМЫ ВЫСЕВА И ПОСАДКИ ПУТЕМ  ПРИМЕНЕНИЯ ЦЕНТРАЛИЗОВАННОГО ПРИВОДА ВЫСЕВАЮЩИХ  И ВЫСАЖИВАЮЩИХ АППАРАТОВ;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СОЗДАНИЕ МАШИН, ОБЕСПЕЧИВАЮЩИХ НОВЫЕ ТЕХНОЛОГИИ (ПОСЕВ В ЛУНКИ, ПОСЕВ В ВОДОРАСТВОРИМОЙ ПЛЕНКЕ, ПОСЕВ ПРОРОЩЕННЫХ СЕМЯН);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-ИСПОЛЬЗОВАНИЕ КАЧЕСТВЕННЫХ МАТЕРИАЛОВ (ВЫСОКОЛЕГИРОВАННЫЕ СТАЛИ, ПЛАСТМАССА И ДР.), А ТАКЖЕ ВЫСОКОТОЧНОЕ СОБЛЮДЕНИЕ ДОПУСКОВ И ПОСАДОК;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9675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itchFamily="34" charset="0"/>
              </a:rPr>
              <a:t>	б). Гребневой в один ряд (применяется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районах с повышенной влажностью</a:t>
            </a:r>
            <a:r>
              <a:rPr lang="ru-RU" dirty="0" smtClean="0">
                <a:latin typeface="Arial" pitchFamily="34" charset="0"/>
              </a:rPr>
              <a:t>);</a:t>
            </a:r>
          </a:p>
          <a:p>
            <a:pPr lvl="0" algn="just"/>
            <a:r>
              <a:rPr lang="ru-RU" dirty="0" smtClean="0">
                <a:latin typeface="Arial" pitchFamily="34" charset="0"/>
              </a:rPr>
              <a:t>	в). Гребневой в два ряда (применяется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районах с повышенной влажностью</a:t>
            </a:r>
            <a:r>
              <a:rPr lang="ru-RU" dirty="0" smtClean="0">
                <a:latin typeface="Arial" pitchFamily="34" charset="0"/>
              </a:rPr>
              <a:t>);</a:t>
            </a:r>
          </a:p>
          <a:p>
            <a:pPr lvl="0" algn="just"/>
            <a:r>
              <a:rPr lang="ru-RU" dirty="0" smtClean="0">
                <a:latin typeface="Arial" pitchFamily="34" charset="0"/>
              </a:rPr>
              <a:t>	г). Посев в борозды (применяется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районах с недостаточной влажностью</a:t>
            </a:r>
            <a:r>
              <a:rPr lang="ru-RU" dirty="0" smtClean="0">
                <a:latin typeface="Arial" pitchFamily="34" charset="0"/>
              </a:rPr>
              <a:t>);</a:t>
            </a:r>
          </a:p>
          <a:p>
            <a:pPr lvl="0" algn="just"/>
            <a:r>
              <a:rPr lang="ru-RU" dirty="0" smtClean="0">
                <a:latin typeface="Arial" pitchFamily="34" charset="0"/>
              </a:rPr>
              <a:t>	</a:t>
            </a:r>
            <a:r>
              <a:rPr lang="ru-RU" dirty="0" err="1" smtClean="0">
                <a:latin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</a:rPr>
              <a:t>). По стерне (применяется на почвах, подверженной ветровой эрозии).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0648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Способы посева :</a:t>
            </a:r>
          </a:p>
        </p:txBody>
      </p:sp>
      <p:pic>
        <p:nvPicPr>
          <p:cNvPr id="3074" name="Picture 2" descr="Сеялка прямого посева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2687" t="46702" r="3284" b="2218"/>
          <a:stretch>
            <a:fillRect/>
          </a:stretch>
        </p:blipFill>
        <p:spPr bwMode="auto">
          <a:xfrm>
            <a:off x="1943200" y="4337720"/>
            <a:ext cx="72008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Сеялка прямого посева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22612" r="19990" b="90228"/>
          <a:stretch>
            <a:fillRect/>
          </a:stretch>
        </p:blipFill>
        <p:spPr bwMode="auto">
          <a:xfrm>
            <a:off x="171106" y="4581128"/>
            <a:ext cx="434570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Агротехнические требования к посадке картофеля.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ru-RU" i="1" dirty="0" smtClean="0">
                <a:latin typeface="Arial" pitchFamily="34" charset="0"/>
              </a:rPr>
              <a:t>2. Пропусков  ………………………………….не более 3%</a:t>
            </a:r>
          </a:p>
          <a:p>
            <a:pPr marL="457200" lvl="0" indent="-457200" algn="just"/>
            <a:r>
              <a:rPr lang="ru-RU" i="1" dirty="0" smtClean="0">
                <a:latin typeface="Arial" pitchFamily="34" charset="0"/>
              </a:rPr>
              <a:t>3. Всхожесть клубней  ………………………не менее 98%</a:t>
            </a:r>
          </a:p>
          <a:p>
            <a:pPr marL="457200" lvl="0" indent="-457200" algn="just"/>
            <a:r>
              <a:rPr lang="ru-RU" i="1" dirty="0" smtClean="0">
                <a:latin typeface="Arial" pitchFamily="34" charset="0"/>
              </a:rPr>
              <a:t>4. Ростки яровизированных клубней ……..не более 20 мм </a:t>
            </a:r>
          </a:p>
          <a:p>
            <a:pPr marL="457200" lvl="0" indent="-457200" algn="just"/>
            <a:r>
              <a:rPr lang="ru-RU" i="1" dirty="0" smtClean="0">
                <a:latin typeface="Arial" pitchFamily="34" charset="0"/>
              </a:rPr>
              <a:t>5. Клубни перед посадкой необходимо рассортировать на фракции:</a:t>
            </a:r>
          </a:p>
          <a:p>
            <a:pPr marL="914400" lvl="1" indent="-457200" algn="just"/>
            <a:r>
              <a:rPr lang="ru-RU" i="1" dirty="0" smtClean="0">
                <a:latin typeface="Arial" pitchFamily="34" charset="0"/>
              </a:rPr>
              <a:t>а) кормовая 30…50 мм</a:t>
            </a:r>
          </a:p>
          <a:p>
            <a:pPr marL="914400" lvl="1" indent="-457200" algn="just"/>
            <a:r>
              <a:rPr lang="ru-RU" i="1" dirty="0" smtClean="0">
                <a:latin typeface="Arial" pitchFamily="34" charset="0"/>
              </a:rPr>
              <a:t>б) семенная 50…80 мм</a:t>
            </a:r>
          </a:p>
          <a:p>
            <a:pPr marL="914400" lvl="1" indent="-457200" algn="just"/>
            <a:r>
              <a:rPr lang="ru-RU" i="1" dirty="0" smtClean="0">
                <a:latin typeface="Arial" pitchFamily="34" charset="0"/>
              </a:rPr>
              <a:t>в) продовольственная более 80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кукурузные,</a:t>
            </a:r>
            <a:endParaRPr lang="ru-RU" dirty="0"/>
          </a:p>
        </p:txBody>
      </p:sp>
      <p:pic>
        <p:nvPicPr>
          <p:cNvPr id="7" name="Picture 4" descr="схема СУПН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1"/>
            <a:ext cx="6411548" cy="628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еялка для кукурузы"/>
          <p:cNvPicPr>
            <a:picLocks noChangeAspect="1" noChangeArrowheads="1"/>
          </p:cNvPicPr>
          <p:nvPr/>
        </p:nvPicPr>
        <p:blipFill>
          <a:blip r:embed="rId2" cstate="print"/>
          <a:srcRect t="13720" b="10598"/>
          <a:stretch>
            <a:fillRect/>
          </a:stretch>
        </p:blipFill>
        <p:spPr bwMode="auto">
          <a:xfrm>
            <a:off x="-1" y="3429001"/>
            <a:ext cx="69483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1601787" y="0"/>
            <a:ext cx="75422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239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свекловичные,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5902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5604" t="10905"/>
          <a:stretch>
            <a:fillRect/>
          </a:stretch>
        </p:blipFill>
        <p:spPr bwMode="auto">
          <a:xfrm>
            <a:off x="4499992" y="3453054"/>
            <a:ext cx="4644008" cy="3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88024" y="1124744"/>
            <a:ext cx="2254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</a:rPr>
              <a:t>«</a:t>
            </a:r>
            <a:r>
              <a:rPr lang="ru-RU" dirty="0" err="1" smtClean="0">
                <a:solidFill>
                  <a:srgbClr val="FFC000"/>
                </a:solidFill>
                <a:latin typeface="Arial" pitchFamily="34" charset="0"/>
              </a:rPr>
              <a:t>мультикорн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</a:rPr>
              <a:t>»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29309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Сеялка точного высева</a:t>
            </a:r>
            <a:r>
              <a:rPr lang="de-DE" b="1" dirty="0" smtClean="0">
                <a:solidFill>
                  <a:srgbClr val="FFC000"/>
                </a:solidFill>
              </a:rPr>
              <a:t> ED 602 K</a:t>
            </a:r>
            <a:r>
              <a:rPr lang="de-DE" sz="3600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329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посевные комплексы;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  <p:pic>
        <p:nvPicPr>
          <p:cNvPr id="5" name="Picture 4" descr="ПНЕВМАТИЧКСКАЯ СЕЯ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980728"/>
            <a:ext cx="6828571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461317"/>
            <a:ext cx="8496944" cy="239668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Посевной комплекс состоит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из следующих узлов: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Бункер с отсеками для семян и туков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Семявысевающий</a:t>
            </a: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аппарат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Туковысевающий аппарат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Вентилятор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Коллектор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Гидросистема</a:t>
            </a: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для перевода сошников в транспортное положение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7. Пневматический </a:t>
            </a:r>
            <a:r>
              <a:rPr lang="ru-RU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семятукопровод</a:t>
            </a:r>
            <a:endParaRPr lang="ru-RU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 Гидроцилиндр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9. Механизм подъёма сошников при разворотах сеялки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10. Сошник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11. Прицепное устройство</a:t>
            </a:r>
            <a:endParaRPr lang="ru-RU" sz="1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788024" y="548680"/>
            <a:ext cx="381652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ПК «</a:t>
            </a:r>
            <a:r>
              <a:rPr lang="ru-RU" sz="2000" b="1" dirty="0" err="1" smtClean="0">
                <a:solidFill>
                  <a:srgbClr val="00B050"/>
                </a:solidFill>
              </a:rPr>
              <a:t>Агромастер</a:t>
            </a:r>
            <a:r>
              <a:rPr lang="ru-RU" sz="2000" b="1" dirty="0" smtClean="0">
                <a:solidFill>
                  <a:srgbClr val="00B050"/>
                </a:solidFill>
              </a:rPr>
              <a:t>» и «Кузбасс»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718679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C000"/>
                </a:solidFill>
              </a:rPr>
              <a:t>Семена и удобрения  при помощи дозирующих валиков попадают в центральный семяпровод (5). Воздушный поток, создаваемый вентилятором (2)  подхватывает зернотуковую смесь и транспортирует их в первичный коллектор-распределитель (6). Где продукт распределяется и направляется к  вторичным коллекторам-распределителям (7). Во вторичном коллекторе продукт распределятся  по сошниковым семяпроводам (8), и воздушным потоком направляется  на сошники (13). Сошники при движении посевного комплекса  образуют бороздки,  и  зернотуковая смесь полоской размещается на дно борозды. Заделка бороздок  происходит в результате </a:t>
            </a:r>
            <a:r>
              <a:rPr lang="ru-RU" sz="1800" b="1" dirty="0" err="1">
                <a:solidFill>
                  <a:srgbClr val="FFC000"/>
                </a:solidFill>
              </a:rPr>
              <a:t>самоосыпания</a:t>
            </a:r>
            <a:r>
              <a:rPr lang="ru-RU" sz="1800" b="1" dirty="0">
                <a:solidFill>
                  <a:srgbClr val="FFC000"/>
                </a:solidFill>
              </a:rPr>
              <a:t>  почвы и выравнивания почвы трехрядной пружинной бороной (15). Прикатывающие колеса (16), идущие по следу каждого сошника уплотняют почву.</a:t>
            </a:r>
            <a:r>
              <a:rPr lang="ru-RU" sz="1500" b="1" dirty="0">
                <a:solidFill>
                  <a:srgbClr val="FFC000"/>
                </a:solidFill>
              </a:rPr>
              <a:t>  </a:t>
            </a:r>
          </a:p>
        </p:txBody>
      </p:sp>
      <p:pic>
        <p:nvPicPr>
          <p:cNvPr id="13320" name="Picture 8" descr="1"/>
          <p:cNvPicPr>
            <a:picLocks noChangeAspect="1" noChangeArrowheads="1"/>
          </p:cNvPicPr>
          <p:nvPr/>
        </p:nvPicPr>
        <p:blipFill>
          <a:blip r:embed="rId2" cstate="print"/>
          <a:srcRect r="5901" b="19384"/>
          <a:stretch>
            <a:fillRect/>
          </a:stretch>
        </p:blipFill>
        <p:spPr bwMode="auto">
          <a:xfrm>
            <a:off x="0" y="908720"/>
            <a:ext cx="8892480" cy="273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329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посевные комплексы;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0"/>
            <a:ext cx="673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9933FF"/>
                </a:solidFill>
                <a:latin typeface="Arial" pitchFamily="34" charset="0"/>
              </a:rPr>
              <a:t>Классификация машин для посева и посадки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5221</TotalTime>
  <Words>818</Words>
  <Application>Microsoft Office PowerPoint</Application>
  <PresentationFormat>Экран (4:3)</PresentationFormat>
  <Paragraphs>149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ТЕМА: Машины для посева и посадки</vt:lpstr>
      <vt:lpstr>ВОПРОС № 1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User</cp:lastModifiedBy>
  <cp:revision>431</cp:revision>
  <dcterms:created xsi:type="dcterms:W3CDTF">2005-10-14T10:01:51Z</dcterms:created>
  <dcterms:modified xsi:type="dcterms:W3CDTF">2020-04-06T19:59:42Z</dcterms:modified>
</cp:coreProperties>
</file>