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256" r:id="rId2"/>
    <p:sldId id="264" r:id="rId3"/>
    <p:sldId id="269" r:id="rId4"/>
    <p:sldId id="289" r:id="rId5"/>
    <p:sldId id="271" r:id="rId6"/>
    <p:sldId id="274" r:id="rId7"/>
    <p:sldId id="275" r:id="rId8"/>
    <p:sldId id="277" r:id="rId9"/>
    <p:sldId id="279" r:id="rId10"/>
    <p:sldId id="282" r:id="rId11"/>
    <p:sldId id="287" r:id="rId12"/>
    <p:sldId id="290" r:id="rId13"/>
    <p:sldId id="293" r:id="rId14"/>
    <p:sldId id="294" r:id="rId15"/>
    <p:sldId id="299" r:id="rId16"/>
    <p:sldId id="298" r:id="rId17"/>
    <p:sldId id="295" r:id="rId18"/>
    <p:sldId id="297" r:id="rId19"/>
    <p:sldId id="29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EE51B-F551-482E-A5D2-2CCBDBD4E8C8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CFDCC-1326-4B9E-A23E-4A971BF70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272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FDCC-1326-4B9E-A23E-4A971BF700A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272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FDCC-1326-4B9E-A23E-4A971BF700A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6889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FDCC-1326-4B9E-A23E-4A971BF700A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328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FDCC-1326-4B9E-A23E-4A971BF700A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848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FDCC-1326-4B9E-A23E-4A971BF700A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685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FDCC-1326-4B9E-A23E-4A971BF700A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86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FDCC-1326-4B9E-A23E-4A971BF700A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800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FDCC-1326-4B9E-A23E-4A971BF700A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2516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FDCC-1326-4B9E-A23E-4A971BF700A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846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FDCC-1326-4B9E-A23E-4A971BF700A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357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FDCC-1326-4B9E-A23E-4A971BF700A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307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FDCC-1326-4B9E-A23E-4A971BF700A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447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A031-8ACA-4381-83CE-D90A817EC703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97D56-39A9-4802-AA75-3B5695CFE5B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A031-8ACA-4381-83CE-D90A817EC703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97D56-39A9-4802-AA75-3B5695CFE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A031-8ACA-4381-83CE-D90A817EC703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97D56-39A9-4802-AA75-3B5695CFE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A031-8ACA-4381-83CE-D90A817EC703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97D56-39A9-4802-AA75-3B5695CFE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A031-8ACA-4381-83CE-D90A817EC703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97D56-39A9-4802-AA75-3B5695CFE5B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A031-8ACA-4381-83CE-D90A817EC703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97D56-39A9-4802-AA75-3B5695CFE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A031-8ACA-4381-83CE-D90A817EC703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97D56-39A9-4802-AA75-3B5695CFE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A031-8ACA-4381-83CE-D90A817EC703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97D56-39A9-4802-AA75-3B5695CFE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A031-8ACA-4381-83CE-D90A817EC703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97D56-39A9-4802-AA75-3B5695CFE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A031-8ACA-4381-83CE-D90A817EC703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97D56-39A9-4802-AA75-3B5695CFE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A031-8ACA-4381-83CE-D90A817EC703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8197D56-39A9-4802-AA75-3B5695CFE5B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C5AA031-8ACA-4381-83CE-D90A817EC703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8197D56-39A9-4802-AA75-3B5695CFE5BF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4696" cy="28494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Химический состав и анализ кормов.</a:t>
            </a:r>
            <a:br>
              <a:rPr lang="ru-RU" dirty="0" smtClean="0"/>
            </a:br>
            <a:r>
              <a:rPr lang="ru-RU" dirty="0" smtClean="0"/>
              <a:t>Оценка </a:t>
            </a:r>
            <a:r>
              <a:rPr lang="ru-RU" dirty="0" smtClean="0"/>
              <a:t>питательности кормов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75" y="0"/>
            <a:ext cx="5072063" cy="5000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Значение витаминов</a:t>
            </a:r>
            <a:endParaRPr lang="ru-RU" sz="3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502" name="Group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723743"/>
              </p:ext>
            </p:extLst>
          </p:nvPr>
        </p:nvGraphicFramePr>
        <p:xfrm>
          <a:off x="41275" y="571500"/>
          <a:ext cx="9036050" cy="6140832"/>
        </p:xfrm>
        <a:graphic>
          <a:graphicData uri="http://schemas.openxmlformats.org/drawingml/2006/table">
            <a:tbl>
              <a:tblPr/>
              <a:tblGrid>
                <a:gridCol w="2101850"/>
                <a:gridCol w="3571875"/>
                <a:gridCol w="3362325"/>
              </a:tblGrid>
              <a:tr h="700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Тиамин (В</a:t>
                      </a:r>
                      <a:r>
                        <a:rPr kumimoji="0" lang="ru-RU" sz="2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Получение энергии из углеводов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Истощение, паралич, кровотечения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Рибофлавин (В</a:t>
                      </a:r>
                      <a:r>
                        <a:rPr kumimoji="0" lang="ru-RU" sz="2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Обмен веществ, сохранение слизистых оболочек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Поражение кожи, энтериты, нарушение зрения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44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Пиридоксин (В</a:t>
                      </a:r>
                      <a:r>
                        <a:rPr kumimoji="0" lang="ru-RU" sz="2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Обмен жиров, белков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Депрессия, кровотечения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Никотиновая кислота 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Углеводный обмен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Дерматиты, </a:t>
                      </a: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диаррея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, мышечная слабость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Витамин  В</a:t>
                      </a:r>
                      <a:r>
                        <a:rPr kumimoji="0" lang="ru-RU" sz="2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12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Образование эритроцитов, белковый обмен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Анемия, истощение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Витамин  С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Антиоксидант, кроветворе-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ние, свертывание крови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Цинга, кровотечения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636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Витамин А (каротин)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Обмен веществ, рост, зрение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Куриная слепота, дерматиты, воспаление глаз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Витамин 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D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Обмен кальция и фосфора, рост костей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Рахит, остеомаляция, </a:t>
                      </a: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остеопароз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Витамин Е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Антиоксидант, развитие половой системы и мышц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Анемия, мышечная слабость, бесплодие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-84138" y="-20638"/>
            <a:ext cx="9144001" cy="5000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Значение минеральных веществ</a:t>
            </a:r>
          </a:p>
        </p:txBody>
      </p:sp>
      <p:graphicFrame>
        <p:nvGraphicFramePr>
          <p:cNvPr id="23609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775301"/>
              </p:ext>
            </p:extLst>
          </p:nvPr>
        </p:nvGraphicFramePr>
        <p:xfrm>
          <a:off x="47625" y="638175"/>
          <a:ext cx="9036050" cy="6176963"/>
        </p:xfrm>
        <a:graphic>
          <a:graphicData uri="http://schemas.openxmlformats.org/drawingml/2006/table">
            <a:tbl>
              <a:tblPr/>
              <a:tblGrid>
                <a:gridCol w="1928813"/>
                <a:gridCol w="7107237"/>
              </a:tblGrid>
              <a:tr h="385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Элемент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Функции в организме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Вода (Н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О)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Растворитель, диэлектрик, составная часть клетки, </a:t>
                      </a: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хладоагент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, переносчик, участник биохимических реакций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Натрий (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Na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Мембранный потенциал, обмен минеральных веществ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Калий (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K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Мембранный потенциал, обмен минеральных веществ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Кальций (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Ca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В составе костной ткани, свертывание крови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Магний (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Mg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В составе костной ткани, </a:t>
                      </a: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кофактор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 ферментов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Фосфор (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P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В костной ткани,  ДНК и РНК, энергетический обмен  (АТФ)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Хлор (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Cl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Обмен минеральных веществ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Сера (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S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Обмен белков, липидов, углеводов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Железо (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Fe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Компонент гемоглобина, миоглобина, </a:t>
                      </a: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цитохромов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Цинк (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Zn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Кофактор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 ферментов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Марганец (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Mn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Ферменты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Медь (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Cu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Оксидазы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Кобальт (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Co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Витамин В12, эритроциты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Селен (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Se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Кофактор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 ферментов, 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Йод (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I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В составе гормонов щитовидной железы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ru-RU" sz="3200" b="1" dirty="0"/>
              <a:t>Методы и техника определения переваримости кормов  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/>
              <a:t>перевариваемость</a:t>
            </a:r>
            <a:r>
              <a:rPr lang="ru-RU" dirty="0" smtClean="0"/>
              <a:t> представляет собой ряд гидролитических расщеплений составных частей корма (белков, жиров и углеводов) под влиянием ферментов пищеварительных соков</a:t>
            </a:r>
            <a:endParaRPr lang="ru-RU" dirty="0"/>
          </a:p>
        </p:txBody>
      </p:sp>
      <p:pic>
        <p:nvPicPr>
          <p:cNvPr id="5" name="Содержимое 4" descr="движение белка в организме жвачных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09215" y="2714620"/>
            <a:ext cx="4734785" cy="3542394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Переваримость корма определяют в специальных опытах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Наиболее  точным считается </a:t>
            </a:r>
            <a:r>
              <a:rPr lang="ru-RU" b="1" dirty="0" smtClean="0"/>
              <a:t>физиологический (балансовый) опыт</a:t>
            </a:r>
            <a:r>
              <a:rPr lang="ru-RU" dirty="0" smtClean="0"/>
              <a:t> определения переваримости кормов. Для этого подбирают 3—5 аналогичных животных, одинаковых по возрасту, полу, живой массе, продуктивности и происхождению.</a:t>
            </a:r>
          </a:p>
          <a:p>
            <a:r>
              <a:rPr lang="ru-RU" b="1" dirty="0" smtClean="0"/>
              <a:t>Балансовые опыты</a:t>
            </a:r>
            <a:r>
              <a:rPr lang="ru-RU" dirty="0" smtClean="0"/>
              <a:t> бывают простые (физиологические) и сложные (дифференцированные).</a:t>
            </a:r>
          </a:p>
          <a:p>
            <a:endParaRPr lang="ru-RU" dirty="0"/>
          </a:p>
        </p:txBody>
      </p:sp>
      <p:pic>
        <p:nvPicPr>
          <p:cNvPr id="5" name="Содержимое 4" descr="food-1516975_128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780" y="2842419"/>
            <a:ext cx="3901440" cy="25908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-99392"/>
            <a:ext cx="8964488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	</a:t>
            </a:r>
            <a:br>
              <a:rPr lang="ru-RU" dirty="0" smtClean="0"/>
            </a:br>
            <a:r>
              <a:rPr lang="ru-RU" sz="3600" b="1" dirty="0" smtClean="0"/>
              <a:t>Факторы, влияющие на переваримость кормов</a:t>
            </a:r>
            <a:endParaRPr lang="ru-RU" sz="3600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124744"/>
            <a:ext cx="8147248" cy="5199856"/>
          </a:xfrm>
        </p:spPr>
        <p:txBody>
          <a:bodyPr>
            <a:noAutofit/>
          </a:bodyPr>
          <a:lstStyle/>
          <a:p>
            <a:pPr lvl="0"/>
            <a:r>
              <a:rPr lang="ru-RU" sz="2800" dirty="0" smtClean="0"/>
              <a:t>вид животных;</a:t>
            </a:r>
          </a:p>
          <a:p>
            <a:pPr lvl="0"/>
            <a:r>
              <a:rPr lang="ru-RU" sz="2800" dirty="0" smtClean="0"/>
              <a:t>порода. Например, мясной скот (казахская белоголовая порода) лучше переваривает клетчатку грубого веточного корма и камыша при зимней пастьбе, чем молочно-мясной скот или молочный;</a:t>
            </a:r>
          </a:p>
          <a:p>
            <a:pPr lvl="0"/>
            <a:r>
              <a:rPr lang="ru-RU" sz="2800" dirty="0" smtClean="0"/>
              <a:t>индивидуальные особенности; величина кормовой дачи;</a:t>
            </a:r>
          </a:p>
          <a:p>
            <a:pPr lvl="0"/>
            <a:r>
              <a:rPr lang="ru-RU" sz="2800" dirty="0" smtClean="0"/>
              <a:t>аппетит животных; режим кормления;</a:t>
            </a:r>
          </a:p>
          <a:p>
            <a:pPr lvl="0"/>
            <a:r>
              <a:rPr lang="ru-RU" sz="2800" dirty="0" smtClean="0"/>
              <a:t>состав рациона. Чем больше клетчатки в рационе, тем ниже его переваримость, особенно у </a:t>
            </a:r>
            <a:r>
              <a:rPr lang="ru-RU" sz="2800" dirty="0" err="1" smtClean="0"/>
              <a:t>моногастричных</a:t>
            </a:r>
            <a:r>
              <a:rPr lang="ru-RU" sz="2800" dirty="0" smtClean="0"/>
              <a:t> животных;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04088"/>
            <a:ext cx="7787208" cy="5620512"/>
          </a:xfrm>
        </p:spPr>
        <p:txBody>
          <a:bodyPr>
            <a:normAutofit fontScale="92500"/>
          </a:bodyPr>
          <a:lstStyle/>
          <a:p>
            <a:pPr lvl="0"/>
            <a:r>
              <a:rPr lang="ru-RU" dirty="0"/>
              <a:t>уровень протеинового питания. Для нормального пищеварения необходимо, чтобы на 8—10 частей </a:t>
            </a:r>
            <a:r>
              <a:rPr lang="ru-RU" dirty="0" err="1"/>
              <a:t>безазотистых</a:t>
            </a:r>
            <a:r>
              <a:rPr lang="ru-RU" dirty="0"/>
              <a:t> питательных веществ корма приходилось не менее 1 части протеина;</a:t>
            </a:r>
          </a:p>
          <a:p>
            <a:pPr lvl="0"/>
            <a:r>
              <a:rPr lang="ru-RU" dirty="0"/>
              <a:t>подготовка корма к скармливанию. Измельчение, запаривание, </a:t>
            </a:r>
            <a:r>
              <a:rPr lang="ru-RU" dirty="0" err="1"/>
              <a:t>экструдирование</a:t>
            </a:r>
            <a:r>
              <a:rPr lang="ru-RU" dirty="0"/>
              <a:t>, химическая обработка грубых кормов способствуют улучшению переваримости питательных веществ рациона на 5—20 %;</a:t>
            </a:r>
          </a:p>
          <a:p>
            <a:pPr lvl="0"/>
            <a:r>
              <a:rPr lang="ru-RU" dirty="0"/>
              <a:t>сахаропротеиновое отношение; добавка ферментов к рациону;</a:t>
            </a:r>
          </a:p>
          <a:p>
            <a:pPr lvl="0"/>
            <a:r>
              <a:rPr lang="ru-RU" dirty="0"/>
              <a:t>состояние упитанности. Истощенные животные хуже переваривают корм, чем нормально упитанные; возраст.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1627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7667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Суммарное полезное действие питательных веществ, заключенных в корме, отражает ЭНЕРГЕТИЧЕСКУЮ ПИТАТЕЛЬНОСТЬ КОРМА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Баланс азота (</a:t>
            </a:r>
            <a:r>
              <a:rPr lang="en-US" dirty="0" smtClean="0"/>
              <a:t>N</a:t>
            </a:r>
            <a:r>
              <a:rPr lang="ru-RU" dirty="0" smtClean="0"/>
              <a:t>) можно определить по формуле:</a:t>
            </a:r>
          </a:p>
          <a:p>
            <a:r>
              <a:rPr lang="ru-RU" b="1" dirty="0" smtClean="0"/>
              <a:t>Баланс </a:t>
            </a:r>
            <a:r>
              <a:rPr lang="en-US" b="1" dirty="0" smtClean="0"/>
              <a:t>N</a:t>
            </a:r>
            <a:r>
              <a:rPr lang="ru-RU" b="1" dirty="0" smtClean="0"/>
              <a:t>=</a:t>
            </a:r>
            <a:r>
              <a:rPr lang="en-US" b="1" dirty="0" smtClean="0"/>
              <a:t>N</a:t>
            </a:r>
            <a:r>
              <a:rPr lang="ru-RU" b="1" dirty="0" smtClean="0"/>
              <a:t>корма – (</a:t>
            </a:r>
            <a:r>
              <a:rPr lang="en-US" b="1" dirty="0" smtClean="0"/>
              <a:t>N</a:t>
            </a:r>
            <a:r>
              <a:rPr lang="ru-RU" b="1" dirty="0" smtClean="0"/>
              <a:t>кала + </a:t>
            </a:r>
            <a:r>
              <a:rPr lang="ru-RU" b="1" dirty="0" err="1" smtClean="0"/>
              <a:t>Nмочи</a:t>
            </a:r>
            <a:r>
              <a:rPr lang="ru-RU" b="1" dirty="0" smtClean="0"/>
              <a:t> + </a:t>
            </a:r>
            <a:r>
              <a:rPr lang="en-US" b="1" dirty="0" smtClean="0"/>
              <a:t>N</a:t>
            </a:r>
            <a:r>
              <a:rPr lang="ru-RU" b="1" dirty="0" smtClean="0"/>
              <a:t>отложений и продукции)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Баланс углерода  (</a:t>
            </a:r>
            <a:r>
              <a:rPr lang="en-US" dirty="0" smtClean="0"/>
              <a:t>C</a:t>
            </a:r>
            <a:r>
              <a:rPr lang="ru-RU" dirty="0" smtClean="0"/>
              <a:t>) рассчитывают по формуле:</a:t>
            </a:r>
          </a:p>
          <a:p>
            <a:r>
              <a:rPr lang="ru-RU" b="1" dirty="0" smtClean="0"/>
              <a:t>Баланс С= С</a:t>
            </a:r>
            <a:r>
              <a:rPr lang="ru-RU" b="1" baseline="-25000" dirty="0" smtClean="0"/>
              <a:t>корма </a:t>
            </a:r>
            <a:r>
              <a:rPr lang="ru-RU" b="1" dirty="0" smtClean="0"/>
              <a:t>– (С</a:t>
            </a:r>
            <a:r>
              <a:rPr lang="ru-RU" b="1" baseline="-25000" dirty="0" smtClean="0"/>
              <a:t>кала</a:t>
            </a:r>
            <a:r>
              <a:rPr lang="ru-RU" b="1" dirty="0" smtClean="0"/>
              <a:t> +С</a:t>
            </a:r>
            <a:r>
              <a:rPr lang="ru-RU" b="1" baseline="-25000" dirty="0" smtClean="0"/>
              <a:t>мочи</a:t>
            </a:r>
            <a:r>
              <a:rPr lang="ru-RU" b="1" dirty="0" smtClean="0"/>
              <a:t> +</a:t>
            </a:r>
            <a:r>
              <a:rPr lang="ru-RU" b="1" dirty="0" err="1" smtClean="0"/>
              <a:t>С</a:t>
            </a:r>
            <a:r>
              <a:rPr lang="ru-RU" b="1" baseline="-25000" dirty="0" err="1" smtClean="0"/>
              <a:t>дыхательных</a:t>
            </a:r>
            <a:r>
              <a:rPr lang="ru-RU" b="1" baseline="-25000" dirty="0" smtClean="0"/>
              <a:t> газов</a:t>
            </a:r>
            <a:r>
              <a:rPr lang="ru-RU" b="1" dirty="0" smtClean="0"/>
              <a:t> +</a:t>
            </a:r>
            <a:r>
              <a:rPr lang="ru-RU" b="1" dirty="0" err="1" smtClean="0"/>
              <a:t>С</a:t>
            </a:r>
            <a:r>
              <a:rPr lang="ru-RU" b="1" baseline="-25000" dirty="0" err="1" smtClean="0"/>
              <a:t>кишечных</a:t>
            </a:r>
            <a:r>
              <a:rPr lang="ru-RU" b="1" baseline="-25000" dirty="0" smtClean="0"/>
              <a:t> </a:t>
            </a:r>
            <a:r>
              <a:rPr lang="ru-RU" b="1" baseline="-25000" dirty="0" err="1" smtClean="0"/>
              <a:t>газов</a:t>
            </a:r>
            <a:r>
              <a:rPr lang="ru-RU" b="1" baseline="-25000" dirty="0" smtClean="0"/>
              <a:t> </a:t>
            </a:r>
            <a:r>
              <a:rPr lang="ru-RU" b="1" dirty="0" smtClean="0"/>
              <a:t>+ С </a:t>
            </a:r>
            <a:r>
              <a:rPr lang="ru-RU" b="1" baseline="-25000" dirty="0" smtClean="0"/>
              <a:t>отложений и продукции</a:t>
            </a:r>
            <a:r>
              <a:rPr lang="ru-RU" b="1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Содержание обменной энергии в корме или рационе определяют 2 способами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928803"/>
            <a:ext cx="4040188" cy="1137782"/>
          </a:xfrm>
        </p:spPr>
        <p:txBody>
          <a:bodyPr/>
          <a:lstStyle/>
          <a:p>
            <a:r>
              <a:rPr lang="ru-RU" sz="2000" dirty="0" smtClean="0"/>
              <a:t>Содержание обменной энергии (ОЭ) рассчитывают по следующим формулам</a:t>
            </a:r>
            <a:r>
              <a:rPr lang="ru-RU" dirty="0" smtClean="0"/>
              <a:t>: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По уравнениям регрессии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457200" y="3233854"/>
            <a:ext cx="4040188" cy="3126465"/>
          </a:xfrm>
        </p:spPr>
        <p:txBody>
          <a:bodyPr/>
          <a:lstStyle/>
          <a:p>
            <a:r>
              <a:rPr lang="ru-RU" dirty="0" err="1" smtClean="0"/>
              <a:t>ОЭ</a:t>
            </a:r>
            <a:r>
              <a:rPr lang="ru-RU" baseline="-25000" dirty="0" err="1" smtClean="0"/>
              <a:t>жвачных</a:t>
            </a:r>
            <a:r>
              <a:rPr lang="ru-RU" baseline="-25000" dirty="0" smtClean="0"/>
              <a:t> и лошадей</a:t>
            </a:r>
            <a:r>
              <a:rPr lang="ru-RU" dirty="0" smtClean="0"/>
              <a:t> =ВЭ - (</a:t>
            </a:r>
            <a:r>
              <a:rPr lang="ru-RU" dirty="0" err="1" smtClean="0"/>
              <a:t>Э</a:t>
            </a:r>
            <a:r>
              <a:rPr lang="ru-RU" baseline="-25000" dirty="0" err="1" smtClean="0"/>
              <a:t>кала</a:t>
            </a:r>
            <a:r>
              <a:rPr lang="ru-RU" dirty="0" smtClean="0"/>
              <a:t> + </a:t>
            </a:r>
            <a:r>
              <a:rPr lang="ru-RU" dirty="0" err="1" smtClean="0"/>
              <a:t>Э</a:t>
            </a:r>
            <a:r>
              <a:rPr lang="ru-RU" baseline="-25000" dirty="0" err="1" smtClean="0"/>
              <a:t>мочи</a:t>
            </a:r>
            <a:r>
              <a:rPr lang="ru-RU" dirty="0" err="1" smtClean="0"/>
              <a:t>+Э</a:t>
            </a:r>
            <a:r>
              <a:rPr lang="ru-RU" baseline="-25000" dirty="0" err="1" smtClean="0"/>
              <a:t>кишечныхгазов</a:t>
            </a:r>
            <a:r>
              <a:rPr lang="ru-RU" dirty="0" smtClean="0"/>
              <a:t>). </a:t>
            </a:r>
          </a:p>
          <a:p>
            <a:r>
              <a:rPr lang="ru-RU" dirty="0" err="1" smtClean="0"/>
              <a:t>ОЭ</a:t>
            </a:r>
            <a:r>
              <a:rPr lang="ru-RU" baseline="-25000" dirty="0" err="1" smtClean="0"/>
              <a:t>свиней</a:t>
            </a:r>
            <a:r>
              <a:rPr lang="ru-RU" dirty="0" smtClean="0"/>
              <a:t> = ВЭ - (</a:t>
            </a:r>
            <a:r>
              <a:rPr lang="ru-RU" dirty="0" err="1" smtClean="0"/>
              <a:t>Э</a:t>
            </a:r>
            <a:r>
              <a:rPr lang="ru-RU" baseline="-25000" dirty="0" err="1" smtClean="0"/>
              <a:t>кала</a:t>
            </a:r>
            <a:r>
              <a:rPr lang="ru-RU" baseline="-25000" dirty="0" smtClean="0"/>
              <a:t> </a:t>
            </a:r>
            <a:r>
              <a:rPr lang="ru-RU" dirty="0" smtClean="0"/>
              <a:t>+ </a:t>
            </a:r>
            <a:r>
              <a:rPr lang="ru-RU" dirty="0" err="1" smtClean="0"/>
              <a:t>Э</a:t>
            </a:r>
            <a:r>
              <a:rPr lang="ru-RU" baseline="-25000" dirty="0" err="1" smtClean="0"/>
              <a:t>мочи</a:t>
            </a:r>
            <a:r>
              <a:rPr lang="ru-RU" dirty="0" smtClean="0"/>
              <a:t>).</a:t>
            </a:r>
          </a:p>
          <a:p>
            <a:r>
              <a:rPr lang="ru-RU" dirty="0" err="1" smtClean="0"/>
              <a:t>ОЭ.</a:t>
            </a:r>
            <a:r>
              <a:rPr lang="ru-RU" baseline="-25000" dirty="0" err="1" smtClean="0"/>
              <a:t>птиц</a:t>
            </a:r>
            <a:r>
              <a:rPr lang="ru-RU" dirty="0" smtClean="0"/>
              <a:t> = ВЭ - </a:t>
            </a:r>
            <a:r>
              <a:rPr lang="ru-RU" dirty="0" err="1" smtClean="0"/>
              <a:t>Э</a:t>
            </a:r>
            <a:r>
              <a:rPr lang="ru-RU" baseline="-25000" dirty="0" err="1" smtClean="0"/>
              <a:t>помета</a:t>
            </a:r>
            <a:r>
              <a:rPr lang="ru-RU" dirty="0" smtClean="0"/>
              <a:t>.	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для крупного рогатого скота:</a:t>
            </a:r>
          </a:p>
          <a:p>
            <a:r>
              <a:rPr lang="ru-RU" dirty="0" smtClean="0"/>
              <a:t>ОЭ= 17,46 </a:t>
            </a:r>
            <a:r>
              <a:rPr lang="ru-RU" dirty="0" err="1" smtClean="0"/>
              <a:t>пП</a:t>
            </a:r>
            <a:r>
              <a:rPr lang="ru-RU" dirty="0" smtClean="0"/>
              <a:t> + 31,23 </a:t>
            </a:r>
            <a:r>
              <a:rPr lang="ru-RU" dirty="0" err="1" smtClean="0"/>
              <a:t>пЖ</a:t>
            </a:r>
            <a:r>
              <a:rPr lang="ru-RU" dirty="0" smtClean="0"/>
              <a:t> + 13,65п К + 14,78п БЭВ;</a:t>
            </a:r>
          </a:p>
          <a:p>
            <a:pPr lvl="0"/>
            <a:r>
              <a:rPr lang="ru-RU" dirty="0" smtClean="0"/>
              <a:t>для овец:</a:t>
            </a:r>
          </a:p>
          <a:p>
            <a:r>
              <a:rPr lang="ru-RU" dirty="0" smtClean="0"/>
              <a:t>ОЭ= 17,71 </a:t>
            </a:r>
            <a:r>
              <a:rPr lang="ru-RU" dirty="0" err="1" smtClean="0"/>
              <a:t>пП</a:t>
            </a:r>
            <a:r>
              <a:rPr lang="ru-RU" dirty="0" smtClean="0"/>
              <a:t> + 37,89 </a:t>
            </a:r>
            <a:r>
              <a:rPr lang="ru-RU" dirty="0" err="1" smtClean="0"/>
              <a:t>пЖ</a:t>
            </a:r>
            <a:r>
              <a:rPr lang="ru-RU" dirty="0" smtClean="0"/>
              <a:t> + 13,44 </a:t>
            </a:r>
            <a:r>
              <a:rPr lang="ru-RU" dirty="0" err="1" smtClean="0"/>
              <a:t>пК</a:t>
            </a:r>
            <a:r>
              <a:rPr lang="ru-RU" dirty="0" smtClean="0"/>
              <a:t> + 14,78 </a:t>
            </a:r>
            <a:r>
              <a:rPr lang="ru-RU" dirty="0" err="1" smtClean="0"/>
              <a:t>пБЭВ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для лошадей:</a:t>
            </a:r>
          </a:p>
          <a:p>
            <a:r>
              <a:rPr lang="ru-RU" dirty="0" smtClean="0"/>
              <a:t>ОЭ19,46 </a:t>
            </a:r>
            <a:r>
              <a:rPr lang="ru-RU" dirty="0" err="1" smtClean="0"/>
              <a:t>пП</a:t>
            </a:r>
            <a:r>
              <a:rPr lang="ru-RU" dirty="0" smtClean="0"/>
              <a:t> + 35,43 </a:t>
            </a:r>
            <a:r>
              <a:rPr lang="ru-RU" dirty="0" err="1" smtClean="0"/>
              <a:t>пЖ</a:t>
            </a:r>
            <a:r>
              <a:rPr lang="ru-RU" dirty="0" smtClean="0"/>
              <a:t> + 15,95 </a:t>
            </a:r>
            <a:r>
              <a:rPr lang="ru-RU" dirty="0" err="1" smtClean="0"/>
              <a:t>пК</a:t>
            </a:r>
            <a:r>
              <a:rPr lang="ru-RU" dirty="0" smtClean="0"/>
              <a:t> + 15,95 </a:t>
            </a:r>
            <a:r>
              <a:rPr lang="ru-RU" dirty="0" err="1" smtClean="0"/>
              <a:t>пБЭВ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для свиней:</a:t>
            </a:r>
          </a:p>
          <a:p>
            <a:r>
              <a:rPr lang="ru-RU" dirty="0" smtClean="0"/>
              <a:t>ОЭ = 20,85 </a:t>
            </a:r>
            <a:r>
              <a:rPr lang="ru-RU" dirty="0" err="1" smtClean="0"/>
              <a:t>пП</a:t>
            </a:r>
            <a:r>
              <a:rPr lang="ru-RU" dirty="0" smtClean="0"/>
              <a:t> + 36,3 </a:t>
            </a:r>
            <a:r>
              <a:rPr lang="ru-RU" dirty="0" err="1" smtClean="0"/>
              <a:t>пЖ</a:t>
            </a:r>
            <a:r>
              <a:rPr lang="ru-RU" dirty="0" smtClean="0"/>
              <a:t> + 14,27 </a:t>
            </a:r>
            <a:r>
              <a:rPr lang="ru-RU" dirty="0" err="1" smtClean="0"/>
              <a:t>пК</a:t>
            </a:r>
            <a:r>
              <a:rPr lang="ru-RU" dirty="0" smtClean="0"/>
              <a:t> + 16,95 </a:t>
            </a:r>
            <a:r>
              <a:rPr lang="ru-RU" dirty="0" err="1" smtClean="0"/>
              <a:t>пБЭВ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для птиц:</a:t>
            </a:r>
          </a:p>
          <a:p>
            <a:r>
              <a:rPr lang="ru-RU" dirty="0" smtClean="0"/>
              <a:t>ОЭ = 17,84 </a:t>
            </a:r>
            <a:r>
              <a:rPr lang="ru-RU" dirty="0" err="1" smtClean="0"/>
              <a:t>пП</a:t>
            </a:r>
            <a:r>
              <a:rPr lang="ru-RU" dirty="0" smtClean="0"/>
              <a:t> + 39,78 </a:t>
            </a:r>
            <a:r>
              <a:rPr lang="ru-RU" dirty="0" err="1" smtClean="0"/>
              <a:t>пЖ</a:t>
            </a:r>
            <a:r>
              <a:rPr lang="ru-RU" dirty="0" smtClean="0"/>
              <a:t> + 17,71 </a:t>
            </a:r>
            <a:r>
              <a:rPr lang="ru-RU" dirty="0" err="1" smtClean="0"/>
              <a:t>пК</a:t>
            </a:r>
            <a:r>
              <a:rPr lang="ru-RU" dirty="0" smtClean="0"/>
              <a:t> + 17,71 </a:t>
            </a:r>
            <a:r>
              <a:rPr lang="ru-RU" dirty="0" err="1" smtClean="0"/>
              <a:t>пБЭВ</a:t>
            </a:r>
            <a:r>
              <a:rPr lang="ru-RU" dirty="0" smtClean="0"/>
              <a:t>, где: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Недостаток минеральных элементов в рационе балансируют разнообразными </a:t>
            </a:r>
            <a:r>
              <a:rPr lang="ru-RU" sz="2800" b="1" i="1" dirty="0" smtClean="0"/>
              <a:t>минеральными подкормками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b="1" dirty="0" smtClean="0"/>
              <a:t>кальциевые добавки</a:t>
            </a:r>
            <a:r>
              <a:rPr lang="ru-RU" dirty="0" smtClean="0"/>
              <a:t> (в основном нерастворимы в воде): чистые известняки, известняковый туф, мел кормовой, травертины, ракушки. Все они содержат 32—37 % кальция;</a:t>
            </a:r>
          </a:p>
          <a:p>
            <a:pPr lvl="0"/>
            <a:r>
              <a:rPr lang="ru-RU" b="1" dirty="0" smtClean="0"/>
              <a:t>фосфорные добавки</a:t>
            </a:r>
            <a:r>
              <a:rPr lang="ru-RU" dirty="0" smtClean="0"/>
              <a:t> (все растворимы в воде): </a:t>
            </a:r>
            <a:r>
              <a:rPr lang="ru-RU" dirty="0" err="1" smtClean="0"/>
              <a:t>динатрийофосфат</a:t>
            </a:r>
            <a:r>
              <a:rPr lang="ru-RU" dirty="0" smtClean="0"/>
              <a:t> (22 % фосфора), </a:t>
            </a:r>
            <a:r>
              <a:rPr lang="ru-RU" dirty="0" err="1" smtClean="0"/>
              <a:t>мононатрий</a:t>
            </a:r>
            <a:r>
              <a:rPr lang="ru-RU" dirty="0" smtClean="0"/>
              <a:t> фосфат (24—25 % фосфора);</a:t>
            </a:r>
          </a:p>
          <a:p>
            <a:pPr lvl="0"/>
            <a:r>
              <a:rPr lang="ru-RU" b="1" dirty="0" err="1" smtClean="0"/>
              <a:t>кальцийфосфорные</a:t>
            </a:r>
            <a:r>
              <a:rPr lang="ru-RU" b="1" dirty="0" smtClean="0"/>
              <a:t> добавки</a:t>
            </a:r>
            <a:r>
              <a:rPr lang="ru-RU" dirty="0" smtClean="0"/>
              <a:t>: </a:t>
            </a:r>
            <a:r>
              <a:rPr lang="ru-RU" dirty="0" err="1" smtClean="0"/>
              <a:t>обесфторенный</a:t>
            </a:r>
            <a:r>
              <a:rPr lang="ru-RU" dirty="0" smtClean="0"/>
              <a:t> фосфат (34 % кальция и 18 % фосфора), костная мука (30 % кальция и 16 % фосфора), кормовой преципитат (16 % кальция и 23 % фосфора);</a:t>
            </a:r>
          </a:p>
          <a:p>
            <a:pPr lvl="0"/>
            <a:r>
              <a:rPr lang="ru-RU" b="1" dirty="0" smtClean="0"/>
              <a:t>поваренная соль</a:t>
            </a:r>
            <a:r>
              <a:rPr lang="ru-RU" dirty="0" smtClean="0"/>
              <a:t> (39 % натрия, 61 % хлора);</a:t>
            </a:r>
          </a:p>
          <a:p>
            <a:pPr lvl="0"/>
            <a:r>
              <a:rPr lang="ru-RU" b="1" dirty="0" smtClean="0"/>
              <a:t>соли микроэлементов</a:t>
            </a:r>
            <a:r>
              <a:rPr lang="ru-RU" dirty="0" smtClean="0"/>
              <a:t>, которые лучше всего включать в состав комбикормов или концентратов.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5" descr="минерал"/>
          <p:cNvPicPr>
            <a:picLocks noChangeAspect="1" noChangeArrowheads="1"/>
          </p:cNvPicPr>
          <p:nvPr/>
        </p:nvPicPr>
        <p:blipFill>
          <a:blip r:embed="rId2">
            <a:lum bright="-12000" contrast="30000"/>
          </a:blip>
          <a:srcRect/>
          <a:stretch>
            <a:fillRect/>
          </a:stretch>
        </p:blipFill>
        <p:spPr bwMode="auto">
          <a:xfrm>
            <a:off x="3527425" y="333375"/>
            <a:ext cx="5616575" cy="267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5264" name="Group 448"/>
          <p:cNvGraphicFramePr>
            <a:graphicFrameLocks noGrp="1"/>
          </p:cNvGraphicFramePr>
          <p:nvPr/>
        </p:nvGraphicFramePr>
        <p:xfrm>
          <a:off x="0" y="3567113"/>
          <a:ext cx="6084888" cy="3291400"/>
        </p:xfrm>
        <a:graphic>
          <a:graphicData uri="http://schemas.openxmlformats.org/drawingml/2006/table">
            <a:tbl>
              <a:tblPr/>
              <a:tblGrid>
                <a:gridCol w="2946400"/>
                <a:gridCol w="1376363"/>
                <a:gridCol w="1762125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Соль</a:t>
                      </a:r>
                    </a:p>
                  </a:txBody>
                  <a:tcPr marL="18000" marR="18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Элемент</a:t>
                      </a: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Содержание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в 100 г соли</a:t>
                      </a: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Марганец сернокислый</a:t>
                      </a:r>
                    </a:p>
                  </a:txBody>
                  <a:tcPr marL="18000" marR="18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Марганец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22,1</a:t>
                      </a: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Марганец углекислый</a:t>
                      </a:r>
                    </a:p>
                  </a:txBody>
                  <a:tcPr marL="18000" marR="18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43,5</a:t>
                      </a: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Цинк сернокислый</a:t>
                      </a:r>
                    </a:p>
                  </a:txBody>
                  <a:tcPr marL="18000" marR="18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Цинк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22,5</a:t>
                      </a: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Цинк углекислый</a:t>
                      </a:r>
                    </a:p>
                  </a:txBody>
                  <a:tcPr marL="18000" marR="18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58,0</a:t>
                      </a: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Железо сернокислое</a:t>
                      </a:r>
                    </a:p>
                  </a:txBody>
                  <a:tcPr marL="18000" marR="18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Железо</a:t>
                      </a: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19,6</a:t>
                      </a: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Медь сернокислая </a:t>
                      </a:r>
                    </a:p>
                  </a:txBody>
                  <a:tcPr marL="18000" marR="18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Медь</a:t>
                      </a: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23,7</a:t>
                      </a: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Медь углекислая </a:t>
                      </a:r>
                    </a:p>
                  </a:txBody>
                  <a:tcPr marL="18000" marR="18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55,3</a:t>
                      </a: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Кобальт сернокислый</a:t>
                      </a:r>
                    </a:p>
                  </a:txBody>
                  <a:tcPr marL="18000" marR="18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Кобальт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20,7</a:t>
                      </a: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Кобальт углекислый </a:t>
                      </a:r>
                    </a:p>
                  </a:txBody>
                  <a:tcPr marL="18000" marR="18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45,1</a:t>
                      </a: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Калий йодистый</a:t>
                      </a:r>
                    </a:p>
                  </a:txBody>
                  <a:tcPr marL="18000" marR="18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Йод</a:t>
                      </a: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75,4</a:t>
                      </a: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/>
          </p:cNvSpPr>
          <p:nvPr/>
        </p:nvSpPr>
        <p:spPr bwMode="auto">
          <a:xfrm>
            <a:off x="3563938" y="0"/>
            <a:ext cx="5580062" cy="333375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rgbClr val="003B00"/>
              </a:gs>
              <a:gs pos="100000">
                <a:srgbClr val="008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2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Times New Roman" pitchFamily="18" charset="0"/>
              </a:rPr>
              <a:t>Содержание макроэлементов в солях</a:t>
            </a:r>
          </a:p>
        </p:txBody>
      </p:sp>
      <p:sp>
        <p:nvSpPr>
          <p:cNvPr id="3" name="Заголовок 1"/>
          <p:cNvSpPr>
            <a:spLocks/>
          </p:cNvSpPr>
          <p:nvPr/>
        </p:nvSpPr>
        <p:spPr bwMode="auto">
          <a:xfrm>
            <a:off x="0" y="3213100"/>
            <a:ext cx="5975350" cy="333375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rgbClr val="003B00"/>
              </a:gs>
              <a:gs pos="100000">
                <a:srgbClr val="008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2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Times New Roman" pitchFamily="18" charset="0"/>
              </a:rPr>
              <a:t>Содержание микроэлементов в солях</a:t>
            </a:r>
          </a:p>
        </p:txBody>
      </p:sp>
      <p:sp>
        <p:nvSpPr>
          <p:cNvPr id="4" name="Заголовок 1"/>
          <p:cNvSpPr>
            <a:spLocks/>
          </p:cNvSpPr>
          <p:nvPr/>
        </p:nvSpPr>
        <p:spPr bwMode="auto">
          <a:xfrm>
            <a:off x="0" y="0"/>
            <a:ext cx="3348038" cy="981075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rgbClr val="003B00"/>
              </a:gs>
              <a:gs pos="100000">
                <a:srgbClr val="008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Times New Roman" pitchFamily="18" charset="0"/>
              </a:rPr>
              <a:t>Минеральные добавки</a:t>
            </a:r>
          </a:p>
        </p:txBody>
      </p:sp>
      <p:pic>
        <p:nvPicPr>
          <p:cNvPr id="73785" name="Picture 449" descr="минер добав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81075"/>
            <a:ext cx="3276600" cy="222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86" name="Picture 450" descr="цеоли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888" y="3860800"/>
            <a:ext cx="3059112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87" name="TextBox 3"/>
          <p:cNvSpPr txBox="1">
            <a:spLocks noChangeArrowheads="1"/>
          </p:cNvSpPr>
          <p:nvPr/>
        </p:nvSpPr>
        <p:spPr bwMode="auto">
          <a:xfrm>
            <a:off x="7667625" y="5589588"/>
            <a:ext cx="1476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600" b="1">
                <a:solidFill>
                  <a:srgbClr val="0000FF"/>
                </a:solidFill>
              </a:rPr>
              <a:t>Цеолит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052513"/>
            <a:ext cx="8521700" cy="4535487"/>
          </a:xfrm>
          <a:noFill/>
          <a:ln/>
        </p:spPr>
        <p:txBody>
          <a:bodyPr/>
          <a:lstStyle/>
          <a:p>
            <a:pPr marL="442913" indent="-442913">
              <a:buFont typeface="Wingdings" pitchFamily="2" charset="2"/>
              <a:buNone/>
            </a:pPr>
            <a:r>
              <a:rPr lang="ru-RU" b="1" smtClean="0">
                <a:effectLst/>
              </a:rPr>
              <a:t>Питательность кормов характеризуется тремя показателями:</a:t>
            </a:r>
          </a:p>
          <a:p>
            <a:pPr marL="442913" indent="-442913"/>
            <a:endParaRPr lang="ru-RU" b="1" smtClean="0">
              <a:effectLst/>
            </a:endParaRPr>
          </a:p>
          <a:p>
            <a:pPr marL="442913" indent="-442913">
              <a:buClr>
                <a:srgbClr val="FF0000"/>
              </a:buClr>
            </a:pPr>
            <a:r>
              <a:rPr lang="ru-RU" smtClean="0">
                <a:effectLst/>
              </a:rPr>
              <a:t>Химический состав корма.</a:t>
            </a:r>
          </a:p>
          <a:p>
            <a:pPr marL="442913" indent="-442913">
              <a:buClr>
                <a:srgbClr val="FF0000"/>
              </a:buClr>
            </a:pPr>
            <a:r>
              <a:rPr lang="ru-RU" smtClean="0">
                <a:effectLst/>
              </a:rPr>
              <a:t>Переваримость питательных веществ корма.</a:t>
            </a:r>
          </a:p>
          <a:p>
            <a:pPr marL="442913" indent="-442913">
              <a:buClr>
                <a:srgbClr val="FF0000"/>
              </a:buClr>
            </a:pPr>
            <a:r>
              <a:rPr lang="ru-RU" smtClean="0">
                <a:effectLst/>
              </a:rPr>
              <a:t>Степень использования переваримых в организме веществ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214313"/>
            <a:ext cx="8786813" cy="8985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Количество сухого вещества в корме или рационе</a:t>
            </a:r>
            <a:r>
              <a:rPr lang="ru-RU" sz="32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важный показатель питательности</a:t>
            </a:r>
            <a:r>
              <a:rPr lang="ru-RU" sz="32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88"/>
            <a:ext cx="8929688" cy="5000625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sz="2800" dirty="0" smtClean="0">
                <a:latin typeface="Arial Narrow" pitchFamily="34" charset="0"/>
              </a:rPr>
              <a:t>Потребление сухого вещества зависит от следующих факторов: </a:t>
            </a:r>
          </a:p>
          <a:p>
            <a:pPr algn="just" eaLnBrk="1" hangingPunct="1">
              <a:buClr>
                <a:srgbClr val="004D00"/>
              </a:buClr>
              <a:buSzPct val="60000"/>
              <a:buFont typeface="Wingdings" pitchFamily="2" charset="2"/>
              <a:buChar char="v"/>
            </a:pPr>
            <a:r>
              <a:rPr lang="ru-RU" sz="2800" dirty="0" smtClean="0">
                <a:latin typeface="Arial Narrow" pitchFamily="34" charset="0"/>
              </a:rPr>
              <a:t>разнообразие кормов в рационе;</a:t>
            </a:r>
          </a:p>
          <a:p>
            <a:pPr algn="just" eaLnBrk="1" hangingPunct="1">
              <a:buClr>
                <a:srgbClr val="004D00"/>
              </a:buClr>
              <a:buSzPct val="60000"/>
              <a:buFont typeface="Wingdings" pitchFamily="2" charset="2"/>
              <a:buChar char="v"/>
            </a:pPr>
            <a:r>
              <a:rPr lang="ru-RU" sz="2800" dirty="0" smtClean="0">
                <a:latin typeface="Arial Narrow" pitchFamily="34" charset="0"/>
              </a:rPr>
              <a:t>структура рациона (тип кормления);</a:t>
            </a:r>
          </a:p>
          <a:p>
            <a:pPr algn="just" eaLnBrk="1" hangingPunct="1">
              <a:buClr>
                <a:srgbClr val="004D00"/>
              </a:buClr>
              <a:buSzPct val="60000"/>
              <a:buFont typeface="Wingdings" pitchFamily="2" charset="2"/>
              <a:buChar char="v"/>
            </a:pPr>
            <a:r>
              <a:rPr lang="ru-RU" sz="2800" dirty="0" smtClean="0">
                <a:latin typeface="Arial Narrow" pitchFamily="34" charset="0"/>
              </a:rPr>
              <a:t>концентрация энергии;</a:t>
            </a:r>
          </a:p>
          <a:p>
            <a:pPr algn="just" eaLnBrk="1" hangingPunct="1">
              <a:buClr>
                <a:srgbClr val="004D00"/>
              </a:buClr>
              <a:buSzPct val="60000"/>
              <a:buFont typeface="Wingdings" pitchFamily="2" charset="2"/>
              <a:buChar char="v"/>
            </a:pPr>
            <a:r>
              <a:rPr lang="ru-RU" sz="2800" dirty="0" smtClean="0">
                <a:latin typeface="Arial Narrow" pitchFamily="34" charset="0"/>
              </a:rPr>
              <a:t>качество кормов, их вкусовые и физические свойства;</a:t>
            </a:r>
          </a:p>
          <a:p>
            <a:pPr algn="just" eaLnBrk="1" hangingPunct="1">
              <a:buClr>
                <a:srgbClr val="004D00"/>
              </a:buClr>
              <a:buSzPct val="60000"/>
              <a:buFont typeface="Wingdings" pitchFamily="2" charset="2"/>
              <a:buChar char="v"/>
            </a:pPr>
            <a:r>
              <a:rPr lang="ru-RU" sz="2800" dirty="0" smtClean="0">
                <a:latin typeface="Arial Narrow" pitchFamily="34" charset="0"/>
              </a:rPr>
              <a:t> подготовка кормов перед скармливанием;</a:t>
            </a:r>
          </a:p>
          <a:p>
            <a:pPr algn="just" eaLnBrk="1" hangingPunct="1">
              <a:buClr>
                <a:srgbClr val="004D00"/>
              </a:buClr>
              <a:buSzPct val="60000"/>
              <a:buFont typeface="Wingdings" pitchFamily="2" charset="2"/>
              <a:buChar char="v"/>
            </a:pPr>
            <a:r>
              <a:rPr lang="ru-RU" sz="2800" dirty="0" smtClean="0">
                <a:latin typeface="Arial Narrow" pitchFamily="34" charset="0"/>
              </a:rPr>
              <a:t>уровень продуктивности  животных;</a:t>
            </a:r>
          </a:p>
          <a:p>
            <a:pPr algn="just" eaLnBrk="1" hangingPunct="1">
              <a:buClr>
                <a:srgbClr val="004D00"/>
              </a:buClr>
              <a:buSzPct val="60000"/>
              <a:buFont typeface="Wingdings" pitchFamily="2" charset="2"/>
              <a:buChar char="v"/>
            </a:pPr>
            <a:r>
              <a:rPr lang="ru-RU" sz="2800" dirty="0" smtClean="0">
                <a:latin typeface="Arial Narrow" pitchFamily="34" charset="0"/>
              </a:rPr>
              <a:t>переваримость питательных веществ</a:t>
            </a:r>
            <a:r>
              <a:rPr lang="ru-RU" sz="2800" b="1" dirty="0" smtClean="0">
                <a:latin typeface="Arial Narrow" pitchFamily="34" charset="0"/>
              </a:rPr>
              <a:t>;</a:t>
            </a: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Сухое вещество состоит из органических и неорганических веществ</a:t>
            </a:r>
            <a:endParaRPr lang="ru-RU" sz="3600" dirty="0"/>
          </a:p>
        </p:txBody>
      </p:sp>
      <p:sp>
        <p:nvSpPr>
          <p:cNvPr id="6" name="Текс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Органическая часть корма</a:t>
            </a:r>
            <a:r>
              <a:rPr lang="ru-RU" sz="3600" dirty="0" smtClean="0"/>
              <a:t> состоит из азотистых (сырой протеин) и </a:t>
            </a:r>
            <a:r>
              <a:rPr lang="ru-RU" sz="3600" dirty="0" err="1" smtClean="0"/>
              <a:t>безазотистых</a:t>
            </a:r>
            <a:r>
              <a:rPr lang="ru-RU" sz="3600" dirty="0" smtClean="0"/>
              <a:t> (сырой жир, сырая клетчатка и </a:t>
            </a:r>
            <a:r>
              <a:rPr lang="ru-RU" sz="3600" dirty="0" err="1" smtClean="0"/>
              <a:t>безазотистые</a:t>
            </a:r>
            <a:r>
              <a:rPr lang="ru-RU" sz="3600" dirty="0" smtClean="0"/>
              <a:t> экстрактивные вещества) веществ.</a:t>
            </a:r>
            <a:endParaRPr lang="ru-RU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714625"/>
          </a:xfrm>
          <a:gradFill>
            <a:gsLst>
              <a:gs pos="0">
                <a:schemeClr val="bg2"/>
              </a:gs>
              <a:gs pos="50000">
                <a:schemeClr val="bg2">
                  <a:gamma/>
                  <a:shade val="46275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pPr indent="536575" algn="ctr" eaLnBrk="1" hangingPunct="1">
              <a:defRPr/>
            </a:pP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В сыром протеине различают белки и амиды.</a:t>
            </a:r>
            <a:br>
              <a:rPr lang="ru-RU" sz="28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0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    Белки представляют собой сложные </a:t>
            </a:r>
            <a:r>
              <a:rPr lang="ru-RU" sz="2800" b="1" dirty="0" err="1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высокомолеку</a:t>
            </a:r>
            <a:r>
              <a:rPr lang="en-US" sz="28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лярные</a:t>
            </a: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соединения. </a:t>
            </a:r>
            <a:br>
              <a:rPr lang="ru-RU" sz="28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   В состав белков входит 50,6–54,5% углерода, 21,5–23,5% кислорода, 15–18,4% азота, 6,5–7,8% водорода  и  0,3–2,5 %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серы.</a:t>
            </a:r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2">
            <a:lum bright="-12000" contrast="30000"/>
          </a:blip>
          <a:srcRect b="10583"/>
          <a:stretch>
            <a:fillRect/>
          </a:stretch>
        </p:blipFill>
        <p:spPr bwMode="auto">
          <a:xfrm>
            <a:off x="3643313" y="2325688"/>
            <a:ext cx="5500687" cy="453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5"/>
          <p:cNvSpPr txBox="1">
            <a:spLocks noChangeArrowheads="1"/>
          </p:cNvSpPr>
          <p:nvPr/>
        </p:nvSpPr>
        <p:spPr bwMode="ltGray">
          <a:xfrm>
            <a:off x="250825" y="3644900"/>
            <a:ext cx="3024188" cy="301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>
                <a:latin typeface="Arial Narrow" pitchFamily="34" charset="0"/>
              </a:rPr>
              <a:t>Уровни организации белковой молекулы:</a:t>
            </a:r>
          </a:p>
          <a:p>
            <a:pPr>
              <a:spcBef>
                <a:spcPct val="50000"/>
              </a:spcBef>
            </a:pPr>
            <a:r>
              <a:rPr lang="ru-RU" sz="2200" b="1">
                <a:latin typeface="Arial Narrow" pitchFamily="34" charset="0"/>
              </a:rPr>
              <a:t>1 -  Первичный (цепочка);</a:t>
            </a:r>
          </a:p>
          <a:p>
            <a:pPr>
              <a:spcBef>
                <a:spcPct val="50000"/>
              </a:spcBef>
            </a:pPr>
            <a:r>
              <a:rPr lang="ru-RU" sz="2200" b="1">
                <a:latin typeface="Arial Narrow" pitchFamily="34" charset="0"/>
              </a:rPr>
              <a:t>2 - Вторичный (спираль);</a:t>
            </a:r>
          </a:p>
          <a:p>
            <a:pPr>
              <a:spcBef>
                <a:spcPct val="50000"/>
              </a:spcBef>
            </a:pPr>
            <a:r>
              <a:rPr lang="ru-RU" sz="2200" b="1">
                <a:latin typeface="Arial Narrow" pitchFamily="34" charset="0"/>
              </a:rPr>
              <a:t>3 – Третичный (глобула);</a:t>
            </a:r>
          </a:p>
          <a:p>
            <a:pPr>
              <a:spcBef>
                <a:spcPct val="50000"/>
              </a:spcBef>
            </a:pPr>
            <a:r>
              <a:rPr lang="ru-RU" sz="2200" b="1">
                <a:latin typeface="Arial Narrow" pitchFamily="34" charset="0"/>
              </a:rPr>
              <a:t>4 – Четвертичный</a:t>
            </a:r>
            <a:r>
              <a:rPr lang="en-US" sz="2200" b="1">
                <a:latin typeface="Arial Narrow" pitchFamily="34" charset="0"/>
              </a:rPr>
              <a:t> (</a:t>
            </a:r>
            <a:r>
              <a:rPr lang="ru-RU" sz="2200" b="1">
                <a:latin typeface="Arial Narrow" pitchFamily="34" charset="0"/>
              </a:rPr>
              <a:t>несколько глобул</a:t>
            </a:r>
            <a:r>
              <a:rPr lang="en-US" sz="2200" b="1">
                <a:latin typeface="Arial Narrow" pitchFamily="34" charset="0"/>
              </a:rPr>
              <a:t>)</a:t>
            </a:r>
            <a:endParaRPr lang="ru-RU" sz="2200" b="1">
              <a:latin typeface="Arial Narrow" pitchFamily="34" charset="0"/>
            </a:endParaRPr>
          </a:p>
        </p:txBody>
      </p:sp>
      <p:sp>
        <p:nvSpPr>
          <p:cNvPr id="12293" name="Text Box 6"/>
          <p:cNvSpPr txBox="1">
            <a:spLocks noChangeArrowheads="1"/>
          </p:cNvSpPr>
          <p:nvPr/>
        </p:nvSpPr>
        <p:spPr bwMode="ltGray">
          <a:xfrm>
            <a:off x="3779838" y="2349500"/>
            <a:ext cx="2873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Arial Black" pitchFamily="34" charset="0"/>
              </a:rPr>
              <a:t>1</a:t>
            </a:r>
            <a:endParaRPr lang="ru-RU" sz="2400" b="1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12294" name="Text Box 7"/>
          <p:cNvSpPr txBox="1">
            <a:spLocks noChangeArrowheads="1"/>
          </p:cNvSpPr>
          <p:nvPr/>
        </p:nvSpPr>
        <p:spPr bwMode="ltGray">
          <a:xfrm>
            <a:off x="6659563" y="2349500"/>
            <a:ext cx="2873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Arial Black" pitchFamily="34" charset="0"/>
              </a:rPr>
              <a:t>2</a:t>
            </a:r>
            <a:endParaRPr lang="ru-RU" sz="2400" b="1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12295" name="Text Box 8"/>
          <p:cNvSpPr txBox="1">
            <a:spLocks noChangeArrowheads="1"/>
          </p:cNvSpPr>
          <p:nvPr/>
        </p:nvSpPr>
        <p:spPr bwMode="ltGray">
          <a:xfrm>
            <a:off x="3779838" y="3716338"/>
            <a:ext cx="2873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Arial Black" pitchFamily="34" charset="0"/>
              </a:rPr>
              <a:t>3</a:t>
            </a:r>
            <a:endParaRPr lang="ru-RU" sz="2400" b="1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12296" name="Text Box 9"/>
          <p:cNvSpPr txBox="1">
            <a:spLocks noChangeArrowheads="1"/>
          </p:cNvSpPr>
          <p:nvPr/>
        </p:nvSpPr>
        <p:spPr bwMode="ltGray">
          <a:xfrm>
            <a:off x="3779838" y="5229225"/>
            <a:ext cx="2873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Arial Black" pitchFamily="34" charset="0"/>
              </a:rPr>
              <a:t>4</a:t>
            </a:r>
            <a:endParaRPr lang="ru-RU" sz="2400" b="1">
              <a:solidFill>
                <a:srgbClr val="0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0" y="0"/>
            <a:ext cx="9144000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Структурная единица белков –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аминокислоты.</a:t>
            </a:r>
          </a:p>
          <a:p>
            <a:pPr marL="342900" indent="-342900">
              <a:defRPr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зависимости от содержания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аминокислот белки могут быть полноценными и неполноценными.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11284" name="Group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774396"/>
              </p:ext>
            </p:extLst>
          </p:nvPr>
        </p:nvGraphicFramePr>
        <p:xfrm>
          <a:off x="49213" y="1790700"/>
          <a:ext cx="9036050" cy="3200400"/>
        </p:xfrm>
        <a:graphic>
          <a:graphicData uri="http://schemas.openxmlformats.org/drawingml/2006/table">
            <a:tbl>
              <a:tblPr/>
              <a:tblGrid>
                <a:gridCol w="4441825"/>
                <a:gridCol w="4594225"/>
              </a:tblGrid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Заменимые аминокислоты (синтезируются в организме из других азотистых соединений)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Незаменимые аминокислоты (не синтезируются в организме, обязательно  должны поступать с кормами)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1263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Глицин, серин, цистин, пролин, тирозин, цистеин, глутаминовая кислота, аспарагиновая кислота, аланин, аспарагин. 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Лизин, триптофан, гистидин, лейцин, изолейцин, </a:t>
                      </a: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фенилаланин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треонин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, метионин, </a:t>
                      </a: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валин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, аргинин.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rgbClr val="002F00"/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13326" name="Picture 2" descr="E:\Рабочий стол\фото для презентаций1\бобовы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1015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3" descr="E:\Рабочий стол\фото для презентаций1\горох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313" y="5000625"/>
            <a:ext cx="1928812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8" name="Picture 4" descr="E:\Рабочий стол\фото для презентаций1\бобовые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5" y="5000625"/>
            <a:ext cx="24923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5" descr="E:\Рабочий стол\фото для презентаций1\горох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18325" y="5005388"/>
            <a:ext cx="2195513" cy="185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1692"/>
            <a:ext cx="8229600" cy="139539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Сырой жир</a:t>
            </a:r>
            <a:r>
              <a:rPr lang="ru-RU" sz="3200" dirty="0" smtClean="0"/>
              <a:t> определяется методом экстрагирования из корма органическими растворителями (бензином, эфиром, бензолом).</a:t>
            </a:r>
            <a:endParaRPr lang="ru-RU" sz="3200" dirty="0"/>
          </a:p>
        </p:txBody>
      </p:sp>
      <p:pic>
        <p:nvPicPr>
          <p:cNvPr id="4" name="Содержимое 3" descr="pitatelnost-kormov2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2245271"/>
            <a:ext cx="8229600" cy="376922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6588" y="-100013"/>
            <a:ext cx="2643187" cy="714376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УГЛЕВОДЫ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Group 284"/>
          <p:cNvGraphicFramePr>
            <a:graphicFrameLocks noGrp="1"/>
          </p:cNvGraphicFramePr>
          <p:nvPr/>
        </p:nvGraphicFramePr>
        <p:xfrm>
          <a:off x="0" y="914400"/>
          <a:ext cx="9114971" cy="6041900"/>
        </p:xfrm>
        <a:graphic>
          <a:graphicData uri="http://schemas.openxmlformats.org/drawingml/2006/table">
            <a:tbl>
              <a:tblPr/>
              <a:tblGrid>
                <a:gridCol w="5115979"/>
                <a:gridCol w="3998992"/>
              </a:tblGrid>
              <a:tr h="8471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2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Безазотистые</a:t>
                      </a: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экстрактивные вещества (БЭВ)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Структурные углеводы</a:t>
                      </a: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  <a:tr h="51947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Моносахара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(глюкоза, фруктоза) </a:t>
                      </a: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Дисахара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(сахароза, мальтоза)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Полисахара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(крахмал)</a:t>
                      </a:r>
                    </a:p>
                  </a:txBody>
                  <a:tcPr marL="36000" marR="36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Сырая клетчатка, лигнин,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2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кутин</a:t>
                      </a:r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2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суберин</a:t>
                      </a:r>
                      <a:endParaRPr lang="ru-RU" sz="2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cxnSp>
        <p:nvCxnSpPr>
          <p:cNvPr id="16398" name="Прямая со стрелкой 5"/>
          <p:cNvCxnSpPr>
            <a:cxnSpLocks noChangeShapeType="1"/>
          </p:cNvCxnSpPr>
          <p:nvPr/>
        </p:nvCxnSpPr>
        <p:spPr bwMode="auto">
          <a:xfrm rot="10800000" flipV="1">
            <a:off x="2876550" y="546100"/>
            <a:ext cx="428625" cy="3571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399" name="Прямая со стрелкой 6"/>
          <p:cNvCxnSpPr>
            <a:cxnSpLocks noChangeShapeType="1"/>
          </p:cNvCxnSpPr>
          <p:nvPr/>
        </p:nvCxnSpPr>
        <p:spPr bwMode="auto">
          <a:xfrm>
            <a:off x="5643563" y="500063"/>
            <a:ext cx="501650" cy="38417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pic>
        <p:nvPicPr>
          <p:cNvPr id="16400" name="Picture 2" descr="E:\Рабочий стол\фото для презентаций1\целлюлоз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0" y="2622550"/>
            <a:ext cx="3165475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1" name="Picture 3" descr="E:\Рабочий стол\фото для презентаций1\картофел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003800"/>
            <a:ext cx="2571750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2" name="Picture 6" descr="E:\Рабочий стол\фото для презентаций1\кукуруз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65400" y="4964113"/>
            <a:ext cx="2519363" cy="19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3" name="Picture 7" descr="E:\Рабочий стол\фото для презентаций1\бахч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068638"/>
            <a:ext cx="2525713" cy="193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4" name="Picture 9" descr="E:\Рабочий стол\фото для презентаций1\овес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40000" y="3068638"/>
            <a:ext cx="2541588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5" name="Picture 11" descr="E:\Рабочий стол\фото для презентаций1\солома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76913" y="4719638"/>
            <a:ext cx="3325812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4438" y="0"/>
            <a:ext cx="3887787" cy="684213"/>
          </a:xfrm>
        </p:spPr>
        <p:txBody>
          <a:bodyPr/>
          <a:lstStyle/>
          <a:p>
            <a:pPr algn="ctr" eaLnBrk="1" hangingPunct="1"/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Витамины</a:t>
            </a:r>
          </a:p>
        </p:txBody>
      </p:sp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441325" y="784225"/>
            <a:ext cx="37147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Жирорастворимые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5072063" y="785813"/>
            <a:ext cx="34607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</a:rPr>
              <a:t>Водорастворимые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1000125" y="1285875"/>
            <a:ext cx="235743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А, Д, </a:t>
            </a:r>
            <a:r>
              <a:rPr lang="en-US" sz="2800" b="1" dirty="0">
                <a:solidFill>
                  <a:srgbClr val="C00000"/>
                </a:solidFill>
              </a:rPr>
              <a:t>F</a:t>
            </a:r>
            <a:r>
              <a:rPr lang="ru-RU" sz="2800" b="1" dirty="0">
                <a:solidFill>
                  <a:srgbClr val="C00000"/>
                </a:solidFill>
              </a:rPr>
              <a:t>, К, Е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19462" name="Picture 4"/>
          <p:cNvPicPr>
            <a:picLocks noChangeAspect="1" noChangeArrowheads="1"/>
          </p:cNvPicPr>
          <p:nvPr/>
        </p:nvPicPr>
        <p:blipFill>
          <a:blip r:embed="rId3">
            <a:lum bright="-12000" contrast="18000"/>
          </a:blip>
          <a:srcRect/>
          <a:stretch>
            <a:fillRect/>
          </a:stretch>
        </p:blipFill>
        <p:spPr bwMode="auto">
          <a:xfrm>
            <a:off x="0" y="2500313"/>
            <a:ext cx="4806950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TextBox 6"/>
          <p:cNvSpPr txBox="1">
            <a:spLocks noChangeArrowheads="1"/>
          </p:cNvSpPr>
          <p:nvPr/>
        </p:nvSpPr>
        <p:spPr bwMode="auto">
          <a:xfrm>
            <a:off x="5076825" y="1268413"/>
            <a:ext cx="35718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С, группа В (В1, В2, В3, В4, В5, В6, В12)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19464" name="Picture 5" descr="E:\Рабочий стол\фото для презентаций1\vitamin1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2500313"/>
            <a:ext cx="4357687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93</TotalTime>
  <Words>1198</Words>
  <Application>Microsoft Office PowerPoint</Application>
  <PresentationFormat>Экран (4:3)</PresentationFormat>
  <Paragraphs>206</Paragraphs>
  <Slides>19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Arial Black</vt:lpstr>
      <vt:lpstr>Arial Narrow</vt:lpstr>
      <vt:lpstr>Calibri</vt:lpstr>
      <vt:lpstr>Constantia</vt:lpstr>
      <vt:lpstr>Times New Roman</vt:lpstr>
      <vt:lpstr>Wingdings</vt:lpstr>
      <vt:lpstr>Wingdings 2</vt:lpstr>
      <vt:lpstr>Поток</vt:lpstr>
      <vt:lpstr> Химический состав и анализ кормов. Оценка питательности кормов</vt:lpstr>
      <vt:lpstr>Презентация PowerPoint</vt:lpstr>
      <vt:lpstr>Количество сухого вещества в корме или рационе – важный показатель питательности. </vt:lpstr>
      <vt:lpstr>Сухое вещество состоит из органических и неорганических веществ</vt:lpstr>
      <vt:lpstr>В сыром протеине различают белки и амиды.        Белки представляют собой сложные высокомолеку- лярные соединения.      В состав белков входит 50,6–54,5% углерода, 21,5–23,5% кислорода, 15–18,4% азота, 6,5–7,8% водорода  и  0,3–2,5 % серы.</vt:lpstr>
      <vt:lpstr>Презентация PowerPoint</vt:lpstr>
      <vt:lpstr>Сырой жир определяется методом экстрагирования из корма органическими растворителями (бензином, эфиром, бензолом).</vt:lpstr>
      <vt:lpstr>УГЛЕВОДЫ</vt:lpstr>
      <vt:lpstr>Витамины</vt:lpstr>
      <vt:lpstr>Значение витаминов</vt:lpstr>
      <vt:lpstr>Значение минеральных веществ</vt:lpstr>
      <vt:lpstr>Методы и техника определения переваримости кормов   </vt:lpstr>
      <vt:lpstr>Переваримость корма определяют в специальных опытах</vt:lpstr>
      <vt:lpstr>  Факторы, влияющие на переваримость кормов</vt:lpstr>
      <vt:lpstr>Презентация PowerPoint</vt:lpstr>
      <vt:lpstr>Суммарное полезное действие питательных веществ, заключенных в корме, отражает ЭНЕРГЕТИЧЕСКУЮ ПИТАТЕЛЬНОСТЬ КОРМА</vt:lpstr>
      <vt:lpstr>Содержание обменной энергии в корме или рационе определяют 2 способами</vt:lpstr>
      <vt:lpstr>Недостаток минеральных элементов в рационе балансируют разнообразными минеральными подкормками.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Helen</dc:creator>
  <cp:lastModifiedBy>User</cp:lastModifiedBy>
  <cp:revision>11</cp:revision>
  <dcterms:created xsi:type="dcterms:W3CDTF">2020-09-10T20:11:07Z</dcterms:created>
  <dcterms:modified xsi:type="dcterms:W3CDTF">2026-04-20T08:10:32Z</dcterms:modified>
</cp:coreProperties>
</file>