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4" r:id="rId3"/>
    <p:sldId id="269" r:id="rId4"/>
    <p:sldId id="289" r:id="rId5"/>
    <p:sldId id="271" r:id="rId6"/>
    <p:sldId id="274" r:id="rId7"/>
    <p:sldId id="275" r:id="rId8"/>
    <p:sldId id="277" r:id="rId9"/>
    <p:sldId id="279" r:id="rId10"/>
    <p:sldId id="282" r:id="rId11"/>
    <p:sldId id="287" r:id="rId12"/>
    <p:sldId id="290" r:id="rId13"/>
    <p:sldId id="293" r:id="rId14"/>
    <p:sldId id="294" r:id="rId15"/>
    <p:sldId id="299" r:id="rId16"/>
    <p:sldId id="298" r:id="rId17"/>
    <p:sldId id="295" r:id="rId18"/>
    <p:sldId id="297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EE51B-F551-482E-A5D2-2CCBDBD4E8C8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CFDCC-1326-4B9E-A23E-4A971BF70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7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8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2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4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8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8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0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5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5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0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FDCC-1326-4B9E-A23E-4A971BF700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4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5AA031-8ACA-4381-83CE-D90A817EC703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197D56-39A9-4802-AA75-3B5695CFE5B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4696" cy="2849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Химический состав и анализ кормов.</a:t>
            </a:r>
            <a:br>
              <a:rPr lang="ru-RU" dirty="0" smtClean="0"/>
            </a:br>
            <a:r>
              <a:rPr lang="ru-RU" dirty="0" smtClean="0"/>
              <a:t>Оценка </a:t>
            </a:r>
            <a:r>
              <a:rPr lang="ru-RU" dirty="0" smtClean="0"/>
              <a:t>питательности кормов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0"/>
            <a:ext cx="5072063" cy="500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Значение витаминов</a:t>
            </a:r>
            <a:endParaRPr lang="ru-RU" sz="3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0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23743"/>
              </p:ext>
            </p:extLst>
          </p:nvPr>
        </p:nvGraphicFramePr>
        <p:xfrm>
          <a:off x="41275" y="571500"/>
          <a:ext cx="9036050" cy="6140832"/>
        </p:xfrm>
        <a:graphic>
          <a:graphicData uri="http://schemas.openxmlformats.org/drawingml/2006/table">
            <a:tbl>
              <a:tblPr/>
              <a:tblGrid>
                <a:gridCol w="2101850"/>
                <a:gridCol w="3571875"/>
                <a:gridCol w="336232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Тиамин (В</a:t>
                      </a:r>
                      <a:r>
                        <a:rPr kumimoji="0" lang="ru-RU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Получение энергии из углеводов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Истощение, паралич, кровотечения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Рибофлавин (В</a:t>
                      </a:r>
                      <a:r>
                        <a:rPr kumimoji="0" lang="ru-RU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Обмен веществ, сохранение слизистых оболочек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Поражение кожи, энтериты, нарушение зрения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Пиридоксин (В</a:t>
                      </a:r>
                      <a:r>
                        <a:rPr kumimoji="0" lang="ru-RU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Обмен жиров, белков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Депрессия, кровотечения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Никотиновая кислота 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Углеводный обмен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Дерматиты,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диаррея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, мышечная слабость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Витамин  В</a:t>
                      </a:r>
                      <a:r>
                        <a:rPr kumimoji="0" lang="ru-RU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Образование эритроцитов, белковый обмен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Анемия, истощение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Витамин  С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Антиоксидант, кроветворе-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ние, свертывание крови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Цинга, кровотечения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Витамин А (каротин)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Обмен веществ, рост, зрение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Куриная слепота, дерматиты, воспаление глаз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Витамин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Обмен кальция и фосфора, рост костей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Рахит, остеомаляция,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остеопароз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Витамин Е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Антиоксидант, развитие половой системы и мышц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Анемия, мышечная слабость, бесплодие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-84138" y="-20638"/>
            <a:ext cx="9144001" cy="500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минеральных веществ</a:t>
            </a:r>
          </a:p>
        </p:txBody>
      </p:sp>
      <p:graphicFrame>
        <p:nvGraphicFramePr>
          <p:cNvPr id="2360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75301"/>
              </p:ext>
            </p:extLst>
          </p:nvPr>
        </p:nvGraphicFramePr>
        <p:xfrm>
          <a:off x="47625" y="638175"/>
          <a:ext cx="9036050" cy="6176963"/>
        </p:xfrm>
        <a:graphic>
          <a:graphicData uri="http://schemas.openxmlformats.org/drawingml/2006/table">
            <a:tbl>
              <a:tblPr/>
              <a:tblGrid>
                <a:gridCol w="1928813"/>
                <a:gridCol w="7107237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Элемент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Функции в организме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Вода (Н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Растворитель, диэлектрик, составная часть клетки,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хладоагент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, переносчик, участник биохимических реакций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Натрий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Na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Мембранный потенциал, обмен минеральных веществ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Калий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K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Мембранный потенциал, обмен минеральных веществ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Кальций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 составе костной ткани, свертывание крови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Магний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Mg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 составе костной ткани,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кофактор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ферментов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Фосфор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 костной ткани,  ДНК и РНК, энергетический обмен  (АТФ)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Хлор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Cl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Обмен минеральных веществ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Сера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Обмен белков, липидов, углеводов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Железо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Fe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Компонент гемоглобина, миоглобина,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цитохромов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Цинк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Zn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Кофактор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ферментов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Марганец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Mn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Ферменты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Медь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Cu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Оксидазы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Кобальт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Витамин В12, эритроциты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Селен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Se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Кофактор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ферментов, 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Йод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В составе гормонов щитовидной железы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/>
              <a:t>Методы и техника определения переваримости кормов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перевариваемость</a:t>
            </a:r>
            <a:r>
              <a:rPr lang="ru-RU" dirty="0" smtClean="0"/>
              <a:t> представляет собой ряд гидролитических расщеплений составных частей корма (белков, жиров и углеводов) под влиянием ферментов пищеварительных соков</a:t>
            </a:r>
            <a:endParaRPr lang="ru-RU" dirty="0"/>
          </a:p>
        </p:txBody>
      </p:sp>
      <p:pic>
        <p:nvPicPr>
          <p:cNvPr id="5" name="Содержимое 4" descr="движение белка в организме жвачных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9215" y="2714620"/>
            <a:ext cx="4734785" cy="35423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Переваримость корма определяют в специальных опытах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Наиболее  точным считается </a:t>
            </a:r>
            <a:r>
              <a:rPr lang="ru-RU" b="1" dirty="0" smtClean="0"/>
              <a:t>физиологический (балансовый) опыт</a:t>
            </a:r>
            <a:r>
              <a:rPr lang="ru-RU" dirty="0" smtClean="0"/>
              <a:t> определения переваримости кормов. Для этого подбирают 3—5 аналогичных животных, одинаковых по возрасту, полу, живой массе, продуктивности и происхождению.</a:t>
            </a:r>
          </a:p>
          <a:p>
            <a:r>
              <a:rPr lang="ru-RU" b="1" dirty="0" smtClean="0"/>
              <a:t>Балансовые опыты</a:t>
            </a:r>
            <a:r>
              <a:rPr lang="ru-RU" dirty="0" smtClean="0"/>
              <a:t> бывают простые (физиологические) и сложные (дифференцированные).</a:t>
            </a:r>
          </a:p>
          <a:p>
            <a:endParaRPr lang="ru-RU" dirty="0"/>
          </a:p>
        </p:txBody>
      </p:sp>
      <p:pic>
        <p:nvPicPr>
          <p:cNvPr id="5" name="Содержимое 4" descr="food-1516975_12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780" y="2842419"/>
            <a:ext cx="3901440" cy="2590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br>
              <a:rPr lang="ru-RU" dirty="0" smtClean="0"/>
            </a:br>
            <a:r>
              <a:rPr lang="ru-RU" sz="3600" b="1" dirty="0" smtClean="0"/>
              <a:t>Факторы, влияющие на переваримость кормов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19985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вид животных;</a:t>
            </a:r>
          </a:p>
          <a:p>
            <a:pPr lvl="0"/>
            <a:r>
              <a:rPr lang="ru-RU" sz="2800" dirty="0" smtClean="0"/>
              <a:t>порода. Например, мясной скот (казахская белоголовая порода) лучше переваривает клетчатку грубого веточного корма и камыша при зимней пастьбе, чем молочно-мясной скот или молочный;</a:t>
            </a:r>
          </a:p>
          <a:p>
            <a:pPr lvl="0"/>
            <a:r>
              <a:rPr lang="ru-RU" sz="2800" dirty="0" smtClean="0"/>
              <a:t>индивидуальные особенности; величина кормовой дачи;</a:t>
            </a:r>
          </a:p>
          <a:p>
            <a:pPr lvl="0"/>
            <a:r>
              <a:rPr lang="ru-RU" sz="2800" dirty="0" smtClean="0"/>
              <a:t>аппетит животных; режим кормления;</a:t>
            </a:r>
          </a:p>
          <a:p>
            <a:pPr lvl="0"/>
            <a:r>
              <a:rPr lang="ru-RU" sz="2800" dirty="0" smtClean="0"/>
              <a:t>состав рациона. Чем больше клетчатки в рационе, тем ниже его переваримость, особенно у </a:t>
            </a:r>
            <a:r>
              <a:rPr lang="ru-RU" sz="2800" dirty="0" err="1" smtClean="0"/>
              <a:t>моногастричных</a:t>
            </a:r>
            <a:r>
              <a:rPr lang="ru-RU" sz="2800" dirty="0" smtClean="0"/>
              <a:t> животных;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04088"/>
            <a:ext cx="7787208" cy="562051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уровень протеинового питания. Для нормального пищеварения необходимо, чтобы на 8—10 частей </a:t>
            </a:r>
            <a:r>
              <a:rPr lang="ru-RU" dirty="0" err="1"/>
              <a:t>безазотистых</a:t>
            </a:r>
            <a:r>
              <a:rPr lang="ru-RU" dirty="0"/>
              <a:t> питательных веществ корма приходилось не менее 1 части протеина;</a:t>
            </a:r>
          </a:p>
          <a:p>
            <a:pPr lvl="0"/>
            <a:r>
              <a:rPr lang="ru-RU" dirty="0"/>
              <a:t>подготовка корма к скармливанию. Измельчение, запаривание, </a:t>
            </a:r>
            <a:r>
              <a:rPr lang="ru-RU" dirty="0" err="1"/>
              <a:t>экструдирование</a:t>
            </a:r>
            <a:r>
              <a:rPr lang="ru-RU" dirty="0"/>
              <a:t>, химическая обработка грубых кормов способствуют улучшению переваримости питательных веществ рациона на 5—20 %;</a:t>
            </a:r>
          </a:p>
          <a:p>
            <a:pPr lvl="0"/>
            <a:r>
              <a:rPr lang="ru-RU" dirty="0"/>
              <a:t>сахаропротеиновое отношение; добавка ферментов к рациону;</a:t>
            </a:r>
          </a:p>
          <a:p>
            <a:pPr lvl="0"/>
            <a:r>
              <a:rPr lang="ru-RU" dirty="0"/>
              <a:t>состояние упитанности. Истощенные животные хуже переваривают корм, чем нормально упитанные; возраст.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62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Суммарное полезное действие питательных веществ, заключенных в корме, отражает ЭНЕРГЕТИЧЕСКУЮ ПИТАТЕЛЬНОСТЬ КОРМА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Баланс азота (</a:t>
            </a:r>
            <a:r>
              <a:rPr lang="en-US" dirty="0" smtClean="0"/>
              <a:t>N</a:t>
            </a:r>
            <a:r>
              <a:rPr lang="ru-RU" dirty="0" smtClean="0"/>
              <a:t>) можно определить по формуле:</a:t>
            </a:r>
          </a:p>
          <a:p>
            <a:r>
              <a:rPr lang="ru-RU" b="1" dirty="0" smtClean="0"/>
              <a:t>Баланс </a:t>
            </a:r>
            <a:r>
              <a:rPr lang="en-US" b="1" dirty="0" smtClean="0"/>
              <a:t>N</a:t>
            </a:r>
            <a:r>
              <a:rPr lang="ru-RU" b="1" dirty="0" smtClean="0"/>
              <a:t>=</a:t>
            </a:r>
            <a:r>
              <a:rPr lang="en-US" b="1" dirty="0" smtClean="0"/>
              <a:t>N</a:t>
            </a:r>
            <a:r>
              <a:rPr lang="ru-RU" b="1" dirty="0" smtClean="0"/>
              <a:t>корма – (</a:t>
            </a:r>
            <a:r>
              <a:rPr lang="en-US" b="1" dirty="0" smtClean="0"/>
              <a:t>N</a:t>
            </a:r>
            <a:r>
              <a:rPr lang="ru-RU" b="1" dirty="0" smtClean="0"/>
              <a:t>кала + </a:t>
            </a:r>
            <a:r>
              <a:rPr lang="ru-RU" b="1" dirty="0" err="1" smtClean="0"/>
              <a:t>Nмочи</a:t>
            </a:r>
            <a:r>
              <a:rPr lang="ru-RU" b="1" dirty="0" smtClean="0"/>
              <a:t> + </a:t>
            </a:r>
            <a:r>
              <a:rPr lang="en-US" b="1" dirty="0" smtClean="0"/>
              <a:t>N</a:t>
            </a:r>
            <a:r>
              <a:rPr lang="ru-RU" b="1" dirty="0" smtClean="0"/>
              <a:t>отложений и продукции)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Баланс углерода  (</a:t>
            </a:r>
            <a:r>
              <a:rPr lang="en-US" dirty="0" smtClean="0"/>
              <a:t>C</a:t>
            </a:r>
            <a:r>
              <a:rPr lang="ru-RU" dirty="0" smtClean="0"/>
              <a:t>) рассчитывают по формуле:</a:t>
            </a:r>
          </a:p>
          <a:p>
            <a:r>
              <a:rPr lang="ru-RU" b="1" dirty="0" smtClean="0"/>
              <a:t>Баланс С= С</a:t>
            </a:r>
            <a:r>
              <a:rPr lang="ru-RU" b="1" baseline="-25000" dirty="0" smtClean="0"/>
              <a:t>корма </a:t>
            </a:r>
            <a:r>
              <a:rPr lang="ru-RU" b="1" dirty="0" smtClean="0"/>
              <a:t>– (С</a:t>
            </a:r>
            <a:r>
              <a:rPr lang="ru-RU" b="1" baseline="-25000" dirty="0" smtClean="0"/>
              <a:t>кала</a:t>
            </a:r>
            <a:r>
              <a:rPr lang="ru-RU" b="1" dirty="0" smtClean="0"/>
              <a:t> +С</a:t>
            </a:r>
            <a:r>
              <a:rPr lang="ru-RU" b="1" baseline="-25000" dirty="0" smtClean="0"/>
              <a:t>мочи</a:t>
            </a:r>
            <a:r>
              <a:rPr lang="ru-RU" b="1" dirty="0" smtClean="0"/>
              <a:t> +</a:t>
            </a:r>
            <a:r>
              <a:rPr lang="ru-RU" b="1" dirty="0" err="1" smtClean="0"/>
              <a:t>С</a:t>
            </a:r>
            <a:r>
              <a:rPr lang="ru-RU" b="1" baseline="-25000" dirty="0" err="1" smtClean="0"/>
              <a:t>дыхательных</a:t>
            </a:r>
            <a:r>
              <a:rPr lang="ru-RU" b="1" baseline="-25000" dirty="0" smtClean="0"/>
              <a:t> газов</a:t>
            </a:r>
            <a:r>
              <a:rPr lang="ru-RU" b="1" dirty="0" smtClean="0"/>
              <a:t> +</a:t>
            </a:r>
            <a:r>
              <a:rPr lang="ru-RU" b="1" dirty="0" err="1" smtClean="0"/>
              <a:t>С</a:t>
            </a:r>
            <a:r>
              <a:rPr lang="ru-RU" b="1" baseline="-25000" dirty="0" err="1" smtClean="0"/>
              <a:t>кишечных</a:t>
            </a:r>
            <a:r>
              <a:rPr lang="ru-RU" b="1" baseline="-25000" dirty="0" smtClean="0"/>
              <a:t> </a:t>
            </a:r>
            <a:r>
              <a:rPr lang="ru-RU" b="1" baseline="-25000" dirty="0" err="1" smtClean="0"/>
              <a:t>газов</a:t>
            </a:r>
            <a:r>
              <a:rPr lang="ru-RU" b="1" baseline="-25000" dirty="0" smtClean="0"/>
              <a:t> </a:t>
            </a:r>
            <a:r>
              <a:rPr lang="ru-RU" b="1" dirty="0" smtClean="0"/>
              <a:t>+ С </a:t>
            </a:r>
            <a:r>
              <a:rPr lang="ru-RU" b="1" baseline="-25000" dirty="0" smtClean="0"/>
              <a:t>отложений и продукции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обменной энергии в корме или рационе определяют 2 способами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928803"/>
            <a:ext cx="4040188" cy="1137782"/>
          </a:xfrm>
        </p:spPr>
        <p:txBody>
          <a:bodyPr/>
          <a:lstStyle/>
          <a:p>
            <a:r>
              <a:rPr lang="ru-RU" sz="2000" dirty="0" smtClean="0"/>
              <a:t>Содержание обменной энергии (ОЭ) рассчитывают по следующим формулам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 уравнениям регрессии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3233854"/>
            <a:ext cx="4040188" cy="3126465"/>
          </a:xfrm>
        </p:spPr>
        <p:txBody>
          <a:bodyPr/>
          <a:lstStyle/>
          <a:p>
            <a:r>
              <a:rPr lang="ru-RU" dirty="0" err="1" smtClean="0"/>
              <a:t>ОЭ</a:t>
            </a:r>
            <a:r>
              <a:rPr lang="ru-RU" baseline="-25000" dirty="0" err="1" smtClean="0"/>
              <a:t>жвачных</a:t>
            </a:r>
            <a:r>
              <a:rPr lang="ru-RU" baseline="-25000" dirty="0" smtClean="0"/>
              <a:t> и лошадей</a:t>
            </a:r>
            <a:r>
              <a:rPr lang="ru-RU" dirty="0" smtClean="0"/>
              <a:t> =ВЭ - (</a:t>
            </a:r>
            <a:r>
              <a:rPr lang="ru-RU" dirty="0" err="1" smtClean="0"/>
              <a:t>Э</a:t>
            </a:r>
            <a:r>
              <a:rPr lang="ru-RU" baseline="-25000" dirty="0" err="1" smtClean="0"/>
              <a:t>кала</a:t>
            </a:r>
            <a:r>
              <a:rPr lang="ru-RU" dirty="0" smtClean="0"/>
              <a:t> + </a:t>
            </a:r>
            <a:r>
              <a:rPr lang="ru-RU" dirty="0" err="1" smtClean="0"/>
              <a:t>Э</a:t>
            </a:r>
            <a:r>
              <a:rPr lang="ru-RU" baseline="-25000" dirty="0" err="1" smtClean="0"/>
              <a:t>мочи</a:t>
            </a:r>
            <a:r>
              <a:rPr lang="ru-RU" dirty="0" err="1" smtClean="0"/>
              <a:t>+Э</a:t>
            </a:r>
            <a:r>
              <a:rPr lang="ru-RU" baseline="-25000" dirty="0" err="1" smtClean="0"/>
              <a:t>кишечныхгазов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ОЭ</a:t>
            </a:r>
            <a:r>
              <a:rPr lang="ru-RU" baseline="-25000" dirty="0" err="1" smtClean="0"/>
              <a:t>свиней</a:t>
            </a:r>
            <a:r>
              <a:rPr lang="ru-RU" dirty="0" smtClean="0"/>
              <a:t> = ВЭ - (</a:t>
            </a:r>
            <a:r>
              <a:rPr lang="ru-RU" dirty="0" err="1" smtClean="0"/>
              <a:t>Э</a:t>
            </a:r>
            <a:r>
              <a:rPr lang="ru-RU" baseline="-25000" dirty="0" err="1" smtClean="0"/>
              <a:t>кала</a:t>
            </a:r>
            <a:r>
              <a:rPr lang="ru-RU" baseline="-25000" dirty="0" smtClean="0"/>
              <a:t> </a:t>
            </a:r>
            <a:r>
              <a:rPr lang="ru-RU" dirty="0" smtClean="0"/>
              <a:t>+ </a:t>
            </a:r>
            <a:r>
              <a:rPr lang="ru-RU" dirty="0" err="1" smtClean="0"/>
              <a:t>Э</a:t>
            </a:r>
            <a:r>
              <a:rPr lang="ru-RU" baseline="-25000" dirty="0" err="1" smtClean="0"/>
              <a:t>мочи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ОЭ.</a:t>
            </a:r>
            <a:r>
              <a:rPr lang="ru-RU" baseline="-25000" dirty="0" err="1" smtClean="0"/>
              <a:t>птиц</a:t>
            </a:r>
            <a:r>
              <a:rPr lang="ru-RU" dirty="0" smtClean="0"/>
              <a:t> = ВЭ - </a:t>
            </a:r>
            <a:r>
              <a:rPr lang="ru-RU" dirty="0" err="1" smtClean="0"/>
              <a:t>Э</a:t>
            </a:r>
            <a:r>
              <a:rPr lang="ru-RU" baseline="-25000" dirty="0" err="1" smtClean="0"/>
              <a:t>помета</a:t>
            </a:r>
            <a:r>
              <a:rPr lang="ru-RU" dirty="0" smtClean="0"/>
              <a:t>.	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для крупного рогатого скота:</a:t>
            </a:r>
          </a:p>
          <a:p>
            <a:r>
              <a:rPr lang="ru-RU" dirty="0" smtClean="0"/>
              <a:t>ОЭ= 17,46 </a:t>
            </a:r>
            <a:r>
              <a:rPr lang="ru-RU" dirty="0" err="1" smtClean="0"/>
              <a:t>пП</a:t>
            </a:r>
            <a:r>
              <a:rPr lang="ru-RU" dirty="0" smtClean="0"/>
              <a:t> + 31,23 </a:t>
            </a:r>
            <a:r>
              <a:rPr lang="ru-RU" dirty="0" err="1" smtClean="0"/>
              <a:t>пЖ</a:t>
            </a:r>
            <a:r>
              <a:rPr lang="ru-RU" dirty="0" smtClean="0"/>
              <a:t> + 13,65п К + 14,78п БЭВ;</a:t>
            </a:r>
          </a:p>
          <a:p>
            <a:pPr lvl="0"/>
            <a:r>
              <a:rPr lang="ru-RU" dirty="0" smtClean="0"/>
              <a:t>для овец:</a:t>
            </a:r>
          </a:p>
          <a:p>
            <a:r>
              <a:rPr lang="ru-RU" dirty="0" smtClean="0"/>
              <a:t>ОЭ= 17,71 </a:t>
            </a:r>
            <a:r>
              <a:rPr lang="ru-RU" dirty="0" err="1" smtClean="0"/>
              <a:t>пП</a:t>
            </a:r>
            <a:r>
              <a:rPr lang="ru-RU" dirty="0" smtClean="0"/>
              <a:t> + 37,89 </a:t>
            </a:r>
            <a:r>
              <a:rPr lang="ru-RU" dirty="0" err="1" smtClean="0"/>
              <a:t>пЖ</a:t>
            </a:r>
            <a:r>
              <a:rPr lang="ru-RU" dirty="0" smtClean="0"/>
              <a:t> + 13,44 </a:t>
            </a:r>
            <a:r>
              <a:rPr lang="ru-RU" dirty="0" err="1" smtClean="0"/>
              <a:t>пК</a:t>
            </a:r>
            <a:r>
              <a:rPr lang="ru-RU" dirty="0" smtClean="0"/>
              <a:t> + 14,78 </a:t>
            </a:r>
            <a:r>
              <a:rPr lang="ru-RU" dirty="0" err="1" smtClean="0"/>
              <a:t>пБЭВ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для лошадей:</a:t>
            </a:r>
          </a:p>
          <a:p>
            <a:r>
              <a:rPr lang="ru-RU" dirty="0" smtClean="0"/>
              <a:t>ОЭ19,46 </a:t>
            </a:r>
            <a:r>
              <a:rPr lang="ru-RU" dirty="0" err="1" smtClean="0"/>
              <a:t>пП</a:t>
            </a:r>
            <a:r>
              <a:rPr lang="ru-RU" dirty="0" smtClean="0"/>
              <a:t> + 35,43 </a:t>
            </a:r>
            <a:r>
              <a:rPr lang="ru-RU" dirty="0" err="1" smtClean="0"/>
              <a:t>пЖ</a:t>
            </a:r>
            <a:r>
              <a:rPr lang="ru-RU" dirty="0" smtClean="0"/>
              <a:t> + 15,95 </a:t>
            </a:r>
            <a:r>
              <a:rPr lang="ru-RU" dirty="0" err="1" smtClean="0"/>
              <a:t>пК</a:t>
            </a:r>
            <a:r>
              <a:rPr lang="ru-RU" dirty="0" smtClean="0"/>
              <a:t> + 15,95 </a:t>
            </a:r>
            <a:r>
              <a:rPr lang="ru-RU" dirty="0" err="1" smtClean="0"/>
              <a:t>пБЭВ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для свиней:</a:t>
            </a:r>
          </a:p>
          <a:p>
            <a:r>
              <a:rPr lang="ru-RU" dirty="0" smtClean="0"/>
              <a:t>ОЭ = 20,85 </a:t>
            </a:r>
            <a:r>
              <a:rPr lang="ru-RU" dirty="0" err="1" smtClean="0"/>
              <a:t>пП</a:t>
            </a:r>
            <a:r>
              <a:rPr lang="ru-RU" dirty="0" smtClean="0"/>
              <a:t> + 36,3 </a:t>
            </a:r>
            <a:r>
              <a:rPr lang="ru-RU" dirty="0" err="1" smtClean="0"/>
              <a:t>пЖ</a:t>
            </a:r>
            <a:r>
              <a:rPr lang="ru-RU" dirty="0" smtClean="0"/>
              <a:t> + 14,27 </a:t>
            </a:r>
            <a:r>
              <a:rPr lang="ru-RU" dirty="0" err="1" smtClean="0"/>
              <a:t>пК</a:t>
            </a:r>
            <a:r>
              <a:rPr lang="ru-RU" dirty="0" smtClean="0"/>
              <a:t> + 16,95 </a:t>
            </a:r>
            <a:r>
              <a:rPr lang="ru-RU" dirty="0" err="1" smtClean="0"/>
              <a:t>пБЭВ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для птиц:</a:t>
            </a:r>
          </a:p>
          <a:p>
            <a:r>
              <a:rPr lang="ru-RU" dirty="0" smtClean="0"/>
              <a:t>ОЭ = 17,84 </a:t>
            </a:r>
            <a:r>
              <a:rPr lang="ru-RU" dirty="0" err="1" smtClean="0"/>
              <a:t>пП</a:t>
            </a:r>
            <a:r>
              <a:rPr lang="ru-RU" dirty="0" smtClean="0"/>
              <a:t> + 39,78 </a:t>
            </a:r>
            <a:r>
              <a:rPr lang="ru-RU" dirty="0" err="1" smtClean="0"/>
              <a:t>пЖ</a:t>
            </a:r>
            <a:r>
              <a:rPr lang="ru-RU" dirty="0" smtClean="0"/>
              <a:t> + 17,71 </a:t>
            </a:r>
            <a:r>
              <a:rPr lang="ru-RU" dirty="0" err="1" smtClean="0"/>
              <a:t>пК</a:t>
            </a:r>
            <a:r>
              <a:rPr lang="ru-RU" dirty="0" smtClean="0"/>
              <a:t> + 17,71 </a:t>
            </a:r>
            <a:r>
              <a:rPr lang="ru-RU" dirty="0" err="1" smtClean="0"/>
              <a:t>пБЭВ</a:t>
            </a:r>
            <a:r>
              <a:rPr lang="ru-RU" dirty="0" smtClean="0"/>
              <a:t>, где: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Недостаток минеральных элементов в рационе балансируют разнообразными </a:t>
            </a:r>
            <a:r>
              <a:rPr lang="ru-RU" sz="2800" b="1" i="1" dirty="0" smtClean="0"/>
              <a:t>минеральными подкормками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кальциевые добавки</a:t>
            </a:r>
            <a:r>
              <a:rPr lang="ru-RU" dirty="0" smtClean="0"/>
              <a:t> (в основном нерастворимы в воде): чистые известняки, известняковый туф, мел кормовой, травертины, ракушки. Все они содержат 32—37 % кальция;</a:t>
            </a:r>
          </a:p>
          <a:p>
            <a:pPr lvl="0"/>
            <a:r>
              <a:rPr lang="ru-RU" b="1" dirty="0" smtClean="0"/>
              <a:t>фосфорные добавки</a:t>
            </a:r>
            <a:r>
              <a:rPr lang="ru-RU" dirty="0" smtClean="0"/>
              <a:t> (все растворимы в воде): </a:t>
            </a:r>
            <a:r>
              <a:rPr lang="ru-RU" dirty="0" err="1" smtClean="0"/>
              <a:t>динатрийофосфат</a:t>
            </a:r>
            <a:r>
              <a:rPr lang="ru-RU" dirty="0" smtClean="0"/>
              <a:t> (22 % фосфора), </a:t>
            </a:r>
            <a:r>
              <a:rPr lang="ru-RU" dirty="0" err="1" smtClean="0"/>
              <a:t>мононатрий</a:t>
            </a:r>
            <a:r>
              <a:rPr lang="ru-RU" dirty="0" smtClean="0"/>
              <a:t> фосфат (24—25 % фосфора);</a:t>
            </a:r>
          </a:p>
          <a:p>
            <a:pPr lvl="0"/>
            <a:r>
              <a:rPr lang="ru-RU" b="1" dirty="0" err="1" smtClean="0"/>
              <a:t>кальцийфосфорные</a:t>
            </a:r>
            <a:r>
              <a:rPr lang="ru-RU" b="1" dirty="0" smtClean="0"/>
              <a:t> добавки</a:t>
            </a:r>
            <a:r>
              <a:rPr lang="ru-RU" dirty="0" smtClean="0"/>
              <a:t>: </a:t>
            </a:r>
            <a:r>
              <a:rPr lang="ru-RU" dirty="0" err="1" smtClean="0"/>
              <a:t>обесфторенный</a:t>
            </a:r>
            <a:r>
              <a:rPr lang="ru-RU" dirty="0" smtClean="0"/>
              <a:t> фосфат (34 % кальция и 18 % фосфора), костная мука (30 % кальция и 16 % фосфора), кормовой преципитат (16 % кальция и 23 % фосфора);</a:t>
            </a:r>
          </a:p>
          <a:p>
            <a:pPr lvl="0"/>
            <a:r>
              <a:rPr lang="ru-RU" b="1" dirty="0" smtClean="0"/>
              <a:t>поваренная соль</a:t>
            </a:r>
            <a:r>
              <a:rPr lang="ru-RU" dirty="0" smtClean="0"/>
              <a:t> (39 % натрия, 61 % хлора);</a:t>
            </a:r>
          </a:p>
          <a:p>
            <a:pPr lvl="0"/>
            <a:r>
              <a:rPr lang="ru-RU" b="1" dirty="0" smtClean="0"/>
              <a:t>соли микроэлементов</a:t>
            </a:r>
            <a:r>
              <a:rPr lang="ru-RU" dirty="0" smtClean="0"/>
              <a:t>, которые лучше всего включать в состав комбикормов или концентратов.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минерал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3527425" y="333375"/>
            <a:ext cx="56165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264" name="Group 448"/>
          <p:cNvGraphicFramePr>
            <a:graphicFrameLocks noGrp="1"/>
          </p:cNvGraphicFramePr>
          <p:nvPr/>
        </p:nvGraphicFramePr>
        <p:xfrm>
          <a:off x="0" y="3567113"/>
          <a:ext cx="6084888" cy="3291400"/>
        </p:xfrm>
        <a:graphic>
          <a:graphicData uri="http://schemas.openxmlformats.org/drawingml/2006/table">
            <a:tbl>
              <a:tblPr/>
              <a:tblGrid>
                <a:gridCol w="2946400"/>
                <a:gridCol w="1376363"/>
                <a:gridCol w="17621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Соль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Элемент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Содержание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 100 г соли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Марганец сернокислый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Марганец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22,1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Марганец углекислый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43,5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Цинк сернокислый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Цинк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22,5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Цинк углекислый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58,0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Железо сернокислое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Железо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19,6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Медь сернокислая 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Медь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23,7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Медь углекислая 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55,3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Кобальт сернокислый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Кобальт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20,7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Кобальт углекислый 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45,1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Калий йодистый</a:t>
                      </a:r>
                    </a:p>
                  </a:txBody>
                  <a:tcPr marL="18000" marR="18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Йод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75,4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/>
          </p:cNvSpPr>
          <p:nvPr/>
        </p:nvSpPr>
        <p:spPr bwMode="auto">
          <a:xfrm>
            <a:off x="3563938" y="0"/>
            <a:ext cx="5580062" cy="33337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Содержание макроэлементов в солях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0" y="3213100"/>
            <a:ext cx="5975350" cy="33337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Содержание микроэлементов в солях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0" y="0"/>
            <a:ext cx="3348038" cy="98107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Минеральные добавки</a:t>
            </a:r>
          </a:p>
        </p:txBody>
      </p:sp>
      <p:pic>
        <p:nvPicPr>
          <p:cNvPr id="73785" name="Picture 449" descr="минер добав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3276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86" name="Picture 450" descr="цеол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860800"/>
            <a:ext cx="30591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87" name="TextBox 3"/>
          <p:cNvSpPr txBox="1">
            <a:spLocks noChangeArrowheads="1"/>
          </p:cNvSpPr>
          <p:nvPr/>
        </p:nvSpPr>
        <p:spPr bwMode="auto">
          <a:xfrm>
            <a:off x="7667625" y="5589588"/>
            <a:ext cx="147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600" b="1">
                <a:solidFill>
                  <a:srgbClr val="0000FF"/>
                </a:solidFill>
              </a:rPr>
              <a:t>Цеолит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052513"/>
            <a:ext cx="8521700" cy="4535487"/>
          </a:xfrm>
          <a:noFill/>
          <a:ln/>
        </p:spPr>
        <p:txBody>
          <a:bodyPr/>
          <a:lstStyle/>
          <a:p>
            <a:pPr marL="442913" indent="-442913">
              <a:buFont typeface="Wingdings" pitchFamily="2" charset="2"/>
              <a:buNone/>
            </a:pPr>
            <a:r>
              <a:rPr lang="ru-RU" b="1" smtClean="0">
                <a:effectLst/>
              </a:rPr>
              <a:t>Питательность кормов характеризуется тремя показателями:</a:t>
            </a:r>
          </a:p>
          <a:p>
            <a:pPr marL="442913" indent="-442913"/>
            <a:endParaRPr lang="ru-RU" b="1" smtClean="0">
              <a:effectLst/>
            </a:endParaRPr>
          </a:p>
          <a:p>
            <a:pPr marL="442913" indent="-442913">
              <a:buClr>
                <a:srgbClr val="FF0000"/>
              </a:buClr>
            </a:pPr>
            <a:r>
              <a:rPr lang="ru-RU" smtClean="0">
                <a:effectLst/>
              </a:rPr>
              <a:t>Химический состав корма.</a:t>
            </a:r>
          </a:p>
          <a:p>
            <a:pPr marL="442913" indent="-442913">
              <a:buClr>
                <a:srgbClr val="FF0000"/>
              </a:buClr>
            </a:pPr>
            <a:r>
              <a:rPr lang="ru-RU" smtClean="0">
                <a:effectLst/>
              </a:rPr>
              <a:t>Переваримость питательных веществ корма.</a:t>
            </a:r>
          </a:p>
          <a:p>
            <a:pPr marL="442913" indent="-442913">
              <a:buClr>
                <a:srgbClr val="FF0000"/>
              </a:buClr>
            </a:pPr>
            <a:r>
              <a:rPr lang="ru-RU" smtClean="0">
                <a:effectLst/>
              </a:rPr>
              <a:t>Степень использования переваримых в организме веществ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898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сухого вещества в корме или рационе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важный показатель питательности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929688" cy="5000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Потребление сухого вещества зависит от следующих факторов: 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разнообразие кормов в рационе;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структура рациона (тип кормления);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концентрация энергии;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качество кормов, их вкусовые и физические свойства;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 подготовка кормов перед скармливанием;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уровень продуктивности  животных;</a:t>
            </a:r>
          </a:p>
          <a:p>
            <a:pPr algn="just" eaLnBrk="1" hangingPunct="1">
              <a:buClr>
                <a:srgbClr val="004D00"/>
              </a:buClr>
              <a:buSzPct val="60000"/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переваримость питательных веществ</a:t>
            </a:r>
            <a:r>
              <a:rPr lang="ru-RU" sz="2800" b="1" dirty="0" smtClean="0">
                <a:latin typeface="Arial Narrow" pitchFamily="34" charset="0"/>
              </a:rPr>
              <a:t>;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Сухое вещество состоит из органических и неорганических веществ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Органическая часть корма</a:t>
            </a:r>
            <a:r>
              <a:rPr lang="ru-RU" sz="3600" dirty="0" smtClean="0"/>
              <a:t> состоит из азотистых (сырой протеин) и </a:t>
            </a:r>
            <a:r>
              <a:rPr lang="ru-RU" sz="3600" dirty="0" err="1" smtClean="0"/>
              <a:t>безазотистых</a:t>
            </a:r>
            <a:r>
              <a:rPr lang="ru-RU" sz="3600" dirty="0" smtClean="0"/>
              <a:t> (сырой жир, сырая клетчатка и </a:t>
            </a:r>
            <a:r>
              <a:rPr lang="ru-RU" sz="3600" dirty="0" err="1" smtClean="0"/>
              <a:t>безазотистые</a:t>
            </a:r>
            <a:r>
              <a:rPr lang="ru-RU" sz="3600" dirty="0" smtClean="0"/>
              <a:t> экстрактивные вещества) веществ.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5"/>
          </a:xfrm>
          <a:gradFill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indent="536575" algn="ctr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сыром протеине различают белки и амиды.</a:t>
            </a:r>
            <a:b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Белки представляют собой сложные </a:t>
            </a:r>
            <a:r>
              <a:rPr lang="ru-RU" sz="28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высокомолеку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лярные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соединения. </a:t>
            </a:r>
            <a:b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В состав белков входит 50,6–54,5% углерода, 21,5–23,5% кислорода, 15–18,4% азота, 6,5–7,8% водорода  и  0,3–2,5 %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серы.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 b="10583"/>
          <a:stretch>
            <a:fillRect/>
          </a:stretch>
        </p:blipFill>
        <p:spPr bwMode="auto">
          <a:xfrm>
            <a:off x="3643313" y="2325688"/>
            <a:ext cx="5500687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ltGray">
          <a:xfrm>
            <a:off x="250825" y="3644900"/>
            <a:ext cx="302418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Arial Narrow" pitchFamily="34" charset="0"/>
              </a:rPr>
              <a:t>Уровни организации белковой молекулы: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Arial Narrow" pitchFamily="34" charset="0"/>
              </a:rPr>
              <a:t>1 -  Первичный (цепочка);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Arial Narrow" pitchFamily="34" charset="0"/>
              </a:rPr>
              <a:t>2 - Вторичный (спираль);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Arial Narrow" pitchFamily="34" charset="0"/>
              </a:rPr>
              <a:t>3 – Третичный (глобула);</a:t>
            </a:r>
          </a:p>
          <a:p>
            <a:pPr>
              <a:spcBef>
                <a:spcPct val="50000"/>
              </a:spcBef>
            </a:pPr>
            <a:r>
              <a:rPr lang="ru-RU" sz="2200" b="1">
                <a:latin typeface="Arial Narrow" pitchFamily="34" charset="0"/>
              </a:rPr>
              <a:t>4 – Четвертичный</a:t>
            </a:r>
            <a:r>
              <a:rPr lang="en-US" sz="2200" b="1">
                <a:latin typeface="Arial Narrow" pitchFamily="34" charset="0"/>
              </a:rPr>
              <a:t> (</a:t>
            </a:r>
            <a:r>
              <a:rPr lang="ru-RU" sz="2200" b="1">
                <a:latin typeface="Arial Narrow" pitchFamily="34" charset="0"/>
              </a:rPr>
              <a:t>несколько глобул</a:t>
            </a:r>
            <a:r>
              <a:rPr lang="en-US" sz="2200" b="1">
                <a:latin typeface="Arial Narrow" pitchFamily="34" charset="0"/>
              </a:rPr>
              <a:t>)</a:t>
            </a:r>
            <a:endParaRPr lang="ru-RU" sz="2200" b="1">
              <a:latin typeface="Arial Narrow" pitchFamily="34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ltGray">
          <a:xfrm>
            <a:off x="3779838" y="2349500"/>
            <a:ext cx="287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1</a:t>
            </a:r>
            <a:endParaRPr lang="ru-RU" sz="24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ltGray">
          <a:xfrm>
            <a:off x="6659563" y="2349500"/>
            <a:ext cx="287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ru-RU" sz="24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ltGray">
          <a:xfrm>
            <a:off x="3779838" y="3716338"/>
            <a:ext cx="287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3</a:t>
            </a:r>
            <a:endParaRPr lang="ru-RU" sz="24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ltGray">
          <a:xfrm>
            <a:off x="3779838" y="5229225"/>
            <a:ext cx="287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4</a:t>
            </a:r>
            <a:endParaRPr lang="ru-RU" sz="2400" b="1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Структурная единица белков 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аминокислоты.</a:t>
            </a:r>
          </a:p>
          <a:p>
            <a:pPr marL="342900" indent="-342900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зависимости от содержания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аминокислот белки могут быть полноценными и неполноценными.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74396"/>
              </p:ext>
            </p:extLst>
          </p:nvPr>
        </p:nvGraphicFramePr>
        <p:xfrm>
          <a:off x="49213" y="1790700"/>
          <a:ext cx="9036050" cy="3200400"/>
        </p:xfrm>
        <a:graphic>
          <a:graphicData uri="http://schemas.openxmlformats.org/drawingml/2006/table">
            <a:tbl>
              <a:tblPr/>
              <a:tblGrid>
                <a:gridCol w="4441825"/>
                <a:gridCol w="459422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Заменимые аминокислоты (синтезируются в организме из других азотистых соединений)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Незаменимые аминокислоты (не синтезируются в организме, обязательно  должны поступать с кормами)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Глицин, серин, цистин, пролин, тирозин, цистеин, глутаминовая кислота, аспарагиновая кислота, аланин, аспарагин. 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Лизин, триптофан, гистидин, лейцин, изолейцин,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фенилаланин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треонин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метионин,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валин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аргинин.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002F00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3326" name="Picture 2" descr="E:\Рабочий стол\фото для презентаций1\бобов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3" descr="E:\Рабочий стол\фото для презентаций1\горох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5000625"/>
            <a:ext cx="19288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4" descr="E:\Рабочий стол\фото для презентаций1\бобовые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5000625"/>
            <a:ext cx="2492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5" descr="E:\Рабочий стол\фото для презентаций1\горо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5" y="5005388"/>
            <a:ext cx="21955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1692"/>
            <a:ext cx="8229600" cy="13953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Сырой жир</a:t>
            </a:r>
            <a:r>
              <a:rPr lang="ru-RU" sz="3200" dirty="0" smtClean="0"/>
              <a:t> определяется методом экстрагирования из корма органическими растворителями (бензином, эфиром, бензолом).</a:t>
            </a:r>
            <a:endParaRPr lang="ru-RU" sz="3200" dirty="0"/>
          </a:p>
        </p:txBody>
      </p:sp>
      <p:pic>
        <p:nvPicPr>
          <p:cNvPr id="4" name="Содержимое 3" descr="pitatelnost-kormov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45271"/>
            <a:ext cx="8229600" cy="37692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588" y="-100013"/>
            <a:ext cx="2643187" cy="71437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284"/>
          <p:cNvGraphicFramePr>
            <a:graphicFrameLocks noGrp="1"/>
          </p:cNvGraphicFramePr>
          <p:nvPr/>
        </p:nvGraphicFramePr>
        <p:xfrm>
          <a:off x="0" y="914400"/>
          <a:ext cx="9114971" cy="6041900"/>
        </p:xfrm>
        <a:graphic>
          <a:graphicData uri="http://schemas.openxmlformats.org/drawingml/2006/table">
            <a:tbl>
              <a:tblPr/>
              <a:tblGrid>
                <a:gridCol w="5115979"/>
                <a:gridCol w="3998992"/>
              </a:tblGrid>
              <a:tr h="847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Безазотистые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экстрактивные вещества (БЭВ)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Структурные углеводы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  <a:tr h="519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Моносахара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(глюкоза, фруктоза)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Дисахара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(сахароза, мальтоза)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Полисахара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(крахмал)</a:t>
                      </a:r>
                    </a:p>
                  </a:txBody>
                  <a:tcPr marL="36000" marR="36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Сырая клетчатка, лигнин,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кутин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суберин</a:t>
                      </a:r>
                      <a:endParaRPr lang="ru-RU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cxnSp>
        <p:nvCxnSpPr>
          <p:cNvPr id="16398" name="Прямая со стрелкой 5"/>
          <p:cNvCxnSpPr>
            <a:cxnSpLocks noChangeShapeType="1"/>
          </p:cNvCxnSpPr>
          <p:nvPr/>
        </p:nvCxnSpPr>
        <p:spPr bwMode="auto">
          <a:xfrm rot="10800000" flipV="1">
            <a:off x="2876550" y="546100"/>
            <a:ext cx="428625" cy="3571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9" name="Прямая со стрелкой 6"/>
          <p:cNvCxnSpPr>
            <a:cxnSpLocks noChangeShapeType="1"/>
          </p:cNvCxnSpPr>
          <p:nvPr/>
        </p:nvCxnSpPr>
        <p:spPr bwMode="auto">
          <a:xfrm>
            <a:off x="5643563" y="500063"/>
            <a:ext cx="501650" cy="384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6400" name="Picture 2" descr="E:\Рабочий стол\фото для презентаций1\целлюло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622550"/>
            <a:ext cx="31654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3" descr="E:\Рабочий стол\фото для презентаций1\картоф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3800"/>
            <a:ext cx="25717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6" descr="E:\Рабочий стол\фото для презентаций1\кукуруз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5400" y="4964113"/>
            <a:ext cx="251936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7" descr="E:\Рабочий стол\фото для презентаций1\бахч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68638"/>
            <a:ext cx="252571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9" descr="E:\Рабочий стол\фото для презентаций1\овес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0000" y="3068638"/>
            <a:ext cx="254158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1" descr="E:\Рабочий стол\фото для презентаций1\солом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6913" y="4719638"/>
            <a:ext cx="33258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3887787" cy="684213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41325" y="784225"/>
            <a:ext cx="3714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Жирорастворимые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785813"/>
            <a:ext cx="3460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Водорастворимые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000125" y="1285875"/>
            <a:ext cx="23574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А, Д, </a:t>
            </a:r>
            <a:r>
              <a:rPr lang="en-US" sz="2800" b="1" dirty="0">
                <a:solidFill>
                  <a:srgbClr val="C00000"/>
                </a:solidFill>
              </a:rPr>
              <a:t>F</a:t>
            </a:r>
            <a:r>
              <a:rPr lang="ru-RU" sz="2800" b="1" dirty="0">
                <a:solidFill>
                  <a:srgbClr val="C00000"/>
                </a:solidFill>
              </a:rPr>
              <a:t>, К, 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0" y="2500313"/>
            <a:ext cx="48069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076825" y="1268413"/>
            <a:ext cx="3571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С, группа В (В1, В2, В3, В4, В5, В6, В12)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9464" name="Picture 5" descr="E:\Рабочий стол\фото для презентаций1\vitamin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500313"/>
            <a:ext cx="43576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1198</Words>
  <Application>Microsoft Office PowerPoint</Application>
  <PresentationFormat>Экран (4:3)</PresentationFormat>
  <Paragraphs>206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Constantia</vt:lpstr>
      <vt:lpstr>Times New Roman</vt:lpstr>
      <vt:lpstr>Wingdings</vt:lpstr>
      <vt:lpstr>Wingdings 2</vt:lpstr>
      <vt:lpstr>Поток</vt:lpstr>
      <vt:lpstr> Химический состав и анализ кормов. Оценка питательности кормов</vt:lpstr>
      <vt:lpstr>Презентация PowerPoint</vt:lpstr>
      <vt:lpstr>Количество сухого вещества в корме или рационе – важный показатель питательности. </vt:lpstr>
      <vt:lpstr>Сухое вещество состоит из органических и неорганических веществ</vt:lpstr>
      <vt:lpstr>В сыром протеине различают белки и амиды.        Белки представляют собой сложные высокомолеку- лярные соединения.      В состав белков входит 50,6–54,5% углерода, 21,5–23,5% кислорода, 15–18,4% азота, 6,5–7,8% водорода  и  0,3–2,5 % серы.</vt:lpstr>
      <vt:lpstr>Презентация PowerPoint</vt:lpstr>
      <vt:lpstr>Сырой жир определяется методом экстрагирования из корма органическими растворителями (бензином, эфиром, бензолом).</vt:lpstr>
      <vt:lpstr>УГЛЕВОДЫ</vt:lpstr>
      <vt:lpstr>Витамины</vt:lpstr>
      <vt:lpstr>Значение витаминов</vt:lpstr>
      <vt:lpstr>Значение минеральных веществ</vt:lpstr>
      <vt:lpstr>Методы и техника определения переваримости кормов   </vt:lpstr>
      <vt:lpstr>Переваримость корма определяют в специальных опытах</vt:lpstr>
      <vt:lpstr>  Факторы, влияющие на переваримость кормов</vt:lpstr>
      <vt:lpstr>Презентация PowerPoint</vt:lpstr>
      <vt:lpstr>Суммарное полезное действие питательных веществ, заключенных в корме, отражает ЭНЕРГЕТИЧЕСКУЮ ПИТАТЕЛЬНОСТЬ КОРМА</vt:lpstr>
      <vt:lpstr>Содержание обменной энергии в корме или рационе определяют 2 способами</vt:lpstr>
      <vt:lpstr>Недостаток минеральных элементов в рационе балансируют разнообразными минеральными подкормками.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User</cp:lastModifiedBy>
  <cp:revision>11</cp:revision>
  <dcterms:created xsi:type="dcterms:W3CDTF">2020-09-10T20:11:07Z</dcterms:created>
  <dcterms:modified xsi:type="dcterms:W3CDTF">2026-04-20T08:10:32Z</dcterms:modified>
</cp:coreProperties>
</file>