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4" r:id="rId9"/>
    <p:sldId id="261" r:id="rId10"/>
    <p:sldId id="266" r:id="rId11"/>
    <p:sldId id="267" r:id="rId12"/>
    <p:sldId id="268" r:id="rId13"/>
    <p:sldId id="269" r:id="rId14"/>
    <p:sldId id="270" r:id="rId15"/>
    <p:sldId id="262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301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38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86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5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4557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554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234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592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442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56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72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57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2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32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70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2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29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14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4B0139-0540-4C8A-92C2-70740DBA389F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78BF199-3373-46C7-B854-44CB6CA72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70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ssercat.com/content/patologiya-serdechno-sosudistoi-sistemy-sobak-i-vozmozhnosti-elektrokardiografii-v-ee-issle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8686" y="29325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Болезни сердечно-сосудистой системы: болезни околосердечной сумки, миокарда и эндокарда, болезни сосудов.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017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821988" cy="5669280"/>
          </a:xfrm>
        </p:spPr>
        <p:txBody>
          <a:bodyPr>
            <a:normAutofit/>
          </a:bodyPr>
          <a:lstStyle/>
          <a:p>
            <a:r>
              <a:rPr lang="ru-RU" b="1" dirty="0"/>
              <a:t>Патогенез</a:t>
            </a:r>
            <a:r>
              <a:rPr lang="ru-RU" dirty="0"/>
              <a:t>. Воспалительный процесс в мышце сердца развивается под влиянием воздействия на миокард различных токсинов, выделяемых мик­робами и вирусами — возбудителями основного (чаще инфекционного) заболевания. В процесс нередко вовлекаются и коронарные сосуды.</a:t>
            </a:r>
          </a:p>
          <a:p>
            <a:r>
              <a:rPr lang="ru-RU" dirty="0"/>
              <a:t>В основе общего патогенеза большинства клинических форм миокарди­та, лежит состояние предварительной сенсибилизации миокарда, воз­никающее по типу аллергической реакции на повторные воздействия ин­фекции. В начале развития болезни преобладают процессы экссудации и набухания волокон сердечной мышцы, затем появляются альтеративно-пролиферативные процессы. Продукты воспаления и токсины раздража­ют рецепторный аппарат сердца, что ведет к тахикардии и другим нару­шениям сердечного ритма (чаще экстрасистолии). Позже в патологиче­ский процесс вовлекается проводящая система сердца, в результате чего могут возникать блокада ножки пучка Гиса, а также частичная или пол­ная атриовентрикулярная блокада.</a:t>
            </a:r>
          </a:p>
        </p:txBody>
      </p:sp>
    </p:spTree>
    <p:extLst>
      <p:ext uri="{BB962C8B-B14F-4D97-AF65-F5344CB8AC3E}">
        <p14:creationId xmlns:p14="http://schemas.microsoft.com/office/powerpoint/2010/main" val="407140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761028" cy="5806440"/>
          </a:xfrm>
        </p:spPr>
        <p:txBody>
          <a:bodyPr>
            <a:normAutofit/>
          </a:bodyPr>
          <a:lstStyle/>
          <a:p>
            <a:r>
              <a:rPr lang="ru-RU" sz="2400" dirty="0"/>
              <a:t>Характер поражения сердечной мышцы зависит от тяжести основного заболевания, исходного состояния сердца и всего организма. По Г. В. </a:t>
            </a:r>
            <a:r>
              <a:rPr lang="ru-RU" sz="2400" dirty="0" err="1"/>
              <a:t>Домрачеву</a:t>
            </a:r>
            <a:r>
              <a:rPr lang="ru-RU" sz="2400" dirty="0"/>
              <a:t>, различают два периода в развитии острого миокардита. В первый период, пока еще не наступили деструктивные изменения мыш­цы сердца, в результате раздражения рецепторов миокарда продуктами воспаления и токсинами резко усиливаются и учащаются сердечные со­кращения. Это ведет к значительному повышению артериального давле­ния и ускорению кровотока. Во втором периоде болезни, когда наступает утомление миокарда и появляются </a:t>
            </a:r>
            <a:r>
              <a:rPr lang="ru-RU" sz="2400" dirty="0" err="1"/>
              <a:t>дистрофическо</a:t>
            </a:r>
            <a:r>
              <a:rPr lang="ru-RU" sz="2400" dirty="0"/>
              <a:t>-дегенеративные изме­нения его, сокращения сердца ослабевают, что обусловливает падение артериального давления и замедление кровотока В этот период развития миокардита возникают одышка, цианоз, отеки, а также более выражен­ные по сравнению с первым периодом болезни нарушения ритма сер­дечных сокращений.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6445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669588" cy="5638800"/>
          </a:xfrm>
        </p:spPr>
        <p:txBody>
          <a:bodyPr>
            <a:normAutofit/>
          </a:bodyPr>
          <a:lstStyle/>
          <a:p>
            <a:r>
              <a:rPr lang="ru-RU" b="1" dirty="0"/>
              <a:t>Патологоанатомические изменения</a:t>
            </a:r>
            <a:r>
              <a:rPr lang="ru-RU" dirty="0"/>
              <a:t>. Характер патологических процес­сов при миокардите во многом зависит от особенностей и тяжести основ­ного заболевания Вначале, когда преобладают явления экссудации, сер­дечная мышца набухшая, на разрезе красного цвета, иногда пятнистая, с кровоизлияниями При </a:t>
            </a:r>
            <a:r>
              <a:rPr lang="ru-RU" dirty="0" err="1"/>
              <a:t>дистрофическо</a:t>
            </a:r>
            <a:r>
              <a:rPr lang="ru-RU" dirty="0"/>
              <a:t>-дегенеративных процессах в мышце (во втором периоде развития болезни) миокард бледный, мутный. на разрезе — рисунок сглажен. При выраженных дегенеративных про­цессах сердечная мышца приобретает цвет вареного мяса, становится дряблой, легко разрывается. Гистологическим исследованием сердечной мышцы в различные периоды развития острого миокардита изменения обнаруживают в мышечных волокнах, </a:t>
            </a:r>
            <a:r>
              <a:rPr lang="ru-RU" dirty="0" err="1"/>
              <a:t>соединительнотканом</a:t>
            </a:r>
            <a:r>
              <a:rPr lang="ru-RU" dirty="0"/>
              <a:t> остове мио­карда, сосудах, нервах. В мышечных волокнах чаще находят белковую или жировую дегенерацию, в соединительной ткани — отечность, </a:t>
            </a:r>
            <a:r>
              <a:rPr lang="ru-RU" dirty="0" err="1"/>
              <a:t>альтеративные</a:t>
            </a:r>
            <a:r>
              <a:rPr lang="ru-RU" dirty="0"/>
              <a:t> изменения основного вещества, скопления лимфоцитов, блуж­дающих клеток, иногда гранулоцитов. Изменения сосудов характеризу­ются образованием </a:t>
            </a:r>
            <a:r>
              <a:rPr lang="ru-RU" dirty="0" err="1"/>
              <a:t>околососудистых</a:t>
            </a:r>
            <a:r>
              <a:rPr lang="ru-RU" dirty="0"/>
              <a:t> инфильтратов, гиалинозом стенок мелких сосудов, иногда образованием внутрисосудистых тромбов.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680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89652"/>
            <a:ext cx="8534400" cy="1507067"/>
          </a:xfrm>
        </p:spPr>
        <p:txBody>
          <a:bodyPr/>
          <a:lstStyle/>
          <a:p>
            <a:r>
              <a:rPr lang="ru-RU" dirty="0" smtClean="0"/>
              <a:t>эндокардит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158240"/>
            <a:ext cx="10913428" cy="53035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Эндокардит у животных – это воспалительное заболевание внутренней оболочки сердца (</a:t>
            </a:r>
            <a:r>
              <a:rPr lang="ru-RU" dirty="0" err="1"/>
              <a:t>Endocarditis</a:t>
            </a:r>
            <a:r>
              <a:rPr lang="ru-RU" dirty="0"/>
              <a:t>). По характеру воспаления различают несколько форм заболевания: острую и хроническую.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У </a:t>
            </a:r>
            <a:r>
              <a:rPr lang="ru-RU" dirty="0" smtClean="0"/>
              <a:t>животных чаще </a:t>
            </a:r>
            <a:r>
              <a:rPr lang="ru-RU" dirty="0"/>
              <a:t>встречается острая форма. Хронический </a:t>
            </a:r>
            <a:r>
              <a:rPr lang="ru-RU" dirty="0" smtClean="0"/>
              <a:t>эндокардит </a:t>
            </a:r>
            <a:r>
              <a:rPr lang="ru-RU" dirty="0"/>
              <a:t>регистрируется гораздо реже. Воспалительные процессы в большинстве своем охватывают клапанный аппарат сердца – в этом случае диагностируют наличие бородавчатого или язвенного эндокардита у животных. Бородавочная или язвенная форма зависит от уровня патогенности микроорганизмов, вызывающих воспаление. Пристеночная и </a:t>
            </a:r>
            <a:r>
              <a:rPr lang="ru-RU" dirty="0" err="1"/>
              <a:t>хордальная</a:t>
            </a:r>
            <a:r>
              <a:rPr lang="ru-RU" dirty="0"/>
              <a:t> формы воспаления практически не встречаются. Данное заболевание чаще регистрируется у взрослых особей коров, лошадей, собак, свиней.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Эндокардит любой формы у всех животных это вторичное заболевание, которое возникает на фоне инфекционно-токсических процессов или аллергии и требует грамотной ветеринарной помощи.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Болезнь может </a:t>
            </a:r>
            <a:r>
              <a:rPr lang="ru-RU" dirty="0"/>
              <a:t>возникать и как осложнение миокардита, а также в процессе течения или после перенесенной крупозной пневмонии, пиемии, гнойно-геморрагического эндометрита, чумы, </a:t>
            </a:r>
            <a:r>
              <a:rPr lang="ru-RU" dirty="0" err="1"/>
              <a:t>парвовирусного</a:t>
            </a:r>
            <a:r>
              <a:rPr lang="ru-RU" dirty="0"/>
              <a:t> энтерита и после некоторых других заболеваний.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Возникновению эндокардита у животных способствуют и такие факторы, как переохлаждение, нарушение обмена веществ, переутомление и травмы в области сердца. Данное заболевание является серьезным и плохо поддается лечению.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098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45" y="306047"/>
            <a:ext cx="6094753" cy="609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147" y="1932972"/>
            <a:ext cx="5889886" cy="3307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819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Пороки </a:t>
            </a:r>
            <a:r>
              <a:rPr lang="ru-RU" dirty="0"/>
              <a:t>Сердца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809449" cy="4395486"/>
          </a:xfrm>
        </p:spPr>
        <p:txBody>
          <a:bodyPr>
            <a:normAutofit/>
          </a:bodyPr>
          <a:lstStyle/>
          <a:p>
            <a:r>
              <a:rPr lang="ru-RU" dirty="0"/>
              <a:t>Порок сердца — это патологическое состояние, характеризующееся изменениями в клапанном аппарате сердца. Пороки сердца делятся на две группы: врожденные — формируются во внутриутробном периоде развития; приобретенные — возникают в процессе жизнедеятельности. Этиология развития пороков сердца. Ветеринарные специалисты выделяют следующие причины и предрасполагающие к развитию сердечного недуга факторы у собак: генетическая предрасположенность животных; интоксикации, отравления ядами и бытовыми химикатами, использование фармацевтических веществ, противовоспалительных средств во время беременности суки; заболевания сердца воспалительной природы — эндокардит, миокардит, перикардит; травмы, механические повреждения грудной клетки; новообразования в миокарде</a:t>
            </a:r>
          </a:p>
        </p:txBody>
      </p:sp>
    </p:spTree>
    <p:extLst>
      <p:ext uri="{BB962C8B-B14F-4D97-AF65-F5344CB8AC3E}">
        <p14:creationId xmlns:p14="http://schemas.microsoft.com/office/powerpoint/2010/main" val="261793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045520" cy="52288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Врожденные пороки сердца возникают при гипоксии плода, недостатке витаминов, облучении. Врожденные аномалии – пороки сердца, недоразвитие овального клапана и др. – могут обусловить быструю смерть новорожденного животного. Эти аномалии необходимо учитывать при судебно-ветеринарной </a:t>
            </a:r>
            <a:r>
              <a:rPr lang="ru-RU" dirty="0" smtClean="0"/>
              <a:t>экспертизе.</a:t>
            </a:r>
            <a:endParaRPr lang="ru-RU" dirty="0"/>
          </a:p>
          <a:p>
            <a:r>
              <a:rPr lang="ru-RU" dirty="0"/>
              <a:t>Поскольку в сердце имеется четыре отверстия и четыре клапана, различают восемь простых пороков сердца. Могут быть поражены два и более клапана или отверстия. Если происходит сочетание сужения отверстия и недостаточности клапана, закрывающего это отверстие, такой порок называется сложным. При одновременном сужении отверстий или недостаточности клапанов в различных отделах сердца порок называется </a:t>
            </a:r>
            <a:r>
              <a:rPr lang="ru-RU" dirty="0" smtClean="0"/>
              <a:t>комбинированным.</a:t>
            </a:r>
            <a:endParaRPr lang="ru-RU" dirty="0"/>
          </a:p>
          <a:p>
            <a:r>
              <a:rPr lang="ru-RU" dirty="0"/>
              <a:t>При пороках сердца возникает хроническая недостаточность кровообращения, которая развивается при несоответствии между нагрузкой, предъявляемой сердцу, и его способностью производить работу. Недостаточность сердца проявляется в том, что оно не может перекачать в артерию всю кровь, поступающую по </a:t>
            </a:r>
            <a:r>
              <a:rPr lang="ru-RU" dirty="0" smtClean="0"/>
              <a:t>венам.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127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10" y="-127795"/>
            <a:ext cx="10903352" cy="708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891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017" y="494066"/>
            <a:ext cx="8534400" cy="1507067"/>
          </a:xfrm>
        </p:spPr>
        <p:txBody>
          <a:bodyPr/>
          <a:lstStyle/>
          <a:p>
            <a:r>
              <a:rPr lang="ru-RU" dirty="0"/>
              <a:t>Артериальная гипертензия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017" y="1723342"/>
            <a:ext cx="10045519" cy="4892662"/>
          </a:xfrm>
        </p:spPr>
        <p:txBody>
          <a:bodyPr>
            <a:normAutofit/>
          </a:bodyPr>
          <a:lstStyle/>
          <a:p>
            <a:r>
              <a:rPr lang="ru-RU" dirty="0" smtClean="0"/>
              <a:t>- это </a:t>
            </a:r>
            <a:r>
              <a:rPr lang="ru-RU" dirty="0"/>
              <a:t>постоянное повышенное артериальное давление. Также это состояние называют гипертонией. Как правило, артериальная гипертония наблюдается у престарелых животных. У собак нормальным давлением считается 120-140 мм ртутного столбика, более высокие показатели свидетельствуют о наличии артериальной гипертензии.</a:t>
            </a:r>
          </a:p>
          <a:p>
            <a:r>
              <a:rPr lang="ru-RU" dirty="0"/>
              <a:t>При хронически повышенном артериальном давлении кровеносная система быстро изнашивается, состояние сосудов ухудшается, нередки случаи их разрывов. Артериальная гипертония способна приводить к множественным осложнениям и вызывать другие заболевания. Например, при множественных повреждениях капилляров почек последние перестают очищать кровь от вредных веществ, что закономерно приводит к тяжелым расстройствам здоровья. Помимо почек, при артериальной гипертензии нарушается работа печени и мозга</a:t>
            </a:r>
            <a:r>
              <a:rPr lang="ru-RU" dirty="0" smtClean="0"/>
              <a:t>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643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9779302" cy="551823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большинства животных артериальная гипертензия сопровождается следующими симптомами:</a:t>
            </a:r>
          </a:p>
          <a:p>
            <a:r>
              <a:rPr lang="ru-RU" dirty="0"/>
              <a:t>ухудшение зрения;</a:t>
            </a:r>
          </a:p>
          <a:p>
            <a:r>
              <a:rPr lang="ru-RU" dirty="0"/>
              <a:t>следы белка в моче;</a:t>
            </a:r>
          </a:p>
          <a:p>
            <a:r>
              <a:rPr lang="ru-RU" dirty="0"/>
              <a:t>расширенные зрачки;</a:t>
            </a:r>
          </a:p>
          <a:p>
            <a:r>
              <a:rPr lang="ru-RU" dirty="0"/>
              <a:t>кровоточивость глаз;</a:t>
            </a:r>
          </a:p>
          <a:p>
            <a:r>
              <a:rPr lang="ru-RU" dirty="0"/>
              <a:t>отслоение сетчатки глаза;</a:t>
            </a:r>
          </a:p>
          <a:p>
            <a:r>
              <a:rPr lang="ru-RU" dirty="0"/>
              <a:t>странное поведение животного;</a:t>
            </a:r>
          </a:p>
          <a:p>
            <a:r>
              <a:rPr lang="ru-RU" dirty="0"/>
              <a:t>проблемы с ориентацией в пространстве;</a:t>
            </a:r>
          </a:p>
          <a:p>
            <a:r>
              <a:rPr lang="ru-RU" dirty="0"/>
              <a:t>регулярное кровотечение из носа;</a:t>
            </a:r>
          </a:p>
          <a:p>
            <a:r>
              <a:rPr lang="ru-RU" dirty="0"/>
              <a:t>слабость;</a:t>
            </a:r>
          </a:p>
          <a:p>
            <a:r>
              <a:rPr lang="ru-RU" dirty="0"/>
              <a:t>дрожь в лапах;</a:t>
            </a:r>
          </a:p>
          <a:p>
            <a:r>
              <a:rPr lang="ru-RU" dirty="0"/>
              <a:t>шумы в </a:t>
            </a:r>
            <a:r>
              <a:rPr lang="ru-RU" dirty="0" smtClean="0"/>
              <a:t>сердце.</a:t>
            </a:r>
            <a:endParaRPr lang="ru-RU" dirty="0"/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179" y="1293753"/>
            <a:ext cx="5029883" cy="502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6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73059"/>
            <a:ext cx="8534400" cy="1507067"/>
          </a:xfrm>
        </p:spPr>
        <p:txBody>
          <a:bodyPr/>
          <a:lstStyle/>
          <a:p>
            <a:r>
              <a:rPr lang="ru-RU" dirty="0"/>
              <a:t>Значимость заболеваний ССС в ветеринарной медицине: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2080126"/>
            <a:ext cx="10251266" cy="436732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Заболевания сердечно-сосудистой системы (ССС) имеют высокую значимость в ветеринарной медицине</a:t>
            </a:r>
            <a:r>
              <a:rPr lang="ru-RU" dirty="0"/>
              <a:t>, так как часто являются осложнением других болезней и представляют угрозу для жизни животных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Сокращение продолжительности и качества жизни</a:t>
            </a:r>
            <a:r>
              <a:rPr lang="ru-RU" dirty="0"/>
              <a:t>. Болезни сердца — одна из частых причин уменьшения продолжительности жизни домашних </a:t>
            </a:r>
            <a:r>
              <a:rPr lang="ru-RU" dirty="0" smtClean="0"/>
              <a:t>питомцев.</a:t>
            </a:r>
            <a:endParaRPr lang="ru-RU" dirty="0"/>
          </a:p>
          <a:p>
            <a:r>
              <a:rPr lang="ru-RU" b="1" dirty="0"/>
              <a:t>Потеря ценных качеств</a:t>
            </a:r>
            <a:r>
              <a:rPr lang="ru-RU" dirty="0"/>
              <a:t>. Например, при структурных изменениях в сердце молодые собаки теряют свои племенные и рабочие качества. </a:t>
            </a:r>
          </a:p>
          <a:p>
            <a:r>
              <a:rPr lang="ru-RU" b="1" dirty="0"/>
              <a:t>Возникновение тяжёлых осложнений</a:t>
            </a:r>
            <a:r>
              <a:rPr lang="ru-RU" dirty="0"/>
              <a:t>. Заболевания ССС могут сопровождаться осложнениями, связанными со снижением кровоснабжения жизненно важных органов. </a:t>
            </a:r>
          </a:p>
          <a:p>
            <a:r>
              <a:rPr lang="ru-RU" b="1" dirty="0"/>
              <a:t>Необходимость ранней диагностики</a:t>
            </a:r>
            <a:r>
              <a:rPr lang="ru-RU" dirty="0"/>
              <a:t>. Часто длительный период болезни сердца протекает в скрытой фазе компенсации и не вызывает настороженности у владельца животного. </a:t>
            </a:r>
            <a:r>
              <a:rPr lang="ru-RU" dirty="0">
                <a:hlinkClick r:id="rId2"/>
              </a:rPr>
              <a:t/>
            </a:r>
            <a:br>
              <a:rPr lang="ru-RU" dirty="0">
                <a:hlinkClick r:id="rId2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423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28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898" y="92614"/>
            <a:ext cx="8534400" cy="1507067"/>
          </a:xfrm>
        </p:spPr>
        <p:txBody>
          <a:bodyPr/>
          <a:lstStyle/>
          <a:p>
            <a:r>
              <a:rPr lang="ru-RU" dirty="0" smtClean="0"/>
              <a:t>перикардит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897" y="1525555"/>
            <a:ext cx="11100351" cy="4455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- </a:t>
            </a:r>
            <a:r>
              <a:rPr lang="ru-RU" dirty="0" smtClean="0"/>
              <a:t>Это</a:t>
            </a:r>
            <a:r>
              <a:rPr lang="ru-RU" b="1" dirty="0" smtClean="0"/>
              <a:t> воспаление</a:t>
            </a:r>
            <a:r>
              <a:rPr lang="ru-RU" dirty="0" smtClean="0"/>
              <a:t> </a:t>
            </a:r>
            <a:r>
              <a:rPr lang="ru-RU" dirty="0"/>
              <a:t>наружной оболочки сердца (перикарда, сердечной сумки) у животных. Может быть: </a:t>
            </a:r>
            <a:endParaRPr lang="ru-RU" dirty="0" smtClean="0"/>
          </a:p>
          <a:p>
            <a:r>
              <a:rPr lang="ru-RU" b="1" dirty="0" smtClean="0"/>
              <a:t>Первичным</a:t>
            </a:r>
            <a:r>
              <a:rPr lang="ru-RU" dirty="0"/>
              <a:t> — самостоятельное развитие патологии.</a:t>
            </a:r>
          </a:p>
          <a:p>
            <a:r>
              <a:rPr lang="ru-RU" b="1" dirty="0"/>
              <a:t>Вторичным</a:t>
            </a:r>
            <a:r>
              <a:rPr lang="ru-RU" dirty="0"/>
              <a:t> — как осложнение основной болезни (например, из-за миокардита).</a:t>
            </a:r>
          </a:p>
          <a:p>
            <a:pPr marL="0" indent="0">
              <a:buNone/>
            </a:pPr>
            <a:r>
              <a:rPr lang="ru-RU" dirty="0" smtClean="0"/>
              <a:t>Различают </a:t>
            </a:r>
            <a:r>
              <a:rPr lang="ru-RU" dirty="0"/>
              <a:t>сухой (фибринозный) и выпотной (экссудативный) перикардит. </a:t>
            </a:r>
            <a:endParaRPr lang="ru-RU" dirty="0"/>
          </a:p>
          <a:p>
            <a:r>
              <a:rPr lang="ru-RU" b="1" dirty="0"/>
              <a:t>Перикардит у животных может быть инфекционным, неинфекционным (асептическим) или травматическим</a:t>
            </a:r>
            <a:r>
              <a:rPr lang="ru-RU" dirty="0"/>
              <a:t>. Выделяют также идиопатическую форму перикардита — с неустановленной этиологией.</a:t>
            </a:r>
          </a:p>
        </p:txBody>
      </p:sp>
    </p:spTree>
    <p:extLst>
      <p:ext uri="{BB962C8B-B14F-4D97-AF65-F5344CB8AC3E}">
        <p14:creationId xmlns:p14="http://schemas.microsoft.com/office/powerpoint/2010/main" val="129706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576" y="297888"/>
            <a:ext cx="8534400" cy="1507067"/>
          </a:xfrm>
        </p:spPr>
        <p:txBody>
          <a:bodyPr/>
          <a:lstStyle/>
          <a:p>
            <a:r>
              <a:rPr lang="ru-RU" dirty="0" smtClean="0"/>
              <a:t>Инфекционный перикардит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576" y="1776618"/>
            <a:ext cx="11249640" cy="4372255"/>
          </a:xfrm>
        </p:spPr>
        <p:txBody>
          <a:bodyPr>
            <a:normAutofit/>
          </a:bodyPr>
          <a:lstStyle/>
          <a:p>
            <a:r>
              <a:rPr lang="ru-RU" b="1" dirty="0"/>
              <a:t>Инфекционный перикардит</a:t>
            </a:r>
            <a:r>
              <a:rPr lang="ru-RU" dirty="0"/>
              <a:t> у животных — это воспаление наружной оболочки сердца (перикарда, или сердечной сумки), которое проявляется как вторичная патология после перенесённых инфекционных заболеваний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 smtClean="0"/>
              <a:t>У </a:t>
            </a:r>
            <a:r>
              <a:rPr lang="ru-RU" b="1" dirty="0"/>
              <a:t>крупного рогатого скота</a:t>
            </a:r>
            <a:r>
              <a:rPr lang="ru-RU" dirty="0"/>
              <a:t> — ящур, злокачественная катаральная горячка, плевропневмония, </a:t>
            </a:r>
            <a:r>
              <a:rPr lang="ru-RU" dirty="0" err="1"/>
              <a:t>пастереллёз</a:t>
            </a:r>
            <a:r>
              <a:rPr lang="ru-RU" dirty="0"/>
              <a:t>, туберкулёз.</a:t>
            </a:r>
          </a:p>
          <a:p>
            <a:r>
              <a:rPr lang="ru-RU" b="1" dirty="0"/>
              <a:t>У лошадей</a:t>
            </a:r>
            <a:r>
              <a:rPr lang="ru-RU" dirty="0"/>
              <a:t> — контагиозная плевропневмония, сап, мыт.</a:t>
            </a:r>
          </a:p>
          <a:p>
            <a:r>
              <a:rPr lang="ru-RU" b="1" dirty="0"/>
              <a:t>У свиней</a:t>
            </a:r>
            <a:r>
              <a:rPr lang="ru-RU" dirty="0"/>
              <a:t> — чума, рожа.</a:t>
            </a:r>
          </a:p>
          <a:p>
            <a:r>
              <a:rPr lang="ru-RU" b="1" dirty="0"/>
              <a:t>У собак</a:t>
            </a:r>
            <a:r>
              <a:rPr lang="ru-RU" dirty="0"/>
              <a:t> — чума, </a:t>
            </a:r>
            <a:r>
              <a:rPr lang="ru-RU" dirty="0" err="1"/>
              <a:t>аденовироз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Симптомы</a:t>
            </a:r>
            <a:r>
              <a:rPr lang="ru-RU" dirty="0"/>
              <a:t> </a:t>
            </a:r>
            <a:r>
              <a:rPr lang="ru-RU" dirty="0" smtClean="0"/>
              <a:t>перикардита: снижение </a:t>
            </a:r>
            <a:r>
              <a:rPr lang="ru-RU" dirty="0"/>
              <a:t>или отсутствие </a:t>
            </a:r>
            <a:r>
              <a:rPr lang="ru-RU" dirty="0" smtClean="0"/>
              <a:t>аппетита, болевые </a:t>
            </a:r>
            <a:r>
              <a:rPr lang="ru-RU" dirty="0"/>
              <a:t>ощущения в левой части грудной клетки, возникающие при </a:t>
            </a:r>
            <a:r>
              <a:rPr lang="ru-RU" dirty="0" smtClean="0"/>
              <a:t>надавливании, учащение пульса, посинение </a:t>
            </a:r>
            <a:r>
              <a:rPr lang="ru-RU" dirty="0"/>
              <a:t>слизистых </a:t>
            </a:r>
            <a:r>
              <a:rPr lang="ru-RU" dirty="0" smtClean="0"/>
              <a:t>оболочек, отёки </a:t>
            </a:r>
            <a:r>
              <a:rPr lang="ru-RU" dirty="0"/>
              <a:t>губ, лап, </a:t>
            </a:r>
            <a:r>
              <a:rPr lang="ru-RU" dirty="0" smtClean="0"/>
              <a:t>век, вялость, затруднённое </a:t>
            </a:r>
            <a:r>
              <a:rPr lang="ru-RU" dirty="0"/>
              <a:t>дыхание.</a:t>
            </a:r>
          </a:p>
        </p:txBody>
      </p:sp>
    </p:spTree>
    <p:extLst>
      <p:ext uri="{BB962C8B-B14F-4D97-AF65-F5344CB8AC3E}">
        <p14:creationId xmlns:p14="http://schemas.microsoft.com/office/powerpoint/2010/main" val="47116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559" y="144625"/>
            <a:ext cx="8534400" cy="1507067"/>
          </a:xfrm>
        </p:spPr>
        <p:txBody>
          <a:bodyPr/>
          <a:lstStyle/>
          <a:p>
            <a:r>
              <a:rPr lang="ru-RU" dirty="0" smtClean="0"/>
              <a:t>Инфекционный перикардит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558" y="1408922"/>
            <a:ext cx="11072360" cy="4945225"/>
          </a:xfrm>
        </p:spPr>
        <p:txBody>
          <a:bodyPr>
            <a:normAutofit fontScale="85000" lnSpcReduction="10000"/>
          </a:bodyPr>
          <a:lstStyle/>
          <a:p>
            <a:r>
              <a:rPr lang="ru-RU"/>
              <a:t>При вирусном перикардите воспалительные изменения возникают вследствие непосредственного воздействия вируса, иммунной ответной реакции либо сочетания обоих факторов. </a:t>
            </a:r>
            <a:r>
              <a:rPr lang="ru-RU" dirty="0"/>
              <a:t>Ранняя репликация вируса в тканях приводит к появлению клеточной и гуморальной иммунной ответной реакции, которая направлена против вируса и тканей сердца. Фрагменты генома вируса в ткани перикарда не обязательно реплицируются, однако служат источником антигенной стимуляции иммунных реакций.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Бактериальный (гнойный) перикардит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Гнойный бактериальный перикардит вызывается стафилококком, стрептококком, пневмококком, грамотрицательной флорой (кишечной палочкой, сальмонеллами, гемофильной палочкой). Возможной причиной гнойного перикардита может быть сочетание грамположительной и грамотрицательной флоры. В редких случаях развитие бактериального перикардита может быть связано с анаэробной газообразующей инфекцией (</a:t>
            </a:r>
            <a:r>
              <a:rPr lang="ru-RU" dirty="0" err="1"/>
              <a:t>клостридии</a:t>
            </a:r>
            <a:r>
              <a:rPr lang="ru-RU" dirty="0"/>
              <a:t>), развивается </a:t>
            </a:r>
            <a:r>
              <a:rPr lang="ru-RU" dirty="0" err="1"/>
              <a:t>пневмоперикард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Инфекция проникает в перикард </a:t>
            </a:r>
            <a:r>
              <a:rPr lang="ru-RU" dirty="0" err="1"/>
              <a:t>гематогенно</a:t>
            </a:r>
            <a:r>
              <a:rPr lang="ru-RU" dirty="0"/>
              <a:t> и контактным путем - при наличии инфекционного очага в близлежащих органах (пневмония, абсцесс легкого, гнойный плеврит, медиастинит, </a:t>
            </a:r>
            <a:r>
              <a:rPr lang="ru-RU" dirty="0" err="1"/>
              <a:t>поддиафрагмальный</a:t>
            </a:r>
            <a:r>
              <a:rPr lang="ru-RU" dirty="0"/>
              <a:t> абсцесс слева, ранения грудной клетки). Описаны случаи развития перикардита при наличии инфекции в полости рта (</a:t>
            </a:r>
            <a:r>
              <a:rPr lang="ru-RU" dirty="0" err="1"/>
              <a:t>перитонзиллярный</a:t>
            </a:r>
            <a:r>
              <a:rPr lang="ru-RU" dirty="0"/>
              <a:t> абсцесс, пародонтоз, альвеолярная пиорея). </a:t>
            </a:r>
          </a:p>
          <a:p>
            <a:r>
              <a:rPr lang="ru-RU" dirty="0"/>
              <a:t>Бактериальная инфекция в полости перикарда обычно развивается в виде диффузного воспаления перикарда с накоплением гноя в его полости.</a:t>
            </a:r>
          </a:p>
        </p:txBody>
      </p:sp>
    </p:spTree>
    <p:extLst>
      <p:ext uri="{BB962C8B-B14F-4D97-AF65-F5344CB8AC3E}">
        <p14:creationId xmlns:p14="http://schemas.microsoft.com/office/powerpoint/2010/main" val="400460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559" y="144625"/>
            <a:ext cx="8534400" cy="1507067"/>
          </a:xfrm>
        </p:spPr>
        <p:txBody>
          <a:bodyPr/>
          <a:lstStyle/>
          <a:p>
            <a:r>
              <a:rPr lang="ru-RU" dirty="0" smtClean="0"/>
              <a:t>Инфекционный перикардит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558" y="1408922"/>
            <a:ext cx="11072360" cy="494522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Для </a:t>
            </a:r>
            <a:r>
              <a:rPr lang="ru-RU" b="1" dirty="0"/>
              <a:t>клинической картины острого вирусного перикардита</a:t>
            </a:r>
            <a:r>
              <a:rPr lang="ru-RU" dirty="0"/>
              <a:t> характерны боли в области сердца, шум трения перикарда, повышение температуры тела, изменения электрокардиограммы, </a:t>
            </a:r>
            <a:r>
              <a:rPr lang="ru-RU" dirty="0"/>
              <a:t>лейкопения</a:t>
            </a:r>
            <a:r>
              <a:rPr lang="ru-RU" dirty="0"/>
              <a:t>, повышение содержания в крови </a:t>
            </a:r>
            <a:r>
              <a:rPr lang="ru-RU" dirty="0" err="1"/>
              <a:t>кардиоспецифичных</a:t>
            </a:r>
            <a:r>
              <a:rPr lang="ru-RU" dirty="0"/>
              <a:t> </a:t>
            </a:r>
            <a:r>
              <a:rPr lang="ru-RU" dirty="0" err="1"/>
              <a:t>энзимов</a:t>
            </a:r>
            <a:r>
              <a:rPr lang="ru-RU" dirty="0"/>
              <a:t>. Это указывает на вовлечение миокарда в воспалительный процесс (</a:t>
            </a:r>
            <a:r>
              <a:rPr lang="ru-RU" dirty="0" err="1"/>
              <a:t>миоперикардит</a:t>
            </a:r>
            <a:r>
              <a:rPr lang="ru-RU" dirty="0"/>
              <a:t>). Возникновение </a:t>
            </a:r>
            <a:r>
              <a:rPr lang="ru-RU" dirty="0" err="1"/>
              <a:t>миоперикардита</a:t>
            </a:r>
            <a:r>
              <a:rPr lang="ru-RU" dirty="0"/>
              <a:t> характерно для инфекции, вызванной вирусом </a:t>
            </a:r>
            <a:r>
              <a:rPr lang="ru-RU" dirty="0" err="1"/>
              <a:t>Коксаки</a:t>
            </a:r>
            <a:r>
              <a:rPr lang="ru-RU" dirty="0"/>
              <a:t>-В. Вирусный перикардит может развиваться во время самой вирусной инфекции, но чаще спустя 1-3 недели после появления респираторного или </a:t>
            </a:r>
            <a:r>
              <a:rPr lang="ru-RU" dirty="0"/>
              <a:t>гастроинтестинального</a:t>
            </a:r>
            <a:r>
              <a:rPr lang="ru-RU" dirty="0"/>
              <a:t> синдромов.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Во многих случаях одновременно с клинической картиной перикардита появляются инфильтративные изменения в легких, </a:t>
            </a:r>
            <a:r>
              <a:rPr lang="ru-RU" dirty="0"/>
              <a:t>выпот</a:t>
            </a:r>
            <a:r>
              <a:rPr lang="ru-RU" dirty="0"/>
              <a:t> в плевральных полостях, часто наблюдается кашель. При гриппозном перикардите следует обратить внимание на выраженные боли в сердце, поскольку боль может быть настолько интенсивной, что требует дифференциальной диагностики с инфарктом миокарда.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Бактериальный перикардит</a:t>
            </a:r>
            <a:r>
              <a:rPr lang="ru-RU" dirty="0"/>
              <a:t> проявляется в виде острого инфекционного заболевания с молниеносным развитием и короткой продолжительностью.</a:t>
            </a:r>
          </a:p>
        </p:txBody>
      </p:sp>
    </p:spTree>
    <p:extLst>
      <p:ext uri="{BB962C8B-B14F-4D97-AF65-F5344CB8AC3E}">
        <p14:creationId xmlns:p14="http://schemas.microsoft.com/office/powerpoint/2010/main" val="1943784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559" y="144625"/>
            <a:ext cx="8534400" cy="1507067"/>
          </a:xfrm>
        </p:spPr>
        <p:txBody>
          <a:bodyPr/>
          <a:lstStyle/>
          <a:p>
            <a:r>
              <a:rPr lang="ru-RU" dirty="0" smtClean="0"/>
              <a:t>Инфекционный перикардит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638" y="1210412"/>
            <a:ext cx="11072360" cy="2827255"/>
          </a:xfrm>
        </p:spPr>
        <p:txBody>
          <a:bodyPr>
            <a:normAutofit/>
          </a:bodyPr>
          <a:lstStyle/>
          <a:p>
            <a:r>
              <a:rPr lang="ru-RU" b="1" dirty="0"/>
              <a:t>При перкуссии отмечаются: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увеличение абсолютной тупости сердца, особенно в поперечном направлении;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область сердечной тупости принимает типичную для выпотных перикардитов треугольную или трапециевидную форму;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сердечный толчок смещен к центру тупости и слабо выражен или не определяется совсем.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 большом выпоте отмечается выпячивание в области сердца. Тоны сердца глухие, печень увеличена и болезненна.</a:t>
            </a:r>
          </a:p>
        </p:txBody>
      </p:sp>
      <p:pic>
        <p:nvPicPr>
          <p:cNvPr id="4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479" y="3754187"/>
            <a:ext cx="4039909" cy="269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0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948" y="0"/>
            <a:ext cx="91559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763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092" y="204892"/>
            <a:ext cx="8534400" cy="1507067"/>
          </a:xfrm>
        </p:spPr>
        <p:txBody>
          <a:bodyPr/>
          <a:lstStyle/>
          <a:p>
            <a:r>
              <a:rPr lang="ru-RU" dirty="0" smtClean="0"/>
              <a:t>миокардит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732" y="67732"/>
            <a:ext cx="9999028" cy="4556760"/>
          </a:xfrm>
        </p:spPr>
        <p:txBody>
          <a:bodyPr>
            <a:normAutofit/>
          </a:bodyPr>
          <a:lstStyle/>
          <a:p>
            <a:r>
              <a:rPr lang="ru-RU" sz="2400" b="1" dirty="0"/>
              <a:t>Миокардит у животных</a:t>
            </a:r>
            <a:r>
              <a:rPr lang="ru-RU" sz="2400" dirty="0"/>
              <a:t> — воспаление сердечной мышцы (миокарда). Может возникать как самостоятельное заболевание или как осложнение других патологий. У животных различают разные формы миокардита: по течению — острый и хронический, по степени распространения — очаговый и диффузный, по происхождению — первичный и вторичный.</a:t>
            </a:r>
            <a:endParaRPr lang="ru-RU" sz="2400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251" y="3520440"/>
            <a:ext cx="9899179" cy="283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720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кстура гранж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109</TotalTime>
  <Words>954</Words>
  <Application>Microsoft Office PowerPoint</Application>
  <PresentationFormat>Широкоэкранный</PresentationFormat>
  <Paragraphs>57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Wingdings 3</vt:lpstr>
      <vt:lpstr>Сектор</vt:lpstr>
      <vt:lpstr> Болезни сердечно-сосудистой системы: болезни околосердечной сумки, миокарда и эндокарда, болезни сосудов.</vt:lpstr>
      <vt:lpstr>Значимость заболеваний ССС в ветеринарной медицине:</vt:lpstr>
      <vt:lpstr>перикардит</vt:lpstr>
      <vt:lpstr>Инфекционный перикардит</vt:lpstr>
      <vt:lpstr>Инфекционный перикардит</vt:lpstr>
      <vt:lpstr>Инфекционный перикардит</vt:lpstr>
      <vt:lpstr>Инфекционный перикардит</vt:lpstr>
      <vt:lpstr>Презентация PowerPoint</vt:lpstr>
      <vt:lpstr>миокардит</vt:lpstr>
      <vt:lpstr>Презентация PowerPoint</vt:lpstr>
      <vt:lpstr>Презентация PowerPoint</vt:lpstr>
      <vt:lpstr>Презентация PowerPoint</vt:lpstr>
      <vt:lpstr>эндокардит</vt:lpstr>
      <vt:lpstr>Презентация PowerPoint</vt:lpstr>
      <vt:lpstr>Пороки Сердца </vt:lpstr>
      <vt:lpstr>Презентация PowerPoint</vt:lpstr>
      <vt:lpstr>Презентация PowerPoint</vt:lpstr>
      <vt:lpstr>Артериальная гипертензия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Болезни сердечно-сосудистой системы: болезни околосердечной сумки, миокарда и эндокарда, болезни сосудов.</dc:title>
  <dc:creator>necta</dc:creator>
  <cp:lastModifiedBy>necta</cp:lastModifiedBy>
  <cp:revision>8</cp:revision>
  <dcterms:created xsi:type="dcterms:W3CDTF">2025-10-19T15:27:43Z</dcterms:created>
  <dcterms:modified xsi:type="dcterms:W3CDTF">2025-10-19T17:16:52Z</dcterms:modified>
</cp:coreProperties>
</file>