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6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53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007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540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4681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496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812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00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060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485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80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34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58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089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7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89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6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13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869332D-FE1F-4DFD-A8CA-93093F148C3E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1DEE-D5B1-4C9E-88C7-0EB4DC9C1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252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034" y="210121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Болезни системы пищеварения</a:t>
            </a:r>
            <a:br>
              <a:rPr lang="ru-RU" sz="4400" dirty="0" smtClean="0"/>
            </a:br>
            <a:r>
              <a:rPr lang="ru-RU" dirty="0" smtClean="0"/>
              <a:t>(болезни слизистой оболочки рта,</a:t>
            </a:r>
            <a:br>
              <a:rPr lang="ru-RU" dirty="0" smtClean="0"/>
            </a:br>
            <a:r>
              <a:rPr lang="ru-RU" dirty="0" smtClean="0"/>
              <a:t>глотки, пищевода, желудка(сычуга)).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289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774" y="143229"/>
            <a:ext cx="7752300" cy="99625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Флегмонозный стоматит (или флегмона ротовой полости)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393" y="1575668"/>
            <a:ext cx="116902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— </a:t>
            </a:r>
            <a:r>
              <a:rPr lang="ru-RU" sz="2000" dirty="0">
                <a:latin typeface="Roboto"/>
              </a:rPr>
              <a:t>это тяжелая форма воспаления слизистой оболочки ротовой полости, характеризующаяся распространением гнойного воспаления в мягкие ткани, окружающие рот (под челюстью, на шее). Это опасное </a:t>
            </a:r>
            <a:r>
              <a:rPr lang="ru-RU" sz="2000" dirty="0" smtClean="0">
                <a:latin typeface="Roboto"/>
              </a:rPr>
              <a:t>состояние, может </a:t>
            </a:r>
            <a:r>
              <a:rPr lang="ru-RU" sz="2000" dirty="0">
                <a:latin typeface="Roboto"/>
              </a:rPr>
              <a:t>привести к серьезным осложнениям, включая сепсис.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Симптомы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Выраженный отек</a:t>
            </a:r>
            <a:r>
              <a:rPr lang="ru-RU" sz="2000" dirty="0">
                <a:latin typeface="Roboto"/>
              </a:rPr>
              <a:t> мягких тканей вокруг рта и шеи: Отек плотный, болезненный при пальпации.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Лихорадка:</a:t>
            </a:r>
            <a:r>
              <a:rPr lang="ru-RU" sz="2000" dirty="0">
                <a:latin typeface="Roboto"/>
              </a:rPr>
              <a:t> Повышение температуры тела.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Угнетенное состояние</a:t>
            </a:r>
            <a:r>
              <a:rPr lang="ru-RU" sz="2000" dirty="0">
                <a:latin typeface="Roboto"/>
              </a:rPr>
              <a:t>: Слабость, апатия.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Потеря аппетита</a:t>
            </a:r>
            <a:r>
              <a:rPr lang="ru-RU" sz="2000" dirty="0">
                <a:latin typeface="Roboto"/>
              </a:rPr>
              <a:t> или отказ от корма: Из-за боли и затрудненного глотания.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Слюнотечение</a:t>
            </a:r>
            <a:r>
              <a:rPr lang="ru-RU" sz="2000" dirty="0">
                <a:latin typeface="Roboto"/>
              </a:rPr>
              <a:t>: Обильное, часто с примесью гноя и крови.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Неприятный запах изо рта:</a:t>
            </a:r>
            <a:r>
              <a:rPr lang="ru-RU" sz="2000" dirty="0">
                <a:latin typeface="Roboto"/>
              </a:rPr>
              <a:t> Гнилостный запах.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Затрудненное дыхание: </a:t>
            </a:r>
            <a:r>
              <a:rPr lang="ru-RU" sz="2000" dirty="0">
                <a:latin typeface="Roboto"/>
              </a:rPr>
              <a:t>Отек может сдавливать дыхательные пути.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Увеличение подчелюстных лимфоузлов:</a:t>
            </a:r>
            <a:r>
              <a:rPr lang="ru-RU" sz="2000" dirty="0">
                <a:latin typeface="Roboto"/>
              </a:rPr>
              <a:t> Болезненные и увеличенные лимфоузлы.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Крепитация:</a:t>
            </a:r>
            <a:r>
              <a:rPr lang="ru-RU" sz="2000" dirty="0">
                <a:latin typeface="Roboto"/>
              </a:rPr>
              <a:t> При пальпации может ощущаться крепитация (хруст) из-за наличия газов в тканях (при анаэробной инфекции).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Видимые гнойные истечения:</a:t>
            </a:r>
            <a:r>
              <a:rPr lang="ru-RU" sz="2000" dirty="0">
                <a:latin typeface="Roboto"/>
              </a:rPr>
              <a:t> Могут быть свищи, из которых выделяется гной.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6130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2884880" cy="574224"/>
          </a:xfrm>
        </p:spPr>
        <p:txBody>
          <a:bodyPr/>
          <a:lstStyle/>
          <a:p>
            <a:r>
              <a:rPr lang="ru-RU" dirty="0" smtClean="0"/>
              <a:t>Лечение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7341" y="1592395"/>
            <a:ext cx="117746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- Хирургическое </a:t>
            </a:r>
            <a:r>
              <a:rPr lang="ru-RU" sz="2000" dirty="0">
                <a:latin typeface="Roboto"/>
              </a:rPr>
              <a:t>вмешательство: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Дренирование </a:t>
            </a:r>
            <a:r>
              <a:rPr lang="ru-RU" sz="2000" dirty="0">
                <a:latin typeface="Roboto"/>
              </a:rPr>
              <a:t>абсцессов: Широкое рассечение тканей и установка дренажей для оттока гноя.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Удаление </a:t>
            </a:r>
            <a:r>
              <a:rPr lang="ru-RU" sz="2000" dirty="0">
                <a:latin typeface="Roboto"/>
              </a:rPr>
              <a:t>инородных тел: Если они являются причиной флегмоны.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Санация </a:t>
            </a:r>
            <a:r>
              <a:rPr lang="ru-RU" sz="2000" dirty="0">
                <a:latin typeface="Roboto"/>
              </a:rPr>
              <a:t>ротовой полости: Удаление пораженных зубов, очистка от некротических тканей.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Антибиотикотерапия (широкого </a:t>
            </a:r>
            <a:r>
              <a:rPr lang="ru-RU" sz="2000" dirty="0">
                <a:latin typeface="Roboto"/>
              </a:rPr>
              <a:t>спектра действия: Назначаются до получения результатов бактериологического </a:t>
            </a:r>
            <a:r>
              <a:rPr lang="ru-RU" sz="2000" dirty="0" smtClean="0">
                <a:latin typeface="Roboto"/>
              </a:rPr>
              <a:t>исследования).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err="1" smtClean="0">
                <a:latin typeface="Roboto"/>
              </a:rPr>
              <a:t>Инфузионная</a:t>
            </a:r>
            <a:r>
              <a:rPr lang="ru-RU" sz="2000" dirty="0" smtClean="0">
                <a:latin typeface="Roboto"/>
              </a:rPr>
              <a:t> терапия (для </a:t>
            </a:r>
            <a:r>
              <a:rPr lang="ru-RU" sz="2000" dirty="0">
                <a:latin typeface="Roboto"/>
              </a:rPr>
              <a:t>восполнения жидкости и электролитов при </a:t>
            </a:r>
            <a:r>
              <a:rPr lang="ru-RU" sz="2000" dirty="0" smtClean="0">
                <a:latin typeface="Roboto"/>
              </a:rPr>
              <a:t>обезвоживании, для </a:t>
            </a:r>
            <a:r>
              <a:rPr lang="ru-RU" sz="2000" dirty="0" err="1">
                <a:latin typeface="Roboto"/>
              </a:rPr>
              <a:t>дезинтоксикации</a:t>
            </a:r>
            <a:r>
              <a:rPr lang="ru-RU" sz="2000" dirty="0">
                <a:latin typeface="Roboto"/>
              </a:rPr>
              <a:t> </a:t>
            </a:r>
            <a:r>
              <a:rPr lang="ru-RU" sz="2000" dirty="0" smtClean="0">
                <a:latin typeface="Roboto"/>
              </a:rPr>
              <a:t>организма).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Обезболивающие препараты (нестероидные </a:t>
            </a:r>
            <a:r>
              <a:rPr lang="ru-RU" sz="2000" dirty="0">
                <a:latin typeface="Roboto"/>
              </a:rPr>
              <a:t>противовоспалительные средства (</a:t>
            </a:r>
            <a:r>
              <a:rPr lang="ru-RU" sz="2000" dirty="0" smtClean="0">
                <a:latin typeface="Roboto"/>
              </a:rPr>
              <a:t>НПВС), </a:t>
            </a:r>
            <a:r>
              <a:rPr lang="ru-RU" sz="2000" dirty="0" err="1" smtClean="0">
                <a:latin typeface="Roboto"/>
              </a:rPr>
              <a:t>опиоиды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>
                <a:latin typeface="Roboto"/>
              </a:rPr>
              <a:t>(при сильной боли</a:t>
            </a:r>
            <a:r>
              <a:rPr lang="ru-RU" sz="2000" dirty="0" smtClean="0">
                <a:latin typeface="Roboto"/>
              </a:rPr>
              <a:t>)).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Местная обработка (промывание </a:t>
            </a:r>
            <a:r>
              <a:rPr lang="ru-RU" sz="2000" dirty="0">
                <a:latin typeface="Roboto"/>
              </a:rPr>
              <a:t>раны антисептическими растворами (</a:t>
            </a:r>
            <a:r>
              <a:rPr lang="ru-RU" sz="2000" dirty="0" err="1">
                <a:latin typeface="Roboto"/>
              </a:rPr>
              <a:t>хлоргексидин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повидон</a:t>
            </a:r>
            <a:r>
              <a:rPr lang="ru-RU" sz="2000" dirty="0">
                <a:latin typeface="Roboto"/>
              </a:rPr>
              <a:t>-йод</a:t>
            </a:r>
            <a:r>
              <a:rPr lang="ru-RU" sz="2000" dirty="0" smtClean="0">
                <a:latin typeface="Roboto"/>
              </a:rPr>
              <a:t>)).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Применение </a:t>
            </a:r>
            <a:r>
              <a:rPr lang="ru-RU" sz="2000" dirty="0">
                <a:latin typeface="Roboto"/>
              </a:rPr>
              <a:t>мазей с антибиотиками и ранозаживляющими компонентами.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Поддерживающая терапия (витамины, иммуномодуляторы).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Диета (мягкий, легкоусвояемый корм, кормление через зонд (в тяжелых случаях)).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63375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7442812" cy="75710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Болезни глотки (Фарингиты)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9372" y="1104039"/>
            <a:ext cx="75590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400" b="1" dirty="0">
                <a:latin typeface="Roboto"/>
              </a:rPr>
              <a:t>Причины: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Инфекции (вирусные, бактериальные)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Раздражение (холодный воздух, пыль)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Воспаление окружающих тканей (тонзиллит</a:t>
            </a:r>
            <a:r>
              <a:rPr lang="ru-RU" sz="2400" dirty="0" smtClean="0">
                <a:latin typeface="Roboto"/>
              </a:rPr>
              <a:t>)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latin typeface="Roboto"/>
              </a:rPr>
              <a:t>Симптомы: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Кашель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Затрудненное глотание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Болезненность при глотании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Повышение температуры тела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Увеличение подчелюстных лимфоузлов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379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32" y="1093593"/>
            <a:ext cx="106286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latin typeface="Roboto"/>
              </a:rPr>
              <a:t>Вирусный фарингит: </a:t>
            </a:r>
            <a:r>
              <a:rPr lang="ru-RU" sz="2000" dirty="0" smtClean="0">
                <a:latin typeface="Roboto"/>
              </a:rPr>
              <a:t>Наиболее распространенная причина фарингита, особенно у кошек и собак. Может быть вызван различными вирусами, в том числе: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Roboto"/>
              </a:rPr>
              <a:t>У кошек: </a:t>
            </a:r>
            <a:r>
              <a:rPr lang="ru-RU" sz="2000" dirty="0" err="1" smtClean="0">
                <a:latin typeface="Roboto"/>
              </a:rPr>
              <a:t>калицивирус</a:t>
            </a:r>
            <a:r>
              <a:rPr lang="ru-RU" sz="2000" dirty="0" smtClean="0">
                <a:latin typeface="Roboto"/>
              </a:rPr>
              <a:t>, </a:t>
            </a:r>
            <a:r>
              <a:rPr lang="ru-RU" sz="2000" dirty="0" err="1" smtClean="0">
                <a:latin typeface="Roboto"/>
              </a:rPr>
              <a:t>герпесвирус</a:t>
            </a:r>
            <a:r>
              <a:rPr lang="ru-RU" sz="2000" dirty="0" smtClean="0">
                <a:latin typeface="Roboto"/>
              </a:rPr>
              <a:t> кошек (FHV-1).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Roboto"/>
              </a:rPr>
              <a:t>У собак: аденовирус собак (CAV-2), вирус </a:t>
            </a:r>
            <a:r>
              <a:rPr lang="ru-RU" sz="2000" dirty="0" err="1" smtClean="0">
                <a:latin typeface="Roboto"/>
              </a:rPr>
              <a:t>парагриппа</a:t>
            </a:r>
            <a:r>
              <a:rPr lang="ru-RU" sz="2000" dirty="0" smtClean="0">
                <a:latin typeface="Roboto"/>
              </a:rPr>
              <a:t> собак (</a:t>
            </a:r>
            <a:r>
              <a:rPr lang="ru-RU" sz="2000" dirty="0" err="1" smtClean="0">
                <a:latin typeface="Roboto"/>
              </a:rPr>
              <a:t>CPiV</a:t>
            </a:r>
            <a:r>
              <a:rPr lang="ru-RU" sz="2000" dirty="0" smtClean="0">
                <a:latin typeface="Roboto"/>
              </a:rPr>
              <a:t>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latin typeface="Roboto"/>
              </a:rPr>
              <a:t>Бактериальный фарингит:</a:t>
            </a:r>
            <a:r>
              <a:rPr lang="ru-RU" sz="2000" dirty="0" smtClean="0">
                <a:latin typeface="Roboto"/>
              </a:rPr>
              <a:t> Обычно вторичный, развивающийся на фоне вирусного фарингита или других заболеваний. Может быть вызван различными бактериями, такими как </a:t>
            </a:r>
            <a:r>
              <a:rPr lang="ru-RU" sz="2000" dirty="0" err="1" smtClean="0">
                <a:latin typeface="Roboto"/>
              </a:rPr>
              <a:t>Streptococcus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 err="1" smtClean="0">
                <a:latin typeface="Roboto"/>
              </a:rPr>
              <a:t>spp</a:t>
            </a:r>
            <a:r>
              <a:rPr lang="ru-RU" sz="2000" dirty="0" smtClean="0">
                <a:latin typeface="Roboto"/>
              </a:rPr>
              <a:t>., </a:t>
            </a:r>
            <a:r>
              <a:rPr lang="ru-RU" sz="2000" dirty="0" err="1" smtClean="0">
                <a:latin typeface="Roboto"/>
              </a:rPr>
              <a:t>Staphylococcus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 err="1" smtClean="0">
                <a:latin typeface="Roboto"/>
              </a:rPr>
              <a:t>spp</a:t>
            </a:r>
            <a:r>
              <a:rPr lang="ru-RU" sz="2000" dirty="0" smtClean="0">
                <a:latin typeface="Roboto"/>
              </a:rPr>
              <a:t>. и др.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latin typeface="Roboto"/>
              </a:rPr>
              <a:t>Грибковый фарингит: </a:t>
            </a:r>
            <a:r>
              <a:rPr lang="ru-RU" sz="2000" dirty="0" smtClean="0">
                <a:latin typeface="Roboto"/>
              </a:rPr>
              <a:t>Редкая форма, чаще встречается у животных с ослабленным иммунитетом. Может быть вызван грибами рода </a:t>
            </a:r>
            <a:r>
              <a:rPr lang="ru-RU" sz="2000" dirty="0" err="1" smtClean="0">
                <a:latin typeface="Roboto"/>
              </a:rPr>
              <a:t>Candida</a:t>
            </a:r>
            <a:r>
              <a:rPr lang="ru-RU" sz="2000" dirty="0" smtClean="0">
                <a:latin typeface="Roboto"/>
              </a:rPr>
              <a:t> или </a:t>
            </a:r>
            <a:r>
              <a:rPr lang="ru-RU" sz="2000" dirty="0" err="1" smtClean="0">
                <a:latin typeface="Roboto"/>
              </a:rPr>
              <a:t>Aspergillus</a:t>
            </a:r>
            <a:r>
              <a:rPr lang="ru-RU" sz="2000" dirty="0" smtClean="0">
                <a:latin typeface="Roboto"/>
              </a:rPr>
              <a:t>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latin typeface="Roboto"/>
              </a:rPr>
              <a:t>Аллергический фарингит: </a:t>
            </a:r>
            <a:r>
              <a:rPr lang="ru-RU" sz="2000" dirty="0" smtClean="0">
                <a:latin typeface="Roboto"/>
              </a:rPr>
              <a:t>Связан с аллергической реакцией на вдыхаемые аллергены (пыльца, пыль, плесень) или пищевые аллергены.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latin typeface="Roboto"/>
              </a:rPr>
              <a:t>Травматический фарингит: </a:t>
            </a:r>
            <a:r>
              <a:rPr lang="ru-RU" sz="2000" dirty="0" smtClean="0">
                <a:latin typeface="Roboto"/>
              </a:rPr>
              <a:t>Вызывается механическим повреждением слизистой оболочки глотки (например, при проглатывании инородного тела).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latin typeface="Roboto"/>
              </a:rPr>
              <a:t>Химический фарингит:</a:t>
            </a:r>
            <a:r>
              <a:rPr lang="ru-RU" sz="2000" dirty="0" smtClean="0">
                <a:latin typeface="Roboto"/>
              </a:rPr>
              <a:t> Вызывается воздействием раздражающих химических веществ (например, при вдыхании дыма или раздражающих газов).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u="sng" dirty="0" smtClean="0">
                <a:latin typeface="Roboto"/>
              </a:rPr>
              <a:t>Паразитарный фарингит:</a:t>
            </a:r>
            <a:r>
              <a:rPr lang="ru-RU" sz="2000" dirty="0" smtClean="0">
                <a:latin typeface="Roboto"/>
              </a:rPr>
              <a:t> Редко, но возможно, вызван паразитами, такими как клещи или гельминты, поражающими глотку.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49390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8143" y="720004"/>
            <a:ext cx="3222503" cy="96811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Roboto"/>
              </a:rPr>
              <a:t>Лечение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4967" y="1942743"/>
            <a:ext cx="854377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Roboto"/>
              </a:rPr>
              <a:t>Лечение </a:t>
            </a:r>
            <a:r>
              <a:rPr lang="ru-RU" sz="2400" dirty="0">
                <a:latin typeface="Roboto"/>
              </a:rPr>
              <a:t>фарингита зависит от причины заболевания.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При вирусном фарингите: обычно назначают симптоматическое лечение (отдых, обильное питье, мягкая пища).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При бактериальном фарингите: назначают антибиотики.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При аллергическом фарингите: назначают антигистаминные препараты.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В любом случае: может быть рекомендовано использование противовоспалительных препаратов (НПВС) для облегчения боли и уменьшения воспаления.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8641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Болезни пищевода (эзофагиты)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111" y="1853248"/>
            <a:ext cx="106347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Roboto"/>
              </a:rPr>
              <a:t>По течению: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 </a:t>
            </a:r>
            <a:r>
              <a:rPr lang="ru-RU" sz="2000" u="sng" dirty="0" smtClean="0">
                <a:latin typeface="Roboto"/>
              </a:rPr>
              <a:t>Острый </a:t>
            </a:r>
            <a:r>
              <a:rPr lang="ru-RU" sz="2000" u="sng" dirty="0">
                <a:latin typeface="Roboto"/>
              </a:rPr>
              <a:t>эзофагит</a:t>
            </a:r>
            <a:r>
              <a:rPr lang="ru-RU" sz="2000" dirty="0">
                <a:latin typeface="Roboto"/>
              </a:rPr>
              <a:t>: Характеризуется внезапным началом и яркими симптомами. Обычно длится несколько дней или недель.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</a:t>
            </a:r>
            <a:r>
              <a:rPr lang="ru-RU" sz="2000" u="sng" dirty="0" smtClean="0">
                <a:latin typeface="Roboto"/>
              </a:rPr>
              <a:t>Хронический </a:t>
            </a:r>
            <a:r>
              <a:rPr lang="ru-RU" sz="2000" u="sng" dirty="0">
                <a:latin typeface="Roboto"/>
              </a:rPr>
              <a:t>эзофагит</a:t>
            </a:r>
            <a:r>
              <a:rPr lang="ru-RU" sz="2000" dirty="0">
                <a:latin typeface="Roboto"/>
              </a:rPr>
              <a:t>: Характеризуется длительным течением (более нескольких недель или месяцев) и менее выраженными симптомами. Может приводить к развитию рубцовой ткани и стриктурам (сужениям) пищевода.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>
                <a:latin typeface="Roboto"/>
              </a:rPr>
              <a:t>По </a:t>
            </a:r>
            <a:r>
              <a:rPr lang="ru-RU" sz="2000" b="1" dirty="0">
                <a:latin typeface="Roboto"/>
              </a:rPr>
              <a:t>степени тяжести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Степень поражения пищевода часто оценивается </a:t>
            </a:r>
            <a:r>
              <a:rPr lang="ru-RU" sz="2000" dirty="0" err="1">
                <a:latin typeface="Roboto"/>
              </a:rPr>
              <a:t>эндоскопически</a:t>
            </a:r>
            <a:r>
              <a:rPr lang="ru-RU" sz="2000" dirty="0" smtClean="0">
                <a:latin typeface="Roboto"/>
              </a:rPr>
              <a:t>:</a:t>
            </a:r>
          </a:p>
          <a:p>
            <a:r>
              <a:rPr lang="ru-RU" sz="2000" u="sng" dirty="0" smtClean="0">
                <a:latin typeface="Roboto"/>
              </a:rPr>
              <a:t> Легкий </a:t>
            </a:r>
            <a:r>
              <a:rPr lang="ru-RU" sz="2000" u="sng" dirty="0">
                <a:latin typeface="Roboto"/>
              </a:rPr>
              <a:t>эзофагит</a:t>
            </a:r>
            <a:r>
              <a:rPr lang="ru-RU" sz="2000" dirty="0">
                <a:latin typeface="Roboto"/>
              </a:rPr>
              <a:t>: Незначительное покраснение и отек слизистой оболочки.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</a:t>
            </a:r>
            <a:r>
              <a:rPr lang="ru-RU" sz="2000" u="sng" dirty="0" smtClean="0">
                <a:latin typeface="Roboto"/>
              </a:rPr>
              <a:t>Умеренный </a:t>
            </a:r>
            <a:r>
              <a:rPr lang="ru-RU" sz="2000" u="sng" dirty="0">
                <a:latin typeface="Roboto"/>
              </a:rPr>
              <a:t>эзофагит</a:t>
            </a:r>
            <a:r>
              <a:rPr lang="ru-RU" sz="2000" dirty="0">
                <a:latin typeface="Roboto"/>
              </a:rPr>
              <a:t>: Выраженное покраснение, отек, эрозии на слизистой оболочке.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</a:t>
            </a:r>
            <a:r>
              <a:rPr lang="ru-RU" sz="2000" u="sng" dirty="0" smtClean="0">
                <a:latin typeface="Roboto"/>
              </a:rPr>
              <a:t>Тяжелый </a:t>
            </a:r>
            <a:r>
              <a:rPr lang="ru-RU" sz="2000" u="sng" dirty="0">
                <a:latin typeface="Roboto"/>
              </a:rPr>
              <a:t>эзофагит</a:t>
            </a:r>
            <a:r>
              <a:rPr lang="ru-RU" sz="2000" dirty="0">
                <a:latin typeface="Roboto"/>
              </a:rPr>
              <a:t>: Язвы, кровоизлияния, стриктуры пищевода</a:t>
            </a:r>
            <a:r>
              <a:rPr lang="ru-RU" sz="2000" dirty="0" smtClean="0">
                <a:latin typeface="Roboto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11363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6111" y="843296"/>
            <a:ext cx="1111447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latin typeface="Arial" panose="020B0604020202020204" pitchFamily="34" charset="0"/>
              </a:rPr>
              <a:t>Причины</a:t>
            </a:r>
            <a:r>
              <a:rPr lang="ru-RU" altLang="ru-RU" sz="2400" b="1" dirty="0">
                <a:latin typeface="Arial" panose="020B0604020202020204" pitchFamily="34" charset="0"/>
              </a:rPr>
              <a:t>:</a:t>
            </a:r>
            <a:r>
              <a:rPr lang="ru-RU" altLang="ru-RU" sz="2000" dirty="0">
                <a:latin typeface="Arial" panose="020B0604020202020204" pitchFamily="34" charset="0"/>
              </a:rPr>
              <a:t/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Инородные </a:t>
            </a:r>
            <a:r>
              <a:rPr lang="ru-RU" altLang="ru-RU" sz="2000" dirty="0">
                <a:latin typeface="Arial" panose="020B0604020202020204" pitchFamily="34" charset="0"/>
              </a:rPr>
              <a:t>тела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Химические </a:t>
            </a:r>
            <a:r>
              <a:rPr lang="ru-RU" altLang="ru-RU" sz="2000" dirty="0">
                <a:latin typeface="Arial" panose="020B0604020202020204" pitchFamily="34" charset="0"/>
              </a:rPr>
              <a:t>ожоги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Рвота </a:t>
            </a:r>
            <a:r>
              <a:rPr lang="ru-RU" altLang="ru-RU" sz="2000" dirty="0">
                <a:latin typeface="Arial" panose="020B0604020202020204" pitchFamily="34" charset="0"/>
              </a:rPr>
              <a:t>(длительная и сильная)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Грыжа </a:t>
            </a:r>
            <a:r>
              <a:rPr lang="ru-RU" altLang="ru-RU" sz="2000" dirty="0">
                <a:latin typeface="Arial" panose="020B0604020202020204" pitchFamily="34" charset="0"/>
              </a:rPr>
              <a:t>пищеводного отверстия диафрагмы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</a:t>
            </a:r>
            <a:r>
              <a:rPr lang="ru-RU" altLang="ru-RU" sz="2000" dirty="0" err="1" smtClean="0">
                <a:latin typeface="Arial" panose="020B0604020202020204" pitchFamily="34" charset="0"/>
              </a:rPr>
              <a:t>Мегаэзофагус</a:t>
            </a:r>
            <a:r>
              <a:rPr lang="ru-RU" altLang="ru-RU" sz="2000" dirty="0" smtClean="0"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</a:rPr>
              <a:t>(расширение пищевода)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400" b="1" dirty="0">
                <a:latin typeface="Arial" panose="020B0604020202020204" pitchFamily="34" charset="0"/>
              </a:rPr>
              <a:t>Симптомы:</a:t>
            </a:r>
            <a:r>
              <a:rPr lang="ru-RU" altLang="ru-RU" sz="2000" dirty="0">
                <a:latin typeface="Arial" panose="020B0604020202020204" pitchFamily="34" charset="0"/>
              </a:rPr>
              <a:t/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</a:t>
            </a:r>
            <a:r>
              <a:rPr lang="ru-RU" altLang="ru-RU" sz="2000" dirty="0" err="1" smtClean="0">
                <a:latin typeface="Arial" panose="020B0604020202020204" pitchFamily="34" charset="0"/>
              </a:rPr>
              <a:t>Регургитация</a:t>
            </a:r>
            <a:r>
              <a:rPr lang="ru-RU" altLang="ru-RU" sz="2000" dirty="0" smtClean="0"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latin typeface="Arial" panose="020B0604020202020204" pitchFamily="34" charset="0"/>
              </a:rPr>
              <a:t>(срыгивание) пищи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Затрудненное </a:t>
            </a:r>
            <a:r>
              <a:rPr lang="ru-RU" altLang="ru-RU" sz="2000" dirty="0">
                <a:latin typeface="Arial" panose="020B0604020202020204" pitchFamily="34" charset="0"/>
              </a:rPr>
              <a:t>глотание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Болезненность </a:t>
            </a:r>
            <a:r>
              <a:rPr lang="ru-RU" altLang="ru-RU" sz="2000" dirty="0">
                <a:latin typeface="Arial" panose="020B0604020202020204" pitchFamily="34" charset="0"/>
              </a:rPr>
              <a:t>при глотании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Слюнотечение</a:t>
            </a:r>
            <a:r>
              <a:rPr lang="ru-RU" altLang="ru-RU" sz="2000" dirty="0">
                <a:latin typeface="Arial" panose="020B0604020202020204" pitchFamily="34" charset="0"/>
              </a:rPr>
              <a:t/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400" b="1" dirty="0" smtClean="0">
                <a:latin typeface="Arial" panose="020B0604020202020204" pitchFamily="34" charset="0"/>
              </a:rPr>
              <a:t>Лечение</a:t>
            </a:r>
            <a:r>
              <a:rPr lang="ru-RU" altLang="ru-RU" sz="2400" b="1" dirty="0">
                <a:latin typeface="Arial" panose="020B0604020202020204" pitchFamily="34" charset="0"/>
              </a:rPr>
              <a:t>:</a:t>
            </a:r>
            <a:r>
              <a:rPr lang="ru-RU" altLang="ru-RU" sz="2000" dirty="0">
                <a:latin typeface="Arial" panose="020B0604020202020204" pitchFamily="34" charset="0"/>
              </a:rPr>
              <a:t/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Удаление </a:t>
            </a:r>
            <a:r>
              <a:rPr lang="ru-RU" altLang="ru-RU" sz="2000" dirty="0">
                <a:latin typeface="Arial" panose="020B0604020202020204" pitchFamily="34" charset="0"/>
              </a:rPr>
              <a:t>инородных тел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Противовоспалительные </a:t>
            </a:r>
            <a:r>
              <a:rPr lang="ru-RU" altLang="ru-RU" sz="2000" dirty="0">
                <a:latin typeface="Arial" panose="020B0604020202020204" pitchFamily="34" charset="0"/>
              </a:rPr>
              <a:t>препараты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Антациды </a:t>
            </a:r>
            <a:r>
              <a:rPr lang="ru-RU" altLang="ru-RU" sz="2000" dirty="0">
                <a:latin typeface="Arial" panose="020B0604020202020204" pitchFamily="34" charset="0"/>
              </a:rPr>
              <a:t>(для снижения кислотности желудочного сока)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Диета </a:t>
            </a:r>
            <a:r>
              <a:rPr lang="ru-RU" altLang="ru-RU" sz="2000" dirty="0">
                <a:latin typeface="Arial" panose="020B0604020202020204" pitchFamily="34" charset="0"/>
              </a:rPr>
              <a:t>(мягкий, легкоусвояемый корм)</a:t>
            </a:r>
            <a:br>
              <a:rPr lang="ru-RU" altLang="ru-RU" sz="2000" dirty="0">
                <a:latin typeface="Arial" panose="020B0604020202020204" pitchFamily="34" charset="0"/>
              </a:rPr>
            </a:br>
            <a:r>
              <a:rPr lang="ru-RU" altLang="ru-RU" sz="2000" dirty="0" smtClean="0">
                <a:latin typeface="Arial" panose="020B0604020202020204" pitchFamily="34" charset="0"/>
              </a:rPr>
              <a:t>- Хирургическое </a:t>
            </a:r>
            <a:r>
              <a:rPr lang="ru-RU" altLang="ru-RU" sz="2000" dirty="0">
                <a:latin typeface="Arial" panose="020B0604020202020204" pitchFamily="34" charset="0"/>
              </a:rPr>
              <a:t>вмешательство (при необходимости) </a:t>
            </a:r>
          </a:p>
        </p:txBody>
      </p:sp>
    </p:spTree>
    <p:extLst>
      <p:ext uri="{BB962C8B-B14F-4D97-AF65-F5344CB8AC3E}">
        <p14:creationId xmlns:p14="http://schemas.microsoft.com/office/powerpoint/2010/main" val="2154833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340177"/>
            <a:ext cx="6458074" cy="686765"/>
          </a:xfrm>
        </p:spPr>
        <p:txBody>
          <a:bodyPr/>
          <a:lstStyle/>
          <a:p>
            <a:r>
              <a:rPr lang="ru-RU" dirty="0" smtClean="0">
                <a:latin typeface="Roboto"/>
              </a:rPr>
              <a:t>Рефлюкс-эзофагит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89839" y="1026942"/>
            <a:ext cx="1121295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Самый </a:t>
            </a:r>
            <a:r>
              <a:rPr lang="ru-RU" sz="2000" dirty="0">
                <a:latin typeface="Roboto"/>
              </a:rPr>
              <a:t>распространенный тип эзофагита, возникающий из-за обратного заброса (рефлюкса) желудочного содержимого (кислоты, пепсина, желчи) в пищевод</a:t>
            </a:r>
            <a:r>
              <a:rPr lang="ru-RU" sz="2000" dirty="0" smtClean="0">
                <a:latin typeface="Roboto"/>
              </a:rPr>
              <a:t>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Причины рефлюкса: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Слабость или некомпетентность нижнего пищеводного сфинктера.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Рвота (особенно хроническая).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Анестезия (снижает тонус нижнего пищеводного сфинктера).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>
                <a:latin typeface="Roboto"/>
              </a:rPr>
              <a:t>Хиатальная</a:t>
            </a:r>
            <a:r>
              <a:rPr lang="ru-RU" sz="2000" dirty="0">
                <a:latin typeface="Roboto"/>
              </a:rPr>
              <a:t> грыжа (редко у животных).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Замедленное опорожнение желудка.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Избыточное образование желудочного сока.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569" y="4178331"/>
            <a:ext cx="113254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Roboto"/>
              </a:rPr>
              <a:t>Лечение: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Ингибиторы </a:t>
            </a:r>
            <a:r>
              <a:rPr lang="ru-RU" sz="2000" dirty="0">
                <a:latin typeface="Roboto"/>
              </a:rPr>
              <a:t>протонной помпы (</a:t>
            </a:r>
            <a:r>
              <a:rPr lang="ru-RU" sz="2000" dirty="0" err="1">
                <a:latin typeface="Roboto"/>
              </a:rPr>
              <a:t>омепразол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пантопразол</a:t>
            </a:r>
            <a:r>
              <a:rPr lang="ru-RU" sz="2000" dirty="0">
                <a:latin typeface="Roboto"/>
              </a:rPr>
              <a:t>) для снижения кислотности желудочного сока.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Антациды </a:t>
            </a:r>
            <a:r>
              <a:rPr lang="ru-RU" sz="2000" dirty="0">
                <a:latin typeface="Roboto"/>
              </a:rPr>
              <a:t>(</a:t>
            </a:r>
            <a:r>
              <a:rPr lang="ru-RU" sz="2000" dirty="0" err="1">
                <a:latin typeface="Roboto"/>
              </a:rPr>
              <a:t>альгинат</a:t>
            </a:r>
            <a:r>
              <a:rPr lang="ru-RU" sz="2000" dirty="0">
                <a:latin typeface="Roboto"/>
              </a:rPr>
              <a:t>) для нейтрализации кислоты.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err="1" smtClean="0">
                <a:latin typeface="Roboto"/>
              </a:rPr>
              <a:t>Прокинетики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>
                <a:latin typeface="Roboto"/>
              </a:rPr>
              <a:t>(метоклопрамид) для ускорения опорожнения желудка и улучшения моторики пищевода.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Диета</a:t>
            </a:r>
            <a:r>
              <a:rPr lang="ru-RU" sz="2000" dirty="0">
                <a:latin typeface="Roboto"/>
              </a:rPr>
              <a:t>: частое кормление небольшими порциями, корм с низким содержанием жира.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1072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Roboto"/>
              </a:rPr>
              <a:t>Медикаментозный эзофагит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97169" y="1724020"/>
            <a:ext cx="104288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Roboto"/>
              </a:rPr>
              <a:t> </a:t>
            </a:r>
            <a:r>
              <a:rPr lang="ru-RU" sz="2400" dirty="0">
                <a:latin typeface="Roboto"/>
              </a:rPr>
              <a:t>Возникает при контакте слизистой оболочки пищевода с раздражающими лекарственными препаратами. Некоторые препараты, такие как </a:t>
            </a:r>
            <a:r>
              <a:rPr lang="ru-RU" sz="2400" dirty="0" err="1">
                <a:latin typeface="Roboto"/>
              </a:rPr>
              <a:t>доксициклин</a:t>
            </a:r>
            <a:r>
              <a:rPr lang="ru-RU" sz="2400" dirty="0">
                <a:latin typeface="Roboto"/>
              </a:rPr>
              <a:t> (особенно часто у кошек) и нестероидные противовоспалительные средства (НПВС), могут вызывать эзофагит при пероральном применении</a:t>
            </a:r>
            <a:r>
              <a:rPr lang="ru-RU" sz="2000" dirty="0">
                <a:latin typeface="Roboto"/>
              </a:rPr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7169" y="4019232"/>
            <a:ext cx="107664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Roboto"/>
              </a:rPr>
              <a:t>Лечение: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Прекращение </a:t>
            </a:r>
            <a:r>
              <a:rPr lang="ru-RU" sz="2400" dirty="0">
                <a:latin typeface="Roboto"/>
              </a:rPr>
              <a:t>приема вызвавшего его препарата (если это возможно).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Использование </a:t>
            </a:r>
            <a:r>
              <a:rPr lang="ru-RU" sz="2400" dirty="0">
                <a:latin typeface="Roboto"/>
              </a:rPr>
              <a:t>жидких форм лекарств или нанесение их на корень языка (чтобы избежать контакта с пищеводом).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Защитные </a:t>
            </a:r>
            <a:r>
              <a:rPr lang="ru-RU" sz="2400" dirty="0">
                <a:latin typeface="Roboto"/>
              </a:rPr>
              <a:t>средства для слизистой оболочки (</a:t>
            </a:r>
            <a:r>
              <a:rPr lang="ru-RU" sz="2400" dirty="0" err="1">
                <a:latin typeface="Roboto"/>
              </a:rPr>
              <a:t>сукральфат</a:t>
            </a:r>
            <a:r>
              <a:rPr lang="ru-RU" sz="2400" dirty="0">
                <a:latin typeface="Roboto"/>
              </a:rPr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60221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6992646" cy="7149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Травматический эзофагит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6112" y="1340984"/>
            <a:ext cx="112869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Roboto"/>
              </a:rPr>
              <a:t> </a:t>
            </a:r>
            <a:r>
              <a:rPr lang="ru-RU" sz="2400" dirty="0">
                <a:latin typeface="Roboto"/>
              </a:rPr>
              <a:t>Вызывается механическим повреждением слизистой оболочки пищевода.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Причины травм: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Проглатывание острых инородных тел (костей, щепок, металлических предметов).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Жесткое эндоскопическое исследование.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>
                <a:latin typeface="Roboto"/>
              </a:rPr>
              <a:t>Назогастральное</a:t>
            </a:r>
            <a:r>
              <a:rPr lang="ru-RU" sz="2400" dirty="0">
                <a:latin typeface="Roboto"/>
              </a:rPr>
              <a:t> или </a:t>
            </a:r>
            <a:r>
              <a:rPr lang="ru-RU" sz="2400" dirty="0" err="1">
                <a:latin typeface="Roboto"/>
              </a:rPr>
              <a:t>эзофагостомическое</a:t>
            </a:r>
            <a:r>
              <a:rPr lang="ru-RU" sz="2400" dirty="0">
                <a:latin typeface="Roboto"/>
              </a:rPr>
              <a:t> кормление (неправильная установка зонда).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Ожоги (химические или термические).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7170" y="4561339"/>
            <a:ext cx="95566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Roboto"/>
              </a:rPr>
              <a:t>Лечение: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Удаление инородного тела (если оно присутствует).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Антибиотики (при развитии инфекции).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Кормление через зонд (если животное не может глотать).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9576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314" y="497501"/>
            <a:ext cx="9971233" cy="79672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Болезни слизистой оболочки рта (Стоматиты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6839" y="1862797"/>
            <a:ext cx="789004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Roboto"/>
              </a:rPr>
              <a:t>Причины</a:t>
            </a:r>
            <a:r>
              <a:rPr lang="ru-RU" sz="2000" b="1" dirty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Механические повреждения (инородные тела, грубый корм)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Химические раздражители (кислоты, щелочи)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Инфекции (вирусные, бактериальные, грибковые)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Аллергические реакции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Авитаминозы (особенно A и C)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Болезни зубов и десен (кариес, зубной камень, гингивит)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Общие заболевания (например, почечная недостаточность)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Симптомы: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Слюнотечение (иногда с неприятным запахом)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Затрудненное или болезненное жевание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Отказ от корма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Припухлость и покраснение слизистой оболочки рта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Язвы, эрозии, везикулы (в зависимости от причины)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Кровоточивость </a:t>
            </a:r>
            <a:r>
              <a:rPr lang="ru-RU" sz="2000" dirty="0" smtClean="0">
                <a:latin typeface="Roboto"/>
              </a:rPr>
              <a:t>десен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64755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526" y="168245"/>
            <a:ext cx="1135262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latin typeface="Roboto"/>
              </a:rPr>
              <a:t>Инфекционный эзофагит: </a:t>
            </a:r>
            <a:r>
              <a:rPr lang="ru-RU" sz="2000" dirty="0">
                <a:latin typeface="Roboto"/>
              </a:rPr>
              <a:t>Редкая форма, возникающая при инфекции пищевода.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Возбудители: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Грибы (например, </a:t>
            </a:r>
            <a:r>
              <a:rPr lang="ru-RU" sz="2000" dirty="0" err="1">
                <a:latin typeface="Roboto"/>
              </a:rPr>
              <a:t>Candida</a:t>
            </a:r>
            <a:r>
              <a:rPr lang="ru-RU" sz="2000" dirty="0">
                <a:latin typeface="Roboto"/>
              </a:rPr>
              <a:t> </a:t>
            </a:r>
            <a:r>
              <a:rPr lang="ru-RU" sz="2000" dirty="0" err="1">
                <a:latin typeface="Roboto"/>
              </a:rPr>
              <a:t>albicans</a:t>
            </a:r>
            <a:r>
              <a:rPr lang="ru-RU" sz="2000" dirty="0">
                <a:latin typeface="Roboto"/>
              </a:rPr>
              <a:t> у животных с ослабленным иммунитетом).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Вирусы (например, </a:t>
            </a:r>
            <a:r>
              <a:rPr lang="ru-RU" sz="2000" dirty="0" err="1">
                <a:latin typeface="Roboto"/>
              </a:rPr>
              <a:t>герпесвирус</a:t>
            </a:r>
            <a:r>
              <a:rPr lang="ru-RU" sz="2000" dirty="0">
                <a:latin typeface="Roboto"/>
              </a:rPr>
              <a:t> у кошек).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Бактерии (обычно вторичная инфекция на фоне повреждения слизистой</a:t>
            </a:r>
            <a:r>
              <a:rPr lang="ru-RU" sz="2000" dirty="0" smtClean="0">
                <a:latin typeface="Roboto"/>
              </a:rPr>
              <a:t>).</a:t>
            </a:r>
          </a:p>
          <a:p>
            <a:r>
              <a:rPr lang="ru-RU" sz="2000" dirty="0" smtClean="0">
                <a:latin typeface="Roboto"/>
              </a:rPr>
              <a:t>Лечение: </a:t>
            </a:r>
            <a:r>
              <a:rPr lang="ru-RU" sz="2000" dirty="0" err="1" smtClean="0">
                <a:latin typeface="Roboto"/>
              </a:rPr>
              <a:t>ротивогрибковые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>
                <a:latin typeface="Roboto"/>
              </a:rPr>
              <a:t>или противовирусные препараты (в зависимости от возбудителя</a:t>
            </a:r>
            <a:r>
              <a:rPr lang="ru-RU" sz="2000" dirty="0" smtClean="0">
                <a:latin typeface="Roboto"/>
              </a:rPr>
              <a:t>).</a:t>
            </a:r>
            <a:br>
              <a:rPr lang="ru-RU" sz="2000" dirty="0" smtClean="0">
                <a:latin typeface="Roboto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Эозинофильный эзофагит: </a:t>
            </a:r>
            <a:r>
              <a:rPr lang="ru-RU" sz="2000" dirty="0">
                <a:latin typeface="Roboto"/>
              </a:rPr>
              <a:t>Характеризуется инфильтрацией слизистой оболочки пищевода эозинофилами (одним из видов лейкоцитов). Часто связан с аллергическими реакциями или паразитарными заболеваниями</a:t>
            </a:r>
            <a:r>
              <a:rPr lang="ru-RU" sz="2000" dirty="0" smtClean="0">
                <a:latin typeface="Roboto"/>
              </a:rPr>
              <a:t>.</a:t>
            </a:r>
          </a:p>
          <a:p>
            <a:r>
              <a:rPr lang="ru-RU" sz="2000" dirty="0" smtClean="0">
                <a:latin typeface="Roboto"/>
              </a:rPr>
              <a:t>Лечение: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Диета с исключением аллергенов.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Кортикостероиды (для снижения воспаления).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Общие принципы лечения: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Обезболивающие препараты (при необходимости).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Кормление мягким, легкоусвояемым кормом.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Вода должна быть всегда в свободном доступе.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 тяжелых случаях — кормление через зонд</a:t>
            </a:r>
            <a:r>
              <a:rPr lang="ru-RU" sz="2000" dirty="0" smtClean="0">
                <a:latin typeface="Roboto"/>
              </a:rPr>
              <a:t>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Неопластический эзофагит: </a:t>
            </a:r>
            <a:r>
              <a:rPr lang="ru-RU" sz="2000" dirty="0">
                <a:latin typeface="Roboto"/>
              </a:rPr>
              <a:t>Вызывается опухолями пищевода (редко у животных).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Идиопатический эзофагит: Когда причину эзофагита установить не удается</a:t>
            </a:r>
            <a:r>
              <a:rPr lang="ru-RU" sz="2000" dirty="0" smtClean="0">
                <a:latin typeface="Roboto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03887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42" y="213568"/>
            <a:ext cx="11545889" cy="140053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Roboto"/>
              </a:rPr>
              <a:t>Гастрит</a:t>
            </a:r>
            <a:br>
              <a:rPr lang="ru-RU" dirty="0" smtClean="0">
                <a:solidFill>
                  <a:schemeClr val="tx1"/>
                </a:solidFill>
                <a:latin typeface="Roboto"/>
              </a:rPr>
            </a:br>
            <a:r>
              <a:rPr lang="ru-RU" dirty="0" smtClean="0">
                <a:solidFill>
                  <a:schemeClr val="tx1"/>
                </a:solidFill>
                <a:latin typeface="Roboto"/>
              </a:rPr>
              <a:t>(воспаление </a:t>
            </a:r>
            <a:r>
              <a:rPr lang="ru-RU" dirty="0">
                <a:solidFill>
                  <a:schemeClr val="tx1"/>
                </a:solidFill>
                <a:latin typeface="Roboto"/>
              </a:rPr>
              <a:t>слизистой оболочки 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желудка)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680" y="1729551"/>
            <a:ext cx="6096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u="sng" dirty="0" smtClean="0">
                <a:latin typeface="Roboto"/>
              </a:rPr>
              <a:t>Лечение</a:t>
            </a:r>
            <a:r>
              <a:rPr lang="ru-RU" sz="2000" b="1" u="sng" dirty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Диета (легкоусвояемый корм, частое кормление небольшими порциями).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Устранение причины гастрита (антибиотики, противопаразитарные препараты, </a:t>
            </a:r>
            <a:r>
              <a:rPr lang="ru-RU" sz="2000" dirty="0" err="1">
                <a:latin typeface="Roboto"/>
              </a:rPr>
              <a:t>дезинтоксикация</a:t>
            </a:r>
            <a:r>
              <a:rPr lang="ru-RU" sz="2000" dirty="0">
                <a:latin typeface="Roboto"/>
              </a:rPr>
              <a:t> при отравлениях).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Противорвотные препараты.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>
                <a:latin typeface="Roboto"/>
              </a:rPr>
              <a:t>Гастропротекторы</a:t>
            </a:r>
            <a:r>
              <a:rPr lang="ru-RU" sz="2000" dirty="0">
                <a:latin typeface="Roboto"/>
              </a:rPr>
              <a:t> (</a:t>
            </a:r>
            <a:r>
              <a:rPr lang="ru-RU" sz="2000" dirty="0" err="1">
                <a:latin typeface="Roboto"/>
              </a:rPr>
              <a:t>сукральфат</a:t>
            </a:r>
            <a:r>
              <a:rPr lang="ru-RU" sz="2000" dirty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Ингибиторы протонной помпы (</a:t>
            </a:r>
            <a:r>
              <a:rPr lang="ru-RU" sz="2000" dirty="0" err="1">
                <a:latin typeface="Roboto"/>
              </a:rPr>
              <a:t>омепразол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пантопразол</a:t>
            </a:r>
            <a:r>
              <a:rPr lang="ru-RU" sz="2000" dirty="0">
                <a:latin typeface="Roboto"/>
              </a:rPr>
              <a:t>) или блокаторы </a:t>
            </a:r>
            <a:r>
              <a:rPr lang="ru-RU" sz="2000" dirty="0" err="1">
                <a:latin typeface="Roboto"/>
              </a:rPr>
              <a:t>гистаминовых</a:t>
            </a:r>
            <a:r>
              <a:rPr lang="ru-RU" sz="2000" dirty="0">
                <a:latin typeface="Roboto"/>
              </a:rPr>
              <a:t> H2-рецепторов (</a:t>
            </a:r>
            <a:r>
              <a:rPr lang="ru-RU" sz="2000" dirty="0" err="1">
                <a:latin typeface="Roboto"/>
              </a:rPr>
              <a:t>ранитидин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фамотидин</a:t>
            </a:r>
            <a:r>
              <a:rPr lang="ru-RU" sz="2000" dirty="0">
                <a:latin typeface="Roboto"/>
              </a:rPr>
              <a:t>) для снижения кислотности желудочного сока.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Антациды (для нейтрализации кислоты).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Витамины и микроэлементы.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>
                <a:latin typeface="Roboto"/>
              </a:rPr>
              <a:t>Инфузионная</a:t>
            </a:r>
            <a:r>
              <a:rPr lang="ru-RU" sz="2000" dirty="0">
                <a:latin typeface="Roboto"/>
              </a:rPr>
              <a:t> терапия (при обезвоживании).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58428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4010295" cy="672697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Язва 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желудка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2011" y="1702191"/>
            <a:ext cx="67731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Дефект </a:t>
            </a:r>
            <a:r>
              <a:rPr lang="ru-RU" sz="2000" dirty="0">
                <a:latin typeface="Roboto"/>
              </a:rPr>
              <a:t>слизистой оболочки желудка, проникающий в более глубокие слои стенки.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  <a:p>
            <a:r>
              <a:rPr lang="ru-RU" sz="2000" b="1" u="sng" dirty="0" smtClean="0">
                <a:latin typeface="Roboto"/>
              </a:rPr>
              <a:t>Лечение</a:t>
            </a:r>
            <a:r>
              <a:rPr lang="ru-RU" sz="2000" b="1" u="sng" dirty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Диета.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Ингибиторы протонной помпы или блокаторы H2-рецепторов.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>
                <a:latin typeface="Roboto"/>
              </a:rPr>
              <a:t>Гастропротекторы</a:t>
            </a:r>
            <a:r>
              <a:rPr lang="ru-RU" sz="2000" dirty="0">
                <a:latin typeface="Roboto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Антибиотики (при наличии бактериальной инфекции).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Хирургическое лечение (при перфорации язвы или кровотечении, которое не удается остановить консервативными методами</a:t>
            </a:r>
            <a:r>
              <a:rPr lang="ru-RU" sz="2000" dirty="0" smtClean="0">
                <a:latin typeface="Roboto"/>
              </a:rPr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045107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200080" cy="81337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Дилатация-</a:t>
            </a:r>
            <a:r>
              <a:rPr lang="ru-RU" dirty="0" err="1">
                <a:solidFill>
                  <a:schemeClr val="tx1"/>
                </a:solidFill>
                <a:latin typeface="Roboto"/>
              </a:rPr>
              <a:t>Вольвулюс</a:t>
            </a:r>
            <a:r>
              <a:rPr lang="ru-RU" dirty="0">
                <a:solidFill>
                  <a:schemeClr val="tx1"/>
                </a:solidFill>
                <a:latin typeface="Roboto"/>
              </a:rPr>
              <a:t> Желудка (GDV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9544" y="1585962"/>
            <a:ext cx="10972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Roboto"/>
              </a:rPr>
              <a:t>(</a:t>
            </a:r>
            <a:r>
              <a:rPr lang="ru-RU" sz="2000" dirty="0">
                <a:latin typeface="Roboto"/>
              </a:rPr>
              <a:t>Особенно у собак крупных пород) - Острое состояние, характеризующееся расширением желудка газами и/или жидкостью с последующим </a:t>
            </a:r>
            <a:r>
              <a:rPr lang="ru-RU" sz="2000" dirty="0" err="1">
                <a:latin typeface="Roboto"/>
              </a:rPr>
              <a:t>перекрутом</a:t>
            </a:r>
            <a:r>
              <a:rPr lang="ru-RU" sz="2000" dirty="0">
                <a:latin typeface="Roboto"/>
              </a:rPr>
              <a:t>. Это приводит к нарушению кровоснабжения желудка и других органов, а также к шоку.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Причины: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Быстрое заглатывание большого количества корма.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Активные физические упражнения после еды.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Аэрофагия (заглатывание воздуха во время еды).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Анатомические особенности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Лечение: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Немедленная декомпрессия желудка (с помощью желудочного зонда или троакара).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Хирургическое лечение (</a:t>
            </a:r>
            <a:r>
              <a:rPr lang="ru-RU" sz="2000" dirty="0" err="1">
                <a:latin typeface="Roboto"/>
              </a:rPr>
              <a:t>деторсия</a:t>
            </a:r>
            <a:r>
              <a:rPr lang="ru-RU" sz="2000" dirty="0">
                <a:latin typeface="Roboto"/>
              </a:rPr>
              <a:t> желудка и </a:t>
            </a:r>
            <a:r>
              <a:rPr lang="ru-RU" sz="2000" dirty="0" err="1">
                <a:latin typeface="Roboto"/>
              </a:rPr>
              <a:t>гастропексия</a:t>
            </a:r>
            <a:r>
              <a:rPr lang="ru-RU" sz="2000" dirty="0">
                <a:latin typeface="Roboto"/>
              </a:rPr>
              <a:t> — фиксация желудка к брюшной стенке для предотвращения повторных </a:t>
            </a:r>
            <a:r>
              <a:rPr lang="ru-RU" sz="2000" dirty="0" err="1">
                <a:latin typeface="Roboto"/>
              </a:rPr>
              <a:t>перекрутов</a:t>
            </a:r>
            <a:r>
              <a:rPr lang="ru-RU" sz="2000" dirty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>
                <a:latin typeface="Roboto"/>
              </a:rPr>
              <a:t>Инфузионная</a:t>
            </a:r>
            <a:r>
              <a:rPr lang="ru-RU" sz="2000" dirty="0">
                <a:latin typeface="Roboto"/>
              </a:rPr>
              <a:t> терапия.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Антибиотики.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40356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5839095" cy="70026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Опухоли желудка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284" y="1152983"/>
            <a:ext cx="116771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Редкие</a:t>
            </a:r>
            <a:r>
              <a:rPr lang="ru-RU" sz="2000" dirty="0">
                <a:latin typeface="Roboto"/>
              </a:rPr>
              <a:t>, но могут быть злокачественными (</a:t>
            </a:r>
            <a:r>
              <a:rPr lang="ru-RU" sz="2000" dirty="0" err="1">
                <a:latin typeface="Roboto"/>
              </a:rPr>
              <a:t>аденокарцинома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лимфома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лейомиосаркома</a:t>
            </a:r>
            <a:r>
              <a:rPr lang="ru-RU" sz="2000" dirty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Симптомы: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Симптомы, схожие с гастритом и язвой, но обычно более выраженные и прогрессирующие.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Потеря веса.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Кровотечение из желудка.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Асцит (скопление жидкости в брюшной полости).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Диагностика: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Рентгенография с контрастом.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Гастроскопия с биопсией.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Ультразвуковое исследование брюшной полости.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Компьютерная томография (КТ).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Лечение: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Хирургическое удаление опухоли (если возможно).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Химиотерапия.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Лучевая терапия.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Паллиативная терапия для облегчения симптомов.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83540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490" y="194491"/>
            <a:ext cx="9594166" cy="140053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Замедленное опорожнение желудка (</a:t>
            </a:r>
            <a:r>
              <a:rPr lang="ru-RU" dirty="0" err="1">
                <a:solidFill>
                  <a:schemeClr val="tx1"/>
                </a:solidFill>
                <a:latin typeface="Roboto"/>
              </a:rPr>
              <a:t>Гастропарез</a:t>
            </a:r>
            <a:r>
              <a:rPr lang="ru-RU" dirty="0">
                <a:solidFill>
                  <a:schemeClr val="tx1"/>
                </a:solidFill>
                <a:latin typeface="Roboto"/>
              </a:rPr>
              <a:t>):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351" y="1595021"/>
            <a:ext cx="112912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Roboto"/>
              </a:rPr>
              <a:t>Причины</a:t>
            </a:r>
            <a:r>
              <a:rPr lang="ru-RU" sz="2400" b="1" u="sng" dirty="0">
                <a:latin typeface="Roboto"/>
              </a:rPr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Нервные расстройства, влияющие на моторику желудка.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Воспаление желудка.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Некоторые лекарственные препараты.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u="sng" dirty="0">
                <a:latin typeface="Roboto"/>
              </a:rPr>
              <a:t>Симптомы: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Рвота непереваренной пищей через несколько часов после еды.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Потеря аппетита.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Наполнение желудка.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u="sng" dirty="0">
                <a:latin typeface="Roboto"/>
              </a:rPr>
              <a:t>Диагностика: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Рентгеноскопия с барием.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УЗИ.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u="sng" dirty="0">
                <a:latin typeface="Roboto"/>
              </a:rPr>
              <a:t>Лечение: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Медикаментозное (</a:t>
            </a:r>
            <a:r>
              <a:rPr lang="ru-RU" sz="2400" dirty="0" err="1">
                <a:latin typeface="Roboto"/>
              </a:rPr>
              <a:t>прокинетики</a:t>
            </a:r>
            <a:r>
              <a:rPr lang="ru-RU" sz="2400" dirty="0">
                <a:latin typeface="Roboto"/>
              </a:rPr>
              <a:t>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Roboto"/>
              </a:rPr>
              <a:t>Частое кормление маленькими порциями.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4796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8807378" cy="743036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Тимпания рубца (вздутие рубца)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8866" y="1350895"/>
            <a:ext cx="113291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Roboto"/>
              </a:rPr>
              <a:t>: </a:t>
            </a:r>
            <a:r>
              <a:rPr lang="ru-RU" dirty="0" smtClean="0">
                <a:latin typeface="Roboto"/>
              </a:rPr>
              <a:t>Не является болезнью </a:t>
            </a:r>
            <a:r>
              <a:rPr lang="ru-RU" dirty="0">
                <a:latin typeface="Roboto"/>
              </a:rPr>
              <a:t>сычуга, но часто оказывает влияние на функцию и общее состояние животного.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Причины: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Поедание большого количества легко ферментируемых кормов (бобовые, зерно).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Закупорка пищевода.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Нарушение моторики рубца.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Roboto"/>
              </a:rPr>
              <a:t>Симптомы: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Увеличение объема живота слева.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Беспокойство.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Одышка.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Слюнотечение.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Падение животного.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Смерть (при остром вздутии).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Лечение: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Удаление газов из рубца (с помощью троакара или зонда).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Массаж рубца.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Введение </a:t>
            </a:r>
            <a:r>
              <a:rPr lang="ru-RU" dirty="0" err="1">
                <a:latin typeface="Roboto"/>
              </a:rPr>
              <a:t>пеногасителей</a:t>
            </a:r>
            <a:r>
              <a:rPr lang="ru-RU" dirty="0">
                <a:latin typeface="Roboto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Устранение причины вздутия.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3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5515538" cy="70026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Смещение 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сычуга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680" y="1251457"/>
            <a:ext cx="115964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Roboto"/>
              </a:rPr>
              <a:t>Чаще </a:t>
            </a:r>
            <a:r>
              <a:rPr lang="ru-RU" dirty="0">
                <a:latin typeface="Roboto"/>
              </a:rPr>
              <a:t>встречается у коров после отела. Сычуг может смещаться влево или вправо.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Причины: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Снижение тонуса желудочно-кишечного тракта после отела.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Большое количество концентратов в рационе.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>
                <a:latin typeface="Roboto"/>
              </a:rPr>
              <a:t>Гипокальциемия</a:t>
            </a:r>
            <a:r>
              <a:rPr lang="ru-RU" dirty="0">
                <a:latin typeface="Roboto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Симптомы: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Снижение аппетита.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Снижение молочной продуктивности.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Увеличение живота справа (при смещении вправо).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Металлический звук при аускультации живота.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Диагностика:</a:t>
            </a:r>
            <a:r>
              <a:rPr lang="ru-RU" b="1" u="sng" dirty="0"/>
              <a:t/>
            </a:r>
            <a:br>
              <a:rPr lang="ru-RU" b="1" u="sng" dirty="0"/>
            </a:br>
            <a:r>
              <a:rPr lang="ru-RU" dirty="0">
                <a:latin typeface="Roboto"/>
              </a:rPr>
              <a:t>Клинический осмотр.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Аускультация живота.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Пальпация живота.</a:t>
            </a:r>
            <a:r>
              <a:rPr lang="ru-RU" dirty="0"/>
              <a:t/>
            </a:r>
            <a:br>
              <a:rPr lang="ru-RU" dirty="0"/>
            </a:br>
            <a:r>
              <a:rPr lang="ru-RU" b="1" u="sng" dirty="0">
                <a:latin typeface="Roboto"/>
              </a:rPr>
              <a:t>Лечение: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Хирургическое лечение (репозиция сычуга и его фиксация к брюшной стенке).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Roboto"/>
              </a:rPr>
              <a:t>Консервативное лечение (при легких случаях).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666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5557741" cy="77117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Язва сычуга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883" y="1384390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u="sng" dirty="0" smtClean="0">
                <a:latin typeface="Roboto"/>
              </a:rPr>
              <a:t>Причины</a:t>
            </a:r>
            <a:r>
              <a:rPr lang="ru-RU" sz="2000" b="1" u="sng" dirty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Стресс.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Неправильное кормление (избыток концентратов, недостаток клетчатки).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Инфекции.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Симптомы: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Снижение аппетита.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Кровь в кале.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Анемия.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Боль в животе.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Смерть (при перфорации язвы и перитоните).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u="sng" dirty="0">
                <a:latin typeface="Roboto"/>
              </a:rPr>
              <a:t>Диагностика: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Анамнез и клинический осмотр.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Анализ крови.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Анализ кала на скрытую кровь.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Лапаротомия (диагностическая).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37239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7509" y="1338836"/>
            <a:ext cx="102600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Диагностика заболеваний ЖКТ требует </a:t>
            </a:r>
            <a:r>
              <a:rPr lang="ru-RU" sz="2800" dirty="0" smtClean="0"/>
              <a:t>тщательного осмотра </a:t>
            </a:r>
            <a:r>
              <a:rPr lang="ru-RU" sz="2800" dirty="0"/>
              <a:t>ветеринарного врача, проведения анализов (крови, кала, рвотных масс), рентгена, УЗИ и эндоскопии.</a:t>
            </a:r>
          </a:p>
          <a:p>
            <a:r>
              <a:rPr lang="ru-RU" sz="2800" dirty="0"/>
              <a:t>Лечение должно быть комплексным и направленным на устранение причины заболевания и облегчение симптомов.</a:t>
            </a:r>
          </a:p>
          <a:p>
            <a:r>
              <a:rPr lang="ru-RU" sz="2800" dirty="0"/>
              <a:t>Профилактика заболеваний ЖКТ включает правильное кормление, своевременную вакцинацию и дегельминтизацию, а также регулярные ветеринарные осмотры.</a:t>
            </a:r>
          </a:p>
        </p:txBody>
      </p:sp>
    </p:spTree>
    <p:extLst>
      <p:ext uri="{BB962C8B-B14F-4D97-AF65-F5344CB8AC3E}">
        <p14:creationId xmlns:p14="http://schemas.microsoft.com/office/powerpoint/2010/main" val="3156138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1398" y="370891"/>
            <a:ext cx="6480738" cy="65605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Катаральный стоматит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5423" y="1280160"/>
            <a:ext cx="1161991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— </a:t>
            </a:r>
            <a:r>
              <a:rPr lang="ru-RU" sz="2000" dirty="0">
                <a:latin typeface="Roboto"/>
              </a:rPr>
              <a:t>это воспаление слизистой оболочки ротовой полости, которое характеризуется покраснением (гиперемией) и отеком (припухлостью) без образования язв или эрозий. Это одна из наиболее распространенных форм стоматита у животных.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Молодые животные: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Более восприимчивы к инфекциям.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Может быть вызван прорезыванием зубов.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Пожилые животные: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Более часто встречаются хронические заболевания, которые могут приводить к стоматиту (почечная недостаточность, сахарный диабет).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Индивидуальные особенности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 smtClean="0">
                <a:latin typeface="Roboto"/>
              </a:rPr>
              <a:t>Животные </a:t>
            </a:r>
            <a:r>
              <a:rPr lang="ru-RU" sz="2000" dirty="0">
                <a:latin typeface="Roboto"/>
              </a:rPr>
              <a:t>с ослабленным иммунитетом более восприимчивы к инфекциям и развитию стоматита.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Roboto"/>
              </a:rPr>
              <a:t>Некоторые </a:t>
            </a:r>
            <a:r>
              <a:rPr lang="ru-RU" sz="2000" dirty="0">
                <a:latin typeface="Roboto"/>
              </a:rPr>
              <a:t>заболевания могут предрасполагать к развитию стоматита (например, почечная недостаточность).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Roboto"/>
              </a:rPr>
              <a:t>Аллергические </a:t>
            </a:r>
            <a:r>
              <a:rPr lang="ru-RU" sz="2000" dirty="0">
                <a:latin typeface="Roboto"/>
              </a:rPr>
              <a:t>реакции на корм или другие вещества могут вызывать стоматит.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2108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6444006" cy="70026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Видовые особенности: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9655" y="1560946"/>
            <a:ext cx="1097280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Roboto"/>
              </a:rPr>
              <a:t>Кошки</a:t>
            </a:r>
            <a:r>
              <a:rPr lang="ru-RU" sz="2000" b="1" dirty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Часто связан с вирусными инфекциями (</a:t>
            </a:r>
            <a:r>
              <a:rPr lang="ru-RU" sz="2000" dirty="0" err="1">
                <a:latin typeface="Roboto"/>
              </a:rPr>
              <a:t>калицивироз</a:t>
            </a:r>
            <a:r>
              <a:rPr lang="ru-RU" sz="2000" dirty="0">
                <a:latin typeface="Roboto"/>
              </a:rPr>
              <a:t>, </a:t>
            </a:r>
            <a:r>
              <a:rPr lang="ru-RU" sz="2000" dirty="0" err="1">
                <a:latin typeface="Roboto"/>
              </a:rPr>
              <a:t>герпесвирус</a:t>
            </a:r>
            <a:r>
              <a:rPr lang="ru-RU" sz="2000" dirty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Может быть проявлением хронического </a:t>
            </a:r>
            <a:r>
              <a:rPr lang="ru-RU" sz="2000" dirty="0" err="1">
                <a:latin typeface="Roboto"/>
              </a:rPr>
              <a:t>гингивостоматита</a:t>
            </a:r>
            <a:r>
              <a:rPr lang="ru-RU" sz="2000" dirty="0">
                <a:latin typeface="Roboto"/>
              </a:rPr>
              <a:t> кошек (</a:t>
            </a:r>
            <a:r>
              <a:rPr lang="ru-RU" sz="2000" dirty="0" smtClean="0">
                <a:latin typeface="Roboto"/>
              </a:rPr>
              <a:t>ХГСК).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Предрасположены к образованию зубного камня.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Собаки: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Чаще связан с зубным камнем и болезнями десен (гингивит, пародонтит).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Может быть вызван аутоиммунными заболеваниями.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Некоторые породы (брахицефалы) предрасположены к проблемам с зубами из-за особенностей строения челюсти.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Крупный рогатый скот: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Может быть вызван травмами слизистой оболочки ротовой полости грубым кормом.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Может быть симптомом ящура или везикулярного стоматита.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Лошади: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Часто связан с повреждением слизистой оболочки острыми краями зубов.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Может быть вызван поеданием колючих растений</a:t>
            </a:r>
            <a:r>
              <a:rPr lang="ru-RU" sz="2000" dirty="0" smtClean="0">
                <a:latin typeface="Roboto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23820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326109"/>
            <a:ext cx="9404723" cy="140053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Везикулярный стоматит (ВС)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6948" y="1152983"/>
            <a:ext cx="117887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— </a:t>
            </a:r>
            <a:r>
              <a:rPr lang="ru-RU" sz="2000" dirty="0">
                <a:latin typeface="Roboto"/>
              </a:rPr>
              <a:t>это инфекционное заболевание, поражающее в основном сельскохозяйственных животных (лошади, крупный рогатый скот, </a:t>
            </a:r>
            <a:r>
              <a:rPr lang="ru-RU" sz="2000" dirty="0" smtClean="0">
                <a:latin typeface="Roboto"/>
              </a:rPr>
              <a:t>свиньи). В редких </a:t>
            </a:r>
            <a:r>
              <a:rPr lang="ru-RU" sz="2000" dirty="0">
                <a:latin typeface="Roboto"/>
              </a:rPr>
              <a:t>случаях может передаваться </a:t>
            </a:r>
            <a:r>
              <a:rPr lang="ru-RU" sz="2000" dirty="0" smtClean="0">
                <a:latin typeface="Roboto"/>
              </a:rPr>
              <a:t>человеку. </a:t>
            </a:r>
            <a:r>
              <a:rPr lang="ru-RU" sz="2000" dirty="0">
                <a:latin typeface="Roboto"/>
              </a:rPr>
              <a:t>Характеризуется образованием везикул (пузырьков) на слизистой оболочке ротовой полости, языка, носа, кожи конечностей (в области венчика, межпальцевого пространства) и вымени.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Этиология: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Вызывается РНК-содержащим вирусом из семейства </a:t>
            </a:r>
            <a:r>
              <a:rPr lang="ru-RU" sz="2000" dirty="0" err="1">
                <a:latin typeface="Roboto"/>
              </a:rPr>
              <a:t>Rhabdoviridae</a:t>
            </a:r>
            <a:r>
              <a:rPr lang="ru-RU" sz="2000" dirty="0">
                <a:latin typeface="Roboto"/>
              </a:rPr>
              <a:t>, рода </a:t>
            </a:r>
            <a:r>
              <a:rPr lang="ru-RU" sz="2000" dirty="0" err="1">
                <a:latin typeface="Roboto"/>
              </a:rPr>
              <a:t>Vesiculovirus</a:t>
            </a:r>
            <a:r>
              <a:rPr lang="ru-RU" sz="2000" dirty="0">
                <a:latin typeface="Roboto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Существует несколько серотипов вируса, что затрудняет создание универсальной вакцины.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Передача: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Roboto"/>
              </a:rPr>
              <a:t>Переносчиками </a:t>
            </a:r>
            <a:r>
              <a:rPr lang="ru-RU" sz="2000" dirty="0">
                <a:latin typeface="Roboto"/>
              </a:rPr>
              <a:t>вируса могут быть насекомые, такие как москиты, мухи и мошки.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Прямой контакт: Через слюну, выделения из везикул и другие биологические жидкости больных животных.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Загрязненные предметы: Корм, вода, оборудование, используемое для ухода за животными.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Факторы риска: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Теплый и влажный климат, способствующий размножению </a:t>
            </a:r>
            <a:r>
              <a:rPr lang="ru-RU" sz="2000" dirty="0" smtClean="0">
                <a:latin typeface="Roboto"/>
              </a:rPr>
              <a:t>насекомых-переносчиков, скученное </a:t>
            </a:r>
            <a:r>
              <a:rPr lang="ru-RU" sz="2000" dirty="0">
                <a:latin typeface="Roboto"/>
              </a:rPr>
              <a:t>содержание </a:t>
            </a:r>
            <a:r>
              <a:rPr lang="ru-RU" sz="2000" dirty="0" smtClean="0">
                <a:latin typeface="Roboto"/>
              </a:rPr>
              <a:t>животных, несоблюдение </a:t>
            </a:r>
            <a:r>
              <a:rPr lang="ru-RU" sz="2000" dirty="0">
                <a:latin typeface="Roboto"/>
              </a:rPr>
              <a:t>правил гигиены и дезинфекции.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91035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382380"/>
            <a:ext cx="6702723" cy="72896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Общие симптомы</a:t>
            </a:r>
            <a:r>
              <a:rPr lang="ru-RU" dirty="0" smtClean="0">
                <a:solidFill>
                  <a:schemeClr val="tx1"/>
                </a:solidFill>
                <a:latin typeface="Roboto"/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1069" y="1269672"/>
            <a:ext cx="1145579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Roboto"/>
              </a:rPr>
              <a:t>- Лихорадка </a:t>
            </a:r>
            <a:r>
              <a:rPr lang="ru-RU" sz="2400" dirty="0">
                <a:latin typeface="Roboto"/>
              </a:rPr>
              <a:t>(повышение температуры тела).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Анорексия </a:t>
            </a:r>
            <a:r>
              <a:rPr lang="ru-RU" sz="2400" dirty="0">
                <a:latin typeface="Roboto"/>
              </a:rPr>
              <a:t>(отказ от корма).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Угнетенное </a:t>
            </a:r>
            <a:r>
              <a:rPr lang="ru-RU" sz="2400" dirty="0">
                <a:latin typeface="Roboto"/>
              </a:rPr>
              <a:t>состояние.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Специфические </a:t>
            </a:r>
            <a:r>
              <a:rPr lang="ru-RU" sz="2400" dirty="0">
                <a:latin typeface="Roboto"/>
              </a:rPr>
              <a:t>симптомы: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Везикулы</a:t>
            </a:r>
            <a:r>
              <a:rPr lang="ru-RU" sz="2400" dirty="0">
                <a:latin typeface="Roboto"/>
              </a:rPr>
              <a:t>: Образуются на слизистой оболочке ротовой полости (язык, десны, губы), носа, на коже конечностей (венчик, межпальцевое пространство) и вымени. Везикулы быстро лопаются, образуя эрозии и язвы, покрытые фибринозным налетом.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Слюнотечение</a:t>
            </a:r>
            <a:r>
              <a:rPr lang="ru-RU" sz="2400" dirty="0">
                <a:latin typeface="Roboto"/>
              </a:rPr>
              <a:t>: Обильное слюнотечение, иногда с кровью.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Затрудненное </a:t>
            </a:r>
            <a:r>
              <a:rPr lang="ru-RU" sz="2400" dirty="0">
                <a:latin typeface="Roboto"/>
              </a:rPr>
              <a:t>жевание и глотание: Из-за болезненных язв в ротовой полости.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Хромота</a:t>
            </a:r>
            <a:r>
              <a:rPr lang="ru-RU" sz="2400" dirty="0">
                <a:latin typeface="Roboto"/>
              </a:rPr>
              <a:t>: При поражении конечностей животные испытывают боль при ходьбе.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dirty="0" smtClean="0">
                <a:latin typeface="Roboto"/>
              </a:rPr>
              <a:t>Снижение </a:t>
            </a:r>
            <a:r>
              <a:rPr lang="ru-RU" sz="2400" dirty="0">
                <a:latin typeface="Roboto"/>
              </a:rPr>
              <a:t>молочной продуктивности: У </a:t>
            </a:r>
            <a:r>
              <a:rPr lang="ru-RU" sz="2400" dirty="0" err="1">
                <a:latin typeface="Roboto"/>
              </a:rPr>
              <a:t>лактирующих</a:t>
            </a:r>
            <a:r>
              <a:rPr lang="ru-RU" sz="2400" dirty="0">
                <a:latin typeface="Roboto"/>
              </a:rPr>
              <a:t> животных.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4647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031" y="500475"/>
            <a:ext cx="1142296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Roboto"/>
              </a:rPr>
              <a:t>Лечение:</a:t>
            </a:r>
          </a:p>
          <a:p>
            <a:r>
              <a:rPr lang="ru-RU" sz="2000" dirty="0" smtClean="0">
                <a:latin typeface="Roboto"/>
              </a:rPr>
              <a:t>Специфического </a:t>
            </a:r>
            <a:r>
              <a:rPr lang="ru-RU" sz="2000" dirty="0">
                <a:latin typeface="Roboto"/>
              </a:rPr>
              <a:t>лечения не </a:t>
            </a:r>
            <a:r>
              <a:rPr lang="ru-RU" sz="2000" dirty="0" smtClean="0">
                <a:latin typeface="Roboto"/>
              </a:rPr>
              <a:t>существует.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latin typeface="Roboto"/>
              </a:rPr>
              <a:t>Лечение </a:t>
            </a:r>
            <a:r>
              <a:rPr lang="ru-RU" sz="2000" dirty="0">
                <a:latin typeface="Roboto"/>
              </a:rPr>
              <a:t>симптоматическое и направлено на предотвращение вторичной инфекции и облегчение состояния животного</a:t>
            </a:r>
            <a:r>
              <a:rPr lang="ru-RU" sz="2000" dirty="0" smtClean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Обработка </a:t>
            </a:r>
            <a:r>
              <a:rPr lang="ru-RU" sz="2000" dirty="0">
                <a:latin typeface="Roboto"/>
              </a:rPr>
              <a:t>пораженных </a:t>
            </a:r>
            <a:r>
              <a:rPr lang="ru-RU" sz="2000" dirty="0" smtClean="0">
                <a:latin typeface="Roboto"/>
              </a:rPr>
              <a:t>участков антисептическими растворами.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Применение </a:t>
            </a:r>
            <a:r>
              <a:rPr lang="ru-RU" sz="2000" dirty="0">
                <a:latin typeface="Roboto"/>
              </a:rPr>
              <a:t>ранозаживляющих </a:t>
            </a:r>
            <a:r>
              <a:rPr lang="ru-RU" sz="2000" dirty="0" smtClean="0">
                <a:latin typeface="Roboto"/>
              </a:rPr>
              <a:t>мазей.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Обеспечение </a:t>
            </a:r>
            <a:r>
              <a:rPr lang="ru-RU" sz="2000" dirty="0">
                <a:latin typeface="Roboto"/>
              </a:rPr>
              <a:t>мягкого, легкоусвояемого корма: Для облегчения жевания и глотания.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Изоляция </a:t>
            </a:r>
            <a:r>
              <a:rPr lang="ru-RU" sz="2000" dirty="0">
                <a:latin typeface="Roboto"/>
              </a:rPr>
              <a:t>больных животных: Для предотвращения распространения инфекции.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Обработка </a:t>
            </a:r>
            <a:r>
              <a:rPr lang="ru-RU" sz="2000" dirty="0">
                <a:latin typeface="Roboto"/>
              </a:rPr>
              <a:t>конечностей: При поражении межпальцевого пространства применяют дезинфицирующие ванны.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Применение </a:t>
            </a:r>
            <a:r>
              <a:rPr lang="ru-RU" sz="2000" dirty="0">
                <a:latin typeface="Roboto"/>
              </a:rPr>
              <a:t>антибиотиков: В случае развития вторичной бактериальной инфекции.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 smtClean="0"/>
          </a:p>
          <a:p>
            <a:r>
              <a:rPr lang="ru-RU" sz="2000" b="1" dirty="0" smtClean="0">
                <a:latin typeface="Roboto"/>
              </a:rPr>
              <a:t>Профилактика: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>- </a:t>
            </a:r>
            <a:r>
              <a:rPr lang="ru-RU" sz="2000" dirty="0" smtClean="0">
                <a:latin typeface="Roboto"/>
              </a:rPr>
              <a:t>Вакцинация</a:t>
            </a:r>
            <a:r>
              <a:rPr lang="ru-RU" sz="2000" dirty="0">
                <a:latin typeface="Roboto"/>
              </a:rPr>
              <a:t>: Доступны вакцины для некоторых серотипов вируса.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Обработка </a:t>
            </a:r>
            <a:r>
              <a:rPr lang="ru-RU" sz="2000" dirty="0">
                <a:latin typeface="Roboto"/>
              </a:rPr>
              <a:t>животных и помещений инсектицидами.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Введение </a:t>
            </a:r>
            <a:r>
              <a:rPr lang="ru-RU" sz="2000" dirty="0">
                <a:latin typeface="Roboto"/>
              </a:rPr>
              <a:t>карантинных мер для предотвращения распространения инфекции при появлении новых случаев заболевания.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Соблюдение </a:t>
            </a:r>
            <a:r>
              <a:rPr lang="ru-RU" sz="2000" dirty="0">
                <a:latin typeface="Roboto"/>
              </a:rPr>
              <a:t>правил гигиены и </a:t>
            </a:r>
            <a:r>
              <a:rPr lang="ru-RU" sz="2000" dirty="0" smtClean="0">
                <a:latin typeface="Roboto"/>
              </a:rPr>
              <a:t>дезинфекции.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- </a:t>
            </a:r>
            <a:r>
              <a:rPr lang="ru-RU" sz="2000" dirty="0" smtClean="0">
                <a:latin typeface="Roboto"/>
              </a:rPr>
              <a:t>Ограничение </a:t>
            </a:r>
            <a:r>
              <a:rPr lang="ru-RU" sz="2000" dirty="0">
                <a:latin typeface="Roboto"/>
              </a:rPr>
              <a:t>перемещения </a:t>
            </a:r>
            <a:r>
              <a:rPr lang="ru-RU" sz="2000" dirty="0" smtClean="0">
                <a:latin typeface="Roboto"/>
              </a:rPr>
              <a:t>животных</a:t>
            </a:r>
            <a:r>
              <a:rPr lang="ru-RU" sz="2000" dirty="0">
                <a:latin typeface="Roboto"/>
              </a:rPr>
              <a:t> </a:t>
            </a:r>
            <a:r>
              <a:rPr lang="ru-RU" sz="2000" dirty="0" smtClean="0">
                <a:latin typeface="Roboto"/>
              </a:rPr>
              <a:t>в </a:t>
            </a:r>
            <a:r>
              <a:rPr lang="ru-RU" sz="2000" dirty="0">
                <a:latin typeface="Roboto"/>
              </a:rPr>
              <a:t>периоды вспышек заболевания</a:t>
            </a:r>
            <a:r>
              <a:rPr lang="ru-RU" dirty="0">
                <a:latin typeface="Roboto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3581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247" y="326109"/>
            <a:ext cx="5796892" cy="757104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Roboto"/>
              </a:rPr>
              <a:t>Язвенный стоматит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150" y="1209822"/>
            <a:ext cx="115214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Roboto"/>
              </a:rPr>
              <a:t>— </a:t>
            </a:r>
            <a:r>
              <a:rPr lang="ru-RU" sz="2000" dirty="0">
                <a:latin typeface="Roboto"/>
              </a:rPr>
              <a:t>это воспаление слизистой оболочки ротовой полости, характеризующееся образованием язв. Это более тяжелая форма стоматита по сравнению с катаральным. Язвы возникают в результате разрушения эпителия и обнажения подлежащей соединительной ткани</a:t>
            </a:r>
            <a:r>
              <a:rPr lang="ru-RU" sz="2000" dirty="0" smtClean="0">
                <a:latin typeface="Roboto"/>
              </a:rPr>
              <a:t>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Диагностика:</a:t>
            </a:r>
          </a:p>
          <a:p>
            <a:r>
              <a:rPr lang="ru-RU" sz="2000" u="sng" dirty="0">
                <a:latin typeface="Roboto"/>
              </a:rPr>
              <a:t>Осмотр ротовой полости: </a:t>
            </a:r>
            <a:r>
              <a:rPr lang="ru-RU" sz="2000" dirty="0">
                <a:latin typeface="Roboto"/>
              </a:rPr>
              <a:t>Оценка состояния слизистой оболочки, наличия и характера язв.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Анамнез:</a:t>
            </a:r>
            <a:r>
              <a:rPr lang="ru-RU" sz="2000" dirty="0">
                <a:latin typeface="Roboto"/>
              </a:rPr>
              <a:t> Сбор информации о рационе, условиях содержания, перенесенных заболеваниях.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Общий анализ крови: </a:t>
            </a:r>
            <a:r>
              <a:rPr lang="ru-RU" sz="2000" dirty="0">
                <a:latin typeface="Roboto"/>
              </a:rPr>
              <a:t>Для выявления признаков воспаления или инфекции.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Биохимический анализ крови:</a:t>
            </a:r>
            <a:r>
              <a:rPr lang="ru-RU" sz="2000" dirty="0">
                <a:latin typeface="Roboto"/>
              </a:rPr>
              <a:t> Для исключения общих заболеваний (почечная недостаточность, сахарный диабет).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Бактериологический посев: </a:t>
            </a:r>
            <a:r>
              <a:rPr lang="ru-RU" sz="2000" dirty="0">
                <a:latin typeface="Roboto"/>
              </a:rPr>
              <a:t>Для выявления бактериальной инфекции и определения чувствительности к антибиотикам.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Цитологическое исследование</a:t>
            </a:r>
            <a:r>
              <a:rPr lang="ru-RU" sz="2000" dirty="0">
                <a:latin typeface="Roboto"/>
              </a:rPr>
              <a:t> мазков-отпечатков с язв: Для выявления вирусных или грибковых инфекций.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Гистологическое исследование</a:t>
            </a:r>
            <a:r>
              <a:rPr lang="ru-RU" sz="2000" dirty="0">
                <a:latin typeface="Roboto"/>
              </a:rPr>
              <a:t> биоптата язвы: Для исключения аутоиммунных заболеваний или новообразований.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u="sng" dirty="0">
                <a:latin typeface="Roboto"/>
              </a:rPr>
              <a:t>Тесты на вирусные инфекции: </a:t>
            </a:r>
            <a:r>
              <a:rPr lang="ru-RU" sz="2000" dirty="0">
                <a:latin typeface="Roboto"/>
              </a:rPr>
              <a:t>(у кошек).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94020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220" y="595769"/>
            <a:ext cx="114511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Roboto"/>
              </a:rPr>
              <a:t>Устранение причины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Лечение основного заболевания (почечной недостаточности, сахарного диабета).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Удаление зубного камня.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Коррекция рациона.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Местная обработка ротовой полости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Обезболивающие средства: Перед обработкой.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Антисептические </a:t>
            </a:r>
            <a:r>
              <a:rPr lang="ru-RU" sz="2000" dirty="0" smtClean="0">
                <a:latin typeface="Roboto"/>
              </a:rPr>
              <a:t>растворы (</a:t>
            </a:r>
            <a:r>
              <a:rPr lang="ru-RU" sz="2000" dirty="0" err="1" smtClean="0">
                <a:latin typeface="Roboto"/>
              </a:rPr>
              <a:t>хлоргексидин</a:t>
            </a:r>
            <a:r>
              <a:rPr lang="ru-RU" sz="2000" dirty="0" smtClean="0">
                <a:latin typeface="Roboto"/>
              </a:rPr>
              <a:t> 0,05%, </a:t>
            </a:r>
            <a:r>
              <a:rPr lang="ru-RU" sz="2000" dirty="0" err="1" smtClean="0">
                <a:latin typeface="Roboto"/>
              </a:rPr>
              <a:t>повидон</a:t>
            </a:r>
            <a:r>
              <a:rPr lang="ru-RU" sz="2000" dirty="0" smtClean="0">
                <a:latin typeface="Roboto"/>
              </a:rPr>
              <a:t>-йод </a:t>
            </a:r>
            <a:r>
              <a:rPr lang="ru-RU" sz="2000" dirty="0">
                <a:latin typeface="Roboto"/>
              </a:rPr>
              <a:t>(</a:t>
            </a:r>
            <a:r>
              <a:rPr lang="ru-RU" sz="2000" dirty="0" smtClean="0">
                <a:latin typeface="Roboto"/>
              </a:rPr>
              <a:t>разбавленный), </a:t>
            </a:r>
            <a:r>
              <a:rPr lang="ru-RU" sz="2000" dirty="0" err="1" smtClean="0">
                <a:latin typeface="Roboto"/>
              </a:rPr>
              <a:t>мирамистин</a:t>
            </a:r>
            <a:r>
              <a:rPr lang="ru-RU" sz="2000" dirty="0" smtClean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Ранозаживляющие </a:t>
            </a:r>
            <a:r>
              <a:rPr lang="ru-RU" sz="2000" dirty="0" smtClean="0">
                <a:latin typeface="Roboto"/>
              </a:rPr>
              <a:t>средства (</a:t>
            </a:r>
            <a:r>
              <a:rPr lang="ru-RU" sz="2000" dirty="0" err="1" smtClean="0">
                <a:latin typeface="Roboto"/>
              </a:rPr>
              <a:t>солкосерил</a:t>
            </a:r>
            <a:r>
              <a:rPr lang="ru-RU" sz="2000" dirty="0" smtClean="0">
                <a:latin typeface="Roboto"/>
              </a:rPr>
              <a:t> </a:t>
            </a:r>
            <a:r>
              <a:rPr lang="ru-RU" sz="2000" dirty="0">
                <a:latin typeface="Roboto"/>
              </a:rPr>
              <a:t>(дентальная адгезивная </a:t>
            </a:r>
            <a:r>
              <a:rPr lang="ru-RU" sz="2000" dirty="0" smtClean="0">
                <a:latin typeface="Roboto"/>
              </a:rPr>
              <a:t>паста), </a:t>
            </a:r>
            <a:r>
              <a:rPr lang="ru-RU" sz="2000" dirty="0" err="1" smtClean="0">
                <a:latin typeface="Roboto"/>
              </a:rPr>
              <a:t>актовегин</a:t>
            </a:r>
            <a:r>
              <a:rPr lang="ru-RU" sz="2000" dirty="0" smtClean="0">
                <a:latin typeface="Roboto"/>
              </a:rPr>
              <a:t>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Roboto"/>
              </a:rPr>
              <a:t>Противовоспалительные </a:t>
            </a:r>
            <a:r>
              <a:rPr lang="ru-RU" sz="2000" dirty="0">
                <a:latin typeface="Roboto"/>
              </a:rPr>
              <a:t>мази и гели: С кортикостероидами.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Общая терапия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dirty="0">
                <a:latin typeface="Roboto"/>
              </a:rPr>
              <a:t>Антибиотики: При бактериальной инфекции (после определения чувствительности).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Противовирусные препараты: При вирусной инфекции.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Иммуномодуляторы: Для укрепления иммунитета.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Обезболивающие препараты: Нестероидные противовоспалительные средства (НПВС) или </a:t>
            </a:r>
            <a:r>
              <a:rPr lang="ru-RU" sz="2000" dirty="0" err="1">
                <a:latin typeface="Roboto"/>
              </a:rPr>
              <a:t>опиоиды</a:t>
            </a:r>
            <a:r>
              <a:rPr lang="ru-RU" sz="2000" dirty="0">
                <a:latin typeface="Roboto"/>
              </a:rPr>
              <a:t>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Кортикостероиды: При аутоиммунных заболеваниях.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latin typeface="Roboto"/>
              </a:rPr>
              <a:t>Диета</a:t>
            </a:r>
            <a:r>
              <a:rPr lang="ru-RU" sz="2000" b="1" dirty="0" smtClean="0">
                <a:latin typeface="Roboto"/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Мягкий, легкоусвояемый корм.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Roboto"/>
              </a:rPr>
              <a:t>Кормление через зонд (в тяжелых случаях</a:t>
            </a:r>
            <a:r>
              <a:rPr lang="ru-RU" sz="2000" dirty="0" smtClean="0">
                <a:latin typeface="Roboto"/>
              </a:rPr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746578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160</TotalTime>
  <Words>544</Words>
  <Application>Microsoft Office PowerPoint</Application>
  <PresentationFormat>Широкоэкранный</PresentationFormat>
  <Paragraphs>69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Century Gothic</vt:lpstr>
      <vt:lpstr>Roboto</vt:lpstr>
      <vt:lpstr>Wingdings 3</vt:lpstr>
      <vt:lpstr>Ион</vt:lpstr>
      <vt:lpstr>Болезни системы пищеварения (болезни слизистой оболочки рта, глотки, пищевода, желудка(сычуга)).</vt:lpstr>
      <vt:lpstr>Болезни слизистой оболочки рта (Стоматиты)</vt:lpstr>
      <vt:lpstr>Катаральный стоматит</vt:lpstr>
      <vt:lpstr>Видовые особенности:  </vt:lpstr>
      <vt:lpstr>Везикулярный стоматит (ВС)</vt:lpstr>
      <vt:lpstr>Общие симптомы:</vt:lpstr>
      <vt:lpstr>Презентация PowerPoint</vt:lpstr>
      <vt:lpstr>Язвенный стоматит</vt:lpstr>
      <vt:lpstr>Презентация PowerPoint</vt:lpstr>
      <vt:lpstr>Флегмонозный стоматит (или флегмона ротовой полости)</vt:lpstr>
      <vt:lpstr>Лечение</vt:lpstr>
      <vt:lpstr>Болезни глотки (Фарингиты) </vt:lpstr>
      <vt:lpstr>Презентация PowerPoint</vt:lpstr>
      <vt:lpstr>Лечение</vt:lpstr>
      <vt:lpstr>Болезни пищевода (эзофагиты)</vt:lpstr>
      <vt:lpstr>Презентация PowerPoint</vt:lpstr>
      <vt:lpstr>Рефлюкс-эзофагит</vt:lpstr>
      <vt:lpstr>Медикаментозный эзофагит</vt:lpstr>
      <vt:lpstr>Травматический эзофагит</vt:lpstr>
      <vt:lpstr>Презентация PowerPoint</vt:lpstr>
      <vt:lpstr>Гастрит (воспаление слизистой оболочки желудка)</vt:lpstr>
      <vt:lpstr>Язва желудка</vt:lpstr>
      <vt:lpstr>Дилатация-Вольвулюс Желудка (GDV)</vt:lpstr>
      <vt:lpstr>Опухоли желудка</vt:lpstr>
      <vt:lpstr>Замедленное опорожнение желудка (Гастропарез):</vt:lpstr>
      <vt:lpstr>Тимпания рубца (вздутие рубца)</vt:lpstr>
      <vt:lpstr>Смещение сычуга</vt:lpstr>
      <vt:lpstr>Язва сычуга: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Болезни системы пищеварения (болезни слизистой оболочки рта, глотки, пищевода, желудка(сычуга)).</dc:title>
  <dc:creator>пк</dc:creator>
  <cp:lastModifiedBy>User</cp:lastModifiedBy>
  <cp:revision>19</cp:revision>
  <dcterms:created xsi:type="dcterms:W3CDTF">2025-10-26T18:51:42Z</dcterms:created>
  <dcterms:modified xsi:type="dcterms:W3CDTF">2026-04-22T13:21:03Z</dcterms:modified>
</cp:coreProperties>
</file>