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77114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3471215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6903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2107440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7056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15272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879077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20246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3043357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076887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11577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t>17.04.2026</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395807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t>17.04.2026</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3489010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t>17.04.2026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7962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1009602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t>‹#›</a:t>
            </a:fld>
            <a:endParaRPr lang="ru-RU"/>
          </a:p>
        </p:txBody>
      </p:sp>
    </p:spTree>
    <p:extLst>
      <p:ext uri="{BB962C8B-B14F-4D97-AF65-F5344CB8AC3E}">
        <p14:creationId xmlns:p14="http://schemas.microsoft.com/office/powerpoint/2010/main" val="2564088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t>17.04.2026</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25C68B6-61C2-468F-89AB-4B9F7531AA68}" type="slidenum">
              <a:rPr lang="ru-RU" smtClean="0"/>
              <a:t>‹#›</a:t>
            </a:fld>
            <a:endParaRPr lang="ru-RU"/>
          </a:p>
        </p:txBody>
      </p:sp>
    </p:spTree>
    <p:extLst>
      <p:ext uri="{BB962C8B-B14F-4D97-AF65-F5344CB8AC3E}">
        <p14:creationId xmlns:p14="http://schemas.microsoft.com/office/powerpoint/2010/main" val="1252399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462338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0" y="0"/>
            <a:ext cx="9144000" cy="6878638"/>
          </a:xfrm>
          <a:prstGeom prst="rect">
            <a:avLst/>
          </a:prstGeom>
          <a:noFill/>
          <a:ln w="9525">
            <a:noFill/>
            <a:miter lim="800000"/>
            <a:headEnd/>
            <a:tailEnd/>
          </a:ln>
        </p:spPr>
        <p:txBody>
          <a:bodyPr anchor="ctr">
            <a:spAutoFit/>
          </a:bodyPr>
          <a:lstStyle/>
          <a:p>
            <a:pPr algn="just">
              <a:defRPr/>
            </a:pPr>
            <a:r>
              <a:rPr lang="ru-RU" sz="2100" b="1" i="1" dirty="0">
                <a:latin typeface="Times New Roman" pitchFamily="18" charset="0"/>
                <a:cs typeface="Times New Roman" pitchFamily="18" charset="0"/>
              </a:rPr>
              <a:t>Первый, начальный этап</a:t>
            </a:r>
            <a:r>
              <a:rPr lang="ru-RU" sz="2100" i="1" dirty="0">
                <a:latin typeface="Times New Roman" pitchFamily="18" charset="0"/>
                <a:cs typeface="Times New Roman" pitchFamily="18" charset="0"/>
              </a:rPr>
              <a:t> </a:t>
            </a:r>
            <a:r>
              <a:rPr lang="ru-RU" sz="2100" dirty="0">
                <a:latin typeface="Times New Roman" pitchFamily="18" charset="0"/>
                <a:cs typeface="Times New Roman" pitchFamily="18" charset="0"/>
              </a:rPr>
              <a:t>– натурального животноводства – характеризуется выяснением условий «достаточного» питания для сохранения жизни животных.</a:t>
            </a:r>
          </a:p>
          <a:p>
            <a:pPr algn="just">
              <a:defRPr/>
            </a:pPr>
            <a:r>
              <a:rPr lang="ru-RU" sz="2100" dirty="0">
                <a:latin typeface="Times New Roman" pitchFamily="18" charset="0"/>
                <a:cs typeface="Times New Roman" pitchFamily="18" charset="0"/>
              </a:rPr>
              <a:t>Экспериментально была доказана необходимость для сохранения жизни и получения наследственно обусловленной продуктивности определенных количеств корма и в корме белка (Ф. </a:t>
            </a:r>
            <a:r>
              <a:rPr lang="ru-RU" sz="2100" dirty="0" err="1">
                <a:latin typeface="Times New Roman" pitchFamily="18" charset="0"/>
                <a:cs typeface="Times New Roman" pitchFamily="18" charset="0"/>
              </a:rPr>
              <a:t>Мажанди</a:t>
            </a:r>
            <a:r>
              <a:rPr lang="ru-RU" sz="2100" dirty="0">
                <a:latin typeface="Times New Roman" pitchFamily="18" charset="0"/>
                <a:cs typeface="Times New Roman" pitchFamily="18" charset="0"/>
              </a:rPr>
              <a:t>, показавший впервые в эксперименте (1816), что полное исключение из пищи белка приводит животное к гибели);</a:t>
            </a:r>
          </a:p>
          <a:p>
            <a:pPr algn="just">
              <a:defRPr/>
            </a:pPr>
            <a:r>
              <a:rPr lang="ru-RU" sz="2100" dirty="0">
                <a:latin typeface="Times New Roman" pitchFamily="18" charset="0"/>
                <a:cs typeface="Times New Roman" pitchFamily="18" charset="0"/>
              </a:rPr>
              <a:t>- Н. </a:t>
            </a:r>
            <a:r>
              <a:rPr lang="ru-RU" sz="2100" dirty="0" err="1">
                <a:latin typeface="Times New Roman" pitchFamily="18" charset="0"/>
                <a:cs typeface="Times New Roman" pitchFamily="18" charset="0"/>
              </a:rPr>
              <a:t>Буссенго</a:t>
            </a:r>
            <a:r>
              <a:rPr lang="ru-RU" sz="2100" dirty="0">
                <a:latin typeface="Times New Roman" pitchFamily="18" charset="0"/>
                <a:cs typeface="Times New Roman" pitchFamily="18" charset="0"/>
              </a:rPr>
              <a:t> в 1839 г. первым провел опыт на корове по составлению баланса углерода, водорода, кислорода, азота и золы;</a:t>
            </a:r>
          </a:p>
          <a:p>
            <a:pPr algn="just">
              <a:defRPr/>
            </a:pPr>
            <a:r>
              <a:rPr lang="ru-RU" sz="2100" dirty="0">
                <a:latin typeface="Times New Roman" pitchFamily="18" charset="0"/>
                <a:cs typeface="Times New Roman" pitchFamily="18" charset="0"/>
              </a:rPr>
              <a:t>- А. Рубец (1872), И. Форстер (1873) и особенно С.А. Лебедев (1887), показали в экспериментах физиологическую роль минеральных веществ корма;</a:t>
            </a:r>
          </a:p>
          <a:p>
            <a:pPr algn="just">
              <a:defRPr/>
            </a:pPr>
            <a:r>
              <a:rPr lang="ru-RU" sz="2100" dirty="0">
                <a:latin typeface="Times New Roman" pitchFamily="18" charset="0"/>
                <a:cs typeface="Times New Roman" pitchFamily="18" charset="0"/>
              </a:rPr>
              <a:t>- Ю. Либих (1803-1873) вскрыл основные положения о физиологической роли отдельных органических питательных  веществ;</a:t>
            </a:r>
          </a:p>
          <a:p>
            <a:pPr algn="just">
              <a:defRPr/>
            </a:pPr>
            <a:r>
              <a:rPr lang="ru-RU" sz="2100" dirty="0">
                <a:latin typeface="Times New Roman" pitchFamily="18" charset="0"/>
                <a:cs typeface="Times New Roman" pitchFamily="18" charset="0"/>
              </a:rPr>
              <a:t>- Н.И. Лунин (1854-1937) предсказал в 1881 г. существование в пище незаменимых веществ, позднее получивших название витамины.</a:t>
            </a:r>
          </a:p>
          <a:p>
            <a:pPr algn="just">
              <a:defRPr/>
            </a:pPr>
            <a:r>
              <a:rPr lang="ru-RU" sz="2100" dirty="0">
                <a:latin typeface="Times New Roman" pitchFamily="18" charset="0"/>
                <a:cs typeface="Times New Roman" pitchFamily="18" charset="0"/>
              </a:rPr>
              <a:t>Была разработана методика определения переваримости питательных веществ животными (В. </a:t>
            </a:r>
            <a:r>
              <a:rPr lang="ru-RU" sz="2100" dirty="0" err="1">
                <a:latin typeface="Times New Roman" pitchFamily="18" charset="0"/>
                <a:cs typeface="Times New Roman" pitchFamily="18" charset="0"/>
              </a:rPr>
              <a:t>Геннеберг</a:t>
            </a:r>
            <a:r>
              <a:rPr lang="ru-RU" sz="2100" dirty="0">
                <a:latin typeface="Times New Roman" pitchFamily="18" charset="0"/>
                <a:cs typeface="Times New Roman" pitchFamily="18" charset="0"/>
              </a:rPr>
              <a:t> и Ф. </a:t>
            </a:r>
            <a:r>
              <a:rPr lang="ru-RU" sz="2100" dirty="0" err="1">
                <a:latin typeface="Times New Roman" pitchFamily="18" charset="0"/>
                <a:cs typeface="Times New Roman" pitchFamily="18" charset="0"/>
              </a:rPr>
              <a:t>Штоман</a:t>
            </a:r>
            <a:r>
              <a:rPr lang="ru-RU" sz="2100" dirty="0">
                <a:latin typeface="Times New Roman" pitchFamily="18" charset="0"/>
                <a:cs typeface="Times New Roman" pitchFamily="18" charset="0"/>
              </a:rPr>
              <a:t>). Начаты работы по изучению общего энергетического и вещественного обмена (В.М. Пашутин (1845-1901), М. </a:t>
            </a:r>
            <a:r>
              <a:rPr lang="ru-RU" sz="2100" dirty="0" err="1">
                <a:latin typeface="Times New Roman" pitchFamily="18" charset="0"/>
                <a:cs typeface="Times New Roman" pitchFamily="18" charset="0"/>
              </a:rPr>
              <a:t>Рубнер</a:t>
            </a:r>
            <a:r>
              <a:rPr lang="ru-RU" sz="2100" dirty="0">
                <a:latin typeface="Times New Roman" pitchFamily="18" charset="0"/>
                <a:cs typeface="Times New Roman" pitchFamily="18" charset="0"/>
              </a:rPr>
              <a:t> (1854-1932) и др.).</a:t>
            </a:r>
            <a:endParaRPr lang="ru-RU" sz="2100" kern="0" dirty="0">
              <a:latin typeface="Times New Roman" pitchFamily="18" charset="0"/>
              <a:cs typeface="Times New Roman" pitchFamily="18" charset="0"/>
            </a:endParaRPr>
          </a:p>
        </p:txBody>
      </p:sp>
    </p:spTree>
    <p:extLst>
      <p:ext uri="{BB962C8B-B14F-4D97-AF65-F5344CB8AC3E}">
        <p14:creationId xmlns:p14="http://schemas.microsoft.com/office/powerpoint/2010/main" val="1386262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250825" y="333375"/>
            <a:ext cx="8713788" cy="5846763"/>
          </a:xfrm>
          <a:prstGeom prst="rect">
            <a:avLst/>
          </a:prstGeom>
          <a:noFill/>
          <a:ln w="9525">
            <a:noFill/>
            <a:miter lim="800000"/>
            <a:headEnd/>
            <a:tailEnd/>
          </a:ln>
        </p:spPr>
        <p:txBody>
          <a:bodyPr anchor="ctr">
            <a:spAutoFit/>
          </a:bodyPr>
          <a:lstStyle/>
          <a:p>
            <a:pPr indent="360000" algn="just">
              <a:defRPr/>
            </a:pPr>
            <a:r>
              <a:rPr lang="ru-RU" sz="2200" b="1" i="1" dirty="0">
                <a:latin typeface="Times New Roman" pitchFamily="18" charset="0"/>
                <a:cs typeface="Times New Roman" pitchFamily="18" charset="0"/>
              </a:rPr>
              <a:t>Второй этап</a:t>
            </a:r>
            <a:r>
              <a:rPr lang="ru-RU" sz="2200" i="1" dirty="0">
                <a:latin typeface="Times New Roman" pitchFamily="18" charset="0"/>
                <a:cs typeface="Times New Roman" pitchFamily="18" charset="0"/>
              </a:rPr>
              <a:t> —</a:t>
            </a:r>
            <a:r>
              <a:rPr lang="ru-RU" sz="2200" dirty="0">
                <a:latin typeface="Times New Roman" pitchFamily="18" charset="0"/>
                <a:cs typeface="Times New Roman" pitchFamily="18" charset="0"/>
              </a:rPr>
              <a:t> разрешение проблем кормления велось в направлении изучения «продуктивного действия кормов». Этого требовало товарное животноводство. Оказалось, что продуктивность животных является не только природным (наследственным) свойством, но и зависит от воздействия кормления. Назначать корма надо не только от величины живой массы, но и от продуктивности. Была доказана зависимость продуктивности от количества корма. Этими вопросами занимались О. Кельнер (1851-1911), Г. </a:t>
            </a:r>
            <a:r>
              <a:rPr lang="ru-RU" sz="2200" dirty="0" err="1">
                <a:latin typeface="Times New Roman" pitchFamily="18" charset="0"/>
                <a:cs typeface="Times New Roman" pitchFamily="18" charset="0"/>
              </a:rPr>
              <a:t>Армсби</a:t>
            </a:r>
            <a:r>
              <a:rPr lang="ru-RU" sz="2200" dirty="0">
                <a:latin typeface="Times New Roman" pitchFamily="18" charset="0"/>
                <a:cs typeface="Times New Roman" pitchFamily="18" charset="0"/>
              </a:rPr>
              <a:t> (1853-1921);</a:t>
            </a:r>
          </a:p>
          <a:p>
            <a:pPr indent="360000" algn="just">
              <a:defRPr/>
            </a:pPr>
            <a:r>
              <a:rPr lang="ru-RU" sz="2200" dirty="0">
                <a:latin typeface="Times New Roman" pitchFamily="18" charset="0"/>
                <a:cs typeface="Times New Roman" pitchFamily="18" charset="0"/>
              </a:rPr>
              <a:t>Н.П. </a:t>
            </a:r>
            <a:r>
              <a:rPr lang="ru-RU" sz="2200" dirty="0" err="1">
                <a:latin typeface="Times New Roman" pitchFamily="18" charset="0"/>
                <a:cs typeface="Times New Roman" pitchFamily="18" charset="0"/>
              </a:rPr>
              <a:t>Чирвинский</a:t>
            </a:r>
            <a:r>
              <a:rPr lang="ru-RU" sz="2200" dirty="0">
                <a:latin typeface="Times New Roman" pitchFamily="18" charset="0"/>
                <a:cs typeface="Times New Roman" pitchFamily="18" charset="0"/>
              </a:rPr>
              <a:t> (1848-1920) доказал в 1883 г., что образование жира в теле животного происходит из углеводов;</a:t>
            </a:r>
          </a:p>
          <a:p>
            <a:pPr indent="360000" algn="just">
              <a:defRPr/>
            </a:pPr>
            <a:r>
              <a:rPr lang="ru-RU" sz="2200" dirty="0">
                <a:latin typeface="Times New Roman" pitchFamily="18" charset="0"/>
                <a:cs typeface="Times New Roman" pitchFamily="18" charset="0"/>
              </a:rPr>
              <a:t>Е.А. Богданов (1871-1931) в 1909 г. доказал преобразование белка в жир в животном организме;</a:t>
            </a:r>
          </a:p>
          <a:p>
            <a:pPr indent="360000" algn="just">
              <a:defRPr/>
            </a:pPr>
            <a:r>
              <a:rPr lang="ru-RU" sz="2200" dirty="0">
                <a:latin typeface="Times New Roman" pitchFamily="18" charset="0"/>
                <a:cs typeface="Times New Roman" pitchFamily="18" charset="0"/>
              </a:rPr>
              <a:t>М.И. Дьяков (1878-1952) обратил внимание на роль минеральных элементов в обмене веществ.</a:t>
            </a:r>
          </a:p>
          <a:p>
            <a:pPr indent="360000" algn="just">
              <a:defRPr/>
            </a:pPr>
            <a:r>
              <a:rPr lang="ru-RU" sz="2200" dirty="0">
                <a:latin typeface="Times New Roman" pitchFamily="18" charset="0"/>
                <a:cs typeface="Times New Roman" pitchFamily="18" charset="0"/>
              </a:rPr>
              <a:t>Этот этап ознаменовался повышением уровня продуктивности животных примерно в 1,5-2 раза по сравнению со средним уровнем в предшествующий период.</a:t>
            </a:r>
            <a:endParaRPr lang="ru-RU" sz="2200" kern="0" dirty="0">
              <a:latin typeface="Times New Roman" pitchFamily="18" charset="0"/>
              <a:cs typeface="Times New Roman" pitchFamily="18" charset="0"/>
            </a:endParaRPr>
          </a:p>
        </p:txBody>
      </p:sp>
    </p:spTree>
    <p:extLst>
      <p:ext uri="{BB962C8B-B14F-4D97-AF65-F5344CB8AC3E}">
        <p14:creationId xmlns:p14="http://schemas.microsoft.com/office/powerpoint/2010/main" val="23958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Прямоугольник 2"/>
          <p:cNvSpPr>
            <a:spLocks noChangeArrowheads="1"/>
          </p:cNvSpPr>
          <p:nvPr/>
        </p:nvSpPr>
        <p:spPr bwMode="auto">
          <a:xfrm>
            <a:off x="0" y="241300"/>
            <a:ext cx="9144000" cy="610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58775">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a:r>
              <a:rPr lang="ru-RU" sz="2300" b="1" i="1">
                <a:latin typeface="Times New Roman" panose="02020603050405020304" pitchFamily="18" charset="0"/>
                <a:cs typeface="Times New Roman" panose="02020603050405020304" pitchFamily="18" charset="0"/>
              </a:rPr>
              <a:t>Третий этап</a:t>
            </a:r>
            <a:r>
              <a:rPr lang="ru-RU" sz="2300" i="1">
                <a:latin typeface="Times New Roman" panose="02020603050405020304" pitchFamily="18" charset="0"/>
                <a:cs typeface="Times New Roman" panose="02020603050405020304" pitchFamily="18" charset="0"/>
              </a:rPr>
              <a:t> — </a:t>
            </a:r>
            <a:r>
              <a:rPr lang="ru-RU" sz="2300">
                <a:latin typeface="Times New Roman" panose="02020603050405020304" pitchFamily="18" charset="0"/>
                <a:cs typeface="Times New Roman" panose="02020603050405020304" pitchFamily="18" charset="0"/>
              </a:rPr>
              <a:t> начало его относится к 20-м годам ХХ века. В этот период разрабатывались вопросы влияния условий кормления на сохранение здоровья животных. Выяснилось, что большинство незаразных болезней сельскохозяйственных животных и связанное с ними понижение продуктивности зависит от алиментарных причин. Продолжалось дальнейшее совершенствование методик определения витаминов, аминокислот, макро- и микроэлементов, что позволило выяснить существенную необходимость обеспечения ими животных.</a:t>
            </a:r>
          </a:p>
          <a:p>
            <a:pPr algn="just"/>
            <a:r>
              <a:rPr lang="ru-RU" sz="2300">
                <a:latin typeface="Times New Roman" panose="02020603050405020304" pitchFamily="18" charset="0"/>
                <a:cs typeface="Times New Roman" panose="02020603050405020304" pitchFamily="18" charset="0"/>
              </a:rPr>
              <a:t>Большой вклад в разработку этих вопросов внесли русские ученые: академики М.И. Дьяков, И.С. Попов, Е.Ф. Лискун, А.П. Дмитроченко, А.Д. Синещеков, профессора М.Ф. Томмэ, Н.И. Денисов, П.Д. Пшеничный, А.С. Солун, И.Ф. Ткачев и др. Из зарубежных ученых - К. Неринг, Р. Шиман, А. Платиканов, К. Блекстер, А. Хенниг и др.</a:t>
            </a:r>
          </a:p>
          <a:p>
            <a:pPr algn="just"/>
            <a:r>
              <a:rPr lang="ru-RU" sz="2300">
                <a:latin typeface="Times New Roman" panose="02020603050405020304" pitchFamily="18" charset="0"/>
                <a:cs typeface="Times New Roman" panose="02020603050405020304" pitchFamily="18" charset="0"/>
              </a:rPr>
              <a:t>Было выяснено, что с пищей доставляются не только субстрат, преобразуемый в вещества тела и продукцию животных, но и незаменимые предшественники гормонов и ферментов, т.е. пища должна поддерживать процессы обмена веществ.</a:t>
            </a:r>
          </a:p>
        </p:txBody>
      </p:sp>
    </p:spTree>
    <p:extLst>
      <p:ext uri="{BB962C8B-B14F-4D97-AF65-F5344CB8AC3E}">
        <p14:creationId xmlns:p14="http://schemas.microsoft.com/office/powerpoint/2010/main" val="2286906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5"/>
          <p:cNvSpPr>
            <a:spLocks noGrp="1"/>
          </p:cNvSpPr>
          <p:nvPr>
            <p:ph type="title"/>
          </p:nvPr>
        </p:nvSpPr>
        <p:spPr>
          <a:xfrm>
            <a:off x="0" y="0"/>
            <a:ext cx="9144000" cy="6858000"/>
          </a:xfrm>
        </p:spPr>
        <p:txBody>
          <a:bodyPr rtlCol="0">
            <a:noAutofit/>
          </a:bodyPr>
          <a:lstStyle/>
          <a:p>
            <a:pPr indent="360000" algn="just" defTabSz="0" eaLnBrk="1" fontAlgn="auto" hangingPunct="1">
              <a:spcAft>
                <a:spcPts val="0"/>
              </a:spcAft>
              <a:defRPr/>
            </a:pPr>
            <a:r>
              <a:rPr lang="ru-RU" sz="2000" b="1" i="1" kern="0" dirty="0" smtClean="0">
                <a:latin typeface="Times New Roman" pitchFamily="18" charset="0"/>
                <a:cs typeface="Times New Roman" pitchFamily="18" charset="0"/>
              </a:rPr>
              <a:t>Четвертый этап</a:t>
            </a:r>
            <a:r>
              <a:rPr lang="ru-RU" sz="2000" kern="0" dirty="0" smtClean="0">
                <a:latin typeface="Times New Roman" pitchFamily="18" charset="0"/>
                <a:cs typeface="Times New Roman" pitchFamily="18" charset="0"/>
              </a:rPr>
              <a:t> —  современный, когда разрабатываются вопросы кормления сельскохозяйственных животных применительно к различным технологиям получения продукции животноводства. Технология заготовки кормов и кормления на промышленных комплексах совершенно отличается от обычной, ранее применяемой.</a:t>
            </a:r>
            <a:br>
              <a:rPr lang="ru-RU" sz="2000" kern="0" dirty="0" smtClean="0">
                <a:latin typeface="Times New Roman" pitchFamily="18" charset="0"/>
                <a:cs typeface="Times New Roman" pitchFamily="18" charset="0"/>
              </a:rPr>
            </a:br>
            <a:r>
              <a:rPr lang="ru-RU" sz="2000" kern="0" dirty="0" smtClean="0">
                <a:latin typeface="Times New Roman" pitchFamily="18" charset="0"/>
                <a:cs typeface="Times New Roman" pitchFamily="18" charset="0"/>
              </a:rPr>
              <a:t>Приготовление полнорационных гранул и брикетов являет собой новый этап в развитии науки о кормлении сельскохозяйственных животных. </a:t>
            </a:r>
            <a:r>
              <a:rPr lang="ru-RU" sz="2000" kern="0" dirty="0" err="1" smtClean="0">
                <a:latin typeface="Times New Roman" pitchFamily="18" charset="0"/>
                <a:cs typeface="Times New Roman" pitchFamily="18" charset="0"/>
              </a:rPr>
              <a:t>Монокорм</a:t>
            </a:r>
            <a:r>
              <a:rPr lang="ru-RU" sz="2000" kern="0" dirty="0" smtClean="0">
                <a:latin typeface="Times New Roman" pitchFamily="18" charset="0"/>
                <a:cs typeface="Times New Roman" pitchFamily="18" charset="0"/>
              </a:rPr>
              <a:t> и </a:t>
            </a:r>
            <a:r>
              <a:rPr lang="ru-RU" sz="2000" kern="0" dirty="0" err="1" smtClean="0">
                <a:latin typeface="Times New Roman" pitchFamily="18" charset="0"/>
                <a:cs typeface="Times New Roman" pitchFamily="18" charset="0"/>
              </a:rPr>
              <a:t>монорационы</a:t>
            </a:r>
            <a:r>
              <a:rPr lang="ru-RU" sz="2000" kern="0" dirty="0" smtClean="0">
                <a:latin typeface="Times New Roman" pitchFamily="18" charset="0"/>
                <a:cs typeface="Times New Roman" pitchFamily="18" charset="0"/>
              </a:rPr>
              <a:t>, однотипное кормление жвачных в течение года.</a:t>
            </a:r>
            <a:br>
              <a:rPr lang="ru-RU" sz="2000" kern="0" dirty="0" smtClean="0">
                <a:latin typeface="Times New Roman" pitchFamily="18" charset="0"/>
                <a:cs typeface="Times New Roman" pitchFamily="18" charset="0"/>
              </a:rPr>
            </a:br>
            <a:r>
              <a:rPr lang="ru-RU" sz="2000" kern="0" dirty="0" smtClean="0">
                <a:latin typeface="Times New Roman" pitchFamily="18" charset="0"/>
                <a:cs typeface="Times New Roman" pitchFamily="18" charset="0"/>
              </a:rPr>
              <a:t>Продолжали изучение влияния биологически активных веществ на физиологические процессы в животном организме (академики А.П.Калашников,  П.И. Клейменов, профессора В.В. Щеглов, П.И. Викторов, Н.Г. Григорьев, В.К. </a:t>
            </a:r>
            <a:r>
              <a:rPr lang="ru-RU" sz="2000" kern="0" dirty="0" err="1" smtClean="0">
                <a:latin typeface="Times New Roman" pitchFamily="18" charset="0"/>
                <a:cs typeface="Times New Roman" pitchFamily="18" charset="0"/>
              </a:rPr>
              <a:t>Менькин</a:t>
            </a:r>
            <a:r>
              <a:rPr lang="ru-RU" sz="2000" kern="0" dirty="0" smtClean="0">
                <a:latin typeface="Times New Roman" pitchFamily="18" charset="0"/>
                <a:cs typeface="Times New Roman" pitchFamily="18" charset="0"/>
              </a:rPr>
              <a:t>, А.М. Венедиктов, А.В. Архипов, И.А. Егоров, Л.Г. Боярский, А.А. Солдатов, А.Е. </a:t>
            </a:r>
            <a:r>
              <a:rPr lang="ru-RU" sz="2000" kern="0" dirty="0" err="1" smtClean="0">
                <a:latin typeface="Times New Roman" pitchFamily="18" charset="0"/>
                <a:cs typeface="Times New Roman" pitchFamily="18" charset="0"/>
              </a:rPr>
              <a:t>Чиков</a:t>
            </a:r>
            <a:r>
              <a:rPr lang="ru-RU" sz="2000" kern="0" dirty="0" smtClean="0">
                <a:latin typeface="Times New Roman" pitchFamily="18" charset="0"/>
                <a:cs typeface="Times New Roman" pitchFamily="18" charset="0"/>
              </a:rPr>
              <a:t>, Н.З. Злыднев, Л.П. </a:t>
            </a:r>
            <a:r>
              <a:rPr lang="ru-RU" sz="2000" kern="0" dirty="0" err="1" smtClean="0">
                <a:latin typeface="Times New Roman" pitchFamily="18" charset="0"/>
                <a:cs typeface="Times New Roman" pitchFamily="18" charset="0"/>
              </a:rPr>
              <a:t>Зарипова</a:t>
            </a:r>
            <a:r>
              <a:rPr lang="ru-RU" sz="2000" kern="0" dirty="0" smtClean="0">
                <a:latin typeface="Times New Roman" pitchFamily="18" charset="0"/>
                <a:cs typeface="Times New Roman" pitchFamily="18" charset="0"/>
              </a:rPr>
              <a:t>, А.П. Коробов и др.).</a:t>
            </a:r>
            <a:br>
              <a:rPr lang="ru-RU" sz="2000" kern="0" dirty="0" smtClean="0">
                <a:latin typeface="Times New Roman" pitchFamily="18" charset="0"/>
                <a:cs typeface="Times New Roman" pitchFamily="18" charset="0"/>
              </a:rPr>
            </a:br>
            <a:r>
              <a:rPr lang="ru-RU" sz="2000" kern="0" dirty="0" smtClean="0">
                <a:latin typeface="Times New Roman" pitchFamily="18" charset="0"/>
                <a:cs typeface="Times New Roman" pitchFamily="18" charset="0"/>
              </a:rPr>
              <a:t>Разработана новая система оценки и нормирования протеинового питания коров под руководством академика Б.Д. </a:t>
            </a:r>
            <a:r>
              <a:rPr lang="ru-RU" sz="2000" kern="0" dirty="0" err="1" smtClean="0">
                <a:latin typeface="Times New Roman" pitchFamily="18" charset="0"/>
                <a:cs typeface="Times New Roman" pitchFamily="18" charset="0"/>
              </a:rPr>
              <a:t>Кальницкого</a:t>
            </a:r>
            <a:r>
              <a:rPr lang="ru-RU" sz="2000" kern="0" dirty="0" smtClean="0">
                <a:latin typeface="Times New Roman" pitchFamily="18" charset="0"/>
                <a:cs typeface="Times New Roman" pitchFamily="18" charset="0"/>
              </a:rPr>
              <a:t> (1989).</a:t>
            </a:r>
            <a:br>
              <a:rPr lang="ru-RU" sz="2000" kern="0" dirty="0" smtClean="0">
                <a:latin typeface="Times New Roman" pitchFamily="18" charset="0"/>
                <a:cs typeface="Times New Roman" pitchFamily="18" charset="0"/>
              </a:rPr>
            </a:br>
            <a:r>
              <a:rPr lang="ru-RU" sz="2000" kern="0" dirty="0" smtClean="0">
                <a:latin typeface="Times New Roman" pitchFamily="18" charset="0"/>
                <a:cs typeface="Times New Roman" pitchFamily="18" charset="0"/>
              </a:rPr>
              <a:t>Рядом научных учреждений страны (ВИЖ, ВНИИФБ и НИИ  сельскохозяйственных животных, ВНИИ кормов и др.) проводятся исследования по определению </a:t>
            </a:r>
            <a:r>
              <a:rPr lang="ru-RU" sz="2000" kern="0" dirty="0" err="1" smtClean="0">
                <a:latin typeface="Times New Roman" pitchFamily="18" charset="0"/>
                <a:cs typeface="Times New Roman" pitchFamily="18" charset="0"/>
              </a:rPr>
              <a:t>нейтрально-детергентной</a:t>
            </a:r>
            <a:r>
              <a:rPr lang="ru-RU" sz="2000" kern="0" dirty="0" smtClean="0">
                <a:latin typeface="Times New Roman" pitchFamily="18" charset="0"/>
                <a:cs typeface="Times New Roman" pitchFamily="18" charset="0"/>
              </a:rPr>
              <a:t> клетчатки (НДК и КДК) и использованию этих показателей для нормирования кормления жвачных животных (1996-2003 гг.).</a:t>
            </a:r>
          </a:p>
        </p:txBody>
      </p:sp>
    </p:spTree>
    <p:extLst>
      <p:ext uri="{BB962C8B-B14F-4D97-AF65-F5344CB8AC3E}">
        <p14:creationId xmlns:p14="http://schemas.microsoft.com/office/powerpoint/2010/main" val="527768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323850" y="182563"/>
            <a:ext cx="8496300" cy="634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358775">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a:r>
              <a:rPr lang="ru-RU" sz="2900">
                <a:latin typeface="Times New Roman" panose="02020603050405020304" pitchFamily="18" charset="0"/>
                <a:cs typeface="Times New Roman" panose="02020603050405020304" pitchFamily="18" charset="0"/>
              </a:rPr>
              <a:t>Наука о кормлении сельскохозяйственных животных и птицы посвящена изучению и разработке принципов и методов воздействия человека на животный организм с учетом особенностей, свойственных домашним животным основных видов и пород, а также познания основ питания сельскохозяйственных животных, кормовых средств их питательности и рационального использования, потребности животных в питательных веществах, нормированного сбалансированного кормления, с тем чтобы при наименьших затратах кормов получать от животных максимальную продуктивность с низкой ее себестоимостью.</a:t>
            </a:r>
          </a:p>
        </p:txBody>
      </p:sp>
    </p:spTree>
    <p:extLst>
      <p:ext uri="{BB962C8B-B14F-4D97-AF65-F5344CB8AC3E}">
        <p14:creationId xmlns:p14="http://schemas.microsoft.com/office/powerpoint/2010/main" val="1963958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250825" y="188913"/>
            <a:ext cx="8642350" cy="6669087"/>
          </a:xfrm>
        </p:spPr>
        <p:txBody>
          <a:bodyPr/>
          <a:lstStyle/>
          <a:p>
            <a:pPr algn="just" eaLnBrk="1" hangingPunct="1"/>
            <a:r>
              <a:rPr lang="ru-RU" sz="2800" smtClean="0">
                <a:latin typeface="Times New Roman" panose="02020603050405020304" pitchFamily="18" charset="0"/>
                <a:cs typeface="Times New Roman" panose="02020603050405020304" pitchFamily="18" charset="0"/>
              </a:rPr>
              <a:t>Основными задачами практического руководства по кормлению животных являются:</a:t>
            </a:r>
            <a:br>
              <a:rPr lang="ru-RU" sz="2800" smtClean="0">
                <a:latin typeface="Times New Roman" panose="02020603050405020304" pitchFamily="18" charset="0"/>
                <a:cs typeface="Times New Roman" panose="02020603050405020304" pitchFamily="18" charset="0"/>
              </a:rPr>
            </a:br>
            <a:r>
              <a:rPr lang="ru-RU" sz="2800" smtClean="0">
                <a:latin typeface="Times New Roman" panose="02020603050405020304" pitchFamily="18" charset="0"/>
                <a:cs typeface="Times New Roman" panose="02020603050405020304" pitchFamily="18" charset="0"/>
              </a:rPr>
              <a:t>а) изучение химического состава кормовых средств и методов оценки их питательности;</a:t>
            </a:r>
            <a:br>
              <a:rPr lang="ru-RU" sz="2800" smtClean="0">
                <a:latin typeface="Times New Roman" panose="02020603050405020304" pitchFamily="18" charset="0"/>
                <a:cs typeface="Times New Roman" panose="02020603050405020304" pitchFamily="18" charset="0"/>
              </a:rPr>
            </a:br>
            <a:r>
              <a:rPr lang="ru-RU" sz="2800" smtClean="0">
                <a:latin typeface="Times New Roman" panose="02020603050405020304" pitchFamily="18" charset="0"/>
                <a:cs typeface="Times New Roman" panose="02020603050405020304" pitchFamily="18" charset="0"/>
              </a:rPr>
              <a:t>б) изучение потребностей животных в питательных веществах и элементах питания в зависимости от физиологического состояния и условий содержания;</a:t>
            </a:r>
            <a:br>
              <a:rPr lang="ru-RU" sz="2800" smtClean="0">
                <a:latin typeface="Times New Roman" panose="02020603050405020304" pitchFamily="18" charset="0"/>
                <a:cs typeface="Times New Roman" panose="02020603050405020304" pitchFamily="18" charset="0"/>
              </a:rPr>
            </a:br>
            <a:r>
              <a:rPr lang="ru-RU" sz="2800" smtClean="0">
                <a:latin typeface="Times New Roman" panose="02020603050405020304" pitchFamily="18" charset="0"/>
                <a:cs typeface="Times New Roman" panose="02020603050405020304" pitchFamily="18" charset="0"/>
              </a:rPr>
              <a:t>в) совершенствование норм кормления сельскохозяйственных животных с учетом породы, возраста, вида продуктивности и физиологического состояния;</a:t>
            </a:r>
            <a:br>
              <a:rPr lang="ru-RU" sz="2800" smtClean="0">
                <a:latin typeface="Times New Roman" panose="02020603050405020304" pitchFamily="18" charset="0"/>
                <a:cs typeface="Times New Roman" panose="02020603050405020304" pitchFamily="18" charset="0"/>
              </a:rPr>
            </a:br>
            <a:r>
              <a:rPr lang="ru-RU" sz="2800" smtClean="0">
                <a:latin typeface="Times New Roman" panose="02020603050405020304" pitchFamily="18" charset="0"/>
                <a:cs typeface="Times New Roman" panose="02020603050405020304" pitchFamily="18" charset="0"/>
              </a:rPr>
              <a:t>г) разработка систем кормления и технология заготовки кормов, и подготовка их к скармливанию.</a:t>
            </a:r>
            <a:r>
              <a:rPr lang="ru-RU" sz="3600" smtClean="0"/>
              <a:t/>
            </a:r>
            <a:br>
              <a:rPr lang="ru-RU" sz="3600" smtClean="0"/>
            </a:br>
            <a:endParaRPr lang="ru-RU" sz="340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298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a:xfrm>
            <a:off x="0" y="0"/>
            <a:ext cx="8964613" cy="6858000"/>
          </a:xfrm>
        </p:spPr>
        <p:txBody>
          <a:bodyPr rtlCol="0">
            <a:normAutofit fontScale="90000"/>
          </a:bodyPr>
          <a:lstStyle/>
          <a:p>
            <a:pPr indent="396000" algn="just" defTabSz="0" eaLnBrk="1" fontAlgn="auto" hangingPunct="1">
              <a:spcAft>
                <a:spcPts val="0"/>
              </a:spcAft>
              <a:defRPr/>
            </a:pPr>
            <a:r>
              <a:rPr lang="ru-RU" sz="3200" b="1" dirty="0" smtClean="0">
                <a:latin typeface="Times New Roman" pitchFamily="18" charset="0"/>
                <a:cs typeface="Times New Roman" pitchFamily="18" charset="0"/>
              </a:rPr>
              <a:t>Корма </a:t>
            </a:r>
            <a:r>
              <a:rPr lang="ru-RU" sz="3200" b="1" kern="0" dirty="0" smtClean="0">
                <a:latin typeface="Times New Roman" pitchFamily="18" charset="0"/>
                <a:cs typeface="Times New Roman" pitchFamily="18" charset="0"/>
              </a:rPr>
              <a:t>-</a:t>
            </a:r>
            <a:r>
              <a:rPr lang="ru-RU" sz="3200" kern="0" dirty="0" smtClean="0">
                <a:latin typeface="Times New Roman" pitchFamily="18" charset="0"/>
                <a:cs typeface="Times New Roman" pitchFamily="18" charset="0"/>
              </a:rPr>
              <a:t> это продукты растительного, животного, микробиологического и химического происхождения, употребляемые для кормления сельскохозяйственных животных и содержащие в усвояемой форме необходимые им питательные вещества.</a:t>
            </a:r>
            <a:br>
              <a:rPr lang="ru-RU" sz="3200" kern="0" dirty="0" smtClean="0">
                <a:latin typeface="Times New Roman" pitchFamily="18" charset="0"/>
                <a:cs typeface="Times New Roman" pitchFamily="18" charset="0"/>
              </a:rPr>
            </a:br>
            <a:r>
              <a:rPr lang="ru-RU" sz="2800" kern="0" dirty="0" smtClean="0">
                <a:latin typeface="Times New Roman" pitchFamily="18" charset="0"/>
                <a:cs typeface="Times New Roman" pitchFamily="18" charset="0"/>
              </a:rPr>
              <a:t/>
            </a:r>
            <a:br>
              <a:rPr lang="ru-RU" sz="2800" kern="0" dirty="0" smtClean="0">
                <a:latin typeface="Times New Roman" pitchFamily="18" charset="0"/>
                <a:cs typeface="Times New Roman" pitchFamily="18" charset="0"/>
              </a:rPr>
            </a:br>
            <a:r>
              <a:rPr lang="ru-RU" sz="3200" kern="0" dirty="0" smtClean="0">
                <a:latin typeface="Times New Roman" pitchFamily="18" charset="0"/>
                <a:cs typeface="Times New Roman" pitchFamily="18" charset="0"/>
              </a:rPr>
              <a:t>      </a:t>
            </a:r>
            <a:r>
              <a:rPr lang="ru-RU" sz="3200" b="1" kern="0" dirty="0" smtClean="0">
                <a:latin typeface="Times New Roman" pitchFamily="18" charset="0"/>
                <a:cs typeface="Times New Roman" pitchFamily="18" charset="0"/>
              </a:rPr>
              <a:t>Питательные вещества </a:t>
            </a:r>
            <a:r>
              <a:rPr lang="ru-RU" sz="3200" kern="0" dirty="0" smtClean="0">
                <a:latin typeface="Times New Roman" pitchFamily="18" charset="0"/>
                <a:cs typeface="Times New Roman" pitchFamily="18" charset="0"/>
              </a:rPr>
              <a:t>необходимы организму как источник энергии для поддержания температуры тела, выполнения работы, как структурный материал для образования тканей, органов, молока, для формирования плода и отложения в теле резервных веществ, как источник элементов, участвующих в регуляции обмена в клетках и жидкостях тела, и т.д.</a:t>
            </a:r>
            <a:endParaRPr lang="ru-RU" sz="3200" b="1" kern="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16342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
          <p:cNvSpPr>
            <a:spLocks noGrp="1"/>
          </p:cNvSpPr>
          <p:nvPr>
            <p:ph type="title"/>
          </p:nvPr>
        </p:nvSpPr>
        <p:spPr>
          <a:xfrm>
            <a:off x="0" y="0"/>
            <a:ext cx="9144000" cy="6858000"/>
          </a:xfrm>
        </p:spPr>
        <p:txBody>
          <a:bodyPr/>
          <a:lstStyle/>
          <a:p>
            <a:pPr algn="just" eaLnBrk="1" hangingPunct="1"/>
            <a:r>
              <a:rPr lang="ru-RU" sz="2400" b="1" smtClean="0">
                <a:latin typeface="Times New Roman" panose="02020603050405020304" pitchFamily="18" charset="0"/>
                <a:cs typeface="Times New Roman" panose="02020603050405020304" pitchFamily="18" charset="0"/>
              </a:rPr>
              <a:t>Питательность корма</a:t>
            </a:r>
            <a:r>
              <a:rPr lang="ru-RU" sz="2400" smtClean="0">
                <a:latin typeface="Times New Roman" panose="02020603050405020304" pitchFamily="18" charset="0"/>
                <a:cs typeface="Times New Roman" panose="02020603050405020304" pitchFamily="18" charset="0"/>
              </a:rPr>
              <a:t> - свойство корма удовлетворять потребность животных в </a:t>
            </a:r>
            <a:r>
              <a:rPr lang="ru-RU" sz="2400" i="1" u="sng" smtClean="0">
                <a:latin typeface="Times New Roman" panose="02020603050405020304" pitchFamily="18" charset="0"/>
                <a:cs typeface="Times New Roman" panose="02020603050405020304" pitchFamily="18" charset="0"/>
              </a:rPr>
              <a:t>питательных веществах</a:t>
            </a:r>
            <a:r>
              <a:rPr lang="ru-RU" sz="2400" i="1" smtClean="0">
                <a:latin typeface="Times New Roman" panose="02020603050405020304" pitchFamily="18" charset="0"/>
                <a:cs typeface="Times New Roman" panose="02020603050405020304" pitchFamily="18" charset="0"/>
              </a:rPr>
              <a:t> и </a:t>
            </a:r>
            <a:r>
              <a:rPr lang="ru-RU" sz="2400" i="1" u="sng" smtClean="0">
                <a:latin typeface="Times New Roman" panose="02020603050405020304" pitchFamily="18" charset="0"/>
                <a:cs typeface="Times New Roman" panose="02020603050405020304" pitchFamily="18" charset="0"/>
              </a:rPr>
              <a:t>энергии</a:t>
            </a:r>
            <a:r>
              <a:rPr lang="ru-RU" sz="2400" smtClean="0">
                <a:latin typeface="Times New Roman" panose="02020603050405020304" pitchFamily="18" charset="0"/>
                <a:cs typeface="Times New Roman" panose="02020603050405020304" pitchFamily="18" charset="0"/>
              </a:rPr>
              <a:t>.</a:t>
            </a:r>
            <a:br>
              <a:rPr lang="ru-RU" sz="2400" smtClean="0">
                <a:latin typeface="Times New Roman" panose="02020603050405020304" pitchFamily="18" charset="0"/>
                <a:cs typeface="Times New Roman" panose="02020603050405020304" pitchFamily="18" charset="0"/>
              </a:rPr>
            </a:br>
            <a:r>
              <a:rPr lang="ru-RU" sz="2400" smtClean="0">
                <a:latin typeface="Times New Roman" panose="02020603050405020304" pitchFamily="18" charset="0"/>
                <a:cs typeface="Times New Roman" panose="02020603050405020304" pitchFamily="18" charset="0"/>
              </a:rPr>
              <a:t>В зависимости от того, какие стороны потребности животного организма и в какой степени удовлетворяет корм, его питательность подразделяют на </a:t>
            </a:r>
            <a:r>
              <a:rPr lang="ru-RU" sz="2400" b="1" i="1" smtClean="0">
                <a:latin typeface="Times New Roman" panose="02020603050405020304" pitchFamily="18" charset="0"/>
                <a:cs typeface="Times New Roman" panose="02020603050405020304" pitchFamily="18" charset="0"/>
              </a:rPr>
              <a:t>общую</a:t>
            </a:r>
            <a:r>
              <a:rPr lang="ru-RU" sz="2400" smtClean="0">
                <a:latin typeface="Times New Roman" panose="02020603050405020304" pitchFamily="18" charset="0"/>
                <a:cs typeface="Times New Roman" panose="02020603050405020304" pitchFamily="18" charset="0"/>
              </a:rPr>
              <a:t> (или </a:t>
            </a:r>
            <a:r>
              <a:rPr lang="ru-RU" sz="2400" b="1" i="1" smtClean="0">
                <a:latin typeface="Times New Roman" panose="02020603050405020304" pitchFamily="18" charset="0"/>
                <a:cs typeface="Times New Roman" panose="02020603050405020304" pitchFamily="18" charset="0"/>
              </a:rPr>
              <a:t>энергетическую</a:t>
            </a:r>
            <a:r>
              <a:rPr lang="ru-RU" sz="2400" smtClean="0">
                <a:latin typeface="Times New Roman" panose="02020603050405020304" pitchFamily="18" charset="0"/>
                <a:cs typeface="Times New Roman" panose="02020603050405020304" pitchFamily="18" charset="0"/>
              </a:rPr>
              <a:t>), </a:t>
            </a:r>
            <a:r>
              <a:rPr lang="ru-RU" sz="2400" b="1" i="1" smtClean="0">
                <a:latin typeface="Times New Roman" panose="02020603050405020304" pitchFamily="18" charset="0"/>
                <a:cs typeface="Times New Roman" panose="02020603050405020304" pitchFamily="18" charset="0"/>
              </a:rPr>
              <a:t>белковую</a:t>
            </a:r>
            <a:r>
              <a:rPr lang="ru-RU" sz="2400" smtClean="0">
                <a:latin typeface="Times New Roman" panose="02020603050405020304" pitchFamily="18" charset="0"/>
                <a:cs typeface="Times New Roman" panose="02020603050405020304" pitchFamily="18" charset="0"/>
              </a:rPr>
              <a:t> (или протеиновую), </a:t>
            </a:r>
            <a:r>
              <a:rPr lang="ru-RU" sz="2400" b="1" i="1" smtClean="0">
                <a:latin typeface="Times New Roman" panose="02020603050405020304" pitchFamily="18" charset="0"/>
                <a:cs typeface="Times New Roman" panose="02020603050405020304" pitchFamily="18" charset="0"/>
              </a:rPr>
              <a:t>минеральную</a:t>
            </a:r>
            <a:r>
              <a:rPr lang="ru-RU" sz="2400" smtClean="0">
                <a:latin typeface="Times New Roman" panose="02020603050405020304" pitchFamily="18" charset="0"/>
                <a:cs typeface="Times New Roman" panose="02020603050405020304" pitchFamily="18" charset="0"/>
              </a:rPr>
              <a:t> и </a:t>
            </a:r>
            <a:r>
              <a:rPr lang="ru-RU" sz="2400" b="1" i="1" smtClean="0">
                <a:latin typeface="Times New Roman" panose="02020603050405020304" pitchFamily="18" charset="0"/>
                <a:cs typeface="Times New Roman" panose="02020603050405020304" pitchFamily="18" charset="0"/>
              </a:rPr>
              <a:t>витаминную</a:t>
            </a:r>
            <a:r>
              <a:rPr lang="ru-RU" sz="2400" smtClean="0">
                <a:latin typeface="Times New Roman" panose="02020603050405020304" pitchFamily="18" charset="0"/>
                <a:cs typeface="Times New Roman" panose="02020603050405020304" pitchFamily="18" charset="0"/>
              </a:rPr>
              <a:t>.</a:t>
            </a:r>
            <a:br>
              <a:rPr lang="ru-RU" sz="2400" smtClean="0">
                <a:latin typeface="Times New Roman" panose="02020603050405020304" pitchFamily="18" charset="0"/>
                <a:cs typeface="Times New Roman" panose="02020603050405020304" pitchFamily="18" charset="0"/>
              </a:rPr>
            </a:br>
            <a:r>
              <a:rPr lang="ru-RU" sz="2400" smtClean="0">
                <a:latin typeface="Times New Roman" panose="02020603050405020304" pitchFamily="18" charset="0"/>
                <a:cs typeface="Times New Roman" panose="02020603050405020304" pitchFamily="18" charset="0"/>
              </a:rPr>
              <a:t>Поскольку потребность в питательных веществах у животных разных видов, возраста и направления продуктивности в силу функциональных и морфологических особенностей различна, питательность кормов не может быть для них одинаковой и постоянной. По этой причине питательность кормов может быть определена исключительно в процессе взаимодействия корма и организма относительно изменения физиологического состояния животного и его продуктивности.</a:t>
            </a:r>
            <a:br>
              <a:rPr lang="ru-RU" sz="2400" smtClean="0">
                <a:latin typeface="Times New Roman" panose="02020603050405020304" pitchFamily="18" charset="0"/>
                <a:cs typeface="Times New Roman" panose="02020603050405020304" pitchFamily="18" charset="0"/>
              </a:rPr>
            </a:br>
            <a:r>
              <a:rPr lang="ru-RU" sz="2400" smtClean="0">
                <a:latin typeface="Times New Roman" panose="02020603050405020304" pitchFamily="18" charset="0"/>
                <a:cs typeface="Times New Roman" panose="02020603050405020304" pitchFamily="18" charset="0"/>
              </a:rPr>
              <a:t>Для оценки питательности корма необходимо знать его </a:t>
            </a:r>
            <a:r>
              <a:rPr lang="ru-RU" sz="2400" i="1" u="sng" smtClean="0">
                <a:latin typeface="Times New Roman" panose="02020603050405020304" pitchFamily="18" charset="0"/>
                <a:cs typeface="Times New Roman" panose="02020603050405020304" pitchFamily="18" charset="0"/>
              </a:rPr>
              <a:t>химический состав</a:t>
            </a:r>
            <a:r>
              <a:rPr lang="ru-RU" sz="2400" smtClean="0">
                <a:latin typeface="Times New Roman" panose="02020603050405020304" pitchFamily="18" charset="0"/>
                <a:cs typeface="Times New Roman" panose="02020603050405020304" pitchFamily="18" charset="0"/>
              </a:rPr>
              <a:t> и </a:t>
            </a:r>
            <a:r>
              <a:rPr lang="ru-RU" sz="2400" i="1" u="sng" smtClean="0">
                <a:latin typeface="Times New Roman" panose="02020603050405020304" pitchFamily="18" charset="0"/>
                <a:cs typeface="Times New Roman" panose="02020603050405020304" pitchFamily="18" charset="0"/>
              </a:rPr>
              <a:t>процессы превращения корма в продукты животноводства - переваримость</a:t>
            </a:r>
            <a:r>
              <a:rPr lang="ru-RU" sz="2400" smtClean="0">
                <a:latin typeface="Times New Roman" panose="02020603050405020304" pitchFamily="18" charset="0"/>
                <a:cs typeface="Times New Roman" panose="02020603050405020304" pitchFamily="18" charset="0"/>
              </a:rPr>
              <a:t>, </a:t>
            </a:r>
            <a:r>
              <a:rPr lang="ru-RU" sz="2400" i="1" u="sng" smtClean="0">
                <a:latin typeface="Times New Roman" panose="02020603050405020304" pitchFamily="18" charset="0"/>
                <a:cs typeface="Times New Roman" panose="02020603050405020304" pitchFamily="18" charset="0"/>
              </a:rPr>
              <a:t>использование животными питательных веществ кормов </a:t>
            </a:r>
            <a:r>
              <a:rPr lang="ru-RU" sz="2400" smtClean="0">
                <a:latin typeface="Times New Roman" panose="02020603050405020304" pitchFamily="18" charset="0"/>
                <a:cs typeface="Times New Roman" panose="02020603050405020304" pitchFamily="18" charset="0"/>
              </a:rPr>
              <a:t>и др.</a:t>
            </a:r>
          </a:p>
        </p:txBody>
      </p:sp>
    </p:spTree>
    <p:extLst>
      <p:ext uri="{BB962C8B-B14F-4D97-AF65-F5344CB8AC3E}">
        <p14:creationId xmlns:p14="http://schemas.microsoft.com/office/powerpoint/2010/main" val="3904457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Содержимое 2"/>
          <p:cNvSpPr>
            <a:spLocks noGrp="1"/>
          </p:cNvSpPr>
          <p:nvPr>
            <p:ph idx="1"/>
          </p:nvPr>
        </p:nvSpPr>
        <p:spPr>
          <a:xfrm>
            <a:off x="0" y="0"/>
            <a:ext cx="9144000" cy="6597650"/>
          </a:xfrm>
        </p:spPr>
        <p:txBody>
          <a:bodyPr/>
          <a:lstStyle/>
          <a:p>
            <a:pPr marL="0" indent="360363" eaLnBrk="1" hangingPunct="1">
              <a:spcBef>
                <a:spcPct val="0"/>
              </a:spcBef>
              <a:buFont typeface="Arial" panose="020B0604020202020204" pitchFamily="34" charset="0"/>
              <a:buNone/>
              <a:tabLst>
                <a:tab pos="82550" algn="l"/>
                <a:tab pos="6899275" algn="l"/>
                <a:tab pos="7080250" algn="l"/>
              </a:tabLst>
            </a:pPr>
            <a:r>
              <a:rPr lang="ru-RU" sz="2800" b="1" i="1" smtClean="0">
                <a:latin typeface="Times New Roman" panose="02020603050405020304" pitchFamily="18" charset="0"/>
                <a:cs typeface="Times New Roman" panose="02020603050405020304" pitchFamily="18" charset="0"/>
              </a:rPr>
              <a:t>Питательные вещества корма это </a:t>
            </a:r>
            <a:r>
              <a:rPr lang="ru-RU" sz="2800" smtClean="0">
                <a:latin typeface="Times New Roman" panose="02020603050405020304" pitchFamily="18" charset="0"/>
                <a:cs typeface="Times New Roman" panose="02020603050405020304" pitchFamily="18" charset="0"/>
              </a:rPr>
              <a:t>- протеины, углеводы, липиды, минеральные вещества, витамины, а также вещества, синтезируемые микрофлорой пищеварительных органов, необходимы животному как источник энергии для жизнедеятельности организма.</a:t>
            </a:r>
          </a:p>
          <a:p>
            <a:pPr marL="0" indent="360363" algn="just" eaLnBrk="1" hangingPunct="1">
              <a:spcBef>
                <a:spcPct val="0"/>
              </a:spcBef>
              <a:buFontTx/>
              <a:buNone/>
              <a:tabLst>
                <a:tab pos="82550" algn="l"/>
                <a:tab pos="6899275" algn="l"/>
                <a:tab pos="7080250" algn="l"/>
              </a:tabLst>
            </a:pPr>
            <a:endParaRPr lang="ru-RU" sz="2800" smtClean="0">
              <a:latin typeface="Times New Roman" panose="02020603050405020304" pitchFamily="18" charset="0"/>
              <a:cs typeface="Times New Roman" panose="02020603050405020304" pitchFamily="18" charset="0"/>
            </a:endParaRPr>
          </a:p>
          <a:p>
            <a:pPr marL="0" indent="360363" algn="ctr" eaLnBrk="1" hangingPunct="1">
              <a:spcBef>
                <a:spcPct val="0"/>
              </a:spcBef>
              <a:buFontTx/>
              <a:buNone/>
              <a:tabLst>
                <a:tab pos="82550" algn="l"/>
                <a:tab pos="6899275" algn="l"/>
                <a:tab pos="7080250" algn="l"/>
              </a:tabLst>
            </a:pPr>
            <a:r>
              <a:rPr lang="ru-RU" sz="2800" b="1" i="1" smtClean="0">
                <a:latin typeface="Times New Roman" panose="02020603050405020304" pitchFamily="18" charset="0"/>
                <a:cs typeface="Times New Roman" panose="02020603050405020304" pitchFamily="18" charset="0"/>
              </a:rPr>
              <a:t>Для оценки питательности кормов используют три основных показателя</a:t>
            </a:r>
          </a:p>
          <a:p>
            <a:pPr marL="0" indent="360363" algn="ctr" eaLnBrk="1" hangingPunct="1">
              <a:spcBef>
                <a:spcPct val="0"/>
              </a:spcBef>
              <a:buFontTx/>
              <a:buNone/>
              <a:tabLst>
                <a:tab pos="82550" algn="l"/>
                <a:tab pos="6899275" algn="l"/>
                <a:tab pos="7080250" algn="l"/>
              </a:tabLst>
            </a:pPr>
            <a:endParaRPr lang="ru-RU" sz="2800" b="1" i="1" smtClean="0">
              <a:latin typeface="Times New Roman" panose="02020603050405020304" pitchFamily="18" charset="0"/>
              <a:cs typeface="Times New Roman" panose="02020603050405020304" pitchFamily="18" charset="0"/>
            </a:endParaRPr>
          </a:p>
          <a:p>
            <a:pPr marL="0" indent="360363" eaLnBrk="1" hangingPunct="1">
              <a:spcBef>
                <a:spcPct val="0"/>
              </a:spcBef>
              <a:buFont typeface="Wingdings" panose="05000000000000000000" pitchFamily="2" charset="2"/>
              <a:buAutoNum type="arabicPeriod"/>
              <a:tabLst>
                <a:tab pos="82550" algn="l"/>
                <a:tab pos="6899275" algn="l"/>
                <a:tab pos="7080250" algn="l"/>
              </a:tabLst>
            </a:pPr>
            <a:r>
              <a:rPr lang="ru-RU" sz="2800" smtClean="0">
                <a:latin typeface="Times New Roman" panose="02020603050405020304" pitchFamily="18" charset="0"/>
                <a:cs typeface="Times New Roman" panose="02020603050405020304" pitchFamily="18" charset="0"/>
              </a:rPr>
              <a:t>химический состав;</a:t>
            </a:r>
          </a:p>
          <a:p>
            <a:pPr marL="0" indent="360363" eaLnBrk="1" hangingPunct="1">
              <a:spcBef>
                <a:spcPct val="0"/>
              </a:spcBef>
              <a:buFont typeface="Wingdings" panose="05000000000000000000" pitchFamily="2" charset="2"/>
              <a:buAutoNum type="arabicPeriod"/>
              <a:tabLst>
                <a:tab pos="82550" algn="l"/>
                <a:tab pos="6899275" algn="l"/>
                <a:tab pos="7080250" algn="l"/>
              </a:tabLst>
            </a:pPr>
            <a:r>
              <a:rPr lang="ru-RU" sz="2800" smtClean="0">
                <a:latin typeface="Times New Roman" panose="02020603050405020304" pitchFamily="18" charset="0"/>
                <a:cs typeface="Times New Roman" panose="02020603050405020304" pitchFamily="18" charset="0"/>
              </a:rPr>
              <a:t>переваримость питательных веществ;</a:t>
            </a:r>
          </a:p>
          <a:p>
            <a:pPr marL="0" indent="360363" eaLnBrk="1" hangingPunct="1">
              <a:spcBef>
                <a:spcPct val="0"/>
              </a:spcBef>
              <a:buFont typeface="Wingdings" panose="05000000000000000000" pitchFamily="2" charset="2"/>
              <a:buAutoNum type="arabicPeriod"/>
              <a:tabLst>
                <a:tab pos="82550" algn="l"/>
                <a:tab pos="6899275" algn="l"/>
                <a:tab pos="7080250" algn="l"/>
              </a:tabLst>
            </a:pPr>
            <a:r>
              <a:rPr lang="ru-RU" sz="2800" smtClean="0">
                <a:latin typeface="Times New Roman" panose="02020603050405020304" pitchFamily="18" charset="0"/>
                <a:cs typeface="Times New Roman" panose="02020603050405020304" pitchFamily="18" charset="0"/>
              </a:rPr>
              <a:t>степень использования (усвоения) переваримых в организме веществ, необходимых для роста и развития.</a:t>
            </a:r>
          </a:p>
        </p:txBody>
      </p:sp>
    </p:spTree>
    <p:extLst>
      <p:ext uri="{BB962C8B-B14F-4D97-AF65-F5344CB8AC3E}">
        <p14:creationId xmlns:p14="http://schemas.microsoft.com/office/powerpoint/2010/main" val="59956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ctrTitle"/>
          </p:nvPr>
        </p:nvSpPr>
        <p:spPr>
          <a:xfrm>
            <a:off x="684213" y="260350"/>
            <a:ext cx="7772400" cy="792163"/>
          </a:xfrm>
        </p:spPr>
        <p:txBody>
          <a:bodyPr/>
          <a:lstStyle/>
          <a:p>
            <a:pPr eaLnBrk="1" hangingPunct="1"/>
            <a:r>
              <a:rPr lang="ru-RU" sz="3800" smtClean="0">
                <a:latin typeface="Times New Roman" panose="02020603050405020304" pitchFamily="18" charset="0"/>
                <a:cs typeface="Times New Roman" panose="02020603050405020304" pitchFamily="18" charset="0"/>
              </a:rPr>
              <a:t>Рассматриваемые вопросы:</a:t>
            </a:r>
          </a:p>
        </p:txBody>
      </p:sp>
      <p:sp>
        <p:nvSpPr>
          <p:cNvPr id="3075" name="Подзаголовок 3"/>
          <p:cNvSpPr>
            <a:spLocks noGrp="1"/>
          </p:cNvSpPr>
          <p:nvPr>
            <p:ph type="subTitle" idx="1"/>
          </p:nvPr>
        </p:nvSpPr>
        <p:spPr>
          <a:xfrm>
            <a:off x="179388" y="1341438"/>
            <a:ext cx="8785225" cy="2723823"/>
          </a:xfrm>
        </p:spPr>
        <p:txBody>
          <a:bodyPr>
            <a:spAutoFit/>
          </a:bodyPr>
          <a:lstStyle/>
          <a:p>
            <a:pPr indent="342900" algn="just" eaLnBrk="1" hangingPunct="1">
              <a:spcBef>
                <a:spcPct val="0"/>
              </a:spcBef>
              <a:buFont typeface="Arial" panose="020B0604020202020204" pitchFamily="34" charset="0"/>
              <a:buAutoNum type="arabicPeriod"/>
              <a:tabLst>
                <a:tab pos="661988" algn="l"/>
                <a:tab pos="2295525" algn="l"/>
              </a:tabLst>
            </a:pPr>
            <a:r>
              <a:rPr lang="ru-RU" altLang="ru-RU" dirty="0" smtClean="0">
                <a:solidFill>
                  <a:schemeClr val="tx1"/>
                </a:solidFill>
                <a:latin typeface="Times New Roman" panose="02020603050405020304" pitchFamily="18" charset="0"/>
                <a:cs typeface="Times New Roman" panose="02020603050405020304" pitchFamily="18" charset="0"/>
              </a:rPr>
              <a:t> </a:t>
            </a:r>
            <a:r>
              <a:rPr lang="ru-RU" altLang="ru-RU" sz="4000" dirty="0" smtClean="0">
                <a:solidFill>
                  <a:schemeClr val="tx1"/>
                </a:solidFill>
                <a:latin typeface="Times New Roman" panose="02020603050405020304" pitchFamily="18" charset="0"/>
                <a:cs typeface="Times New Roman" panose="02020603050405020304" pitchFamily="18" charset="0"/>
              </a:rPr>
              <a:t>Введение. Содержание и задачи предмета. Связь с другими науками.</a:t>
            </a:r>
          </a:p>
          <a:p>
            <a:pPr indent="342900" algn="just" eaLnBrk="1" hangingPunct="1">
              <a:spcBef>
                <a:spcPct val="0"/>
              </a:spcBef>
              <a:buFont typeface="Arial" panose="020B0604020202020204" pitchFamily="34" charset="0"/>
              <a:buAutoNum type="arabicPeriod"/>
              <a:tabLst>
                <a:tab pos="661988" algn="l"/>
                <a:tab pos="2295525" algn="l"/>
              </a:tabLst>
            </a:pPr>
            <a:r>
              <a:rPr lang="ru-RU" altLang="ru-RU" sz="4000" dirty="0" smtClean="0">
                <a:solidFill>
                  <a:schemeClr val="tx1"/>
                </a:solidFill>
                <a:latin typeface="Times New Roman" panose="02020603050405020304" pitchFamily="18" charset="0"/>
                <a:cs typeface="Times New Roman" panose="02020603050405020304" pitchFamily="18" charset="0"/>
              </a:rPr>
              <a:t>История развития науки о кормлении животных.</a:t>
            </a:r>
          </a:p>
          <a:p>
            <a:pPr indent="342900" algn="just" eaLnBrk="1" hangingPunct="1">
              <a:spcBef>
                <a:spcPct val="0"/>
              </a:spcBef>
              <a:buFont typeface="Arial" panose="020B0604020202020204" pitchFamily="34" charset="0"/>
              <a:buAutoNum type="arabicPeriod"/>
              <a:tabLst>
                <a:tab pos="661988" algn="l"/>
                <a:tab pos="2295525" algn="l"/>
              </a:tabLst>
            </a:pPr>
            <a:endParaRPr lang="ru-RU" altLang="ru-RU" sz="11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379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ctrTitle"/>
          </p:nvPr>
        </p:nvSpPr>
        <p:spPr>
          <a:xfrm>
            <a:off x="684213" y="188913"/>
            <a:ext cx="7772400" cy="792162"/>
          </a:xfrm>
        </p:spPr>
        <p:txBody>
          <a:bodyPr/>
          <a:lstStyle/>
          <a:p>
            <a:pPr eaLnBrk="1" hangingPunct="1"/>
            <a:r>
              <a:rPr lang="ru-RU" sz="3600" smtClean="0">
                <a:latin typeface="Times New Roman" panose="02020603050405020304" pitchFamily="18" charset="0"/>
                <a:cs typeface="Times New Roman" panose="02020603050405020304" pitchFamily="18" charset="0"/>
              </a:rPr>
              <a:t>Список рекомендуемой литературы:</a:t>
            </a:r>
          </a:p>
        </p:txBody>
      </p:sp>
      <p:sp>
        <p:nvSpPr>
          <p:cNvPr id="4099" name="Подзаголовок 3"/>
          <p:cNvSpPr>
            <a:spLocks noGrp="1"/>
          </p:cNvSpPr>
          <p:nvPr>
            <p:ph type="subTitle" idx="1"/>
          </p:nvPr>
        </p:nvSpPr>
        <p:spPr>
          <a:xfrm>
            <a:off x="179388" y="981075"/>
            <a:ext cx="8785225" cy="4940300"/>
          </a:xfrm>
        </p:spPr>
        <p:txBody>
          <a:bodyPr>
            <a:spAutoFit/>
          </a:bodyPr>
          <a:lstStyle/>
          <a:p>
            <a:pPr indent="358775" algn="just">
              <a:spcBef>
                <a:spcPct val="0"/>
              </a:spcBef>
            </a:pPr>
            <a:r>
              <a:rPr lang="ru-RU" smtClean="0">
                <a:solidFill>
                  <a:schemeClr val="tx1"/>
                </a:solidFill>
                <a:latin typeface="Times New Roman" panose="02020603050405020304" pitchFamily="18" charset="0"/>
                <a:cs typeface="Times New Roman" panose="02020603050405020304" pitchFamily="18" charset="0"/>
              </a:rPr>
              <a:t>1. </a:t>
            </a:r>
            <a:r>
              <a:rPr lang="ru-RU" sz="3500" smtClean="0">
                <a:solidFill>
                  <a:schemeClr val="tx1"/>
                </a:solidFill>
                <a:latin typeface="Times New Roman" panose="02020603050405020304" pitchFamily="18" charset="0"/>
                <a:cs typeface="Times New Roman" panose="02020603050405020304" pitchFamily="18" charset="0"/>
              </a:rPr>
              <a:t>Макарцев Н.Г. Кормление сельскохозяйственных животных: Учебник для вузов. – Калуга: Ноосфера, 2012. – 640 с.</a:t>
            </a:r>
          </a:p>
          <a:p>
            <a:pPr indent="358775" algn="just">
              <a:spcBef>
                <a:spcPct val="0"/>
              </a:spcBef>
            </a:pPr>
            <a:r>
              <a:rPr lang="ru-RU" sz="3500" smtClean="0">
                <a:solidFill>
                  <a:schemeClr val="tx1"/>
                </a:solidFill>
                <a:latin typeface="Times New Roman" panose="02020603050405020304" pitchFamily="18" charset="0"/>
                <a:cs typeface="Times New Roman" panose="02020603050405020304" pitchFamily="18" charset="0"/>
              </a:rPr>
              <a:t> 2. Богданов Г.А. Кормление сельскохозяйственных животных. – М.: Агропромиздат, 1990. – 624 с.</a:t>
            </a:r>
          </a:p>
          <a:p>
            <a:pPr indent="358775" algn="just">
              <a:spcBef>
                <a:spcPct val="0"/>
              </a:spcBef>
            </a:pPr>
            <a:r>
              <a:rPr lang="ru-RU" sz="3500" smtClean="0">
                <a:solidFill>
                  <a:schemeClr val="tx1"/>
                </a:solidFill>
                <a:latin typeface="Times New Roman" panose="02020603050405020304" pitchFamily="18" charset="0"/>
                <a:cs typeface="Times New Roman" panose="02020603050405020304" pitchFamily="18" charset="0"/>
              </a:rPr>
              <a:t> 3. Хохрин С.Н. Корма и кормление животных: учебное пособие. – СПб.: Лань, 2020. – 512 с.</a:t>
            </a:r>
            <a:endParaRPr lang="ru-RU" altLang="ru-RU" sz="350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137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Подзаголовок 3"/>
          <p:cNvSpPr>
            <a:spLocks noGrp="1"/>
          </p:cNvSpPr>
          <p:nvPr>
            <p:ph type="subTitle" idx="1"/>
          </p:nvPr>
        </p:nvSpPr>
        <p:spPr>
          <a:xfrm>
            <a:off x="179388" y="1916113"/>
            <a:ext cx="8785225" cy="1938992"/>
          </a:xfrm>
        </p:spPr>
        <p:txBody>
          <a:bodyPr>
            <a:spAutoFit/>
          </a:bodyPr>
          <a:lstStyle/>
          <a:p>
            <a:pPr marL="742950" indent="-742950" algn="ctr" eaLnBrk="1" hangingPunct="1">
              <a:spcBef>
                <a:spcPct val="0"/>
              </a:spcBef>
              <a:buAutoNum type="arabicPeriod"/>
              <a:tabLst>
                <a:tab pos="661988" algn="l"/>
                <a:tab pos="2295525" algn="l"/>
              </a:tabLst>
            </a:pPr>
            <a:r>
              <a:rPr lang="ru-RU" altLang="ru-RU" sz="4000" dirty="0" smtClean="0">
                <a:solidFill>
                  <a:schemeClr val="tx1"/>
                </a:solidFill>
                <a:latin typeface="Times New Roman" panose="02020603050405020304" pitchFamily="18" charset="0"/>
                <a:cs typeface="Times New Roman" panose="02020603050405020304" pitchFamily="18" charset="0"/>
              </a:rPr>
              <a:t>Введение</a:t>
            </a:r>
            <a:r>
              <a:rPr lang="ru-RU" altLang="ru-RU" sz="4000" dirty="0" smtClean="0">
                <a:solidFill>
                  <a:schemeClr val="tx1"/>
                </a:solidFill>
                <a:latin typeface="Times New Roman" panose="02020603050405020304" pitchFamily="18" charset="0"/>
                <a:cs typeface="Times New Roman" panose="02020603050405020304" pitchFamily="18" charset="0"/>
              </a:rPr>
              <a:t>. Содержание и задачи предмета. </a:t>
            </a:r>
            <a:endParaRPr lang="ru-RU" altLang="ru-RU" sz="4000" dirty="0" smtClean="0">
              <a:solidFill>
                <a:schemeClr val="tx1"/>
              </a:solidFill>
              <a:latin typeface="Times New Roman" panose="02020603050405020304" pitchFamily="18" charset="0"/>
              <a:cs typeface="Times New Roman" panose="02020603050405020304" pitchFamily="18" charset="0"/>
            </a:endParaRPr>
          </a:p>
          <a:p>
            <a:pPr marL="742950" indent="-742950" algn="ctr" eaLnBrk="1" hangingPunct="1">
              <a:spcBef>
                <a:spcPct val="0"/>
              </a:spcBef>
              <a:buAutoNum type="arabicPeriod"/>
              <a:tabLst>
                <a:tab pos="661988" algn="l"/>
                <a:tab pos="2295525" algn="l"/>
              </a:tabLst>
            </a:pPr>
            <a:r>
              <a:rPr lang="ru-RU" altLang="ru-RU" sz="4000" dirty="0" smtClean="0">
                <a:solidFill>
                  <a:schemeClr val="tx1"/>
                </a:solidFill>
                <a:latin typeface="Times New Roman" panose="02020603050405020304" pitchFamily="18" charset="0"/>
                <a:cs typeface="Times New Roman" panose="02020603050405020304" pitchFamily="18" charset="0"/>
              </a:rPr>
              <a:t>Связь </a:t>
            </a:r>
            <a:r>
              <a:rPr lang="ru-RU" altLang="ru-RU" sz="4000" dirty="0" smtClean="0">
                <a:solidFill>
                  <a:schemeClr val="tx1"/>
                </a:solidFill>
                <a:latin typeface="Times New Roman" panose="02020603050405020304" pitchFamily="18" charset="0"/>
                <a:cs typeface="Times New Roman" panose="02020603050405020304" pitchFamily="18" charset="0"/>
              </a:rPr>
              <a:t>с другими науками</a:t>
            </a:r>
          </a:p>
        </p:txBody>
      </p:sp>
    </p:spTree>
    <p:extLst>
      <p:ext uri="{BB962C8B-B14F-4D97-AF65-F5344CB8AC3E}">
        <p14:creationId xmlns:p14="http://schemas.microsoft.com/office/powerpoint/2010/main" val="2018965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75" y="0"/>
            <a:ext cx="7772400" cy="647700"/>
          </a:xfrm>
        </p:spPr>
        <p:txBody>
          <a:bodyPr rtlCol="0">
            <a:normAutofit fontScale="90000"/>
          </a:bodyPr>
          <a:lstStyle/>
          <a:p>
            <a:pPr eaLnBrk="1" fontAlgn="auto" hangingPunct="1">
              <a:lnSpc>
                <a:spcPts val="5000"/>
              </a:lnSpc>
              <a:spcAft>
                <a:spcPts val="0"/>
              </a:spcAft>
              <a:defRPr/>
            </a:pPr>
            <a:r>
              <a:rPr lang="ru-RU" sz="4000" dirty="0" smtClean="0">
                <a:latin typeface="Times New Roman" pitchFamily="18" charset="0"/>
                <a:cs typeface="Times New Roman" pitchFamily="18" charset="0"/>
              </a:rPr>
              <a:t>Наука о кормлении животных</a:t>
            </a:r>
            <a:endParaRPr lang="ru-RU" sz="4000" dirty="0">
              <a:latin typeface="Times New Roman" pitchFamily="18" charset="0"/>
              <a:cs typeface="Times New Roman" pitchFamily="18" charset="0"/>
            </a:endParaRPr>
          </a:p>
        </p:txBody>
      </p:sp>
      <p:sp>
        <p:nvSpPr>
          <p:cNvPr id="4" name="Text Box 5"/>
          <p:cNvSpPr txBox="1">
            <a:spLocks noGrp="1" noChangeArrowheads="1"/>
          </p:cNvSpPr>
          <p:nvPr>
            <p:ph type="subTitle" idx="1"/>
          </p:nvPr>
        </p:nvSpPr>
        <p:spPr>
          <a:xfrm>
            <a:off x="250825" y="549275"/>
            <a:ext cx="8712200" cy="6124575"/>
          </a:xfrm>
        </p:spPr>
        <p:txBody>
          <a:bodyPr rtlCol="0">
            <a:spAutoFit/>
          </a:bodyPr>
          <a:lstStyle/>
          <a:p>
            <a:pPr indent="360000" algn="just" eaLnBrk="1" fontAlgn="auto" hangingPunct="1">
              <a:spcBef>
                <a:spcPts val="0"/>
              </a:spcBef>
              <a:spcAft>
                <a:spcPts val="0"/>
              </a:spcAft>
              <a:defRPr/>
            </a:pPr>
            <a:r>
              <a:rPr lang="ru-RU" sz="2800" b="1" u="sng" dirty="0">
                <a:solidFill>
                  <a:schemeClr val="tx1"/>
                </a:solidFill>
                <a:latin typeface="Times New Roman" pitchFamily="18" charset="0"/>
                <a:cs typeface="Times New Roman" pitchFamily="18" charset="0"/>
              </a:rPr>
              <a:t>Кормление животных</a:t>
            </a:r>
            <a:r>
              <a:rPr lang="ru-RU" sz="2800" b="1" dirty="0">
                <a:solidFill>
                  <a:schemeClr val="tx1"/>
                </a:solidFill>
                <a:latin typeface="Times New Roman" pitchFamily="18" charset="0"/>
                <a:cs typeface="Times New Roman" pitchFamily="18" charset="0"/>
              </a:rPr>
              <a:t> – наука о </a:t>
            </a:r>
            <a:r>
              <a:rPr lang="ru-RU" sz="2800" b="1" dirty="0" smtClean="0">
                <a:solidFill>
                  <a:schemeClr val="tx1"/>
                </a:solidFill>
                <a:latin typeface="Times New Roman" pitchFamily="18" charset="0"/>
                <a:cs typeface="Times New Roman" pitchFamily="18" charset="0"/>
              </a:rPr>
              <a:t>закономерностях связей </a:t>
            </a:r>
            <a:r>
              <a:rPr lang="ru-RU" sz="2800" b="1" dirty="0">
                <a:solidFill>
                  <a:schemeClr val="tx1"/>
                </a:solidFill>
                <a:latin typeface="Times New Roman" pitchFamily="18" charset="0"/>
                <a:cs typeface="Times New Roman" pitchFamily="18" charset="0"/>
              </a:rPr>
              <a:t>между питательными веществами, </a:t>
            </a:r>
            <a:r>
              <a:rPr lang="ru-RU" sz="2800" b="1" dirty="0" smtClean="0">
                <a:solidFill>
                  <a:schemeClr val="tx1"/>
                </a:solidFill>
                <a:latin typeface="Times New Roman" pitchFamily="18" charset="0"/>
                <a:cs typeface="Times New Roman" pitchFamily="18" charset="0"/>
              </a:rPr>
              <a:t>поступающими </a:t>
            </a:r>
            <a:r>
              <a:rPr lang="ru-RU" sz="2800" b="1" dirty="0">
                <a:solidFill>
                  <a:schemeClr val="tx1"/>
                </a:solidFill>
                <a:latin typeface="Times New Roman" pitchFamily="18" charset="0"/>
                <a:cs typeface="Times New Roman" pitchFamily="18" charset="0"/>
              </a:rPr>
              <a:t>с кормами с </a:t>
            </a:r>
            <a:r>
              <a:rPr lang="ru-RU" sz="2800" b="1" dirty="0" smtClean="0">
                <a:solidFill>
                  <a:schemeClr val="tx1"/>
                </a:solidFill>
                <a:latin typeface="Times New Roman" pitchFamily="18" charset="0"/>
                <a:cs typeface="Times New Roman" pitchFamily="18" charset="0"/>
              </a:rPr>
              <a:t>одной  стороны </a:t>
            </a:r>
            <a:r>
              <a:rPr lang="ru-RU" sz="2800" b="1" dirty="0">
                <a:solidFill>
                  <a:schemeClr val="tx1"/>
                </a:solidFill>
                <a:latin typeface="Times New Roman" pitchFamily="18" charset="0"/>
                <a:cs typeface="Times New Roman" pitchFamily="18" charset="0"/>
              </a:rPr>
              <a:t>и продуктивностью, </a:t>
            </a:r>
            <a:r>
              <a:rPr lang="ru-RU" sz="2800" b="1" dirty="0" smtClean="0">
                <a:solidFill>
                  <a:schemeClr val="tx1"/>
                </a:solidFill>
                <a:latin typeface="Times New Roman" pitchFamily="18" charset="0"/>
                <a:cs typeface="Times New Roman" pitchFamily="18" charset="0"/>
              </a:rPr>
              <a:t>репродуктивностью и здоровьем с другой.</a:t>
            </a:r>
          </a:p>
          <a:p>
            <a:pPr indent="360000" algn="l" eaLnBrk="1" fontAlgn="auto" hangingPunct="1">
              <a:spcBef>
                <a:spcPts val="0"/>
              </a:spcBef>
              <a:spcAft>
                <a:spcPts val="0"/>
              </a:spcAft>
              <a:defRPr/>
            </a:pPr>
            <a:r>
              <a:rPr lang="ru-RU" sz="2800" b="1" dirty="0" smtClean="0">
                <a:solidFill>
                  <a:schemeClr val="tx1"/>
                </a:solidFill>
                <a:latin typeface="Times New Roman" pitchFamily="18" charset="0"/>
                <a:cs typeface="Times New Roman" pitchFamily="18" charset="0"/>
              </a:rPr>
              <a:t>Продуктивность </a:t>
            </a:r>
            <a:r>
              <a:rPr lang="ru-RU" sz="2800" b="1" dirty="0">
                <a:solidFill>
                  <a:schemeClr val="tx1"/>
                </a:solidFill>
                <a:latin typeface="Times New Roman" pitchFamily="18" charset="0"/>
                <a:cs typeface="Times New Roman" pitchFamily="18" charset="0"/>
              </a:rPr>
              <a:t>определяется </a:t>
            </a:r>
            <a:r>
              <a:rPr lang="ru-RU" sz="2800" b="1" u="sng" dirty="0">
                <a:solidFill>
                  <a:schemeClr val="tx1"/>
                </a:solidFill>
                <a:effectLst>
                  <a:outerShdw blurRad="38100" dist="38100" dir="2700000" algn="tl">
                    <a:srgbClr val="C0C0C0"/>
                  </a:outerShdw>
                </a:effectLst>
                <a:latin typeface="Times New Roman" pitchFamily="18" charset="0"/>
                <a:cs typeface="Times New Roman" pitchFamily="18" charset="0"/>
              </a:rPr>
              <a:t>3 факторами</a:t>
            </a:r>
            <a:r>
              <a:rPr lang="ru-RU" sz="2800" b="1" dirty="0">
                <a:solidFill>
                  <a:schemeClr val="tx1"/>
                </a:solidFill>
                <a:latin typeface="Times New Roman" pitchFamily="18" charset="0"/>
                <a:cs typeface="Times New Roman" pitchFamily="18" charset="0"/>
              </a:rPr>
              <a:t>: </a:t>
            </a:r>
            <a:endParaRPr lang="ru-RU" sz="2800" b="1" dirty="0" smtClean="0">
              <a:solidFill>
                <a:schemeClr val="tx1"/>
              </a:solidFill>
              <a:latin typeface="Times New Roman" pitchFamily="18" charset="0"/>
              <a:cs typeface="Times New Roman" pitchFamily="18" charset="0"/>
            </a:endParaRPr>
          </a:p>
          <a:p>
            <a:pPr indent="360000" algn="l" eaLnBrk="1" fontAlgn="auto" hangingPunct="1">
              <a:spcBef>
                <a:spcPts val="0"/>
              </a:spcBef>
              <a:spcAft>
                <a:spcPts val="0"/>
              </a:spcAft>
              <a:buFontTx/>
              <a:buChar char="-"/>
              <a:defRPr/>
            </a:pPr>
            <a:r>
              <a:rPr lang="ru-RU" sz="2800" b="1" dirty="0" smtClean="0">
                <a:solidFill>
                  <a:schemeClr val="tx1"/>
                </a:solidFill>
                <a:latin typeface="Times New Roman" pitchFamily="18" charset="0"/>
                <a:cs typeface="Times New Roman" pitchFamily="18" charset="0"/>
              </a:rPr>
              <a:t>наследственностью;                                                                                          - кормлением;                                                                                          - содержанием.</a:t>
            </a:r>
          </a:p>
          <a:p>
            <a:pPr algn="l" eaLnBrk="1" fontAlgn="auto" hangingPunct="1">
              <a:spcBef>
                <a:spcPts val="0"/>
              </a:spcBef>
              <a:spcAft>
                <a:spcPts val="0"/>
              </a:spcAft>
              <a:buFont typeface="Arial" charset="0"/>
              <a:buNone/>
              <a:defRPr/>
            </a:pPr>
            <a:r>
              <a:rPr lang="ru-RU" sz="2800" b="1" dirty="0" smtClean="0">
                <a:solidFill>
                  <a:schemeClr val="tx1"/>
                </a:solidFill>
                <a:latin typeface="Times New Roman" pitchFamily="18" charset="0"/>
                <a:cs typeface="Times New Roman" pitchFamily="18" charset="0"/>
              </a:rPr>
              <a:t>М.Ф</a:t>
            </a:r>
            <a:r>
              <a:rPr lang="ru-RU" sz="2800" b="1" dirty="0">
                <a:solidFill>
                  <a:schemeClr val="tx1"/>
                </a:solidFill>
                <a:latin typeface="Times New Roman" pitchFamily="18" charset="0"/>
                <a:cs typeface="Times New Roman" pitchFamily="18" charset="0"/>
              </a:rPr>
              <a:t>. Иванов: «… корма и кормление оказывают на организм гораздо большее влияние, чем порода и происхождение».</a:t>
            </a:r>
          </a:p>
          <a:p>
            <a:pPr eaLnBrk="1" fontAlgn="auto" hangingPunct="1">
              <a:spcBef>
                <a:spcPts val="0"/>
              </a:spcBef>
              <a:spcAft>
                <a:spcPts val="0"/>
              </a:spcAft>
              <a:defRPr/>
            </a:pPr>
            <a:r>
              <a:rPr lang="ru-RU" sz="2800" b="1" dirty="0" smtClean="0">
                <a:solidFill>
                  <a:schemeClr val="tx1"/>
                </a:solidFill>
                <a:latin typeface="Times New Roman" pitchFamily="18" charset="0"/>
                <a:cs typeface="Times New Roman" pitchFamily="18" charset="0"/>
              </a:rPr>
              <a:t>60 </a:t>
            </a:r>
            <a:r>
              <a:rPr lang="ru-RU" sz="2800" b="1" dirty="0">
                <a:solidFill>
                  <a:schemeClr val="tx1"/>
                </a:solidFill>
                <a:latin typeface="Times New Roman" pitchFamily="18" charset="0"/>
                <a:cs typeface="Times New Roman" pitchFamily="18" charset="0"/>
              </a:rPr>
              <a:t>% продуктивности обеспечивают корма и кормление</a:t>
            </a:r>
            <a:r>
              <a:rPr lang="ru-RU" sz="2800" dirty="0">
                <a:solidFill>
                  <a:schemeClr val="tx1"/>
                </a:solidFill>
                <a:latin typeface="Times New Roman" pitchFamily="18" charset="0"/>
                <a:cs typeface="Times New Roman" pitchFamily="18" charset="0"/>
              </a:rPr>
              <a:t> </a:t>
            </a:r>
            <a:endParaRPr lang="ru-RU" sz="2800" b="1" dirty="0">
              <a:solidFill>
                <a:schemeClr val="tx1"/>
              </a:solidFill>
            </a:endParaRPr>
          </a:p>
        </p:txBody>
      </p:sp>
    </p:spTree>
    <p:extLst>
      <p:ext uri="{BB962C8B-B14F-4D97-AF65-F5344CB8AC3E}">
        <p14:creationId xmlns:p14="http://schemas.microsoft.com/office/powerpoint/2010/main" val="2002863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рямоугольник 2"/>
          <p:cNvSpPr>
            <a:spLocks noChangeArrowheads="1"/>
          </p:cNvSpPr>
          <p:nvPr/>
        </p:nvSpPr>
        <p:spPr bwMode="auto">
          <a:xfrm>
            <a:off x="323850" y="0"/>
            <a:ext cx="84963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a:r>
              <a:rPr lang="ru-RU" sz="3000">
                <a:latin typeface="Times New Roman" panose="02020603050405020304" pitchFamily="18" charset="0"/>
                <a:cs typeface="Times New Roman" panose="02020603050405020304" pitchFamily="18" charset="0"/>
              </a:rPr>
              <a:t>Основными </a:t>
            </a:r>
            <a:r>
              <a:rPr lang="ru-RU" sz="3000" u="sng">
                <a:latin typeface="Times New Roman" panose="02020603050405020304" pitchFamily="18" charset="0"/>
                <a:cs typeface="Times New Roman" panose="02020603050405020304" pitchFamily="18" charset="0"/>
              </a:rPr>
              <a:t>задачами предмета</a:t>
            </a:r>
            <a:r>
              <a:rPr lang="ru-RU" sz="3000">
                <a:latin typeface="Times New Roman" panose="02020603050405020304" pitchFamily="18" charset="0"/>
                <a:cs typeface="Times New Roman" panose="02020603050405020304" pitchFamily="18" charset="0"/>
              </a:rPr>
              <a:t> являются: </a:t>
            </a:r>
          </a:p>
          <a:p>
            <a:pPr algn="just">
              <a:buFontTx/>
              <a:buChar char="-"/>
            </a:pPr>
            <a:r>
              <a:rPr lang="ru-RU" sz="3000">
                <a:latin typeface="Times New Roman" panose="02020603050405020304" pitchFamily="18" charset="0"/>
                <a:cs typeface="Times New Roman" panose="02020603050405020304" pitchFamily="18" charset="0"/>
              </a:rPr>
              <a:t> изучение химического состава кормовых средств и методов оценки их питательности в целях совершенствования полноценности кормления животных;</a:t>
            </a:r>
          </a:p>
          <a:p>
            <a:pPr algn="just">
              <a:buFontTx/>
              <a:buChar char="-"/>
            </a:pPr>
            <a:r>
              <a:rPr lang="ru-RU" sz="3000">
                <a:latin typeface="Times New Roman" panose="02020603050405020304" pitchFamily="18" charset="0"/>
                <a:cs typeface="Times New Roman" panose="02020603050405020304" pitchFamily="18" charset="0"/>
              </a:rPr>
              <a:t> изучение количественной потребности животных в элементах питания в зависимости от их физиологического состояния и условий содержания;</a:t>
            </a:r>
          </a:p>
          <a:p>
            <a:pPr algn="just">
              <a:buFontTx/>
              <a:buChar char="-"/>
            </a:pPr>
            <a:r>
              <a:rPr lang="ru-RU" sz="3000">
                <a:latin typeface="Times New Roman" panose="02020603050405020304" pitchFamily="18" charset="0"/>
                <a:cs typeface="Times New Roman" panose="02020603050405020304" pitchFamily="18" charset="0"/>
              </a:rPr>
              <a:t> совершенствование норм кормления разных видов животных с учетом породы, возраста, назначения и физиологического состояния;</a:t>
            </a:r>
          </a:p>
          <a:p>
            <a:pPr algn="just">
              <a:buFontTx/>
              <a:buChar char="-"/>
            </a:pPr>
            <a:r>
              <a:rPr lang="ru-RU" sz="3000">
                <a:latin typeface="Times New Roman" panose="02020603050405020304" pitchFamily="18" charset="0"/>
                <a:cs typeface="Times New Roman" panose="02020603050405020304" pitchFamily="18" charset="0"/>
              </a:rPr>
              <a:t> разработка научно обоснованных систем кормления животных и технологий подготовки кормов к скармливанию.    </a:t>
            </a:r>
          </a:p>
        </p:txBody>
      </p:sp>
    </p:spTree>
    <p:extLst>
      <p:ext uri="{BB962C8B-B14F-4D97-AF65-F5344CB8AC3E}">
        <p14:creationId xmlns:p14="http://schemas.microsoft.com/office/powerpoint/2010/main" val="2566846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Прямоугольник 2"/>
          <p:cNvSpPr>
            <a:spLocks noChangeArrowheads="1"/>
          </p:cNvSpPr>
          <p:nvPr/>
        </p:nvSpPr>
        <p:spPr bwMode="auto">
          <a:xfrm>
            <a:off x="0" y="0"/>
            <a:ext cx="9144000" cy="6986588"/>
          </a:xfrm>
          <a:prstGeom prst="rect">
            <a:avLst/>
          </a:prstGeom>
          <a:noFill/>
          <a:ln w="9525">
            <a:noFill/>
            <a:miter lim="800000"/>
            <a:headEnd/>
            <a:tailEnd/>
          </a:ln>
        </p:spPr>
        <p:txBody>
          <a:bodyPr>
            <a:spAutoFit/>
          </a:bodyPr>
          <a:lstStyle/>
          <a:p>
            <a:pPr indent="396000" algn="just">
              <a:defRPr/>
            </a:pPr>
            <a:r>
              <a:rPr lang="ru-RU" sz="2800" b="1" kern="0" dirty="0">
                <a:latin typeface="Times New Roman" pitchFamily="18" charset="0"/>
                <a:cs typeface="Times New Roman" pitchFamily="18" charset="0"/>
              </a:rPr>
              <a:t>Цель</a:t>
            </a:r>
            <a:r>
              <a:rPr lang="ru-RU" sz="2800" kern="0" dirty="0">
                <a:latin typeface="Times New Roman" pitchFamily="18" charset="0"/>
                <a:cs typeface="Times New Roman" pitchFamily="18" charset="0"/>
              </a:rPr>
              <a:t> науки о кормлении сельскохозяйственных животных – рациональная организация питания животных для увеличения их продуктивности и плодовитости, повышения качества продукции и поддержания хорошего состояния здоровья.</a:t>
            </a:r>
          </a:p>
          <a:p>
            <a:pPr indent="396000" algn="just">
              <a:defRPr/>
            </a:pPr>
            <a:r>
              <a:rPr lang="ru-RU" sz="2800" kern="0" dirty="0">
                <a:latin typeface="Times New Roman" pitchFamily="18" charset="0"/>
                <a:cs typeface="Times New Roman" pitchFamily="18" charset="0"/>
              </a:rPr>
              <a:t>Наука о кормлении животных тесно связана с биологическими дисциплинами:</a:t>
            </a:r>
          </a:p>
          <a:p>
            <a:pPr indent="396000" algn="just">
              <a:buFontTx/>
              <a:buChar char="-"/>
              <a:defRPr/>
            </a:pPr>
            <a:r>
              <a:rPr lang="ru-RU" sz="2800" kern="0" dirty="0">
                <a:latin typeface="Times New Roman" pitchFamily="18" charset="0"/>
                <a:cs typeface="Times New Roman" pitchFamily="18" charset="0"/>
              </a:rPr>
              <a:t>органическая химия, </a:t>
            </a:r>
          </a:p>
          <a:p>
            <a:pPr indent="396000" algn="just">
              <a:buFontTx/>
              <a:buChar char="-"/>
              <a:defRPr/>
            </a:pPr>
            <a:r>
              <a:rPr lang="ru-RU" sz="2800" kern="0" dirty="0">
                <a:latin typeface="Times New Roman" pitchFamily="18" charset="0"/>
                <a:cs typeface="Times New Roman" pitchFamily="18" charset="0"/>
              </a:rPr>
              <a:t>морфология, </a:t>
            </a:r>
          </a:p>
          <a:p>
            <a:pPr indent="396000" algn="just">
              <a:buFontTx/>
              <a:buChar char="-"/>
              <a:defRPr/>
            </a:pPr>
            <a:r>
              <a:rPr lang="ru-RU" sz="2800" kern="0" dirty="0">
                <a:latin typeface="Times New Roman" pitchFamily="18" charset="0"/>
                <a:cs typeface="Times New Roman" pitchFamily="18" charset="0"/>
              </a:rPr>
              <a:t>микробиология, </a:t>
            </a:r>
          </a:p>
          <a:p>
            <a:pPr indent="396000" algn="just">
              <a:buFontTx/>
              <a:buChar char="-"/>
              <a:defRPr/>
            </a:pPr>
            <a:r>
              <a:rPr lang="ru-RU" sz="2800" kern="0" dirty="0">
                <a:latin typeface="Times New Roman" pitchFamily="18" charset="0"/>
                <a:cs typeface="Times New Roman" pitchFamily="18" charset="0"/>
              </a:rPr>
              <a:t>физиология, </a:t>
            </a:r>
          </a:p>
          <a:p>
            <a:pPr indent="396000" algn="just">
              <a:buFontTx/>
              <a:buChar char="-"/>
              <a:defRPr/>
            </a:pPr>
            <a:r>
              <a:rPr lang="ru-RU" sz="2800" kern="0" dirty="0">
                <a:latin typeface="Times New Roman" pitchFamily="18" charset="0"/>
                <a:cs typeface="Times New Roman" pitchFamily="18" charset="0"/>
              </a:rPr>
              <a:t>биохимия сельскохозяйственных животных,</a:t>
            </a:r>
          </a:p>
          <a:p>
            <a:pPr indent="396000" algn="just">
              <a:buFontTx/>
              <a:buChar char="-"/>
              <a:defRPr/>
            </a:pPr>
            <a:r>
              <a:rPr lang="ru-RU" sz="2800" kern="0" dirty="0">
                <a:latin typeface="Times New Roman" pitchFamily="18" charset="0"/>
                <a:cs typeface="Times New Roman" pitchFamily="18" charset="0"/>
              </a:rPr>
              <a:t>кормопроизводство, </a:t>
            </a:r>
          </a:p>
          <a:p>
            <a:pPr indent="396000" algn="just">
              <a:buFontTx/>
              <a:buChar char="-"/>
              <a:defRPr/>
            </a:pPr>
            <a:r>
              <a:rPr lang="ru-RU" sz="2800" kern="0" dirty="0">
                <a:latin typeface="Times New Roman" pitchFamily="18" charset="0"/>
                <a:cs typeface="Times New Roman" pitchFamily="18" charset="0"/>
              </a:rPr>
              <a:t>агрохимия, </a:t>
            </a:r>
          </a:p>
          <a:p>
            <a:pPr indent="396000" algn="just">
              <a:buFontTx/>
              <a:buChar char="-"/>
              <a:defRPr/>
            </a:pPr>
            <a:r>
              <a:rPr lang="ru-RU" sz="2800" kern="0" dirty="0">
                <a:latin typeface="Times New Roman" pitchFamily="18" charset="0"/>
                <a:cs typeface="Times New Roman" pitchFamily="18" charset="0"/>
              </a:rPr>
              <a:t>механизация и автоматизация, </a:t>
            </a:r>
          </a:p>
          <a:p>
            <a:pPr indent="396000" algn="just">
              <a:buFontTx/>
              <a:buChar char="-"/>
              <a:defRPr/>
            </a:pPr>
            <a:r>
              <a:rPr lang="ru-RU" sz="2800" kern="0" dirty="0">
                <a:latin typeface="Times New Roman" pitchFamily="18" charset="0"/>
                <a:cs typeface="Times New Roman" pitchFamily="18" charset="0"/>
              </a:rPr>
              <a:t>экономика и др.</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23922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Подзаголовок 3"/>
          <p:cNvSpPr>
            <a:spLocks noGrp="1"/>
          </p:cNvSpPr>
          <p:nvPr>
            <p:ph type="subTitle" idx="1"/>
          </p:nvPr>
        </p:nvSpPr>
        <p:spPr>
          <a:xfrm>
            <a:off x="179388" y="1916113"/>
            <a:ext cx="8785225" cy="369332"/>
          </a:xfrm>
        </p:spPr>
        <p:txBody>
          <a:bodyPr>
            <a:spAutoFit/>
          </a:bodyPr>
          <a:lstStyle/>
          <a:p>
            <a:pPr indent="342900" algn="ctr" eaLnBrk="1" hangingPunct="1">
              <a:spcBef>
                <a:spcPct val="0"/>
              </a:spcBef>
              <a:tabLst>
                <a:tab pos="661988" algn="l"/>
                <a:tab pos="2295525" algn="l"/>
              </a:tabLst>
            </a:pPr>
            <a:r>
              <a:rPr lang="ru-RU" altLang="ru-RU" dirty="0" smtClean="0">
                <a:solidFill>
                  <a:schemeClr val="tx1"/>
                </a:solidFill>
                <a:latin typeface="Times New Roman" panose="02020603050405020304" pitchFamily="18" charset="0"/>
                <a:cs typeface="Times New Roman" panose="02020603050405020304" pitchFamily="18" charset="0"/>
              </a:rPr>
              <a:t>2. История развития науки о кормлении животных</a:t>
            </a:r>
          </a:p>
        </p:txBody>
      </p:sp>
    </p:spTree>
    <p:extLst>
      <p:ext uri="{BB962C8B-B14F-4D97-AF65-F5344CB8AC3E}">
        <p14:creationId xmlns:p14="http://schemas.microsoft.com/office/powerpoint/2010/main" val="363548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Прямоугольник 2"/>
          <p:cNvSpPr>
            <a:spLocks noChangeArrowheads="1"/>
          </p:cNvSpPr>
          <p:nvPr/>
        </p:nvSpPr>
        <p:spPr bwMode="auto">
          <a:xfrm>
            <a:off x="323850" y="0"/>
            <a:ext cx="84963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a:r>
              <a:rPr lang="ru-RU" sz="3000">
                <a:latin typeface="Times New Roman" panose="02020603050405020304" pitchFamily="18" charset="0"/>
                <a:cs typeface="Times New Roman" panose="02020603050405020304" pitchFamily="18" charset="0"/>
              </a:rPr>
              <a:t>Наука о кормлении сельскохозяйственных животных имеет большую историю. Начало ее относится к 1809 г., когда немецкий ученый А. Тэер впервые написал трактат «Основы рационального кормления» в котором оценил питательность кормов, в сенных эквивалентах указав, что 1 кг зеленого клевера равно 0,2 кг лугового сена, 1 кг овса равен 2 сенным эквивалентам, 1 кг кормовой свеклы 0,2 сенного эквивалента, 1 кг картофеля 0,5 сенного эквивалента.</a:t>
            </a:r>
          </a:p>
          <a:p>
            <a:pPr algn="just"/>
            <a:r>
              <a:rPr lang="ru-RU" sz="3000">
                <a:latin typeface="Times New Roman" panose="02020603050405020304" pitchFamily="18" charset="0"/>
                <a:cs typeface="Times New Roman" panose="02020603050405020304" pitchFamily="18" charset="0"/>
              </a:rPr>
              <a:t>В истории науки о кормлении как указывают профессора А.П. Дмитроченко и П.Д. Пшеничный (1975) можно выделить четыре этапа.</a:t>
            </a:r>
          </a:p>
        </p:txBody>
      </p:sp>
    </p:spTree>
    <p:extLst>
      <p:ext uri="{BB962C8B-B14F-4D97-AF65-F5344CB8AC3E}">
        <p14:creationId xmlns:p14="http://schemas.microsoft.com/office/powerpoint/2010/main" val="234791244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875</Words>
  <Application>Microsoft Office PowerPoint</Application>
  <PresentationFormat>Экран (4:3)</PresentationFormat>
  <Paragraphs>61</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Century Gothic</vt:lpstr>
      <vt:lpstr>Times New Roman</vt:lpstr>
      <vt:lpstr>Wingdings</vt:lpstr>
      <vt:lpstr>Wingdings 3</vt:lpstr>
      <vt:lpstr>Легкий дым</vt:lpstr>
      <vt:lpstr>Презентация PowerPoint</vt:lpstr>
      <vt:lpstr>Рассматриваемые вопросы:</vt:lpstr>
      <vt:lpstr>Список рекомендуемой литературы:</vt:lpstr>
      <vt:lpstr>Презентация PowerPoint</vt:lpstr>
      <vt:lpstr>Наука о кормлении животных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Четвертый этап —  современный, когда разрабатываются вопросы кормления сельскохозяйственных животных применительно к различным технологиям получения продукции животноводства. Технология заготовки кормов и кормления на промышленных комплексах совершенно отличается от обычной, ранее применяемой. Приготовление полнорационных гранул и брикетов являет собой новый этап в развитии науки о кормлении сельскохозяйственных животных. Монокорм и монорационы, однотипное кормление жвачных в течение года. Продолжали изучение влияния биологически активных веществ на физиологические процессы в животном организме (академики А.П.Калашников,  П.И. Клейменов, профессора В.В. Щеглов, П.И. Викторов, Н.Г. Григорьев, В.К. Менькин, А.М. Венедиктов, А.В. Архипов, И.А. Егоров, Л.Г. Боярский, А.А. Солдатов, А.Е. Чиков, Н.З. Злыднев, Л.П. Зарипова, А.П. Коробов и др.). Разработана новая система оценки и нормирования протеинового питания коров под руководством академика Б.Д. Кальницкого (1989). Рядом научных учреждений страны (ВИЖ, ВНИИФБ и НИИ  сельскохозяйственных животных, ВНИИ кормов и др.) проводятся исследования по определению нейтрально-детергентной клетчатки (НДК и КДК) и использованию этих показателей для нормирования кормления жвачных животных (1996-2003 гг.).</vt:lpstr>
      <vt:lpstr>Презентация PowerPoint</vt:lpstr>
      <vt:lpstr>Основными задачами практического руководства по кормлению животных являются: а) изучение химического состава кормовых средств и методов оценки их питательности; б) изучение потребностей животных в питательных веществах и элементах питания в зависимости от физиологического состояния и условий содержания; в) совершенствование норм кормления сельскохозяйственных животных с учетом породы, возраста, вида продуктивности и физиологического состояния; г) разработка систем кормления и технология заготовки кормов, и подготовка их к скармливанию. </vt:lpstr>
      <vt:lpstr>Корма - это продукты растительного, животного, микробиологического и химического происхождения, употребляемые для кормления сельскохозяйственных животных и содержащие в усвояемой форме необходимые им питательные вещества.        Питательные вещества необходимы организму как источник энергии для поддержания температуры тела, выполнения работы, как структурный материал для образования тканей, органов, молока, для формирования плода и отложения в теле резервных веществ, как источник элементов, участвующих в регуляции обмена в клетках и жидкостях тела, и т.д.</vt:lpstr>
      <vt:lpstr>Питательность корма - свойство корма удовлетворять потребность животных в питательных веществах и энергии. В зависимости от того, какие стороны потребности животного организма и в какой степени удовлетворяет корм, его питательность подразделяют на общую (или энергетическую), белковую (или протеиновую), минеральную и витаминную. Поскольку потребность в питательных веществах у животных разных видов, возраста и направления продуктивности в силу функциональных и морфологических особенностей различна, питательность кормов не может быть для них одинаковой и постоянной. По этой причине питательность кормов может быть определена исключительно в процессе взаимодействия корма и организма относительно изменения физиологического состояния животного и его продуктивности. Для оценки питательности корма необходимо знать его химический состав и процессы превращения корма в продукты животноводства - переваримость, использование животными питательных веществ кормов и др.</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cp:revision>
  <dcterms:created xsi:type="dcterms:W3CDTF">2026-04-17T10:14:27Z</dcterms:created>
  <dcterms:modified xsi:type="dcterms:W3CDTF">2026-04-17T10:20:53Z</dcterms:modified>
</cp:coreProperties>
</file>