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5" r:id="rId10"/>
    <p:sldId id="304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26" r:id="rId22"/>
    <p:sldId id="327" r:id="rId23"/>
    <p:sldId id="316" r:id="rId24"/>
    <p:sldId id="317" r:id="rId25"/>
    <p:sldId id="321" r:id="rId26"/>
    <p:sldId id="328" r:id="rId27"/>
    <p:sldId id="320" r:id="rId28"/>
    <p:sldId id="322" r:id="rId29"/>
    <p:sldId id="323" r:id="rId30"/>
    <p:sldId id="324" r:id="rId31"/>
    <p:sldId id="325" r:id="rId32"/>
    <p:sldId id="329" r:id="rId33"/>
    <p:sldId id="330" r:id="rId34"/>
    <p:sldId id="331" r:id="rId35"/>
    <p:sldId id="332" r:id="rId3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78398-ED04-4588-97E1-483FEE9AEFB9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1754-4A15-42A6-A39C-9222B9B66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80636-8912-4B2F-BE14-E830FDA4B892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electrosam.ru/glavnaja/jelektrooborudovanie/jelektropitanie/akkumuliatornye-batarei/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Ð¡Ð¸ÑÑÐµÐ¼Ñ ÑÐ»ÐµÐºÑÑÐ¾ÑÑÐ°ÑÑÐµÑÐ½Ð¾Ð³Ð¾ Ð¿ÑÑ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93688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Ð¡Ð¸ÑÑÐµÐ¼Ñ ÑÐ»ÐµÐºÑÑÐ¾ÑÑÐ°ÑÑÐµÑÐ½Ð¾Ð³Ð¾ Ð¿ÑÑ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44893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Ð¡Ð¸ÑÑÐµÐ¼Ñ ÑÐ»ÐµÐºÑÑÐ¾ÑÑÐ°ÑÑÐµÑÐ½Ð¾Ð³Ð¾ Ð¿ÑÑ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448939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Ð¡Ð¸ÑÑÐµÐ¼Ñ ÑÐ»ÐµÐºÑÑÐ¾ÑÑÐ°ÑÑÐµÑÐ½Ð¾Ð³Ð¾ Ð¿ÑÑ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576953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Ð¡Ð¸ÑÑÐµÐ¼Ñ ÑÐ»ÐµÐºÑÑÐ¾ÑÑÐ°ÑÑÐµÑÐ½Ð¾Ð³Ð¾ Ð¿ÑÑ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576953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Ð¡Ð¸ÑÑÐµÐ¼Ñ ÑÐ»ÐµÐºÑÑÐ¾ÑÑÐ°ÑÑÐµÑÐ½Ð¾Ð³Ð¾ Ð¿ÑÑ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19291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3298378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Свечи</a:t>
            </a:r>
            <a:br>
              <a:rPr lang="ru-RU" sz="6000" b="1" dirty="0" smtClean="0"/>
            </a:br>
            <a:r>
              <a:rPr lang="ru-RU" sz="6000" b="1" dirty="0" smtClean="0"/>
              <a:t>зажигания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player.myshared.ru/68/1359299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player.myshared.ru/68/1359299/slides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685" y="323020"/>
            <a:ext cx="8173755" cy="6130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player.myshared.ru/68/1359299/slides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0648"/>
            <a:ext cx="8256917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player.myshared.ru/68/1359299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¡Ð¸ÑÑÐµÐ¼Ñ ÑÐ»ÐµÐºÑÑÐ¾ÑÑÐ°ÑÑÐµÑÐ½Ð¾Ð³Ð¾ Ð¿ÑÑ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637468" cy="485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player.myshared.ru/68/1359299/slides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8256917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Ð¢Ð¸Ð¿Ñ ÑÐ²ÐµÑÐµÐ¹ Ð·Ð°Ð¶Ð¸Ð³Ð°Ð½Ð¸Ñ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16416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Ð¢Ð¸Ð¿Ñ ÑÐ²ÐµÑÐµÐ¹ Ð·Ð°Ð¶Ð¸Ð³Ð°Ð½Ð¸Ñ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player.myshared.ru/68/1359299/slides/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player.myshared.ru/68/1359299/slides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48696" y="881885"/>
          <a:ext cx="2164050" cy="1583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629"/>
                <a:gridCol w="1457421"/>
              </a:tblGrid>
              <a:tr h="4571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ОСОБЕННОСТИ КОНСТРУКЦИИ</a:t>
                      </a:r>
                      <a:endParaRPr lang="ru-RU" sz="13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</a:tr>
              <a:tr h="53907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Малогабаритная свеча для бензомоторного</a:t>
                      </a:r>
                      <a:r>
                        <a:rPr lang="ru-RU" sz="1100" b="1" baseline="0" dirty="0" smtClean="0"/>
                        <a:t> инструмента</a:t>
                      </a:r>
                      <a:endParaRPr lang="ru-RU" sz="11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73000"/>
                      </a:schemeClr>
                    </a:solidFill>
                  </a:tcPr>
                </a:tc>
              </a:tr>
              <a:tr h="41467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Уменьшенный</a:t>
                      </a:r>
                      <a:r>
                        <a:rPr lang="ru-RU" sz="1100" b="1" baseline="0" dirty="0" smtClean="0"/>
                        <a:t> шестигранник</a:t>
                      </a:r>
                      <a:endParaRPr lang="ru-RU" sz="11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73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48021" y="881885"/>
          <a:ext cx="1493499" cy="142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73"/>
                <a:gridCol w="1005826"/>
              </a:tblGrid>
              <a:tr h="4571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ДЛИНА</a:t>
                      </a:r>
                      <a:r>
                        <a:rPr lang="ru-RU" sz="1300" b="1" baseline="0" dirty="0" smtClean="0"/>
                        <a:t> РЕЗЬБЫ</a:t>
                      </a:r>
                      <a:endParaRPr lang="ru-RU" sz="13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</a:tr>
              <a:tr h="555140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12,0 мм</a:t>
                      </a:r>
                      <a:endParaRPr lang="ru-RU" sz="11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62000"/>
                      </a:schemeClr>
                    </a:solidFill>
                  </a:tcPr>
                </a:tc>
              </a:tr>
              <a:tr h="41467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19,0</a:t>
                      </a:r>
                      <a:r>
                        <a:rPr lang="ru-RU" sz="1100" b="1" baseline="0" dirty="0" smtClean="0"/>
                        <a:t> мм</a:t>
                      </a:r>
                    </a:p>
                    <a:p>
                      <a:pPr algn="ctr"/>
                      <a:r>
                        <a:rPr lang="ru-RU" sz="1100" b="1" baseline="0" dirty="0" smtClean="0"/>
                        <a:t>17,5 мм</a:t>
                      </a:r>
                      <a:endParaRPr lang="ru-RU" sz="11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3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968235" y="881885"/>
          <a:ext cx="1645897" cy="1514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436"/>
                <a:gridCol w="1108461"/>
              </a:tblGrid>
              <a:tr h="4571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ВЫСТУПАНИЕ</a:t>
                      </a:r>
                      <a:r>
                        <a:rPr lang="ru-RU" sz="1100" b="1" baseline="0" dirty="0" smtClean="0"/>
                        <a:t> ТЕПЛОВОГО КОНУСА ИЗОЛЯТОРА</a:t>
                      </a:r>
                      <a:endParaRPr lang="ru-RU" sz="11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anchor="ctr"/>
                </a:tc>
              </a:tr>
              <a:tr h="555140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Без</a:t>
                      </a:r>
                      <a:r>
                        <a:rPr lang="ru-RU" sz="1100" b="1" baseline="0" dirty="0" smtClean="0"/>
                        <a:t> выступания</a:t>
                      </a:r>
                      <a:endParaRPr lang="ru-RU" sz="11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7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 выступанием</a:t>
                      </a:r>
                      <a:endParaRPr lang="ru-RU" sz="11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010366" y="881885"/>
          <a:ext cx="1493499" cy="142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73"/>
                <a:gridCol w="1005826"/>
              </a:tblGrid>
              <a:tr h="4571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ВСТРОЕННЫЙ</a:t>
                      </a:r>
                      <a:r>
                        <a:rPr lang="ru-RU" sz="1300" b="1" baseline="0" dirty="0" smtClean="0"/>
                        <a:t> РЕЗИСТОР</a:t>
                      </a:r>
                      <a:endParaRPr lang="ru-RU" sz="13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anchor="ctr"/>
                </a:tc>
              </a:tr>
              <a:tr h="555140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Без</a:t>
                      </a:r>
                      <a:r>
                        <a:rPr lang="ru-RU" sz="1100" b="1" baseline="0" dirty="0" smtClean="0"/>
                        <a:t> резистор</a:t>
                      </a:r>
                      <a:endParaRPr lang="ru-RU" sz="11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7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</a:t>
                      </a:r>
                      <a:r>
                        <a:rPr lang="ru-RU" sz="1100" b="1" baseline="0" dirty="0" smtClean="0"/>
                        <a:t> резистором</a:t>
                      </a:r>
                      <a:endParaRPr lang="ru-RU" sz="11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8216" y="3918829"/>
          <a:ext cx="1493499" cy="136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73"/>
                <a:gridCol w="1005826"/>
              </a:tblGrid>
              <a:tr h="4571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РЕЗЬБА</a:t>
                      </a:r>
                      <a:endParaRPr lang="ru-RU" sz="13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anchor="ctr"/>
                </a:tc>
              </a:tr>
              <a:tr h="48983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М14</a:t>
                      </a:r>
                      <a:r>
                        <a:rPr lang="en-US" sz="1100" b="1" dirty="0" smtClean="0"/>
                        <a:t>x1,25</a:t>
                      </a:r>
                      <a:endParaRPr lang="ru-RU" sz="11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7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М1</a:t>
                      </a:r>
                      <a:r>
                        <a:rPr lang="en-US" sz="1100" b="1" dirty="0" smtClean="0"/>
                        <a:t>8x1,5</a:t>
                      </a:r>
                      <a:endParaRPr lang="ru-RU" sz="11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286032" y="3918830"/>
          <a:ext cx="1828774" cy="1398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150"/>
                <a:gridCol w="1231624"/>
              </a:tblGrid>
              <a:tr h="4749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ОПОРНАЯ</a:t>
                      </a:r>
                      <a:r>
                        <a:rPr lang="ru-RU" sz="1300" b="1" baseline="0" dirty="0" smtClean="0"/>
                        <a:t> ПОВЕРХНОСТЬ</a:t>
                      </a:r>
                      <a:endParaRPr lang="ru-RU" sz="13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9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anchor="ctr"/>
                </a:tc>
              </a:tr>
              <a:tr h="508867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Плоская</a:t>
                      </a:r>
                      <a:endParaRPr lang="ru-RU" sz="11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7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Коническая</a:t>
                      </a:r>
                      <a:endParaRPr lang="ru-RU" sz="11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389123" y="3918829"/>
          <a:ext cx="1493499" cy="1404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499"/>
              </a:tblGrid>
              <a:tr h="50527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КАЛИЛЬНОЕ ЧИСЛО</a:t>
                      </a:r>
                      <a:endParaRPr lang="ru-RU" sz="13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92000"/>
                      </a:schemeClr>
                    </a:solidFill>
                  </a:tcPr>
                </a:tc>
              </a:tr>
              <a:tr h="89890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Горячая</a:t>
                      </a:r>
                      <a:r>
                        <a:rPr lang="ru-RU" sz="1100" b="1" baseline="0" dirty="0" smtClean="0"/>
                        <a:t> свеча</a:t>
                      </a:r>
                    </a:p>
                    <a:p>
                      <a:pPr algn="ctr"/>
                      <a:r>
                        <a:rPr lang="ru-RU" sz="1100" b="1" baseline="0" dirty="0" smtClean="0"/>
                        <a:t>8, 11, 14, 17, </a:t>
                      </a:r>
                    </a:p>
                    <a:p>
                      <a:pPr algn="ctr"/>
                      <a:r>
                        <a:rPr lang="ru-RU" sz="1100" b="1" baseline="0" dirty="0" smtClean="0"/>
                        <a:t>20, 23, 26</a:t>
                      </a:r>
                    </a:p>
                    <a:p>
                      <a:pPr algn="ctr"/>
                      <a:r>
                        <a:rPr lang="ru-RU" sz="1100" b="1" baseline="0" dirty="0" smtClean="0"/>
                        <a:t>Холодная свеча</a:t>
                      </a:r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74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370295" y="3918829"/>
          <a:ext cx="1645897" cy="136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436"/>
                <a:gridCol w="1108461"/>
              </a:tblGrid>
              <a:tr h="4571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ЦЕНТРАЛЬНЫЙ ЭЛЕКТРОД</a:t>
                      </a:r>
                      <a:endParaRPr lang="ru-RU" sz="13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9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anchor="ctr"/>
                </a:tc>
              </a:tr>
              <a:tr h="489830"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Стандартный</a:t>
                      </a:r>
                      <a:endParaRPr lang="ru-RU" sz="11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76000"/>
                      </a:schemeClr>
                    </a:solidFill>
                  </a:tcPr>
                </a:tc>
              </a:tr>
              <a:tr h="41467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 медным наконечником</a:t>
                      </a:r>
                      <a:endParaRPr lang="ru-RU" sz="11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2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352817" y="5551596"/>
          <a:ext cx="5242487" cy="1092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832"/>
                <a:gridCol w="3530655"/>
              </a:tblGrid>
              <a:tr h="3393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ПОРЯДКОВЫЙ НОМЕР</a:t>
                      </a:r>
                      <a:r>
                        <a:rPr lang="ru-RU" sz="1300" b="1" baseline="0" dirty="0" smtClean="0"/>
                        <a:t> РАЗРАБОТКИ ИЛИ МОДЕРНИЗАЦИИ</a:t>
                      </a:r>
                      <a:endParaRPr lang="ru-RU" sz="13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anchor="ctr"/>
                </a:tc>
              </a:tr>
              <a:tr h="373209"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Базовая</a:t>
                      </a:r>
                      <a:r>
                        <a:rPr lang="ru-RU" sz="1100" b="1" baseline="0" dirty="0" smtClean="0"/>
                        <a:t> конструкция</a:t>
                      </a:r>
                      <a:endParaRPr lang="ru-RU" sz="11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09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</a:rPr>
                        <a:t>Целое</a:t>
                      </a:r>
                      <a:r>
                        <a:rPr lang="ru-RU" sz="2200" b="1" baseline="0" dirty="0" smtClean="0">
                          <a:solidFill>
                            <a:srgbClr val="FF0000"/>
                          </a:solidFill>
                        </a:rPr>
                        <a:t> число</a:t>
                      </a:r>
                      <a:endParaRPr lang="ru-RU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Модернизированная конструкция (искровой зазор)</a:t>
                      </a:r>
                      <a:endParaRPr lang="ru-RU" sz="1100" b="1" dirty="0"/>
                    </a:p>
                  </a:txBody>
                  <a:tcPr marL="38705" marR="38705" marT="20734" marB="20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19247" y="196123"/>
            <a:ext cx="6979823" cy="600174"/>
          </a:xfrm>
          <a:prstGeom prst="rect">
            <a:avLst/>
          </a:prstGeom>
          <a:noFill/>
        </p:spPr>
        <p:txBody>
          <a:bodyPr wrap="square" lIns="39840" tIns="19920" rIns="39840" bIns="1992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500" b="1" spc="22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МАРКИРОВКА СВЕЧЕЙ ЗАЖИГАНИЯ</a:t>
            </a:r>
            <a:endParaRPr lang="ru-RU" sz="3500" b="1" spc="2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4451" y="2775893"/>
            <a:ext cx="533432" cy="711834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9840" tIns="19920" rIns="39840" bIns="19920">
            <a:spAutoFit/>
          </a:bodyPr>
          <a:lstStyle/>
          <a:p>
            <a:pPr algn="ctr"/>
            <a:r>
              <a:rPr lang="ru-RU" sz="4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01805" y="2775893"/>
            <a:ext cx="533432" cy="711834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9840" tIns="19920" rIns="39840" bIns="19920">
            <a:spAutoFit/>
          </a:bodyPr>
          <a:lstStyle/>
          <a:p>
            <a:pPr algn="ctr"/>
            <a:r>
              <a:rPr lang="ru-RU" sz="4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endParaRPr lang="ru-RU" sz="4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78856" y="2775893"/>
            <a:ext cx="533432" cy="711834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9840" tIns="19920" rIns="39840" bIns="19920">
            <a:spAutoFit/>
          </a:bodyPr>
          <a:lstStyle/>
          <a:p>
            <a:pPr algn="ctr"/>
            <a:r>
              <a:rPr lang="ru-RU" sz="4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endParaRPr lang="ru-RU" sz="4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94949" y="2775893"/>
            <a:ext cx="533432" cy="711834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9840" tIns="19920" rIns="39840" bIns="19920">
            <a:spAutoFit/>
          </a:bodyPr>
          <a:lstStyle/>
          <a:p>
            <a:pPr algn="ctr"/>
            <a:r>
              <a:rPr lang="ru-RU" sz="4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endParaRPr lang="ru-RU" sz="4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80561" y="2775893"/>
            <a:ext cx="533432" cy="711834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9840" tIns="19920" rIns="39840" bIns="19920">
            <a:spAutoFit/>
          </a:bodyPr>
          <a:lstStyle/>
          <a:p>
            <a:pPr algn="ctr"/>
            <a:r>
              <a:rPr lang="ru-RU" sz="4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  <a:endParaRPr lang="ru-RU" sz="4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05215" y="2775893"/>
            <a:ext cx="640071" cy="711834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9840" tIns="19920" rIns="39840" bIns="19920">
            <a:spAutoFit/>
          </a:bodyPr>
          <a:lstStyle/>
          <a:p>
            <a:pPr algn="ctr"/>
            <a:r>
              <a:rPr lang="ru-RU" sz="4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17</a:t>
            </a:r>
            <a:endParaRPr lang="ru-RU" sz="4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82266" y="2775893"/>
            <a:ext cx="533432" cy="711834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9840" tIns="19920" rIns="39840" bIns="19920">
            <a:spAutoFit/>
          </a:bodyPr>
          <a:lstStyle/>
          <a:p>
            <a:pPr algn="ctr"/>
            <a:r>
              <a:rPr lang="ru-RU" sz="4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828838" y="2775893"/>
            <a:ext cx="533432" cy="711834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9840" tIns="19920" rIns="39840" bIns="19920">
            <a:spAutoFit/>
          </a:bodyPr>
          <a:lstStyle/>
          <a:p>
            <a:pPr algn="ctr"/>
            <a:r>
              <a:rPr lang="ru-RU" sz="4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endParaRPr lang="ru-RU" sz="4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85713" y="2775893"/>
            <a:ext cx="667002" cy="711834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9840" tIns="19920" rIns="39840" bIns="19920">
            <a:spAutoFit/>
          </a:bodyPr>
          <a:lstStyle/>
          <a:p>
            <a:pPr algn="ctr"/>
            <a:r>
              <a:rPr lang="ru-RU" sz="4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ru-RU" sz="4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s://cf.ppt-online.org/files/slide/l/LxwPHGjVmIugoUzZ5hrOSyR7s2XivpcAQNqDM8lC6/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884368" cy="5913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player.myshared.ru/68/1359299/slides/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0648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player.myshared.ru/68/1359299/slides/slide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260648"/>
            <a:ext cx="8256917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772816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Магнето</a:t>
            </a:r>
          </a:p>
          <a:p>
            <a:pPr algn="ctr"/>
            <a:r>
              <a:rPr lang="ru-RU" sz="5400" b="1" dirty="0" smtClean="0"/>
              <a:t>Устройство </a:t>
            </a:r>
            <a:r>
              <a:rPr lang="ru-RU" sz="5400" b="1" dirty="0" smtClean="0"/>
              <a:t>и </a:t>
            </a:r>
            <a:r>
              <a:rPr lang="ru-RU" sz="5400" b="1" dirty="0" smtClean="0"/>
              <a:t>работа </a:t>
            </a:r>
          </a:p>
          <a:p>
            <a:pPr algn="ctr"/>
            <a:r>
              <a:rPr lang="ru-RU" sz="5400" b="1" dirty="0" smtClean="0"/>
              <a:t>Виды </a:t>
            </a:r>
            <a:r>
              <a:rPr lang="ru-RU" sz="5400" b="1" dirty="0" smtClean="0"/>
              <a:t>и применение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¡Ð¸ÑÑÐµÐ¼Ñ ÑÐ»ÐµÐºÑÑÐ¾ÑÑÐ°ÑÑÐµÑÐ½Ð¾Ð³Ð¾ Ð¿ÑÑ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65482" cy="4930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Магнето является устройством, служащим для преобразования вращательной энергии ротора в электрический ток, а именно, в разряд высокого напряжения на свечах зажигания в бензиновом моторе внутреннего сгорания. В настоящее время это устройство практически не используется, однако его еще можно увидеть на старых конструкциях автомобильных двигателей, или на пусковых двигателях тракторов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Если сравнивать это устройство с генератором, то отличие состоит в том, что возбуждение происходит от постоянных магнитов. В зависимости от устройства, магнето может обеспечивать электричеством бортовую сеть транспортного средства, а не только запуск двигателя. Но обычно устройства такого вида используются только для воспламенения топливной смеси, так как их энергии недостаточно для других нужд.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Magneto skhema dlia trakt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5200650" cy="621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Работа магнето происходит следующим образом. При вращении постоянного магнита, в низковольтной обмотке образуется электродвижущая сила. Эта обмотка замкнута контактами прерывателя, вследствие чего в ней появляется индукционный ток, образованный переменным магнитным потоком в </a:t>
            </a:r>
            <a:r>
              <a:rPr lang="ru-RU" sz="2000" dirty="0" err="1" smtClean="0"/>
              <a:t>магнитопроводе</a:t>
            </a:r>
            <a:r>
              <a:rPr lang="ru-RU" sz="2000" dirty="0" smtClean="0"/>
              <a:t>, так как постоянный магнит пересекает его силовыми линиями. Магнитный поток изменяется в течение нескольких долей секунды, в результате в замкнутой катушке протекает большой ток.</a:t>
            </a:r>
          </a:p>
          <a:p>
            <a:pPr algn="just"/>
            <a:r>
              <a:rPr lang="ru-RU" sz="2000" dirty="0" smtClean="0"/>
              <a:t>В определенный момент прерыватель размыкает свои контакты, и ток обмотки устремляется в конденсатор, в результате чего образуются гармонические колебания низкого напряжения. Так как контакты размыкаются с большой скоростью, то между ними не происходит пробоя. Только после их размыкания электродвижущая сила в контуре достигает своей амплитуды.</a:t>
            </a:r>
          </a:p>
          <a:p>
            <a:pPr algn="just"/>
            <a:r>
              <a:rPr lang="ru-RU" sz="2000" dirty="0" smtClean="0"/>
              <a:t>В это мгновение на свече зажигания, которая подключена к высоковольтной обмотке, возникает пробой искры, энергия конденсатора переходит в переменный ток высокого напряжения, потому что в низковольтной цепи колебания продолжаются, и топливная смесь в двигателе успевает воспламениться.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10026"/>
            <a:ext cx="842493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Разновидности</a:t>
            </a:r>
            <a:endParaRPr lang="ru-RU" sz="2800" dirty="0" smtClean="0"/>
          </a:p>
          <a:p>
            <a:r>
              <a:rPr lang="ru-RU" sz="2800" dirty="0" smtClean="0"/>
              <a:t>Устройства делятся по </a:t>
            </a:r>
            <a:r>
              <a:rPr lang="ru-RU" sz="2800" dirty="0" err="1" smtClean="0"/>
              <a:t>ескольким</a:t>
            </a:r>
            <a:r>
              <a:rPr lang="ru-RU" sz="2800" dirty="0" smtClean="0"/>
              <a:t> </a:t>
            </a:r>
            <a:r>
              <a:rPr lang="ru-RU" sz="2800" dirty="0" smtClean="0"/>
              <a:t>факторам.</a:t>
            </a:r>
          </a:p>
          <a:p>
            <a:r>
              <a:rPr lang="ru-RU" sz="2800" dirty="0" smtClean="0"/>
              <a:t>По направлению вращения:</a:t>
            </a:r>
          </a:p>
          <a:p>
            <a:r>
              <a:rPr lang="ru-RU" sz="2800" b="1" dirty="0" smtClean="0"/>
              <a:t>Левого.</a:t>
            </a:r>
            <a:endParaRPr lang="ru-RU" sz="2800" dirty="0" smtClean="0"/>
          </a:p>
          <a:p>
            <a:r>
              <a:rPr lang="ru-RU" sz="2800" b="1" dirty="0" smtClean="0"/>
              <a:t>Правого.</a:t>
            </a:r>
            <a:endParaRPr lang="ru-RU" sz="2800" dirty="0" smtClean="0"/>
          </a:p>
          <a:p>
            <a:r>
              <a:rPr lang="ru-RU" sz="2800" dirty="0" smtClean="0"/>
              <a:t>По количеству искр за оборот ротора:</a:t>
            </a:r>
          </a:p>
          <a:p>
            <a:r>
              <a:rPr lang="ru-RU" sz="2800" b="1" dirty="0" smtClean="0"/>
              <a:t>1-искровые.</a:t>
            </a:r>
            <a:endParaRPr lang="ru-RU" sz="2800" dirty="0" smtClean="0"/>
          </a:p>
          <a:p>
            <a:r>
              <a:rPr lang="ru-RU" sz="2800" b="1" dirty="0" smtClean="0"/>
              <a:t>2-искровые.</a:t>
            </a:r>
            <a:endParaRPr lang="ru-RU" sz="2800" dirty="0" smtClean="0"/>
          </a:p>
          <a:p>
            <a:r>
              <a:rPr lang="ru-RU" sz="2800" dirty="0" smtClean="0"/>
              <a:t>По габаритным размерам:</a:t>
            </a:r>
          </a:p>
          <a:p>
            <a:r>
              <a:rPr lang="ru-RU" sz="2800" b="1" dirty="0" smtClean="0"/>
              <a:t>Малогабаритные</a:t>
            </a:r>
            <a:r>
              <a:rPr lang="ru-RU" sz="2800" dirty="0" smtClean="0"/>
              <a:t>. Применяются в </a:t>
            </a:r>
            <a:r>
              <a:rPr lang="ru-RU" sz="2800" dirty="0" err="1" smtClean="0"/>
              <a:t>мототехнике</a:t>
            </a:r>
            <a:r>
              <a:rPr lang="ru-RU" sz="2800" dirty="0" smtClean="0"/>
              <a:t>, мопедах, лодочных моторах, </a:t>
            </a:r>
            <a:r>
              <a:rPr lang="ru-RU" sz="2800" dirty="0" err="1" smtClean="0"/>
              <a:t>гидроциклах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/>
              <a:t>Нормальные</a:t>
            </a:r>
            <a:r>
              <a:rPr lang="ru-RU" sz="2800" dirty="0" smtClean="0"/>
              <a:t>. Используются в тракторных четырехцилиндровых моторах</a:t>
            </a:r>
            <a:r>
              <a:rPr lang="ru-RU" sz="2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249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Где используется магнето</a:t>
            </a:r>
            <a:endParaRPr lang="ru-RU" sz="3200" dirty="0" smtClean="0"/>
          </a:p>
          <a:p>
            <a:r>
              <a:rPr lang="ru-RU" sz="3200" dirty="0" smtClean="0"/>
              <a:t>Чаще всего на лодочных моторах, мотоциклах, </a:t>
            </a:r>
            <a:r>
              <a:rPr lang="ru-RU" sz="3200" dirty="0" smtClean="0"/>
              <a:t>мопедах, </a:t>
            </a:r>
            <a:r>
              <a:rPr lang="ru-RU" sz="3200" dirty="0" smtClean="0"/>
              <a:t>функционирующие вместе с регуляторами напряжения и выпрямительными мостами. Их мощность небольшая и может достигать всего 100 Вт, однако для работы габаритных фонарей или зарядки </a:t>
            </a:r>
            <a:r>
              <a:rPr lang="ru-RU" sz="3200" b="1" dirty="0" smtClean="0">
                <a:hlinkClick r:id="rId2"/>
              </a:rPr>
              <a:t>аккумуляторной батареи</a:t>
            </a:r>
            <a:r>
              <a:rPr lang="ru-RU" sz="3200" dirty="0" smtClean="0"/>
              <a:t> этого хватает. Достоинством </a:t>
            </a:r>
            <a:r>
              <a:rPr lang="ru-RU" sz="3200" dirty="0" err="1" smtClean="0"/>
              <a:t>магнетоо</a:t>
            </a:r>
            <a:r>
              <a:rPr lang="ru-RU" sz="3200" dirty="0" smtClean="0"/>
              <a:t> </a:t>
            </a:r>
            <a:r>
              <a:rPr lang="ru-RU" sz="3200" dirty="0" smtClean="0"/>
              <a:t>являются малый вес и небольшие габаритные размеры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Magneto - magd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5762933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¡Ð¸ÑÑÐµÐ¼Ñ ÑÐ»ÐµÐºÑÑÐ¾ÑÑÐ°ÑÑÐµÑÐ½Ð¾Ð³Ð¾ Ð¿ÑÑ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349952" cy="4696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Ð¡Ð¸ÑÑÐµÐ¼Ñ ÑÐ»ÐµÐºÑÑÐ¾ÑÑÐ°ÑÑÐµÑÐ½Ð¾Ð³Ð¾ Ð¿ÑÑ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44893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Ð¡Ð¸ÑÑÐµÐ¼Ñ ÑÐ»ÐµÐºÑÑÐ¾ÑÑÐ°ÑÑÐµÑÐ½Ð¾Ð³Ð¾ Ð¿ÑÑ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70496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Ð¡Ð¸ÑÑÐµÐ¼Ñ ÑÐ»ÐµÐºÑÑÐ¾ÑÑÐ°ÑÑÐµÑÐ½Ð¾Ð³Ð¾ Ð¿ÑÑ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7"/>
            <a:ext cx="8208912" cy="461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Ð¡Ð¸ÑÑÐµÐ¼Ñ ÑÐ»ÐµÐºÑÑÐ¾ÑÑÐ°ÑÑÐµÑÐ½Ð¾Ð³Ð¾ Ð¿ÑÑ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400256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Ð¡Ð¸ÑÑÐµÐ¼Ñ ÑÐ»ÐµÐºÑÑÐ¾ÑÑÐ°ÑÑÐµÑÐ½Ð¾Ð³Ð¾ Ð¿ÑÑ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448939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475</Words>
  <Application>Microsoft Office PowerPoint</Application>
  <PresentationFormat>Экран (4:3)</PresentationFormat>
  <Paragraphs>72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Свечи зажигания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Stas</dc:creator>
  <cp:lastModifiedBy>Stas</cp:lastModifiedBy>
  <cp:revision>51</cp:revision>
  <dcterms:created xsi:type="dcterms:W3CDTF">2019-10-08T06:09:18Z</dcterms:created>
  <dcterms:modified xsi:type="dcterms:W3CDTF">2019-11-12T11:37:10Z</dcterms:modified>
</cp:coreProperties>
</file>