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BD5B-F60A-497E-8D1E-3EDB4457E9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spec.info/sceplenie#koeff-zap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tsh.ru/images/exam_im/clutch_muchdisk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2051720"/>
            <a:ext cx="5829300" cy="3973017"/>
          </a:xfrm>
        </p:spPr>
        <p:txBody>
          <a:bodyPr>
            <a:normAutofit/>
          </a:bodyPr>
          <a:lstStyle/>
          <a:p>
            <a:pPr lvl="0"/>
            <a:r>
              <a:rPr lang="ru-RU" sz="6000" b="1" i="1" cap="all" dirty="0" smtClean="0"/>
              <a:t>Сцепление автомобилей</a:t>
            </a:r>
            <a:br>
              <a:rPr lang="ru-RU" sz="6000" b="1" i="1" cap="all" dirty="0" smtClean="0"/>
            </a:br>
            <a:r>
              <a:rPr lang="ru-RU" sz="6000" b="1" i="1" cap="all" dirty="0" smtClean="0"/>
              <a:t>и тракторов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1008112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Схема сдвоенного сцепления работающего в масляной ванне и с электрогидравлическим управлением</a:t>
            </a:r>
            <a:endParaRPr lang="ru-RU" sz="2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64" y="6948264"/>
            <a:ext cx="6172200" cy="17281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1 - входная ступица с ведомым диском; 2 – ведомый вал К2; 3 – ведомый вал К1; 4 – ведомый диск; </a:t>
            </a:r>
          </a:p>
          <a:p>
            <a:pPr>
              <a:buNone/>
            </a:pPr>
            <a:r>
              <a:rPr lang="ru-RU" sz="2400" dirty="0" smtClean="0"/>
              <a:t>5 – ведущий вал К1; 6 – сцепление К1; 7 – сцепление К2; </a:t>
            </a:r>
          </a:p>
          <a:p>
            <a:pPr>
              <a:buNone/>
            </a:pPr>
            <a:r>
              <a:rPr lang="ru-RU" sz="2400" dirty="0" smtClean="0"/>
              <a:t>8 – ведущий вал К2; 9 – ступица главной передачи; 10 – первичный вал 2; 11 – приводной вал масляного насоса; </a:t>
            </a:r>
          </a:p>
          <a:p>
            <a:pPr>
              <a:buNone/>
            </a:pPr>
            <a:r>
              <a:rPr lang="ru-RU" sz="2400" dirty="0" smtClean="0"/>
              <a:t>12 – первичный вал  1; 13 – кольца прямоугольного сечения</a:t>
            </a:r>
            <a:endParaRPr lang="ru-RU" sz="2300" dirty="0" smtClean="0"/>
          </a:p>
        </p:txBody>
      </p:sp>
      <p:pic>
        <p:nvPicPr>
          <p:cNvPr id="6" name="Рисунок 5" descr="К А и Т - 0002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696" y="1763688"/>
            <a:ext cx="568863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Центробежное сцепление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sz="2000" dirty="0" smtClean="0"/>
              <a:t>Центробежным называется фрикционное сцепление, в котором  сжатие ведущих и ведомых деталей осуществляется центробежными грузиками.</a:t>
            </a:r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а – схема; б – конструкция;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1 – нажимной диск; 2 – реактивный диск; 3 – кожух;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4, 8 – пружины; 5 – рычаг; 6 – муфта; 7 – упор;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9 – грузик; 10 – ведомый диск; 11 - маховик</a:t>
            </a:r>
            <a:endParaRPr lang="ru-RU" dirty="0" smtClean="0"/>
          </a:p>
        </p:txBody>
      </p:sp>
      <p:pic>
        <p:nvPicPr>
          <p:cNvPr id="6" name="Рисунок 5" descr="Центробежное сцепление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60648" y="2339752"/>
            <a:ext cx="62646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Гидравлическое сцепление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 fontScale="47500" lnSpcReduction="20000"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sz="5100" dirty="0" smtClean="0"/>
              <a:t>Гидромуфта, в которой крутящий момент передается гидродинамическим (скоростным) напором жидкости, циркулирующей между ведущими и ведомыми деталями, называется гидравлическим сцеплением.</a:t>
            </a:r>
          </a:p>
          <a:p>
            <a:pPr indent="342900">
              <a:spcBef>
                <a:spcPts val="0"/>
              </a:spcBef>
              <a:buNone/>
            </a:pPr>
            <a:r>
              <a:rPr lang="ru-RU" sz="5100" dirty="0" smtClean="0"/>
              <a:t>Гидромуфта на автомобилях в качестве самостоятельного сцепления не применяется, так как не обеспечивает полного выключения (ее “ведет”), что затрудняет переключение передач. В связи с этим при использовании гидромуфты последовательно с ней устанавливается фрикционное сцепление, которое предназначено только для переключения передач. При этом во фрикционном сцеплении устанавливаются более слабые нажимные пружины, что облегчает выключение сцепления.</a:t>
            </a:r>
          </a:p>
          <a:p>
            <a:pPr indent="342900">
              <a:spcBef>
                <a:spcPts val="0"/>
              </a:spcBef>
              <a:buNone/>
            </a:pPr>
            <a:endParaRPr lang="ru-RU" sz="51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6" name="Рисунок 5" descr="Центробежное сцепление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317432" y="2699792"/>
            <a:ext cx="62646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1 – насосное колесо; 2 – турбинное колесо;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3 – ведущий диск</a:t>
            </a:r>
            <a:endParaRPr lang="ru-RU" dirty="0" smtClean="0"/>
          </a:p>
        </p:txBody>
      </p:sp>
      <p:pic>
        <p:nvPicPr>
          <p:cNvPr id="7" name="Рисунок 6" descr="Схема гидравлического сцепления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20688" y="683568"/>
            <a:ext cx="56166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Электромагнитное сцепление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 – кожух; 2 – нажимной диск; 3 – якорь; 4 – диск; 5 – кольцо; 6 – муфта; 7 – щетки; 8 – электромагнит; 9 – пружина; 10 – ведомый диск; 11 – маховик</a:t>
            </a:r>
            <a:endParaRPr lang="ru-RU" sz="2000" dirty="0"/>
          </a:p>
        </p:txBody>
      </p:sp>
      <p:pic>
        <p:nvPicPr>
          <p:cNvPr id="5" name="Рисунок 4" descr="Схема электромагнитного сцепления"/>
          <p:cNvPicPr/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052736" y="1187624"/>
            <a:ext cx="475252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Ведомый диск сцепления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 lnSpcReduction="10000"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indent="342900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1 - диск-держатель; 2 - ступица ведомого диска; </a:t>
            </a:r>
          </a:p>
          <a:p>
            <a:pPr>
              <a:buNone/>
            </a:pPr>
            <a:r>
              <a:rPr lang="ru-RU" sz="2000" dirty="0" smtClean="0"/>
              <a:t>3 - накладка; 4 - обойма демпфера; 5 - фрикционное кольцо демпфера; 6 - пружины демпфера;  7 - диск демпфера;   8 - тарельчатая   пружина; 9 - пластинчатая пружина.</a:t>
            </a:r>
            <a:endParaRPr lang="ru-RU" sz="2000" dirty="0"/>
          </a:p>
        </p:txBody>
      </p:sp>
      <p:pic>
        <p:nvPicPr>
          <p:cNvPr id="6" name="Рисунок 5" descr="ВД19В2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04664" y="971600"/>
            <a:ext cx="59766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Виды ведомых дисков сцепления</a:t>
            </a:r>
            <a:endParaRPr lang="ru-RU" sz="3200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48680" y="1835696"/>
          <a:ext cx="5904656" cy="543660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 - органическое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 - карбоновое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2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в - кевларовое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металлокерамическое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4" name="Рисунок 5" descr="https://a.d-cd.net/8969c68s-96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4591" t="4269" r="3732" b="4849"/>
          <a:stretch>
            <a:fillRect/>
          </a:stretch>
        </p:blipFill>
        <p:spPr bwMode="auto">
          <a:xfrm>
            <a:off x="908720" y="1403648"/>
            <a:ext cx="2088232" cy="2105210"/>
          </a:xfrm>
          <a:prstGeom prst="rect">
            <a:avLst/>
          </a:prstGeom>
          <a:noFill/>
        </p:spPr>
      </p:pic>
      <p:pic>
        <p:nvPicPr>
          <p:cNvPr id="30723" name="Рисунок 32" descr="https://a.d-cd.net/2e69c68s-96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33056" y="1691680"/>
            <a:ext cx="2187961" cy="1637531"/>
          </a:xfrm>
          <a:prstGeom prst="rect">
            <a:avLst/>
          </a:prstGeom>
          <a:noFill/>
        </p:spPr>
      </p:pic>
      <p:pic>
        <p:nvPicPr>
          <p:cNvPr id="30722" name="Рисунок 35" descr="https://a.d-cd.net/ee69c68s-96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079" r="2866"/>
          <a:stretch>
            <a:fillRect/>
          </a:stretch>
        </p:blipFill>
        <p:spPr bwMode="auto">
          <a:xfrm>
            <a:off x="908720" y="4716016"/>
            <a:ext cx="2157779" cy="1742306"/>
          </a:xfrm>
          <a:prstGeom prst="rect">
            <a:avLst/>
          </a:prstGeom>
          <a:noFill/>
        </p:spPr>
      </p:pic>
      <p:pic>
        <p:nvPicPr>
          <p:cNvPr id="30721" name="Рисунок 38" descr="https://a.d-cd.net/de69c68s-960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5547" r="4723"/>
          <a:stretch>
            <a:fillRect/>
          </a:stretch>
        </p:blipFill>
        <p:spPr bwMode="auto">
          <a:xfrm>
            <a:off x="3966219" y="4572000"/>
            <a:ext cx="235662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475656"/>
            <a:ext cx="6172200" cy="67742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Механический привод сцепления</a:t>
            </a:r>
            <a:endParaRPr lang="ru-RU" sz="2800" b="1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2656" y="755576"/>
            <a:ext cx="6172200" cy="67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Механизмы привода сцепления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640" y="6732240"/>
            <a:ext cx="631621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ru-RU" sz="2800" dirty="0" smtClean="0"/>
              <a:t>1 - коленчатый вал; 2 – маховик, 3 - ведомый диск; </a:t>
            </a:r>
          </a:p>
          <a:p>
            <a:r>
              <a:rPr lang="ru-RU" sz="2800" dirty="0" smtClean="0"/>
              <a:t>4 - нажимной диск; 5 - кожух сцепления; 6 - нажимные пружины, 7 - отжимные рычаги; 8 - подшипник выключения сцепления; 9 - вилка выключения сцепления;  10 - металлический трос; 11 - рычаг привода; 12 - педаль сцепления; 13- шестерня первичного вала; 14 - картер коробки передач; </a:t>
            </a:r>
          </a:p>
          <a:p>
            <a:r>
              <a:rPr lang="ru-RU" sz="2800" dirty="0" smtClean="0"/>
              <a:t>15 - первичный вал коробки передач.</a:t>
            </a:r>
            <a:endParaRPr lang="ru-RU" sz="2800" dirty="0"/>
          </a:p>
        </p:txBody>
      </p:sp>
      <p:pic>
        <p:nvPicPr>
          <p:cNvPr id="11" name="Рисунок 10" descr="К А и Т - 0004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56" y="2051720"/>
            <a:ext cx="593204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67742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Гидравлический привод сцепления</a:t>
            </a:r>
            <a:endParaRPr lang="ru-RU" sz="2800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640" y="6372200"/>
            <a:ext cx="631621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sz="2000" dirty="0" smtClean="0"/>
              <a:t>1 - коленчатый вал; 2 - маховик; 3 - ведомый диск; </a:t>
            </a:r>
          </a:p>
          <a:p>
            <a:r>
              <a:rPr lang="ru-RU" sz="2000" dirty="0" smtClean="0"/>
              <a:t>4 - нажимной диск; 5 - кожух сцепления; 6 - нажимные пружины; 7 - отжимные рычаги; 8 - нажимной подшипник; 9 - вилка выключения сцепления; 10 - рабочий цилиндр; 11 - трубопровод; 12 - главный цилиндр; 13 - педаль сцепления; 14 - картер сцепления; 15 - шестерня первичного вала; 16 - картер коробки передач; 17 - первичный вал коробки передач.</a:t>
            </a:r>
            <a:endParaRPr lang="ru-RU" sz="2800" dirty="0"/>
          </a:p>
        </p:txBody>
      </p:sp>
      <p:pic>
        <p:nvPicPr>
          <p:cNvPr id="6" name="Рисунок 5" descr="гидравлический привод выключения сцепления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32656" y="1259632"/>
            <a:ext cx="61206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Пневмогидравлический привод сцепления</a:t>
            </a:r>
            <a:endParaRPr lang="ru-RU" sz="2800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640" y="6372200"/>
            <a:ext cx="631621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ru-RU" sz="2000" dirty="0" smtClean="0"/>
              <a:t>1 - педаль; 2 - главный цилиндр; 3 - нижний ограничитель; 4 - кронштейн; 5 - компенсационный бачок; 6 - </a:t>
            </a:r>
            <a:r>
              <a:rPr lang="ru-RU" sz="2000" dirty="0" err="1" smtClean="0"/>
              <a:t>сервопружина</a:t>
            </a:r>
            <a:r>
              <a:rPr lang="ru-RU" sz="2000" dirty="0" smtClean="0"/>
              <a:t>; 7 - рычаг; 8 - толкатель поршня главного цилиндра; 9 - эксцентриковый палец; 10 - верхний  ограничитель; 11 - оттяжная пружина; 12 - трубка подачи жидкости; 13 - трубка подвода воздуха; 14 - клапан выпуска  воздуха; 15 - сферическая регулировочная гайка; 16 - толкатель поршня </a:t>
            </a:r>
            <a:r>
              <a:rPr lang="ru-RU" sz="2000" dirty="0" err="1" smtClean="0"/>
              <a:t>пневмоусилителя</a:t>
            </a:r>
            <a:r>
              <a:rPr lang="ru-RU" sz="2000" dirty="0" smtClean="0"/>
              <a:t>; 17 - защитный чехол; 18 - </a:t>
            </a:r>
            <a:r>
              <a:rPr lang="ru-RU" sz="2000" dirty="0" err="1" smtClean="0"/>
              <a:t>пневмоусилитель</a:t>
            </a:r>
            <a:r>
              <a:rPr lang="ru-RU" sz="2000" dirty="0" smtClean="0"/>
              <a:t>; </a:t>
            </a:r>
            <a:r>
              <a:rPr lang="en-US" sz="2000" dirty="0" smtClean="0"/>
              <a:t>I</a:t>
            </a:r>
            <a:r>
              <a:rPr lang="ru-RU" sz="2000" dirty="0" smtClean="0"/>
              <a:t> - сжатый воздух</a:t>
            </a:r>
            <a:endParaRPr lang="ru-RU" sz="2800" dirty="0"/>
          </a:p>
        </p:txBody>
      </p:sp>
      <p:pic>
        <p:nvPicPr>
          <p:cNvPr id="5" name="Рисунок 4" descr="ПРИВОД17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32656" y="1475656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2656" y="395536"/>
            <a:ext cx="6264696" cy="8424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200" dirty="0" smtClean="0"/>
              <a:t>Сцеплением называется силовая муфта, в которой передача крутящего момента обеспечивается силами трения, гидродинамическими силами или электромагнитным полем. Такие муфты называются соответственно фрикционными, гидравлическими и электромагнитными.</a:t>
            </a:r>
          </a:p>
          <a:p>
            <a:pPr algn="just"/>
            <a:r>
              <a:rPr lang="ru-RU" sz="2200" dirty="0" smtClean="0"/>
              <a:t>Сцепление служит для временного разъединения двигателя и трансмиссии и плавного их соединения. Временное разъединение двигателя и трансмиссии необходимо при переключении передач, торможении и остановке автомобиля, а плавное соединение – после переключения передач и при </a:t>
            </a:r>
            <a:r>
              <a:rPr lang="ru-RU" sz="2200" dirty="0" err="1" smtClean="0"/>
              <a:t>трогании</a:t>
            </a:r>
            <a:r>
              <a:rPr lang="ru-RU" sz="2200" dirty="0" smtClean="0"/>
              <a:t> автомобиля (трактора) с места. При движении автомобиля (трактора) сцепление во включенном состоянии передает крутящий момент от двигателя к коробке передач и предохраняет механизмы трансмиссии от динамических нагрузок, возникающих в трансмиссии. Так, нагрузки в трансмиссии возрастают при резком торможении с двигателем, при резком включении сцепления, неравномерной работе двигателя и резком снижении частоты вращения коленчатого вала двигателя, наезде колес на неровности дороги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67742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Пневматический привод сцепления</a:t>
            </a:r>
            <a:endParaRPr lang="ru-RU" sz="2800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640" y="6948264"/>
            <a:ext cx="631621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600" dirty="0" smtClean="0"/>
              <a:t>а - гусеничного Т-150, б - колесного Т-150К</a:t>
            </a:r>
          </a:p>
          <a:p>
            <a:r>
              <a:rPr lang="ru-RU" sz="1600" dirty="0" smtClean="0"/>
              <a:t>1 - педаль, 2 - регулировочная гайка </a:t>
            </a:r>
            <a:r>
              <a:rPr lang="ru-RU" sz="1600" dirty="0" err="1" smtClean="0"/>
              <a:t>тормозка</a:t>
            </a:r>
            <a:r>
              <a:rPr lang="ru-RU" sz="1600" dirty="0" smtClean="0"/>
              <a:t>, 3 - нажимной диск, 4 - разжимные пружины, 5 - тормозная колодка, 6 - регулировочная тяга, 7 - пружина сервомеханизма, 8 - рычаг сервомеханизма, 9 - пневматическая камера, 10 - тяга, 11 - стакан, 12 - болт стопорной пружины, 13- регулировочная гайка, 14 - рычаг вилки выключения, 15 - плунжер, 16 - сетчатый фильтр, 17 - клапан, 18 - тяга</a:t>
            </a:r>
            <a:endParaRPr lang="ru-RU" sz="1600" dirty="0"/>
          </a:p>
        </p:txBody>
      </p:sp>
      <p:pic>
        <p:nvPicPr>
          <p:cNvPr id="6" name="Рисунок 5" descr="К А и Т - 0005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760" y="971600"/>
            <a:ext cx="3672408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251520"/>
            <a:ext cx="58293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Требования к сцеплениям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4664" y="894075"/>
            <a:ext cx="61206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основных показателей сцепления является его способность к передаче крутящего момента. Для ее оценки используется понятие величины коэффициента запаса сцепления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ß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определяемой следующим образом: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856" y="2339752"/>
            <a:ext cx="1440160" cy="84866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2656" y="3640252"/>
            <a:ext cx="626469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где М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 – максимальный крутящий момент, который может передать сцепление, Нм;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еmax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 – максимальный крутящий момент двигателя, Нм.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Помимо общих требований, касающихся каждого узла автомобиля, к сцеплению предъявляется ряд специфических требований, среди которых: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Плавность включения. В эксплуатации она обеспечивается квалифицированным управлением, но некоторые элементы конструкции предназначены для повышения плавности включения сцепления даже при низкой квалификации водителя.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Чистота выключения. Абсолютное выключение, при котором крутящий момент на выходном вале сцепления равен нулю, труднодостижимо, но если момент, передаваемый выключенным сцеплением, достаточно мал и не мешает включать передачи, то можно считать, что такое сцепление выключено практически чисто.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Обычно значение </a:t>
            </a:r>
            <a:r>
              <a:rPr lang="ru-RU" sz="1400" u="sng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коэффициента запаса сцепления</a:t>
            </a:r>
            <a:r>
              <a:rPr lang="ru-RU" sz="1400" u="sng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составляют 1,4…1,7 для легковых и 1,5…2,0 для грузовых автомобилей, для тракторов до 2,5…3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2656" y="323529"/>
            <a:ext cx="6525344" cy="864096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Классификация сцепления </a:t>
            </a:r>
            <a:endParaRPr lang="ru-RU" sz="40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0517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59632"/>
          <a:ext cx="6669360" cy="7248319"/>
        </p:xfrm>
        <a:graphic>
          <a:graphicData uri="http://schemas.openxmlformats.org/drawingml/2006/table">
            <a:tbl>
              <a:tblPr/>
              <a:tblGrid>
                <a:gridCol w="40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5">
                  <a:txBody>
                    <a:bodyPr/>
                    <a:lstStyle/>
                    <a:p>
                      <a:pPr marL="71755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all" dirty="0">
                          <a:latin typeface="Times New Roman"/>
                          <a:ea typeface="Times New Roman"/>
                        </a:rPr>
                        <a:t>Сцепление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характеру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Постоянно замкнутое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Постоянно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разомкнутое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типу привода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 механическим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 гидравлическим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 комбинированным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Пневмомеханическим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Пневмогидравлическим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Электромеханическим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способу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управления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Неавтоматическое (ножное, ручное)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 усилителем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Без усилителя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Автоматическое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характеру связи между ведущими и ведомыми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элементами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Фрикционные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Гидравлические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(гидромуфта)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Электромагнитные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форме элементов трения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Дисковые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 сухими дисками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 дисками в масле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Специальные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Конусные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Барабанные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числу ведомых дисков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Однодисковые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Двухдисковые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Многодисковые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 способу создания нажимного усилия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Центробежное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</a:rPr>
                        <a:t>Полуцентробежное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Электромагнитное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5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Пружинное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 периферийными пружинами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8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 центральной пружиной (цилиндрической, конической, диафрагменной)</a:t>
                      </a:r>
                    </a:p>
                  </a:txBody>
                  <a:tcPr marL="15498" marR="154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Конструкции механизмов сцепления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Однодисковое сцепление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1900" dirty="0" smtClean="0"/>
              <a:t>1 - картер сцепления; 2 - нажимная диафрагменная </a:t>
            </a:r>
            <a:r>
              <a:rPr lang="ru-RU" sz="1900" dirty="0" err="1" smtClean="0"/>
              <a:t>ружина</a:t>
            </a:r>
            <a:r>
              <a:rPr lang="ru-RU" sz="1900" dirty="0" smtClean="0"/>
              <a:t>; 3 - кольцо опорное; 4, 9 -болты; 5 - пакет пластин; 6 - нажимной диск; 7 - маховик; 8 - ведомый диск; 10 - кожух сцепления; 11 - упорное кольцо; 12 - пружинное кольцо; 13 - тарельчатая пружина; 14 - втулка; 15 - муфта выключения сцепления; 16 - вилка выключения сцепления</a:t>
            </a:r>
          </a:p>
          <a:p>
            <a:pPr algn="ctr">
              <a:buNone/>
            </a:pPr>
            <a:r>
              <a:rPr lang="ru-RU" sz="2300" b="1" i="1" dirty="0" smtClean="0"/>
              <a:t>Механизм однодискового сцепления </a:t>
            </a:r>
          </a:p>
          <a:p>
            <a:pPr algn="ctr">
              <a:buNone/>
            </a:pPr>
            <a:r>
              <a:rPr lang="ru-RU" sz="2300" b="1" i="1" dirty="0" smtClean="0"/>
              <a:t>(автомобиль КАМАЗ)</a:t>
            </a:r>
            <a:endParaRPr lang="ru-RU" b="1" i="1" dirty="0"/>
          </a:p>
        </p:txBody>
      </p:sp>
      <p:pic>
        <p:nvPicPr>
          <p:cNvPr id="4" name="Рисунок 3" descr="СЦ19"/>
          <p:cNvPicPr/>
          <p:nvPr/>
        </p:nvPicPr>
        <p:blipFill>
          <a:blip r:embed="rId2" cstate="print">
            <a:grayscl/>
            <a:lum bright="-10000" contrast="30000"/>
          </a:blip>
          <a:srcRect/>
          <a:stretch>
            <a:fillRect/>
          </a:stretch>
        </p:blipFill>
        <p:spPr bwMode="auto">
          <a:xfrm>
            <a:off x="1412776" y="205172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Устройство однодискового сцепления с периферийными пружинами и рычагами включения сцепления</a:t>
            </a:r>
            <a:endParaRPr lang="ru-RU" sz="2800" b="1" i="1" dirty="0"/>
          </a:p>
        </p:txBody>
      </p:sp>
      <p:pic>
        <p:nvPicPr>
          <p:cNvPr id="6" name="Рисунок 5" descr="Устройство однодискового сцепления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36712" y="1979712"/>
            <a:ext cx="511256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Двухдисковое сцепление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7020272"/>
            <a:ext cx="666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– кожух с лепестковой диафрагменной пружиной; </a:t>
            </a:r>
          </a:p>
          <a:p>
            <a:r>
              <a:rPr lang="ru-RU" dirty="0" smtClean="0"/>
              <a:t>2 – нажимной диск сцепления; 3 – маховик двигателя; </a:t>
            </a:r>
          </a:p>
          <a:p>
            <a:r>
              <a:rPr lang="ru-RU" dirty="0" smtClean="0"/>
              <a:t>4 – ведомый диск сцепления со ступицей, демпфером и фрикционными накладками.</a:t>
            </a:r>
            <a:endParaRPr lang="ru-RU" dirty="0"/>
          </a:p>
        </p:txBody>
      </p:sp>
      <p:pic>
        <p:nvPicPr>
          <p:cNvPr id="6" name="Рисунок 5" descr="http://rtsh.ru/images/exam_im/clutch_two_disk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6672" y="1619672"/>
            <a:ext cx="59766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254452" cy="893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Многодисковые сцепления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7020272"/>
            <a:ext cx="666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– кожух сцепления с нажимной диафрагменной пружиной; </a:t>
            </a:r>
          </a:p>
          <a:p>
            <a:r>
              <a:rPr lang="ru-RU" dirty="0" smtClean="0"/>
              <a:t>2 и 6 – диски сцепления (2 – металлические, 6 – фрикционные); </a:t>
            </a:r>
          </a:p>
          <a:p>
            <a:r>
              <a:rPr lang="ru-RU" dirty="0" smtClean="0"/>
              <a:t>3 – ведомая шестерня; 4 – обод корпуса узла сцепления; </a:t>
            </a:r>
          </a:p>
          <a:p>
            <a:r>
              <a:rPr lang="ru-RU" dirty="0" smtClean="0"/>
              <a:t>5 – маховик.</a:t>
            </a:r>
            <a:endParaRPr lang="ru-RU" dirty="0"/>
          </a:p>
        </p:txBody>
      </p:sp>
      <p:pic>
        <p:nvPicPr>
          <p:cNvPr id="7" name="Сцепление" descr="Сцепление многодисковое сухое">
            <a:hlinkClick r:id="rId2" tgtFrame="&quot;_blank&quot;"/>
          </p:cNvPr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04664" y="1547664"/>
            <a:ext cx="59766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Сдвоенное сцепление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84887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/>
              <a:t>На легковых автомобилях сдвоенное сухое сцепление используют в компактных механических коробках передач с автоматизированным управлением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000" dirty="0" smtClean="0"/>
              <a:t>1 - сцепление №1; 2 - сцепление №2; 3 – нажимной диск №2; 4 – нажимная диафрагменная пружина №2; 5 – первичные валы № 1 и 2; 6 – выжимной подшипник №1; 7 - выжимной подшипник №2; 8 - нажимная диафрагменная пружина №1; 9 – наружный кожух сцепления с внешним зубчатым венцом; 10 - внешний зубчатый венец кожуха сцепления; 11 – задний фланец коленчатого вала; 12 – Нажимной диск №1; 13 – </a:t>
            </a:r>
            <a:r>
              <a:rPr lang="ru-RU" sz="2000" dirty="0" err="1" smtClean="0"/>
              <a:t>двухмассовый</a:t>
            </a:r>
            <a:r>
              <a:rPr lang="ru-RU" sz="2000" dirty="0" smtClean="0"/>
              <a:t> маховик; 14 – </a:t>
            </a:r>
            <a:r>
              <a:rPr lang="ru-RU" sz="2000" dirty="0" err="1" smtClean="0"/>
              <a:t>демфер</a:t>
            </a:r>
            <a:r>
              <a:rPr lang="ru-RU" sz="2000" dirty="0" smtClean="0"/>
              <a:t>; 15 – ведущий диск. </a:t>
            </a:r>
          </a:p>
          <a:p>
            <a:pPr algn="ctr">
              <a:buNone/>
            </a:pPr>
            <a:r>
              <a:rPr lang="ru-RU" sz="2400" b="1" i="1" dirty="0" smtClean="0"/>
              <a:t>Сухое сдвоенное двухдисковое сцепление автомобиля </a:t>
            </a:r>
            <a:r>
              <a:rPr lang="ru-RU" sz="2400" b="1" i="1" dirty="0" err="1" smtClean="0"/>
              <a:t>Volkswagen</a:t>
            </a:r>
            <a:endParaRPr lang="ru-RU" sz="2400" b="1" i="1" dirty="0"/>
          </a:p>
        </p:txBody>
      </p:sp>
      <p:pic>
        <p:nvPicPr>
          <p:cNvPr id="5" name="Рисунок 4" descr="К А и Т - 0001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44" y="1907704"/>
            <a:ext cx="496855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1027</Words>
  <Application>Microsoft Office PowerPoint</Application>
  <PresentationFormat>Экран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Times New Roman</vt:lpstr>
      <vt:lpstr>Тема Office</vt:lpstr>
      <vt:lpstr>Сцепление автомобилей и тракторов </vt:lpstr>
      <vt:lpstr>Презентация PowerPoint</vt:lpstr>
      <vt:lpstr>Требования к сцеплениям</vt:lpstr>
      <vt:lpstr>Классификация сцепления </vt:lpstr>
      <vt:lpstr>Конструкции механизмов сцепления</vt:lpstr>
      <vt:lpstr>Устройство однодискового сцепления с периферийными пружинами и рычагами включения сцепления</vt:lpstr>
      <vt:lpstr>Двухдисковое сцепление</vt:lpstr>
      <vt:lpstr>Многодисковые сцепления </vt:lpstr>
      <vt:lpstr>Сдвоенное сцепление</vt:lpstr>
      <vt:lpstr>Схема сдвоенного сцепления работающего в масляной ванне и с электрогидравлическим управлением</vt:lpstr>
      <vt:lpstr>Центробежное сцепление</vt:lpstr>
      <vt:lpstr>Гидравлическое сцепление</vt:lpstr>
      <vt:lpstr>Презентация PowerPoint</vt:lpstr>
      <vt:lpstr>Электромагнитное сцепление</vt:lpstr>
      <vt:lpstr>Ведомый диск сцепления</vt:lpstr>
      <vt:lpstr>Виды ведомых дисков сцепления</vt:lpstr>
      <vt:lpstr>Механический привод сцепления</vt:lpstr>
      <vt:lpstr>Гидравлический привод сцепления</vt:lpstr>
      <vt:lpstr>Пневмогидравлический привод сцепления</vt:lpstr>
      <vt:lpstr>Пневматический привод сцепления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автомобилей, тракторов и их систем</dc:title>
  <dc:creator>Stas</dc:creator>
  <cp:lastModifiedBy>Пользователь</cp:lastModifiedBy>
  <cp:revision>32</cp:revision>
  <dcterms:created xsi:type="dcterms:W3CDTF">2019-09-04T05:36:12Z</dcterms:created>
  <dcterms:modified xsi:type="dcterms:W3CDTF">2024-10-17T07:36:00Z</dcterms:modified>
</cp:coreProperties>
</file>