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30"/>
  </p:notesMasterIdLst>
  <p:handoutMasterIdLst>
    <p:handoutMasterId r:id="rId31"/>
  </p:handoutMasterIdLst>
  <p:sldIdLst>
    <p:sldId id="604" r:id="rId2"/>
    <p:sldId id="605" r:id="rId3"/>
    <p:sldId id="606" r:id="rId4"/>
    <p:sldId id="607" r:id="rId5"/>
    <p:sldId id="631" r:id="rId6"/>
    <p:sldId id="629" r:id="rId7"/>
    <p:sldId id="628" r:id="rId8"/>
    <p:sldId id="609" r:id="rId9"/>
    <p:sldId id="610" r:id="rId10"/>
    <p:sldId id="611" r:id="rId11"/>
    <p:sldId id="624" r:id="rId12"/>
    <p:sldId id="625" r:id="rId13"/>
    <p:sldId id="621" r:id="rId14"/>
    <p:sldId id="612" r:id="rId15"/>
    <p:sldId id="626" r:id="rId16"/>
    <p:sldId id="627" r:id="rId17"/>
    <p:sldId id="623" r:id="rId18"/>
    <p:sldId id="613" r:id="rId19"/>
    <p:sldId id="622" r:id="rId20"/>
    <p:sldId id="630" r:id="rId21"/>
    <p:sldId id="614" r:id="rId22"/>
    <p:sldId id="615" r:id="rId23"/>
    <p:sldId id="616" r:id="rId24"/>
    <p:sldId id="617" r:id="rId25"/>
    <p:sldId id="620" r:id="rId26"/>
    <p:sldId id="619" r:id="rId27"/>
    <p:sldId id="618" r:id="rId28"/>
    <p:sldId id="602" r:id="rId29"/>
  </p:sldIdLst>
  <p:sldSz cx="9144000" cy="6858000" type="screen4x3"/>
  <p:notesSz cx="6784975" cy="9856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9933FF"/>
    <a:srgbClr val="66FF66"/>
    <a:srgbClr val="04FC33"/>
    <a:srgbClr val="009900"/>
    <a:srgbClr val="D5C92B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80" d="100"/>
          <a:sy n="80" d="100"/>
        </p:scale>
        <p:origin x="-87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616" y="-108"/>
      </p:cViewPr>
      <p:guideLst>
        <p:guide orient="horz" pos="3104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06A9D30D-C3AC-471C-841C-0B7780A17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3BF993-F014-4DD8-9479-89D93B8081FB}" type="datetimeFigureOut">
              <a:rPr lang="ru-RU"/>
              <a:pPr>
                <a:defRPr/>
              </a:pPr>
              <a:t>26.09.2012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3" y="4681538"/>
            <a:ext cx="5429250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3338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9AA567-82B1-485E-AB99-98EBD1AB0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A9749-CF99-462F-9B47-630A9F583A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803CE-4B57-4C28-9D17-12833B2ACF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39834-8D87-426A-9503-B063348397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5CE45-7801-402D-986B-D8FF222C8C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4ECE2A-A2D6-4F16-869C-C45E6397DC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FA668-7DD4-4EDD-846F-AFC41927AC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E787B-5FA8-4135-99FB-2391E75F34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7C6AC-1A34-429B-993A-E2247F2B96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F2F026-1F2A-4FCA-B781-3B46D09496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55FCD-2F85-45BE-8B53-D0192C3590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51DB4F57-A8EF-4A7E-AB5E-F7EE79BCA3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AA363EA-7408-473E-9E38-3CC285C8D1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DMP.M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FBR.M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GR.M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RCS.M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&#1040;&#1085;&#1080;&#1084;&#1072;&#1094;&#1080;&#1103;%20&#1050;&#1059;&#1050;.MPG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&#1059;&#1087;&#1072;&#1082;&#1086;&#1074;&#1082;&#1072;%20&#1088;&#1091;&#1083;&#1086;&#1085;&#1086;&#1074;.wm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tube.M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2;&#1086;&#1080;%20&#1076;&#1086;&#1082;&#1091;&#1084;&#1077;&#1085;&#1090;&#1099;\&#1052;&#1086;&#1080;%20&#1074;&#1080;&#1076;&#1077;&#1086;&#1079;&#1072;&#1087;&#1080;&#1089;&#1080;\roto.MP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79208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itchFamily="34" charset="0"/>
              </a:rPr>
              <a:t>ТЕМА:</a:t>
            </a:r>
            <a:r>
              <a:rPr lang="ru-RU" sz="3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3600" cap="all" dirty="0" smtClean="0">
                <a:solidFill>
                  <a:srgbClr val="FF0000"/>
                </a:solidFill>
              </a:rPr>
              <a:t>Машины для заготовки кормов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/>
          <a:lstStyle/>
          <a:p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4000" dirty="0" smtClean="0">
                <a:solidFill>
                  <a:schemeClr val="accent2"/>
                </a:solidFill>
                <a:latin typeface="Arial Narrow" pitchFamily="34" charset="0"/>
              </a:rPr>
              <a:t>ВОПРОСЫ:</a:t>
            </a:r>
            <a:r>
              <a:rPr lang="ru-RU" sz="4000" dirty="0" smtClean="0">
                <a:latin typeface="Arial Narrow" pitchFamily="34" charset="0"/>
              </a:rPr>
              <a:t> </a:t>
            </a:r>
            <a:r>
              <a:rPr lang="ru-RU" sz="4000" b="1" dirty="0" smtClean="0">
                <a:latin typeface="Arial Narrow" pitchFamily="34" charset="0"/>
              </a:rPr>
              <a:t/>
            </a:r>
            <a:br>
              <a:rPr lang="ru-RU" sz="4000" b="1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1.</a:t>
            </a:r>
            <a:r>
              <a:rPr lang="ru-RU" sz="4000" dirty="0" smtClean="0"/>
              <a:t> Технологии заготовки кормов. Агротехнические  требования</a:t>
            </a:r>
            <a:r>
              <a:rPr lang="ru-RU" sz="4000" dirty="0" smtClean="0">
                <a:latin typeface="Arial Narrow" pitchFamily="34" charset="0"/>
              </a:rPr>
              <a:t>. </a:t>
            </a:r>
            <a:br>
              <a:rPr lang="ru-RU" sz="4000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2.</a:t>
            </a:r>
            <a:r>
              <a:rPr lang="ru-RU" sz="4000" dirty="0" smtClean="0"/>
              <a:t> Классификация машин для заготовки кормов</a:t>
            </a:r>
            <a:r>
              <a:rPr lang="ru-RU" sz="4000" dirty="0" smtClean="0">
                <a:latin typeface="Arial Narrow" pitchFamily="34" charset="0"/>
              </a:rPr>
              <a:t>. </a:t>
            </a:r>
            <a:br>
              <a:rPr lang="ru-RU" sz="4000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3.</a:t>
            </a:r>
            <a:r>
              <a:rPr lang="ru-RU" sz="4000" dirty="0" smtClean="0"/>
              <a:t> Типы режущих аппаратов</a:t>
            </a:r>
            <a:r>
              <a:rPr lang="ru-RU" sz="4000" dirty="0" smtClean="0">
                <a:latin typeface="Arial Narrow" pitchFamily="34" charset="0"/>
              </a:rPr>
              <a:t>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9933FF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1" name="Rectangle 1"/>
          <p:cNvSpPr>
            <a:spLocks noChangeArrowheads="1"/>
          </p:cNvSpPr>
          <p:nvPr/>
        </p:nvSpPr>
        <p:spPr bwMode="auto">
          <a:xfrm>
            <a:off x="0" y="328150"/>
            <a:ext cx="9144000" cy="620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Вопрос №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Классификация МЗК.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Косилки: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А). По способу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агрегатирования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навесные (КС-2,1; КРН-2,1);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полунавесные (КДП-4);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прицепные (КТП-6);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самоходные (КПС-5Г; МАКДОН).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Б). По типу режущего аппарата: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сегментно-пальцевые (КС-2,1);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дисковые (КРН-2,1;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DICKO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-3000);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барабанные.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В). По количеству режущих аппаратов: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однобрусные (КС-2,1; КРН-2,1);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двухбрусные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(КДП-4; КЛААС);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трехбрусные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(КТП-6 ; КПР-9).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Г). По принципу работы: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с раздавливанием стеблей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косилки-плющилки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КПРН-3;КПС-5Г);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без раздавливания стеблей.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MP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03909"/>
            <a:ext cx="9144000" cy="6650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BR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03909"/>
            <a:ext cx="9144000" cy="6650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Принцип работы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518" y="692696"/>
            <a:ext cx="8550950" cy="2736304"/>
          </a:xfrm>
          <a:prstGeom prst="rect">
            <a:avLst/>
          </a:prstGeom>
          <a:noFill/>
        </p:spPr>
      </p:pic>
      <p:pic>
        <p:nvPicPr>
          <p:cNvPr id="4" name="Picture 2" descr="Косилка-плющилка КПС-5Г. Общее устройство плющилок вид сверх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657599"/>
            <a:ext cx="2705100" cy="3200401"/>
          </a:xfrm>
          <a:prstGeom prst="rect">
            <a:avLst/>
          </a:prstGeom>
          <a:noFill/>
        </p:spPr>
      </p:pic>
      <p:pic>
        <p:nvPicPr>
          <p:cNvPr id="5" name="Picture 4" descr="Косилка-плющилка КПС-5Г. Общее устройство плющило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717032"/>
            <a:ext cx="2857500" cy="16192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88024" y="5517232"/>
            <a:ext cx="21419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/>
              <a:t>Основные части косилки:</a:t>
            </a:r>
          </a:p>
          <a:p>
            <a:r>
              <a:rPr lang="ru-RU" sz="1000" dirty="0" smtClean="0"/>
              <a:t>1 Отгибочный брус</a:t>
            </a:r>
          </a:p>
          <a:p>
            <a:r>
              <a:rPr lang="ru-RU" sz="1000" dirty="0" smtClean="0"/>
              <a:t>2 Мотовило</a:t>
            </a:r>
          </a:p>
          <a:p>
            <a:r>
              <a:rPr lang="ru-RU" sz="1000" dirty="0" smtClean="0"/>
              <a:t>3 Режущий аппарат</a:t>
            </a:r>
          </a:p>
          <a:p>
            <a:r>
              <a:rPr lang="ru-RU" sz="1000" dirty="0" smtClean="0"/>
              <a:t>4 Шнек</a:t>
            </a:r>
          </a:p>
          <a:p>
            <a:r>
              <a:rPr lang="ru-RU" sz="1000" dirty="0" smtClean="0"/>
              <a:t>5Плющильный аппарат</a:t>
            </a:r>
          </a:p>
          <a:p>
            <a:r>
              <a:rPr lang="ru-RU" sz="1000" dirty="0" smtClean="0"/>
              <a:t>6 Щитки </a:t>
            </a:r>
            <a:r>
              <a:rPr lang="ru-RU" sz="1000" dirty="0" err="1" smtClean="0"/>
              <a:t>валкообразователи</a:t>
            </a:r>
            <a:endParaRPr lang="ru-RU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188640"/>
            <a:ext cx="27638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КПС-5Г и Е 303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7" name="Rectangle 1"/>
          <p:cNvSpPr>
            <a:spLocks noChangeArrowheads="1"/>
          </p:cNvSpPr>
          <p:nvPr/>
        </p:nvSpPr>
        <p:spPr bwMode="auto">
          <a:xfrm>
            <a:off x="0" y="61555"/>
            <a:ext cx="9144000" cy="28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2. Грабли,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ворошители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валкообразователи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сдваиватели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валков: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	А). По способу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агрегатирования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навесные (ГВР-6;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GR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RSC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EAGLE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полунавесные (ГВК-6;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GR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RSC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EAGLE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прицепные (ГП-14;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GR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RSC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EAGLE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; ВОЛЬТО, ЛАЙНЕР).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Б). По типу рабочего органа: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зубовые (ГП-7; ГП-14; ГПП-6);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роторные (ГВР-6; ВРН-4;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GR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ВОЛЬТО; ЛАЙНЕР);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 колесно-пальцевые (ГВК-6;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RSC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EAGLE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ДОМИНАТОР: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V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12;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V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14).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3218" name="Rectangle 2"/>
          <p:cNvSpPr>
            <a:spLocks noChangeArrowheads="1"/>
          </p:cNvSpPr>
          <p:nvPr/>
        </p:nvSpPr>
        <p:spPr bwMode="auto">
          <a:xfrm>
            <a:off x="0" y="2810738"/>
            <a:ext cx="9144000" cy="404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3. Подборщики.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А). По виду выполняемой работы: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подборщики-копнители (ПК-1.6);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подборщики-стогообразователи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(СПТ-60);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подборщики-самопогрузчики полуприцепы (КЛААС);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подборщики-приставки для кормоуборочных комбайнов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пресс-подборщики предназначены для прессования сена, сенажа и соломы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Б). По конструкции подбирающего органа: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- барабанные с пружинными  пальцами;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барабанные с убирающимися  пальцами;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полотенно-пальцевые;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цепочно-пальцевые.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03909"/>
            <a:ext cx="9144000" cy="6650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CS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03909"/>
            <a:ext cx="9144000" cy="6650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Общий ви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2381250" cy="1428750"/>
          </a:xfrm>
          <a:prstGeom prst="rect">
            <a:avLst/>
          </a:prstGeom>
          <a:noFill/>
        </p:spPr>
      </p:pic>
      <p:pic>
        <p:nvPicPr>
          <p:cNvPr id="37892" name="Picture 4" descr="Принцип работы ГП-1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772816"/>
            <a:ext cx="2861303" cy="17167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645024"/>
            <a:ext cx="28620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Устройство секции ГП: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1. Пружинные зубья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2. Сбрасывающая решетка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3. Центральная секция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4. Боковые секции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Сница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6. Растяжки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7. Самоустанавливающиеся опорные колёса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8. Прицепное устройство</a:t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Механизм подъёма зубьев (не показан)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Устройство секц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5500" y="0"/>
            <a:ext cx="3238500" cy="13620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07904" y="0"/>
            <a:ext cx="22017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Устройство секции ГВК: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1. Рабочие колеса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2. Опорные колеса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3. Регулятор высоты хода рабочих колес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4. Рама секции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5. Прицепное устройство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Работа ГВК-6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59" y="2294264"/>
            <a:ext cx="2952329" cy="1771398"/>
          </a:xfrm>
          <a:prstGeom prst="rect">
            <a:avLst/>
          </a:prstGeom>
          <a:noFill/>
        </p:spPr>
      </p:pic>
      <p:pic>
        <p:nvPicPr>
          <p:cNvPr id="9" name="Picture 6" descr="работа ГВК-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1" y="1412776"/>
            <a:ext cx="3042587" cy="864096"/>
          </a:xfrm>
          <a:prstGeom prst="rect">
            <a:avLst/>
          </a:prstGeom>
          <a:noFill/>
        </p:spPr>
      </p:pic>
      <p:pic>
        <p:nvPicPr>
          <p:cNvPr id="10" name="Picture 8" descr="работа ГВР-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72133" y="3717032"/>
            <a:ext cx="3371867" cy="202312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164288" y="6237312"/>
            <a:ext cx="995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ГВР-6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89" name="Rectangle 1"/>
          <p:cNvSpPr>
            <a:spLocks noChangeArrowheads="1"/>
          </p:cNvSpPr>
          <p:nvPr/>
        </p:nvSpPr>
        <p:spPr bwMode="auto">
          <a:xfrm>
            <a:off x="0" y="260648"/>
            <a:ext cx="9144000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Стоговозы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стогометатели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(СП-60); (ПКС-1,6; КУН-10; ПФ-0,5).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5. Комбайны (полевые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измельчители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Прицепные (КДП-3000; КПИ-Ф-2,4А; КПИ-Ф-3,0; КПКУ-75);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Полунавесные (КПК-3000 «ПОЛЕСЬЕ»);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В). Самоходные (КСК-100А; ДОН-680М; РСМ1414; МАССЕЙ ФЮРГЮСОН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MF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9220;   НЬЮ ХОЛЛАНД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FX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-30;  ЯГУАР-830).</a:t>
            </a:r>
          </a:p>
        </p:txBody>
      </p:sp>
      <p:sp>
        <p:nvSpPr>
          <p:cNvPr id="396290" name="Rectangle 2"/>
          <p:cNvSpPr>
            <a:spLocks noChangeArrowheads="1"/>
          </p:cNvSpPr>
          <p:nvPr/>
        </p:nvSpPr>
        <p:spPr bwMode="auto">
          <a:xfrm>
            <a:off x="0" y="2852936"/>
            <a:ext cx="8963472" cy="312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Комплектация кормоуборочных комбайнов: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измельчитель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металлодетектором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камнедетектором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подборщик;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жатка для трав;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жатка для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грубостебельных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(силосных) культур;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жатка для уборки початков кукурузы;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транспортная тележка для жаток.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Кроме того комбайны могут быть использованы как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энергосредство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для работы с косилками, жатками для скашивания зерновых культур.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027003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Основными рабочими органами кормоуборочных машин являются режущие и измельчающие аппараты.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305800" cy="1143000"/>
          </a:xfrm>
        </p:spPr>
        <p:txBody>
          <a:bodyPr/>
          <a:lstStyle/>
          <a:p>
            <a:r>
              <a:rPr lang="ru-RU" dirty="0" smtClean="0"/>
              <a:t>КСК-100, ДОН-680</a:t>
            </a:r>
            <a:endParaRPr lang="ru-RU" dirty="0"/>
          </a:p>
        </p:txBody>
      </p:sp>
      <p:pic>
        <p:nvPicPr>
          <p:cNvPr id="38914" name="Picture 2" descr="Косилка измельчитель. Кормоуборочный комбайн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556792"/>
            <a:ext cx="2714625" cy="14287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220072" y="3501008"/>
            <a:ext cx="3600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Основные части комбайна:</a:t>
            </a:r>
            <a:br>
              <a:rPr lang="ru-RU" sz="1800" dirty="0" smtClean="0"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latin typeface="Arial" pitchFamily="34" charset="0"/>
                <a:cs typeface="Arial" pitchFamily="34" charset="0"/>
              </a:rPr>
              <a:t>1    Мотовило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2 Режущий аппарат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3 Суживающий шнек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4 Питающие вальцы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5 Прессующие вальцы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Противорежущая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пластина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7 Барабан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Силосопровод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6" name="Picture 4" descr="http://felisov.narod.ru/pictures/izmelchitel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5567784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05800" cy="866360"/>
          </a:xfrm>
        </p:spPr>
        <p:txBody>
          <a:bodyPr>
            <a:normAutofit/>
          </a:bodyPr>
          <a:lstStyle/>
          <a:p>
            <a:pPr lvl="0" algn="ctr"/>
            <a:r>
              <a:rPr lang="ru-RU" sz="2400" b="1" dirty="0" smtClean="0"/>
              <a:t>1.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> Технология заготовки рассыпного сена.</a:t>
            </a:r>
            <a:endParaRPr lang="ru-RU" sz="2400" b="1" dirty="0"/>
          </a:p>
        </p:txBody>
      </p:sp>
      <p:sp>
        <p:nvSpPr>
          <p:cNvPr id="373761" name="Rectangle 1"/>
          <p:cNvSpPr>
            <a:spLocks noChangeArrowheads="1"/>
          </p:cNvSpPr>
          <p:nvPr/>
        </p:nvSpPr>
        <p:spPr bwMode="auto">
          <a:xfrm>
            <a:off x="323528" y="1219441"/>
            <a:ext cx="849694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Кошение КС-2,1, КДП-4, КТП-6, КРН-2,1 или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Кошение с плющением КПРН-3, Е-301, КПС-5Г 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Естественная сушка в поле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Ворошение ГВК-6, ГВР-6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Сгребание и обор. валков ГВК-6, ГВР-6, ГП-14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Подбор валков с образованием колеи или стягов ПК-1,6, СПТ-60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Транспортировка копен и стогов к месту скирдования ВШН-3,  КУН-10, СП-60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Скирдование ПФ-0,5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Активное вентилирование УВС-10, УВС-16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Малоэффективный способ: потери сена и питательных элементов высок.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Для снижения применяется активное вентилирование. В этом случае повышается себестоимость продукции.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31840" y="0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ДОН-680М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Анимация КУК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433467"/>
            <a:ext cx="8030666" cy="6424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265" name="Picture 1" descr="Слайд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7" name="Rectangle 1"/>
          <p:cNvSpPr>
            <a:spLocks noChangeArrowheads="1"/>
          </p:cNvSpPr>
          <p:nvPr/>
        </p:nvSpPr>
        <p:spPr bwMode="auto">
          <a:xfrm>
            <a:off x="0" y="1128370"/>
            <a:ext cx="9144000" cy="460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Вопрос №3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Классификация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режущих аппаратов.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1. По принципу резания.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Бесподпорного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резания (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V</a:t>
            </a:r>
            <a:r>
              <a:rPr kumimoji="0" lang="ru-RU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=50…60 м/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!!!):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ротационно-барабанные;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ротационно-дисковые.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Преимущества: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возможность увеличения рабочей скорости  машины соответственно производительности;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простота конструкции, надежность.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Недостатки: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измельчение трав, что приводит к повышенным потерям;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высокие энергоемкость и металлоемкость.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2068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000" dirty="0" smtClean="0">
                <a:latin typeface="Arial" pitchFamily="34" charset="0"/>
                <a:cs typeface="Arial" pitchFamily="34" charset="0"/>
              </a:rPr>
              <a:t>Б). Подпорного резания    (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000" baseline="-300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=1,5…3,0 м/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!!!!):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- сегментно-пальцевые;</a:t>
            </a:r>
            <a:r>
              <a:rPr lang="ru-RU" sz="2000" i="1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Преимущества: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не измельчают растения, обеспечивают «чистый срез»;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меньшая энергоемкость;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Недостатки: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при работе возникают знакопеременные силы инерции, что ограничивает повышение рабочих скоростей соответственно производительности;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сложность конструкции.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	- </a:t>
            </a:r>
            <a:r>
              <a:rPr lang="ru-RU" sz="2000" dirty="0" err="1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безпальцевые</a:t>
            </a:r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двухножевые</a:t>
            </a:r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);</a:t>
            </a:r>
            <a:r>
              <a:rPr lang="ru-RU" sz="2000" i="1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Преимущества: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не измельчают растения, обеспечивают «чистый срез»;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меньшая энергоемкость;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ход ножа в два раза меньше, что позволяет повышение рабочих скоростей соответственно производительности;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Недостатки: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сложность конструкции;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затруднена замена сегментов.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3" name="Rectangle 1"/>
          <p:cNvSpPr>
            <a:spLocks noChangeArrowheads="1"/>
          </p:cNvSpPr>
          <p:nvPr/>
        </p:nvSpPr>
        <p:spPr bwMode="auto">
          <a:xfrm>
            <a:off x="0" y="1196752"/>
            <a:ext cx="9144000" cy="435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2. По типу привода.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Плоские: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ременная передача;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зубчатая передача;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аксиальный кривошипно-ползунный механизм;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Пространственные: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дезаксиальный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кривошипно-ползунный механизм;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коромыслом;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колебательным валом;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 механизм качающейся вилки (МКВ);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 механизм качающейся шайбы (МКШ);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планетарный  механизм (ШУМАХЕР).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1" name="Rectangle 1"/>
          <p:cNvSpPr>
            <a:spLocks noChangeArrowheads="1"/>
          </p:cNvSpPr>
          <p:nvPr/>
        </p:nvSpPr>
        <p:spPr bwMode="auto">
          <a:xfrm>
            <a:off x="0" y="35763"/>
            <a:ext cx="9144000" cy="678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Современные приводы  режущих аппаратов типы сегментно-пальцевых режущих аппаратов (СПРА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Основными параметрами СПРА являются: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 – шаг сегмента; </a:t>
            </a:r>
            <a:b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– шаг пальцев;</a:t>
            </a:r>
            <a:b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– ход ножа.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зависимости от соотношения этих параметров  различают следующие типы СПРА: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1. Нормального резания с одинарным пробегом ножа: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н=76,2 мм  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применяются на  косилках, жатках  для среза трав, зерновых и технических  культур;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н=90  мм  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применяются для среза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грубостебельных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культур.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2. Нормального резания с двойным пробегом ножа: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а). 2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с=2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н=101,6 мм  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применяются на  косилках для степных трав;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 2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с=2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н=152,4 мм  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применяются на косилках и жатках.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Нормального резания с некратным ходом ножа: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с=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где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&lt;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&lt;2; </a:t>
            </a:r>
            <a:b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например, на валковых жатках 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п=76,2 мм</a:t>
            </a:r>
            <a:r>
              <a:rPr kumimoji="0" lang="tt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н=140 мм; 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=1,84. </a:t>
            </a:r>
            <a:b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Низкого резания: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с=</a:t>
            </a:r>
            <a:r>
              <a:rPr kumimoji="0" lang="tt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н=76,2 мм 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применяются на  косилках ;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б).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с=2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н=</a:t>
            </a:r>
            <a:r>
              <a:rPr kumimoji="0" lang="tt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101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,6 мм  -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применяются на прицепных комбайнах.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Среднего резания: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с=</a:t>
            </a:r>
            <a:r>
              <a:rPr kumimoji="0" lang="en-US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kt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п=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=76,2 мм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t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101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,6 мм где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1,2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&lt;</a:t>
            </a:r>
            <a:r>
              <a:rPr kumimoji="0" lang="en-US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&lt;1,4. </a:t>
            </a:r>
            <a:b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Встречаются на  зарубежных косилках.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5" name="Rectangle 1"/>
          <p:cNvSpPr>
            <a:spLocks noChangeArrowheads="1"/>
          </p:cNvSpPr>
          <p:nvPr/>
        </p:nvSpPr>
        <p:spPr bwMode="auto">
          <a:xfrm>
            <a:off x="0" y="700723"/>
            <a:ext cx="9144000" cy="533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Классификация измельчающих аппаратов.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1. По конструкции питающих устройств: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По количеству  и размещению вальцов;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два верхних и два нижних;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два верхних и три нижних.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По наличию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металлодетектора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камнедетектора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без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металлодетектора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камнедетектора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только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металлодетектором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(КСК-100А; ДОН-680М);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металлодетектором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камнедетектором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(ЯГУАР-830).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2. По конструкции измельчающих устройств: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Дисковые;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Барабанные: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прямым размещением ножей;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косым размещением ножей;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V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-образным (шевронным) размещением ножей.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64704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Вопрос №</a:t>
            </a:r>
            <a:r>
              <a:rPr lang="en-US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Тенденции развития МЗК.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увеличение мощности двигателя , ширины захвата, пропускной способности, соответственно производительности;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автоматизация технологического процесса на основе использования бортовых компьютеров, автопилотов,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автокопиров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поверхности поля, сканеров,  камер наблюдения и видеотехники, спутниковых навигационных систем «ГЛОНАСС» и «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GPS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оснащение электрогидравлическими системами;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использование модульности на основе приставок (адаптеров);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оснащение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металлодетекторами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камнедетекторами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установка устройств для предварительного измельчения на пресс-подборщиках;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- использование современных высокопрочных износостойких материалов.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50825" y="549275"/>
            <a:ext cx="874077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/>
            <a:endParaRPr lang="ru-RU" sz="3600" b="1">
              <a:solidFill>
                <a:schemeClr val="tx2"/>
              </a:solidFill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395288" y="549275"/>
            <a:ext cx="8367712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endParaRPr lang="ru-RU" dirty="0">
              <a:solidFill>
                <a:schemeClr val="hlink"/>
              </a:solidFill>
            </a:endParaRPr>
          </a:p>
          <a:p>
            <a:pPr marL="342900" indent="-342900" algn="ctr"/>
            <a:endParaRPr lang="tt-RU" sz="4400" dirty="0"/>
          </a:p>
          <a:p>
            <a:pPr marL="342900" indent="-342900" algn="ctr"/>
            <a:r>
              <a:rPr lang="tt-RU" sz="4800" dirty="0"/>
              <a:t>Игътибарыгыз өчен рәхмәт!</a:t>
            </a:r>
            <a:endParaRPr lang="ru-RU" sz="4800" dirty="0"/>
          </a:p>
          <a:p>
            <a:pPr marL="342900" indent="-342900" algn="ctr"/>
            <a:endParaRPr lang="ru-RU" sz="4800" dirty="0"/>
          </a:p>
          <a:p>
            <a:pPr marL="342900" indent="-342900" algn="ctr"/>
            <a:r>
              <a:rPr lang="ru-RU" sz="4800" dirty="0"/>
              <a:t>Спасибо за внимание!</a:t>
            </a:r>
          </a:p>
          <a:p>
            <a:pPr marL="342900" indent="-342900" algn="ctr"/>
            <a:endParaRPr lang="ru-RU" sz="4800" dirty="0"/>
          </a:p>
          <a:p>
            <a:pPr marL="342900" indent="-342900" algn="ctr"/>
            <a:r>
              <a:rPr lang="en-US" sz="4800" dirty="0"/>
              <a:t>Thanks for attention!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268760"/>
          </a:xfrm>
        </p:spPr>
        <p:txBody>
          <a:bodyPr>
            <a:noAutofit/>
          </a:bodyPr>
          <a:lstStyle/>
          <a:p>
            <a:pPr lvl="0"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.Технология заготовки сена в прессованном виде.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" y="1484784"/>
            <a:ext cx="8229600" cy="5544616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1484784"/>
            <a:ext cx="8229600" cy="4839816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484785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1 или 2 – 3 – 4 – 5 – 10 (подбор с прессованием  ПС-1,6, ПРП-1,6, ПР-1,6) – 11 (Сбор тюков МТ-1, ГУТ-2,5) – 7 – 8 (на поле и 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кормохранилище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– 9 (при необходимости)</a:t>
            </a:r>
          </a:p>
          <a:p>
            <a:pPr lvl="0"/>
            <a:r>
              <a:rPr lang="ru-RU" sz="2000" dirty="0" smtClean="0">
                <a:latin typeface="Arial" pitchFamily="34" charset="0"/>
                <a:cs typeface="Arial" pitchFamily="34" charset="0"/>
              </a:rPr>
              <a:t>Снижаются потери</a:t>
            </a:r>
          </a:p>
          <a:p>
            <a:pPr lvl="0"/>
            <a:r>
              <a:rPr lang="ru-RU" sz="2000" dirty="0" smtClean="0">
                <a:latin typeface="Arial" pitchFamily="34" charset="0"/>
                <a:cs typeface="Arial" pitchFamily="34" charset="0"/>
              </a:rPr>
              <a:t>Повышается качество</a:t>
            </a:r>
          </a:p>
          <a:p>
            <a:pPr lvl="0"/>
            <a:r>
              <a:rPr lang="ru-RU" sz="2000" dirty="0" smtClean="0">
                <a:latin typeface="Arial" pitchFamily="34" charset="0"/>
                <a:cs typeface="Arial" pitchFamily="34" charset="0"/>
              </a:rPr>
              <a:t>Удобство транспортировки и хранения.</a:t>
            </a:r>
          </a:p>
          <a:p>
            <a:pPr marL="457200" lvl="0" indent="-457200" algn="just" eaLnBrk="0" hangingPunct="0">
              <a:tabLst>
                <a:tab pos="588963" algn="l"/>
              </a:tabLst>
            </a:pPr>
            <a:endParaRPr lang="ru-RU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r>
              <a:rPr lang="ru-RU" dirty="0" smtClean="0"/>
              <a:t>Снижаются потери</a:t>
            </a:r>
          </a:p>
          <a:p>
            <a:pPr lvl="0" algn="ctr"/>
            <a:r>
              <a:rPr lang="ru-RU" dirty="0" smtClean="0"/>
              <a:t>Повышается качество</a:t>
            </a:r>
          </a:p>
          <a:p>
            <a:pPr algn="ctr"/>
            <a:r>
              <a:rPr lang="ru-RU" dirty="0" smtClean="0"/>
              <a:t>Удобство транспортировки и хранения.</a:t>
            </a:r>
            <a:endParaRPr lang="ru-RU" dirty="0" smtClean="0"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79512" y="0"/>
            <a:ext cx="8964488" cy="548680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.Технология заготовки сенажа.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744596"/>
            <a:ext cx="9144000" cy="61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1 или 2 – 3 (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=50-55%) – 3 - Подбор с измельчением КСК-100А, </a:t>
            </a:r>
          </a:p>
          <a:p>
            <a:pPr>
              <a:tabLst>
                <a:tab pos="457200" algn="l"/>
              </a:tabLs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УЭС -250 +КПК-3000, Е-280, КИР-1,5,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=2-3 см – 7 – Загрузка сенажных башен и траншей, утрамбовка, герметизация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Общие  преимущества: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снижение  потерь;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повышение  качества  кормов (сохраняется высокое содержание протеина, каротина, сахара);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- зависимость от погодных условий минимальная.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А). Заготовка сенажа в траншеи и башни.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Б). Заготовка сенажа в упаковке: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 индивидуальной обмоткой  тюков в пленку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Преимущества: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снижение  потерь в поле и кормлении;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удобства при транспортировки, хранении и скармливании.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Недостатки: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пленка дорогая;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упаковка может повреждаться и разгерметизироваться, что приводит к порче корма.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Упаковка рулонов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433467"/>
            <a:ext cx="8030666" cy="64245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tabLst>
                <a:tab pos="457200" algn="l"/>
              </a:tabLst>
            </a:pP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сенаж </a:t>
            </a: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упаковке с </a:t>
            </a: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индивидуальной обмоткой  тюков в пленку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ube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692696"/>
            <a:ext cx="8676456" cy="63101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tabLst>
                <a:tab pos="457200" algn="l"/>
              </a:tabLst>
            </a:pP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С обмоткой  тюков в пленку «торец в </a:t>
            </a: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торец» (Канадская </a:t>
            </a: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технология «саванна </a:t>
            </a:r>
            <a:r>
              <a:rPr lang="ru-RU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эволюшен</a:t>
            </a: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oto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67544" y="835512"/>
            <a:ext cx="8280920" cy="60224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tabLst>
                <a:tab pos="457200" algn="l"/>
              </a:tabLst>
            </a:pP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Заготовка </a:t>
            </a: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сенажа  прессованием  в длинные пленочные мешки          (технология  «</a:t>
            </a:r>
            <a:r>
              <a:rPr lang="ru-RU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Ротопресс</a:t>
            </a:r>
            <a:r>
              <a:rPr lang="ru-RU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»)</a:t>
            </a:r>
            <a:endParaRPr lang="ru-RU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5" name="Rectangle 1"/>
          <p:cNvSpPr>
            <a:spLocks noChangeArrowheads="1"/>
          </p:cNvSpPr>
          <p:nvPr/>
        </p:nvSpPr>
        <p:spPr bwMode="auto">
          <a:xfrm>
            <a:off x="0" y="59942"/>
            <a:ext cx="9144000" cy="663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2964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4</a:t>
            </a:r>
            <a:r>
              <a:rPr lang="ru-RU" sz="2000" dirty="0" smtClean="0">
                <a:latin typeface="Arial" pitchFamily="34" charset="0"/>
                <a:ea typeface="+mj-ea"/>
                <a:cs typeface="Arial" pitchFamily="34" charset="0"/>
              </a:rPr>
              <a:t>.Технология заготовки силоса.</a:t>
            </a:r>
          </a:p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Силос заготавливают в основном из силосных культур (кукуруза, подсолнечник). Кроме того, рапс озимой, кормовая капуста, сорго и др.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Преимущества: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получение сочных кормов  с высоким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содержанием  сахара;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зависимость от погодных условий минимальная.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5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 Технология  заготовки  травяной муки</a:t>
            </a:r>
          </a:p>
          <a:p>
            <a:pPr eaLnBrk="0" hangingPunct="0"/>
            <a:r>
              <a:rPr lang="ru-RU" sz="1800" dirty="0" smtClean="0"/>
              <a:t> 2 – 3 – 4 – 5 – 12 – 7 – </a:t>
            </a:r>
            <a:r>
              <a:rPr lang="en-US" sz="1800" dirty="0" smtClean="0"/>
              <a:t>W</a:t>
            </a:r>
            <a:r>
              <a:rPr lang="ru-RU" sz="1800" dirty="0" smtClean="0"/>
              <a:t>=8…12% (АВМ-0,35, ОГМ-0,8). Сушка и приготовление травяной муки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Преимущества: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снижение  потерь;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повышение  качества  кормов (сохраняется высокое содержание протеина, каротина, сахара); 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зависимость от погодных условий минимальная.</a:t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Недостаток - расходуется  много энергии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6.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Технология заготовки плющенного зерна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Преимущества: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нет необходимости  в очистке и сушки зерна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хорошая перевариваемость животными.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Недостатки: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пленка дорогая;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 упаковка может повреждаться и разгерметизироваться, что приводит к порче корма.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3" name="Rectangle 1"/>
          <p:cNvSpPr>
            <a:spLocks noChangeArrowheads="1"/>
          </p:cNvSpPr>
          <p:nvPr/>
        </p:nvSpPr>
        <p:spPr bwMode="auto">
          <a:xfrm>
            <a:off x="0" y="1159049"/>
            <a:ext cx="914400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Агротехнические требования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Высота среза: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для естественных трав не более 6 см;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для сеяных трав не более 8 см.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Сбор сена при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W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=25-30%.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 допускается оставление  сена в рассыпном виде на поле.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Неразрывность и минимальный срок проведения всех сеноуборочных работ от кошения до закладки сена на хранение.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E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5088</TotalTime>
  <Words>474</Words>
  <Application>Microsoft Office PowerPoint</Application>
  <PresentationFormat>Экран (4:3)</PresentationFormat>
  <Paragraphs>125</Paragraphs>
  <Slides>28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ТЕМА: Машины для заготовки кормов</vt:lpstr>
      <vt:lpstr>1. Технология заготовки рассыпного сена.</vt:lpstr>
      <vt:lpstr>2.Технология заготовки сена в прессованном виде.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КСК-100, ДОН-680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КГМУ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Учебная часть</dc:creator>
  <cp:lastModifiedBy>User</cp:lastModifiedBy>
  <cp:revision>394</cp:revision>
  <dcterms:created xsi:type="dcterms:W3CDTF">2005-10-14T10:01:51Z</dcterms:created>
  <dcterms:modified xsi:type="dcterms:W3CDTF">2012-09-26T17:46:20Z</dcterms:modified>
</cp:coreProperties>
</file>