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7"/>
  </p:notesMasterIdLst>
  <p:handoutMasterIdLst>
    <p:handoutMasterId r:id="rId38"/>
  </p:handoutMasterIdLst>
  <p:sldIdLst>
    <p:sldId id="604" r:id="rId2"/>
    <p:sldId id="608" r:id="rId3"/>
    <p:sldId id="609" r:id="rId4"/>
    <p:sldId id="610" r:id="rId5"/>
    <p:sldId id="611" r:id="rId6"/>
    <p:sldId id="612" r:id="rId7"/>
    <p:sldId id="613" r:id="rId8"/>
    <p:sldId id="614" r:id="rId9"/>
    <p:sldId id="651" r:id="rId10"/>
    <p:sldId id="659" r:id="rId11"/>
    <p:sldId id="663" r:id="rId12"/>
    <p:sldId id="652" r:id="rId13"/>
    <p:sldId id="657" r:id="rId14"/>
    <p:sldId id="676" r:id="rId15"/>
    <p:sldId id="677" r:id="rId16"/>
    <p:sldId id="658" r:id="rId17"/>
    <p:sldId id="653" r:id="rId18"/>
    <p:sldId id="661" r:id="rId19"/>
    <p:sldId id="654" r:id="rId20"/>
    <p:sldId id="664" r:id="rId21"/>
    <p:sldId id="678" r:id="rId22"/>
    <p:sldId id="655" r:id="rId23"/>
    <p:sldId id="605" r:id="rId24"/>
    <p:sldId id="665" r:id="rId25"/>
    <p:sldId id="606" r:id="rId26"/>
    <p:sldId id="666" r:id="rId27"/>
    <p:sldId id="671" r:id="rId28"/>
    <p:sldId id="667" r:id="rId29"/>
    <p:sldId id="669" r:id="rId30"/>
    <p:sldId id="615" r:id="rId31"/>
    <p:sldId id="668" r:id="rId32"/>
    <p:sldId id="670" r:id="rId33"/>
    <p:sldId id="660" r:id="rId34"/>
    <p:sldId id="662" r:id="rId35"/>
    <p:sldId id="674" r:id="rId36"/>
  </p:sldIdLst>
  <p:sldSz cx="9144000" cy="6858000" type="screen4x3"/>
  <p:notesSz cx="67849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9900"/>
    <a:srgbClr val="04FC33"/>
    <a:srgbClr val="66FF66"/>
    <a:srgbClr val="D5C92B"/>
    <a:srgbClr val="FF00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93" d="100"/>
          <a:sy n="93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55" d="100"/>
          <a:sy n="55" d="100"/>
        </p:scale>
        <p:origin x="-2616" y="-108"/>
      </p:cViewPr>
      <p:guideLst>
        <p:guide orient="horz" pos="310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6A9D30D-C3AC-471C-841C-0B7780A1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3BF993-F014-4DD8-9479-89D93B8081FB}" type="datetimeFigureOut">
              <a:rPr lang="ru-RU"/>
              <a:pPr>
                <a:defRPr/>
              </a:pPr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81538"/>
            <a:ext cx="5429250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9AA567-82B1-485E-AB99-98EBD1AB0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9749-CF99-462F-9B47-630A9F583A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803CE-4B57-4C28-9D17-12833B2ACF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9834-8D87-426A-9503-B06334839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5CE45-7801-402D-986B-D8FF222C8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CE2A-A2D6-4F16-869C-C45E6397D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A668-7DD4-4EDD-846F-AFC41927A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E787B-5FA8-4135-99FB-2391E75F3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7C6AC-1A34-429B-993A-E2247F2B9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2F026-1F2A-4FCA-B781-3B46D0949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5FCD-2F85-45BE-8B53-D0192C359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1DB4F57-A8EF-4A7E-AB5E-F7EE79BCA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A363EA-7408-473E-9E38-3CC285C8D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ТЕМА: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3600" cap="all" dirty="0" smtClean="0">
                <a:solidFill>
                  <a:srgbClr val="FF0000"/>
                </a:solidFill>
              </a:rPr>
              <a:t>Машины для уборки </a:t>
            </a:r>
            <a:br>
              <a:rPr lang="ru-RU" sz="3600" cap="all" dirty="0" smtClean="0">
                <a:solidFill>
                  <a:srgbClr val="FF0000"/>
                </a:solidFill>
              </a:rPr>
            </a:br>
            <a:r>
              <a:rPr lang="ru-RU" sz="3600" cap="all" dirty="0" err="1" smtClean="0">
                <a:solidFill>
                  <a:srgbClr val="FF0000"/>
                </a:solidFill>
              </a:rPr>
              <a:t>корнеклубнеплодов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2132856"/>
            <a:ext cx="8363272" cy="4191744"/>
          </a:xfrm>
          <a:prstGeom prst="rect">
            <a:avLst/>
          </a:prstGeom>
        </p:spPr>
        <p:txBody>
          <a:bodyPr/>
          <a:lstStyle/>
          <a:p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latin typeface="Arial Narrow" pitchFamily="34" charset="0"/>
              </a:rPr>
              <a:t>ВОПРОСЫ:</a:t>
            </a:r>
            <a:r>
              <a:rPr lang="ru-RU" sz="4000" dirty="0" smtClean="0">
                <a:latin typeface="Arial Narrow" pitchFamily="34" charset="0"/>
              </a:rPr>
              <a:t> </a:t>
            </a:r>
            <a:r>
              <a:rPr lang="ru-RU" sz="4000" b="1" dirty="0" smtClean="0">
                <a:latin typeface="Arial Narrow" pitchFamily="34" charset="0"/>
              </a:rPr>
              <a:t/>
            </a:r>
            <a:br>
              <a:rPr lang="ru-RU" sz="4000" b="1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1. Виды </a:t>
            </a:r>
            <a:r>
              <a:rPr lang="ru-RU" sz="4000" dirty="0" err="1" smtClean="0">
                <a:latin typeface="Arial Narrow" pitchFamily="34" charset="0"/>
              </a:rPr>
              <a:t>корнеклубнеплодов</a:t>
            </a:r>
            <a:r>
              <a:rPr lang="ru-RU" sz="4000" dirty="0" smtClean="0">
                <a:latin typeface="Arial Narrow" pitchFamily="34" charset="0"/>
              </a:rPr>
              <a:t>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Способы уборки картофеля и свеклы. АТТ.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2. Классификация МУК и РО.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3. Тенденции развития МУК.</a:t>
            </a:r>
          </a:p>
          <a:p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атель картофеля КТН-2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95525"/>
            <a:ext cx="5715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oas.ru/files/Image/ktn1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9593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as.ru/files/Image/l6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oas.ru/files/Image/kct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17855"/>
          <a:stretch>
            <a:fillRect/>
          </a:stretch>
        </p:blipFill>
        <p:spPr bwMode="auto">
          <a:xfrm>
            <a:off x="1260624" y="1683411"/>
            <a:ext cx="7883376" cy="517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720" t="4965" b="15334"/>
          <a:stretch>
            <a:fillRect/>
          </a:stretch>
        </p:blipFill>
        <p:spPr bwMode="auto">
          <a:xfrm>
            <a:off x="0" y="0"/>
            <a:ext cx="411524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9021" t="4921" r="13481" b="3229"/>
          <a:stretch>
            <a:fillRect/>
          </a:stretch>
        </p:blipFill>
        <p:spPr bwMode="auto">
          <a:xfrm>
            <a:off x="4607496" y="0"/>
            <a:ext cx="45365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в) прицепные комбайны (ККУ-2А, КПК-3, КСК-4-1);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5" name="Рисунок 4" descr="Рис.1. Технологическая схема комбайна КПК-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76875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0"/>
            <a:ext cx="2423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ПРИЦЕПНЫЕ</a:t>
            </a: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9" t="34813" r="4645"/>
          <a:stretch>
            <a:fillRect/>
          </a:stretch>
        </p:blipFill>
        <p:spPr bwMode="auto">
          <a:xfrm>
            <a:off x="179512" y="620688"/>
            <a:ext cx="8784976" cy="27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24991"/>
          <a:stretch>
            <a:fillRect/>
          </a:stretch>
        </p:blipFill>
        <p:spPr bwMode="auto">
          <a:xfrm>
            <a:off x="1979712" y="3717032"/>
            <a:ext cx="5791200" cy="29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90840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b="27993"/>
          <a:stretch>
            <a:fillRect/>
          </a:stretch>
        </p:blipFill>
        <p:spPr bwMode="auto">
          <a:xfrm>
            <a:off x="5076056" y="2996952"/>
            <a:ext cx="30099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5856" y="260648"/>
            <a:ext cx="2423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ПРИЦЕПНЫЕ</a:t>
            </a: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63" t="874" r="1963"/>
          <a:stretch>
            <a:fillRect/>
          </a:stretch>
        </p:blipFill>
        <p:spPr bwMode="auto">
          <a:xfrm>
            <a:off x="179512" y="2204864"/>
            <a:ext cx="8784976" cy="40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27993"/>
          <a:stretch>
            <a:fillRect/>
          </a:stretch>
        </p:blipFill>
        <p:spPr bwMode="auto">
          <a:xfrm>
            <a:off x="5292080" y="1556792"/>
            <a:ext cx="30099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0"/>
            <a:ext cx="2423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САМОХОДНЫЕ</a:t>
            </a: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4192119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637228" cy="24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4221088"/>
            <a:ext cx="36575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SF 1700 DLS</a:t>
            </a:r>
            <a:r>
              <a:rPr lang="en-US" dirty="0" smtClean="0"/>
              <a:t>:</a:t>
            </a:r>
          </a:p>
          <a:p>
            <a:r>
              <a:rPr lang="ru-RU" dirty="0" smtClean="0"/>
              <a:t>самоходный картофеле-</a:t>
            </a:r>
          </a:p>
          <a:p>
            <a:r>
              <a:rPr lang="ru-RU" dirty="0" smtClean="0"/>
              <a:t>уборочный комбайн,</a:t>
            </a:r>
          </a:p>
          <a:p>
            <a:r>
              <a:rPr lang="ru-RU" dirty="0" smtClean="0"/>
              <a:t>двухрядный, центральный</a:t>
            </a:r>
          </a:p>
          <a:p>
            <a:r>
              <a:rPr lang="ru-RU" dirty="0" smtClean="0"/>
              <a:t>подкоп, 205 кВт/280 л.с.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79" y="4193699"/>
            <a:ext cx="3975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SF 1700 </a:t>
            </a:r>
            <a:r>
              <a:rPr lang="en-US" dirty="0" smtClean="0"/>
              <a:t>GBS</a:t>
            </a:r>
          </a:p>
          <a:p>
            <a:r>
              <a:rPr lang="ru-RU" dirty="0" smtClean="0"/>
              <a:t>самоходный картофеле-</a:t>
            </a:r>
          </a:p>
          <a:p>
            <a:r>
              <a:rPr lang="ru-RU" dirty="0" smtClean="0"/>
              <a:t>уборочный комбайн,</a:t>
            </a:r>
          </a:p>
          <a:p>
            <a:r>
              <a:rPr lang="ru-RU" dirty="0" smtClean="0"/>
              <a:t>двухрядный, центральный</a:t>
            </a:r>
          </a:p>
          <a:p>
            <a:r>
              <a:rPr lang="ru-RU" dirty="0" smtClean="0"/>
              <a:t>подкоп, 205 кВт/280 л.с.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г) ботвоуборочные (КИР-1,5, БИР-4);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63490" name="Picture 2" descr="C:\Documents and Settings\Дамир\Мои документы\Мои рисунки\КИР 1.5.jpg"/>
          <p:cNvPicPr>
            <a:picLocks noChangeAspect="1" noChangeArrowheads="1"/>
          </p:cNvPicPr>
          <p:nvPr/>
        </p:nvPicPr>
        <p:blipFill>
          <a:blip r:embed="rId2" cstate="print"/>
          <a:srcRect l="4955" r="4256"/>
          <a:stretch>
            <a:fillRect/>
          </a:stretch>
        </p:blipFill>
        <p:spPr bwMode="auto">
          <a:xfrm>
            <a:off x="251520" y="1628800"/>
            <a:ext cx="4608512" cy="4585370"/>
          </a:xfrm>
          <a:prstGeom prst="rect">
            <a:avLst/>
          </a:prstGeom>
          <a:noFill/>
        </p:spPr>
      </p:pic>
      <p:pic>
        <p:nvPicPr>
          <p:cNvPr id="63491" name="Picture 3" descr="C:\Documents and Settings\Дамир\Мои документы\Мои рисунки\кир вид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00400" cy="5093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884368" cy="69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38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588963" algn="l"/>
              </a:tabLst>
            </a:pP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д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) комплекс машин сортировальных пунктов (ТПК-30 подборщик, ТЗК-30, КСП-15Б, КСП-25).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4" name="Picture 2" descr="Устройство КСП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0652"/>
            <a:ext cx="5078338" cy="6206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72239"/>
            <a:ext cx="37444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Бункер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Загрузочный транспортер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Сортировочный стол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Транспортер примесей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Транспортер мелкого (фуражного)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картфеля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Транспортер среднего (семенного) картофеля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Транспортер крупного (продовольственного) картофеля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Рама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Опорные колеса, механизм привода, навесное устройство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Устройство сортировочного стола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10.Дисковые ролики</a:t>
            </a:r>
          </a:p>
          <a:p>
            <a:pPr>
              <a:buFont typeface="+mj-lt"/>
              <a:buAutoNum type="arabicPeriod" startAt="1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Ролики с мелкой ячейкой</a:t>
            </a:r>
          </a:p>
          <a:p>
            <a:pPr>
              <a:buFont typeface="+mj-lt"/>
              <a:buAutoNum type="arabicPeriod" startAt="1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Ролики с крупной ячейкой</a:t>
            </a:r>
          </a:p>
          <a:p>
            <a:pPr>
              <a:buFont typeface="+mj-lt"/>
              <a:buAutoNum type="arabicPeriod" startAt="1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Гладкие ролики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643623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Вопрос№1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Виды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корнеклубнеплодов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Клубнеплоды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группа растений, возделываемых для получения клубней, которые образуются на подземных побегах (столонах) или на корнях.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К клубнеплодам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относятся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(для нашей зоны):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картофель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(самый распространенный)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используется для: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пищевой нужды;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кормовой нужды;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техническое сырье (спирт, крахмал и др.)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топинамбур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(земляная груша)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кормовые (свиноводство);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технические цели (спирт, фруктоза);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медицинский препарат.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1428750"/>
            <a:ext cx="6229350" cy="54292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-261610"/>
            <a:ext cx="9144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4625" algn="just">
              <a:tabLst>
                <a:tab pos="1066800" algn="l"/>
              </a:tabLst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4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(а,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роликовая сортировка КСЭ-15Б  и автоматический отделитель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4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примесей Е-691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74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—ковш;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6, 9, 11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транспортеры;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диски;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ролики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5—сборники; 7—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контейнеры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приемник;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горка; 12 -привода;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компрессор;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толкатель;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 рентгеновских лучей;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 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многоканальная лента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00808"/>
            <a:ext cx="6300192" cy="16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16632"/>
            <a:ext cx="6312446" cy="16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9675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2. По типу подкапывающего органа:</a:t>
            </a:r>
            <a:endParaRPr lang="ru-RU" dirty="0" smtClean="0">
              <a:solidFill>
                <a:srgbClr val="9933FF"/>
              </a:solidFill>
              <a:latin typeface="Arial" pitchFamily="34" charset="0"/>
            </a:endParaRPr>
          </a:p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а) пассивные (плоские лемеха КТН-2В, КСК-4-1);</a:t>
            </a:r>
            <a:endParaRPr lang="ru-RU" dirty="0" smtClean="0">
              <a:latin typeface="Arial" pitchFamily="34" charset="0"/>
            </a:endParaRPr>
          </a:p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б) активные (плоские колеблющиеся лемеха КСТ-1,4);</a:t>
            </a:r>
            <a:endParaRPr lang="ru-RU" dirty="0" smtClean="0">
              <a:latin typeface="Arial" pitchFamily="34" charset="0"/>
            </a:endParaRPr>
          </a:p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в) комбинированные (плоские лемеха + ротор или колеблющийся рабочий орган КТН-1А, ККУ-2А).</a:t>
            </a:r>
            <a:endParaRPr lang="ru-RU" dirty="0" smtClean="0">
              <a:latin typeface="Arial" pitchFamily="34" charset="0"/>
            </a:endParaRPr>
          </a:p>
          <a:p>
            <a:pPr lvl="0" algn="just" eaLnBrk="0" hangingPunct="0">
              <a:tabLst>
                <a:tab pos="588963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3. По типу сепарирующего органа.</a:t>
            </a:r>
            <a:endParaRPr lang="ru-RU" dirty="0" smtClean="0">
              <a:solidFill>
                <a:srgbClr val="9933FF"/>
              </a:solidFill>
              <a:latin typeface="Arial" pitchFamily="34" charset="0"/>
            </a:endParaRPr>
          </a:p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а) барабанные (КПК-3);</a:t>
            </a:r>
            <a:endParaRPr lang="ru-RU" dirty="0" smtClean="0">
              <a:latin typeface="Arial" pitchFamily="34" charset="0"/>
            </a:endParaRPr>
          </a:p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б) элеваторные (КСТ-1,4, КТН-2В);</a:t>
            </a:r>
            <a:endParaRPr lang="ru-RU" dirty="0" smtClean="0">
              <a:latin typeface="Arial" pitchFamily="34" charset="0"/>
            </a:endParaRPr>
          </a:p>
          <a:p>
            <a:pPr lvl="0" algn="just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в)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грохотные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(экспериментальные).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СВЕКЛОУБОРОЧНЫХ МАШИН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ботвоуборочные (БМ-4, БМ-6, МБС-6);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218699" cy="349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530" t="2632" r="8399" b="27264"/>
          <a:stretch>
            <a:fillRect/>
          </a:stretch>
        </p:blipFill>
        <p:spPr bwMode="auto">
          <a:xfrm>
            <a:off x="4823520" y="4193704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9" y="1844824"/>
            <a:ext cx="9012551" cy="4832201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96306"/>
            <a:ext cx="9144000" cy="8617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2563" algn="ctr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СХЕМА РАБОЧЕГО ПРОЦЕССА БОТВОУБОРОЧНОЙ МАШИНЫ БМ-6Б</a:t>
            </a:r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800" dirty="0" smtClean="0">
              <a:latin typeface="Arial" pitchFamily="34" charset="0"/>
            </a:endParaRP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— копир-водитель;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ботвосрезающий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аппарат;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3, 6,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7—транспортеры;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битер;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метательный барабан;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очиститель головок корней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latin typeface="Arial" pitchFamily="34" charset="0"/>
                <a:ea typeface="Times New Roman" pitchFamily="18" charset="0"/>
              </a:rPr>
              <a:t>б) свеклоуборочные комбайны (КС-6, РКС-6 – корнеуборочная);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51" r="2563"/>
          <a:stretch>
            <a:fillRect/>
          </a:stretch>
        </p:blipFill>
        <p:spPr bwMode="auto">
          <a:xfrm>
            <a:off x="0" y="2492896"/>
            <a:ext cx="9144000" cy="344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2" y="1412776"/>
            <a:ext cx="907233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2966" r="2758" b="15640"/>
          <a:stretch>
            <a:fillRect/>
          </a:stretch>
        </p:blipFill>
        <p:spPr bwMode="auto">
          <a:xfrm>
            <a:off x="-1" y="2060848"/>
            <a:ext cx="9201095" cy="47971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548680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MAXTRON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620 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9" y="908720"/>
            <a:ext cx="913524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t="7510" b="39265"/>
          <a:stretch>
            <a:fillRect/>
          </a:stretch>
        </p:blipFill>
        <p:spPr bwMode="auto">
          <a:xfrm>
            <a:off x="0" y="548679"/>
            <a:ext cx="9144000" cy="565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Корнеплоды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группа растений, возделываемая для получения сочных корней в тканях, в которые отложены запасные питательные вещества.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Их подразделяют на: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столовые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(морковь, свекла, петрушка, репа, редька);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кормовые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(кормовая свекла, турнепс, брюква);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технические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(сахарная свекла, цикорий).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всех  рассмотренных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корнеклубнеплодов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для нашей зоны самым распространенным является: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картофель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кормовая и сахарная свекла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Поэтому далее работаем по этим культурам.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dirty="0" smtClean="0">
                <a:latin typeface="Arial" pitchFamily="34" charset="0"/>
                <a:ea typeface="Times New Roman" pitchFamily="18" charset="0"/>
              </a:rPr>
              <a:t>в)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свеклоподборщики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, погрузчики (СПС-4,2, Л-6,  СНТ-2,1Б).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7514"/>
          <a:stretch>
            <a:fillRect/>
          </a:stretch>
        </p:blipFill>
        <p:spPr bwMode="auto">
          <a:xfrm>
            <a:off x="1907704" y="3310323"/>
            <a:ext cx="5940152" cy="35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560840" cy="25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604448" cy="68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2047" r="11595" b="74977"/>
          <a:stretch>
            <a:fillRect/>
          </a:stretch>
        </p:blipFill>
        <p:spPr bwMode="auto">
          <a:xfrm>
            <a:off x="101639" y="1700808"/>
            <a:ext cx="9042361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КЛАССИФИКАЦИЯ Р.О. МУК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1. По типу подкапывающего органа: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а) пассивные (плоские лемеха);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б) активные (плоские колеблющиеся лемеха);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в) комбинированные (плоские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лемеха+ротор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или колеблющийся рабочий орган).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2. По типу сепарирующего органа: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а) элеваторные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б) барабанные;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грохотные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г) комбинированные.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 №3.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Тенденции развития МУК.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автоматизация технологического процесса на основе использования бортовых компьютеров, пневмоавтоматики,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электрогидравлики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оптических датчиков, лазерных систем, автопилотов и спутниковых радионавигационных систем;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применение шин низкого давления, а также системы регулирования давления в шинах. Расстановка колес, исключающих движение «след в след»;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улучшение эргономических характеристик (использование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мультифункциональных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рычагов, систем поддерживания микроклимата, оснащение бортовой техникой);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применение новых полимерных и резинотехнических изделий на рабочих органах.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268760"/>
            <a:ext cx="5598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tt-RU" sz="3200" dirty="0" smtClean="0">
                <a:latin typeface="Arial" pitchFamily="34" charset="0"/>
                <a:cs typeface="Arial" pitchFamily="34" charset="0"/>
              </a:rPr>
              <a:t>Игътибарыгыз өчен рәхмәт!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marL="342900" indent="-342900"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Thanks for attention!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166843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Технологии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уборки картофеля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С предварительным удалением ботвы;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Одновременная уборка ботвы и клубня.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Способы уборки картофеля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896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</a:rPr>
              <a:t>1. </a:t>
            </a:r>
            <a:r>
              <a:rPr lang="ru-RU" u="sng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однофазный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(комбайновый) – за 1 проход комбайн выкапывает клубни, отделяет  их от ботвы, почвы и загружает в транспорт;</a:t>
            </a:r>
            <a:endParaRPr lang="ru-RU" dirty="0" smtClean="0">
              <a:latin typeface="Arial" pitchFamily="34" charset="0"/>
            </a:endParaRPr>
          </a:p>
          <a:p>
            <a:pPr lvl="0" eaLnBrk="0" hangingPunct="0">
              <a:tabLst>
                <a:tab pos="588963" algn="l"/>
              </a:tabLst>
            </a:pPr>
            <a:r>
              <a:rPr lang="ru-RU" dirty="0" smtClean="0">
                <a:latin typeface="Arial" pitchFamily="34" charset="0"/>
              </a:rPr>
              <a:t>2. </a:t>
            </a:r>
            <a:r>
              <a:rPr lang="ru-RU" u="sng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u="sng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двухфазный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(раздельный) способ предусматривает четыре основных варианта: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735954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lang="ru-RU" sz="2000" dirty="0" smtClean="0">
                <a:latin typeface="Arial" pitchFamily="34" charset="0"/>
              </a:rPr>
              <a:t>а)  </a:t>
            </a:r>
            <a:r>
              <a:rPr lang="ru-RU" sz="2000" u="sng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1 фаза: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картофелекопатель выкапывает клубни, отделяет  их от ботвы, почвы и загружает в транспорт;</a:t>
            </a:r>
            <a:endParaRPr lang="ru-RU" sz="2000" dirty="0" smtClean="0">
              <a:latin typeface="Arial" pitchFamily="34" charset="0"/>
            </a:endParaRPr>
          </a:p>
          <a:p>
            <a:pPr lvl="0" eaLnBrk="0" hangingPunct="0"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    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2-фаза: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комбайны, оборудованные подборщиками подбирают клубни из валков, дочищают их и загружают в транспорт;</a:t>
            </a:r>
          </a:p>
          <a:p>
            <a:pPr lvl="0" eaLnBrk="0" hangingPunct="0">
              <a:tabLst>
                <a:tab pos="588963" algn="l"/>
              </a:tabLst>
            </a:pPr>
            <a:endParaRPr lang="ru-RU" sz="800" dirty="0" smtClean="0">
              <a:latin typeface="Arial" pitchFamily="34" charset="0"/>
              <a:ea typeface="Times New Roman" pitchFamily="18" charset="0"/>
            </a:endParaRPr>
          </a:p>
          <a:p>
            <a:pPr lvl="0" eaLnBrk="0" hangingPunct="0">
              <a:tabLst>
                <a:tab pos="588963" algn="l"/>
              </a:tabLst>
            </a:pPr>
            <a:r>
              <a:rPr lang="ru-RU" sz="2000" dirty="0" smtClean="0">
                <a:latin typeface="Arial" pitchFamily="34" charset="0"/>
              </a:rPr>
              <a:t>	б) </a:t>
            </a:r>
            <a:r>
              <a:rPr lang="ru-RU" sz="2000" u="sng" dirty="0" smtClean="0">
                <a:solidFill>
                  <a:srgbClr val="9933FF"/>
                </a:solidFill>
                <a:latin typeface="Arial" pitchFamily="34" charset="0"/>
              </a:rPr>
              <a:t>1 фаза:</a:t>
            </a:r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картофелекопатель –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</a:rPr>
              <a:t>валкоукладчик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выкапывает 2 ряда и укладывает в валок между двумя соседними рядами;</a:t>
            </a:r>
            <a:endParaRPr lang="ru-RU" sz="2000" u="sng" dirty="0" smtClean="0">
              <a:latin typeface="Arial" pitchFamily="34" charset="0"/>
            </a:endParaRPr>
          </a:p>
          <a:p>
            <a:pPr eaLnBrk="0" hangingPunct="0">
              <a:tabLst>
                <a:tab pos="588963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	    </a:t>
            </a:r>
            <a:r>
              <a:rPr lang="ru-RU" sz="2000" u="sng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2 фаза:</a:t>
            </a:r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комбайн, вслед за копателем подкапывает неубранные рядки и валок между ними, дочищает клубни и загружает их в транспорт;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	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</a:rPr>
              <a:t>Т.о.,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за один проход комбайн обрабатывает клубни с четырех рядов, за счет чего повышается производительность.</a:t>
            </a:r>
          </a:p>
          <a:p>
            <a:pPr eaLnBrk="0" hangingPunct="0">
              <a:tabLst>
                <a:tab pos="588963" algn="l"/>
              </a:tabLst>
            </a:pPr>
            <a:endParaRPr lang="ru-RU" sz="800" dirty="0" smtClean="0">
              <a:latin typeface="Arial" pitchFamily="34" charset="0"/>
            </a:endParaRPr>
          </a:p>
          <a:p>
            <a:pPr lvl="0" eaLnBrk="0" hangingPunct="0">
              <a:tabLst>
                <a:tab pos="588963" algn="l"/>
              </a:tabLst>
            </a:pPr>
            <a:r>
              <a:rPr lang="ru-RU" sz="2000" dirty="0" smtClean="0">
                <a:latin typeface="Arial" pitchFamily="34" charset="0"/>
              </a:rPr>
              <a:t>	в) </a:t>
            </a:r>
            <a:r>
              <a:rPr lang="ru-RU" sz="2000" u="sng" dirty="0" smtClean="0">
                <a:solidFill>
                  <a:srgbClr val="9933FF"/>
                </a:solidFill>
                <a:latin typeface="Arial" pitchFamily="34" charset="0"/>
              </a:rPr>
              <a:t>1 фаза:</a:t>
            </a:r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картофелекопатель подкапывает, частично отделяют клубни от почвы и сбрасывает на поверхность поля. </a:t>
            </a:r>
            <a:endParaRPr lang="ru-RU" sz="2000" dirty="0" smtClean="0">
              <a:latin typeface="Arial" pitchFamily="34" charset="0"/>
            </a:endParaRPr>
          </a:p>
          <a:p>
            <a:pPr lvl="0" eaLnBrk="0" hangingPunct="0"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    </a:t>
            </a:r>
            <a:r>
              <a:rPr lang="ru-RU" sz="2000" u="sng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2 фаза:</a:t>
            </a:r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Подбирают картофель вручную.</a:t>
            </a:r>
          </a:p>
          <a:p>
            <a:pPr lvl="0" eaLnBrk="0" hangingPunct="0">
              <a:tabLst>
                <a:tab pos="588963" algn="l"/>
              </a:tabLst>
            </a:pPr>
            <a:endParaRPr lang="ru-RU" sz="800" dirty="0" smtClean="0">
              <a:latin typeface="Arial" pitchFamily="34" charset="0"/>
            </a:endParaRPr>
          </a:p>
          <a:p>
            <a:pPr lvl="0" eaLnBrk="0" hangingPunct="0">
              <a:tabLst>
                <a:tab pos="588963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г) </a:t>
            </a:r>
            <a:r>
              <a:rPr lang="ru-RU" sz="2000" u="sng" dirty="0" smtClean="0">
                <a:solidFill>
                  <a:srgbClr val="9933FF"/>
                </a:solidFill>
                <a:latin typeface="Arial" pitchFamily="34" charset="0"/>
              </a:rPr>
              <a:t>1 фаза:</a:t>
            </a:r>
            <a:r>
              <a:rPr lang="ru-RU" sz="2000" dirty="0" smtClean="0">
                <a:solidFill>
                  <a:srgbClr val="9933FF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выкапывают клубни с каждого ряда вручную, частично отделяют почву и укладывают в ряд;</a:t>
            </a:r>
          </a:p>
          <a:p>
            <a:pPr lvl="0" eaLnBrk="0" hangingPunct="0">
              <a:tabLst>
                <a:tab pos="5889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	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  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</a:rPr>
              <a:t>2 фаза: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</a:rPr>
              <a:t>	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подборка картофеля вручную.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79751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Агротехнические требования к уборке и послеуборочной обработке картофеля: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полнота извлечения клубней не менее 97%;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полнота сбора не менее 95%;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содержание примесей не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ее 20% в т.ч. до 15% почвенных комков;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картофель не должен повреждаться (доп. 1%);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разделение на 3 фракции: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а) крупные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т&gt;80 г.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б) средние (семенные)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т=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(50…80) г.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в) мелкие (кормовые) </a:t>
            </a:r>
            <a:r>
              <a:rPr kumimoji="0" lang="ru-RU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т=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(30…50) г.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границы фракций могут отклоняться не более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в каждой фракции доп. на &gt;10% клубней др. фракций.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443569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ТЕХНОЛОГИИ УБОРКИ СВЕКЛЫ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  <a:ea typeface="Times New Roman" pitchFamily="18" charset="0"/>
              </a:rPr>
              <a:t>Поточный способ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предусматривает транспортировку ботвы к месту силосования, а корней напрямую на сахарные заводы.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hangingPunct="0"/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Преимущества: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позволяет сократить уборочный период и комплексно механизировать уборку.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  <a:ea typeface="Times New Roman" pitchFamily="18" charset="0"/>
              </a:rPr>
              <a:t>Перевалочный способ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за один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проход комбайн выкапывает свеклу, отделяет их от ботвы, почвы и загружает в транспорт, который отвозит свеклу на перевалочные площадки на краю поля и укладывает во временные бурты (кагаты) шириной 3…3,5 м, высотой до 1,2 м и длиной 100 м. Для устранения потерь сахара кагаты укрывают землей специальными машинами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Затем корнеплоды грузят погрузчиками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транспорт отвозят на сахарной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завод.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hangingPunct="0"/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Преимущества: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  <a:p>
            <a:pPr lvl="1" algn="just" eaLnBrk="0" hangingPunct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разгружает транспорт; - свекла становится значительно чище.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  <a:ea typeface="Times New Roman" pitchFamily="18" charset="0"/>
              </a:rPr>
              <a:t>3.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  <a:ea typeface="Times New Roman" pitchFamily="18" charset="0"/>
              </a:rPr>
              <a:t>Поточно-перевалочный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объединяет в себя оба предыдущих.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Часть отвозят, часть – на перевалочные площадки.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hangingPunct="0"/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Преимущества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создает наиболее благоприятные условия для рационального использования транспортных средств.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Способы уборки свеклы.</a:t>
            </a:r>
          </a:p>
          <a:p>
            <a:pPr algn="ctr"/>
            <a:endParaRPr lang="ru-RU" sz="8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1. Однофазный (комбайновый) – за один проход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комбайн выкапывает корни, отделяет  их от ботвы, почвы и загружает в транспорт;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2. Двухфазный. Первая фаза: предварительное скашивание ботвы и загрузка ее в транспортное средство. Вторая фаза: корнеуборочная машина выкапывают свеклу, очищает от почвы и остатков ботвы и загружают их в транспортное средство.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3. Трехфазный. Первая фаза: уборка ботвы. Вторая фаза: корнеуборочная машина выкапывают свеклу, частично очищает и укладывает их валок. Третья фаза: подборщик погрузчик собирает, дочищает и грузит свеклу в транспорт.</a:t>
            </a:r>
          </a:p>
          <a:p>
            <a:pPr algn="just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АТТ К УБОРКЕ СВЕКЛЫ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потери корней не более 6%;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общая загрязненность не более 10%;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поврежденных не более 8%;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количество корней с необрезанной ботвой не более 8%;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высота среза головки 0,8…2 см.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487124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ВОПРОС №2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КАРТОФЕЛЕУБОРОЧНЫХ МАШИН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назначению: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копатели (КСТ-1,4, КТН-1А; КТН-2В);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копатели-валкоукладчики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(УКВ-2);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Рабочий процесс КТН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874381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4974</TotalTime>
  <Words>875</Words>
  <Application>Microsoft Office PowerPoint</Application>
  <PresentationFormat>Экран (4:3)</PresentationFormat>
  <Paragraphs>166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ТЕМА: Машины для уборки  корнеклубнеплодов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КГМУ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Учебная часть</dc:creator>
  <cp:lastModifiedBy>User</cp:lastModifiedBy>
  <cp:revision>418</cp:revision>
  <dcterms:created xsi:type="dcterms:W3CDTF">2005-10-14T10:01:51Z</dcterms:created>
  <dcterms:modified xsi:type="dcterms:W3CDTF">2012-10-28T17:22:27Z</dcterms:modified>
</cp:coreProperties>
</file>