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73" r:id="rId11"/>
    <p:sldId id="285" r:id="rId12"/>
    <p:sldId id="269" r:id="rId13"/>
    <p:sldId id="272" r:id="rId14"/>
    <p:sldId id="270" r:id="rId15"/>
    <p:sldId id="271" r:id="rId16"/>
    <p:sldId id="280" r:id="rId17"/>
    <p:sldId id="274" r:id="rId18"/>
    <p:sldId id="275" r:id="rId19"/>
    <p:sldId id="276" r:id="rId20"/>
    <p:sldId id="281" r:id="rId21"/>
    <p:sldId id="277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3A7B-7251-4D17-9724-DFD1686C25C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21F-BB40-4A13-A0CC-E6F4675A7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0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3A7B-7251-4D17-9724-DFD1686C25C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21F-BB40-4A13-A0CC-E6F4675A7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3A7B-7251-4D17-9724-DFD1686C25C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21F-BB40-4A13-A0CC-E6F4675A7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2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3A7B-7251-4D17-9724-DFD1686C25C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21F-BB40-4A13-A0CC-E6F4675A7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0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3A7B-7251-4D17-9724-DFD1686C25C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21F-BB40-4A13-A0CC-E6F4675A7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3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3A7B-7251-4D17-9724-DFD1686C25C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21F-BB40-4A13-A0CC-E6F4675A7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8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3A7B-7251-4D17-9724-DFD1686C25C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21F-BB40-4A13-A0CC-E6F4675A7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5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3A7B-7251-4D17-9724-DFD1686C25C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21F-BB40-4A13-A0CC-E6F4675A7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5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3A7B-7251-4D17-9724-DFD1686C25C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21F-BB40-4A13-A0CC-E6F4675A7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8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3A7B-7251-4D17-9724-DFD1686C25C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21F-BB40-4A13-A0CC-E6F4675A7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5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3A7B-7251-4D17-9724-DFD1686C25C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21F-BB40-4A13-A0CC-E6F4675A7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9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33A7B-7251-4D17-9724-DFD1686C25CC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021F-BB40-4A13-A0CC-E6F4675A7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9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3782" y="626175"/>
            <a:ext cx="9820102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Профилактика внутренних незаразных болезней животных в пастбищный период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5" y="3013775"/>
            <a:ext cx="7070176" cy="37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7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Алиментарные дистрофии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924" y="1463039"/>
            <a:ext cx="5579225" cy="53949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Клинические признаки:</a:t>
            </a:r>
          </a:p>
          <a:p>
            <a:pPr algn="just"/>
            <a:r>
              <a:rPr lang="ru-RU" b="1" dirty="0"/>
              <a:t>Истощение</a:t>
            </a:r>
            <a:r>
              <a:rPr lang="ru-RU" dirty="0"/>
              <a:t>, атрофия подкожной клетчатки и мышц, снижение мышечного тонуса.</a:t>
            </a:r>
          </a:p>
          <a:p>
            <a:pPr algn="just"/>
            <a:r>
              <a:rPr lang="ru-RU" b="1" dirty="0"/>
              <a:t>Потеря эластичности и сухость кожи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Изменения шерстного покрова</a:t>
            </a:r>
            <a:r>
              <a:rPr lang="ru-RU" dirty="0"/>
              <a:t>: шерсть становится сухой, взъерошенной, выпадает, появляются облысения.</a:t>
            </a:r>
          </a:p>
          <a:p>
            <a:pPr algn="just"/>
            <a:r>
              <a:rPr lang="ru-RU" b="1" dirty="0"/>
              <a:t>Извращение аппетита</a:t>
            </a:r>
            <a:r>
              <a:rPr lang="ru-RU" dirty="0"/>
              <a:t>, замедление перистальтики желудка и кишечника, уменьшенное количество каловых масс.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96784"/>
            <a:ext cx="5764876" cy="55612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У крупного рогатого скота</a:t>
            </a:r>
            <a:r>
              <a:rPr lang="ru-RU" dirty="0"/>
              <a:t> — атония </a:t>
            </a:r>
            <a:r>
              <a:rPr lang="ru-RU" dirty="0" err="1"/>
              <a:t>преджелудков</a:t>
            </a:r>
            <a:r>
              <a:rPr lang="ru-RU" dirty="0"/>
              <a:t>, </a:t>
            </a:r>
            <a:r>
              <a:rPr lang="ru-RU" b="1" dirty="0"/>
              <a:t>у лошадей</a:t>
            </a:r>
            <a:r>
              <a:rPr lang="ru-RU" dirty="0"/>
              <a:t> — застой в большой ободочной и слепой кишках.</a:t>
            </a:r>
          </a:p>
          <a:p>
            <a:pPr algn="just"/>
            <a:r>
              <a:rPr lang="ru-RU" b="1" dirty="0"/>
              <a:t>Количество дыхательных движений</a:t>
            </a:r>
            <a:r>
              <a:rPr lang="ru-RU" dirty="0"/>
              <a:t> сокращается, </a:t>
            </a:r>
            <a:r>
              <a:rPr lang="ru-RU" b="1" dirty="0"/>
              <a:t>пульс </a:t>
            </a:r>
            <a:r>
              <a:rPr lang="ru-RU" b="1" dirty="0" err="1"/>
              <a:t>урежен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У истощённых лошадей</a:t>
            </a:r>
            <a:r>
              <a:rPr lang="ru-RU" dirty="0"/>
              <a:t> — тахикардия, расширение сердца, застойные отёки.</a:t>
            </a:r>
          </a:p>
          <a:p>
            <a:pPr algn="just"/>
            <a:r>
              <a:rPr lang="ru-RU" b="1" dirty="0"/>
              <a:t>Количество выделяемой мочи</a:t>
            </a:r>
            <a:r>
              <a:rPr lang="ru-RU" dirty="0"/>
              <a:t> резко уменьшено, её плотность низкая, моча содержит ацетон.</a:t>
            </a:r>
          </a:p>
          <a:p>
            <a:pPr algn="just"/>
            <a:r>
              <a:rPr lang="ru-RU" b="1" dirty="0"/>
              <a:t>Наблюдается асцит</a:t>
            </a:r>
            <a:r>
              <a:rPr lang="ru-RU" dirty="0"/>
              <a:t> (брюшная водянка) и </a:t>
            </a:r>
            <a:r>
              <a:rPr lang="ru-RU" b="1" dirty="0"/>
              <a:t>отёки</a:t>
            </a:r>
            <a:r>
              <a:rPr lang="ru-RU" dirty="0"/>
              <a:t> подгрудка, живота и подчелюстного пространства.</a:t>
            </a:r>
          </a:p>
        </p:txBody>
      </p:sp>
    </p:spTree>
    <p:extLst>
      <p:ext uri="{BB962C8B-B14F-4D97-AF65-F5344CB8AC3E}">
        <p14:creationId xmlns:p14="http://schemas.microsoft.com/office/powerpoint/2010/main" val="348833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226" y="2844197"/>
            <a:ext cx="4011592" cy="4351338"/>
          </a:xfrm>
        </p:spPr>
        <p:txBody>
          <a:bodyPr/>
          <a:lstStyle/>
          <a:p>
            <a:r>
              <a:rPr lang="ru-RU" dirty="0" smtClean="0"/>
              <a:t>Рахит появившийся вследствие алиментарной дистрофии</a:t>
            </a:r>
            <a:endParaRPr lang="ru-RU" dirty="0"/>
          </a:p>
        </p:txBody>
      </p:sp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18" y="1316339"/>
            <a:ext cx="6322982" cy="440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3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Алиментарные дистрофии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887" y="1463040"/>
            <a:ext cx="11421687" cy="50707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/>
              <a:t>Использовать высококачественные, легкоусвояемые корма</a:t>
            </a:r>
            <a:r>
              <a:rPr lang="ru-RU" dirty="0"/>
              <a:t>. Они должны быть обогащены витаминами А и D, фосфором и кальцием, а также микроэлементами, такими как цинк, кобальт и марганец.</a:t>
            </a:r>
          </a:p>
          <a:p>
            <a:pPr algn="just"/>
            <a:r>
              <a:rPr lang="ru-RU" b="1" dirty="0"/>
              <a:t>Вводить в рацион дрожжи, облученные УФ-лучами, и рыбий жир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Использовать минеральные подкормки</a:t>
            </a:r>
            <a:r>
              <a:rPr lang="ru-RU" dirty="0"/>
              <a:t>. Это могут быть кормовой преципитат, мел, </a:t>
            </a:r>
            <a:r>
              <a:rPr lang="ru-RU" dirty="0" err="1"/>
              <a:t>трикальцийфосфат</a:t>
            </a:r>
            <a:r>
              <a:rPr lang="ru-RU" dirty="0"/>
              <a:t>, </a:t>
            </a:r>
            <a:r>
              <a:rPr lang="ru-RU" dirty="0" err="1"/>
              <a:t>обесфторенный</a:t>
            </a:r>
            <a:r>
              <a:rPr lang="ru-RU" dirty="0"/>
              <a:t> </a:t>
            </a:r>
            <a:r>
              <a:rPr lang="ru-RU" dirty="0" err="1"/>
              <a:t>кальцийфосфат</a:t>
            </a:r>
            <a:r>
              <a:rPr lang="ru-RU" dirty="0"/>
              <a:t>, костная и мясокостная мука.</a:t>
            </a:r>
          </a:p>
          <a:p>
            <a:pPr algn="just"/>
            <a:r>
              <a:rPr lang="ru-RU" b="1" dirty="0"/>
              <a:t>При ослаблении организма животных вводить в питание больше белковых, калорийных кормов</a:t>
            </a:r>
            <a:r>
              <a:rPr lang="ru-RU" dirty="0"/>
              <a:t>. Количество протеинов и углеводов при расчёте рациона можно увеличить на 10% по сравнению с нормой.</a:t>
            </a:r>
          </a:p>
          <a:p>
            <a:pPr algn="just"/>
            <a:r>
              <a:rPr lang="ru-RU" b="1" dirty="0"/>
              <a:t>Если не хватает кормов, использовать нетрадиционные виды питания</a:t>
            </a:r>
            <a:r>
              <a:rPr lang="ru-RU" dirty="0"/>
              <a:t>: кухонные отходы, веточный корм, животный жир, отходы переработки подсолнечника, кровяную муку, водоросли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57512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Травматический </a:t>
            </a:r>
            <a:r>
              <a:rPr lang="ru-RU" dirty="0" err="1" smtClean="0"/>
              <a:t>ретикулит</a:t>
            </a:r>
            <a:r>
              <a:rPr lang="ru-RU" dirty="0" smtClean="0"/>
              <a:t> (травматический гастроэнтерит)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949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Причина - попадание внутрь организма острых инородных предметов (например, проволоки, гвоздей, иголок) вместе с кормом.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Факторы: </a:t>
            </a:r>
          </a:p>
          <a:p>
            <a:pPr algn="just"/>
            <a:r>
              <a:rPr lang="ru-RU" b="1" dirty="0"/>
              <a:t>Жадное поглощение корма</a:t>
            </a:r>
            <a:r>
              <a:rPr lang="ru-RU" dirty="0"/>
              <a:t>, вызванное нехваткой питания или конкуренцией в стаде. </a:t>
            </a:r>
          </a:p>
          <a:p>
            <a:pPr algn="just"/>
            <a:r>
              <a:rPr lang="ru-RU" b="1" dirty="0"/>
              <a:t>Нехватка минеральных веществ</a:t>
            </a:r>
            <a:r>
              <a:rPr lang="ru-RU" dirty="0"/>
              <a:t>, из-за которой животное начинает облизывать разные поверхности в поисках минералов, в том числе землю и мусор. </a:t>
            </a:r>
          </a:p>
          <a:p>
            <a:pPr algn="just"/>
            <a:r>
              <a:rPr lang="ru-RU" b="1" dirty="0"/>
              <a:t>Использование некачественных кормовых смесей</a:t>
            </a:r>
            <a:r>
              <a:rPr lang="ru-RU" dirty="0"/>
              <a:t>, содержащих посторонние предметы, или выпас животных на замусоренных пастбищах. </a:t>
            </a:r>
          </a:p>
          <a:p>
            <a:pPr algn="just"/>
            <a:r>
              <a:rPr lang="ru-RU" b="1" dirty="0"/>
              <a:t>Небрежная заготовка, хранение и раздача кормов</a:t>
            </a:r>
            <a:r>
              <a:rPr lang="ru-RU" dirty="0"/>
              <a:t>, недостаточное внимание при использовании кормозаготовительной и кормораздаточной техники.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621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Травматический </a:t>
            </a:r>
            <a:r>
              <a:rPr lang="ru-RU" dirty="0" err="1" smtClean="0"/>
              <a:t>ретикулит</a:t>
            </a:r>
            <a:r>
              <a:rPr lang="ru-RU" dirty="0" smtClean="0"/>
              <a:t> (травматический гастроэнтерит)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6726382" cy="4824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Клинические признаки:</a:t>
            </a:r>
          </a:p>
          <a:p>
            <a:r>
              <a:rPr lang="ru-RU" dirty="0"/>
              <a:t>беспокойство;</a:t>
            </a:r>
          </a:p>
          <a:p>
            <a:r>
              <a:rPr lang="ru-RU" dirty="0"/>
              <a:t>кратковременное повышение температуры;</a:t>
            </a:r>
          </a:p>
          <a:p>
            <a:r>
              <a:rPr lang="ru-RU" dirty="0"/>
              <a:t>учащение пульса;</a:t>
            </a:r>
          </a:p>
          <a:p>
            <a:r>
              <a:rPr lang="ru-RU" dirty="0"/>
              <a:t>отсутствие аппетита;</a:t>
            </a:r>
          </a:p>
          <a:p>
            <a:r>
              <a:rPr lang="ru-RU" dirty="0"/>
              <a:t>гипотония и атония </a:t>
            </a:r>
            <a:r>
              <a:rPr lang="ru-RU" dirty="0" err="1"/>
              <a:t>преджелудков</a:t>
            </a:r>
            <a:r>
              <a:rPr lang="ru-RU" dirty="0"/>
              <a:t> </a:t>
            </a:r>
          </a:p>
          <a:p>
            <a:r>
              <a:rPr lang="ru-RU" dirty="0" smtClean="0"/>
              <a:t>резкое </a:t>
            </a:r>
            <a:r>
              <a:rPr lang="ru-RU" dirty="0"/>
              <a:t>снижение удоев;</a:t>
            </a:r>
          </a:p>
          <a:p>
            <a:r>
              <a:rPr lang="ru-RU" dirty="0"/>
              <a:t>животное осторожно ложится и встаёт со стоном.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82938" y="1825624"/>
            <a:ext cx="4937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Характерные признаки – вытянута шея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опущена голова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переодическое</a:t>
            </a:r>
            <a:r>
              <a:rPr lang="ru-RU" sz="2800" dirty="0" smtClean="0"/>
              <a:t> беспокойство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переступание конечностями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711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Травматический </a:t>
            </a:r>
            <a:r>
              <a:rPr lang="ru-RU" dirty="0" err="1" smtClean="0"/>
              <a:t>ретикулит</a:t>
            </a:r>
            <a:r>
              <a:rPr lang="ru-RU" dirty="0" smtClean="0"/>
              <a:t> (травматический гастроэнтерит)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79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Профилактика:</a:t>
            </a:r>
          </a:p>
          <a:p>
            <a:pPr algn="just"/>
            <a:r>
              <a:rPr lang="ru-RU" b="1" dirty="0"/>
              <a:t>Обеспечить </a:t>
            </a:r>
            <a:r>
              <a:rPr lang="ru-RU" b="1" smtClean="0"/>
              <a:t>чистое помещение и </a:t>
            </a:r>
            <a:r>
              <a:rPr lang="ru-RU" b="1" dirty="0"/>
              <a:t>пастбище</a:t>
            </a:r>
            <a:r>
              <a:rPr lang="ru-RU" dirty="0"/>
              <a:t>. Нельзя допускать выгул животных на замусоренных пастбищах. </a:t>
            </a:r>
          </a:p>
          <a:p>
            <a:pPr algn="just"/>
            <a:r>
              <a:rPr lang="ru-RU" b="1" dirty="0"/>
              <a:t>Следить за качеством кормовой базы</a:t>
            </a:r>
            <a:r>
              <a:rPr lang="ru-RU" dirty="0"/>
              <a:t>. Особенно опасны некоторые концентрированные корма, комбикорм, жмыхи, которые засорены множеством инородных предметов. </a:t>
            </a:r>
          </a:p>
          <a:p>
            <a:pPr algn="just"/>
            <a:r>
              <a:rPr lang="ru-RU" b="1" dirty="0"/>
              <a:t>Контролировать качество кормов</a:t>
            </a:r>
            <a:r>
              <a:rPr lang="ru-RU" dirty="0"/>
              <a:t>. Перед раздачей их нужно проверять, в том числе с помощью магнита. </a:t>
            </a:r>
          </a:p>
          <a:p>
            <a:pPr algn="just"/>
            <a:r>
              <a:rPr lang="ru-RU" b="1" dirty="0"/>
              <a:t>Обеспечить полноценный рацион</a:t>
            </a:r>
            <a:r>
              <a:rPr lang="ru-RU" dirty="0"/>
              <a:t>. Важно избегать минерально-витаминного дефицита у животных. Для этого нужно регулярно предлагать им витаминные добавки и следить за сбалансированностью рациона. </a:t>
            </a:r>
          </a:p>
          <a:p>
            <a:pPr algn="just"/>
            <a:r>
              <a:rPr lang="ru-RU" b="1" dirty="0"/>
              <a:t>Использовать магнитные кольца</a:t>
            </a:r>
            <a:r>
              <a:rPr lang="ru-RU" dirty="0"/>
              <a:t>. Их вводят животному через рот, после чего сразу выпаивают воду. </a:t>
            </a:r>
          </a:p>
        </p:txBody>
      </p:sp>
    </p:spTree>
    <p:extLst>
      <p:ext uri="{BB962C8B-B14F-4D97-AF65-F5344CB8AC3E}">
        <p14:creationId xmlns:p14="http://schemas.microsoft.com/office/powerpoint/2010/main" val="354444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5625" cy="1325563"/>
          </a:xfrm>
        </p:spPr>
        <p:txBody>
          <a:bodyPr/>
          <a:lstStyle/>
          <a:p>
            <a:r>
              <a:rPr lang="ru-RU" dirty="0" smtClean="0"/>
              <a:t>Солнечный дерматит (</a:t>
            </a:r>
            <a:r>
              <a:rPr lang="ru-RU" dirty="0" err="1" smtClean="0"/>
              <a:t>фотосенсибилизация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Причины:</a:t>
            </a:r>
          </a:p>
          <a:p>
            <a:pPr algn="just"/>
            <a:r>
              <a:rPr lang="ru-RU" b="1" dirty="0" smtClean="0"/>
              <a:t>Экзогенные</a:t>
            </a:r>
            <a:r>
              <a:rPr lang="ru-RU" dirty="0" smtClean="0"/>
              <a:t> (</a:t>
            </a:r>
            <a:r>
              <a:rPr lang="ru-RU" i="1" dirty="0"/>
              <a:t>Приём </a:t>
            </a:r>
            <a:r>
              <a:rPr lang="ru-RU" i="1" dirty="0" smtClean="0"/>
              <a:t>медикаментов</a:t>
            </a:r>
            <a:r>
              <a:rPr lang="ru-RU" dirty="0"/>
              <a:t> </a:t>
            </a:r>
            <a:r>
              <a:rPr lang="ru-RU" dirty="0" smtClean="0"/>
              <a:t>- Некоторые антибиотики, противовоспалительные</a:t>
            </a:r>
            <a:r>
              <a:rPr lang="ru-RU" dirty="0"/>
              <a:t>, сердечно-сосудистые средства, гормональные препараты и даже некоторые травы (зверобой) могут вызвать </a:t>
            </a:r>
            <a:r>
              <a:rPr lang="ru-RU" dirty="0" err="1" smtClean="0"/>
              <a:t>фотосенсибилизацию</a:t>
            </a:r>
            <a:r>
              <a:rPr lang="ru-RU" dirty="0" smtClean="0"/>
              <a:t>; </a:t>
            </a:r>
            <a:r>
              <a:rPr lang="ru-RU" i="1" dirty="0" smtClean="0"/>
              <a:t>контакт </a:t>
            </a:r>
            <a:r>
              <a:rPr lang="ru-RU" i="1" dirty="0"/>
              <a:t>с </a:t>
            </a:r>
            <a:r>
              <a:rPr lang="ru-RU" i="1" dirty="0" smtClean="0"/>
              <a:t>веществами</a:t>
            </a:r>
            <a:r>
              <a:rPr lang="ru-RU" dirty="0" smtClean="0"/>
              <a:t> -  например</a:t>
            </a:r>
            <a:r>
              <a:rPr lang="ru-RU" dirty="0"/>
              <a:t>, растения, содержащие </a:t>
            </a:r>
            <a:r>
              <a:rPr lang="ru-RU" dirty="0" err="1"/>
              <a:t>фурокумарины</a:t>
            </a:r>
            <a:r>
              <a:rPr lang="ru-RU" dirty="0"/>
              <a:t> (например, </a:t>
            </a:r>
            <a:r>
              <a:rPr lang="ru-RU" dirty="0" smtClean="0"/>
              <a:t>борщевик; регулярное воздействие УФ).</a:t>
            </a:r>
            <a:endParaRPr lang="ru-RU" dirty="0"/>
          </a:p>
          <a:p>
            <a:pPr algn="just"/>
            <a:r>
              <a:rPr lang="ru-RU" b="1" dirty="0" smtClean="0"/>
              <a:t>Эндогенные</a:t>
            </a:r>
            <a:r>
              <a:rPr lang="ru-RU" dirty="0" smtClean="0"/>
              <a:t> (</a:t>
            </a:r>
            <a:r>
              <a:rPr lang="ru-RU" dirty="0"/>
              <a:t>Нарушения обмена веществ в организме, приводящие к накоплению веществ, способных вызывать </a:t>
            </a:r>
            <a:r>
              <a:rPr lang="ru-RU" dirty="0" err="1" smtClean="0"/>
              <a:t>фотосенсибилизацию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459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/>
          <a:lstStyle/>
          <a:p>
            <a:r>
              <a:rPr lang="ru-RU" dirty="0" smtClean="0"/>
              <a:t>Солнечный дерматит (</a:t>
            </a:r>
            <a:r>
              <a:rPr lang="ru-RU" dirty="0" err="1" smtClean="0"/>
              <a:t>фотосенсибилизация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335" y="194594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Клинические признаки зависят от стадии заболевания:</a:t>
            </a:r>
          </a:p>
          <a:p>
            <a:pPr algn="just"/>
            <a:r>
              <a:rPr lang="ru-RU" b="1" dirty="0"/>
              <a:t>Первоначально</a:t>
            </a:r>
            <a:r>
              <a:rPr lang="ru-RU" dirty="0"/>
              <a:t> — слабая эритема (покраснение кожи), шелушение, </a:t>
            </a:r>
            <a:r>
              <a:rPr lang="ru-RU" dirty="0" err="1"/>
              <a:t>алопеция</a:t>
            </a:r>
            <a:r>
              <a:rPr lang="ru-RU" dirty="0"/>
              <a:t> (проплешины).</a:t>
            </a:r>
          </a:p>
          <a:p>
            <a:pPr algn="just"/>
            <a:r>
              <a:rPr lang="ru-RU" b="1" dirty="0"/>
              <a:t>При повторных облучениях</a:t>
            </a:r>
            <a:r>
              <a:rPr lang="ru-RU" dirty="0"/>
              <a:t> — кожа становится прогрессирующе </a:t>
            </a:r>
            <a:r>
              <a:rPr lang="ru-RU" dirty="0" err="1"/>
              <a:t>эритематозной</a:t>
            </a:r>
            <a:r>
              <a:rPr lang="ru-RU" dirty="0"/>
              <a:t> и облысевшей, появляются корки, изъязвления и болезненность кожи.</a:t>
            </a:r>
          </a:p>
          <a:p>
            <a:pPr algn="just"/>
            <a:r>
              <a:rPr lang="ru-RU" b="1" dirty="0"/>
              <a:t>Место локализации</a:t>
            </a:r>
            <a:r>
              <a:rPr lang="ru-RU" dirty="0"/>
              <a:t> — кончики или основания ушей, веки, надглазничные пространства, нос или губы.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38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5502" cy="1325563"/>
          </a:xfrm>
        </p:spPr>
        <p:txBody>
          <a:bodyPr/>
          <a:lstStyle/>
          <a:p>
            <a:r>
              <a:rPr lang="ru-RU" dirty="0" smtClean="0"/>
              <a:t>Солнечный дерматит (</a:t>
            </a:r>
            <a:r>
              <a:rPr lang="ru-RU" dirty="0" err="1" smtClean="0"/>
              <a:t>фотосенсибилизация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78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Профилактика:</a:t>
            </a:r>
          </a:p>
          <a:p>
            <a:r>
              <a:rPr lang="ru-RU" b="1" dirty="0"/>
              <a:t>Ограничить пребывание на солнце</a:t>
            </a:r>
            <a:r>
              <a:rPr lang="ru-RU" dirty="0"/>
              <a:t>. Не выпускать питомца на улицу в часы пиковой солнечной активности, примерно с 10 утра до 16 вечера. Если животное любит сидеть у окна, закрывать жалюзи или занавески, чтобы минимизировать воздействие прямых солнечных лучей.</a:t>
            </a:r>
          </a:p>
          <a:p>
            <a:r>
              <a:rPr lang="ru-RU" b="1" dirty="0"/>
              <a:t>Обеспечить тенистые места для укрытия</a:t>
            </a:r>
            <a:r>
              <a:rPr lang="ru-RU" dirty="0"/>
              <a:t>. Если питомцу нужно выйти на улицу, следует предоставить хорошо проветриваемые тенистые места.</a:t>
            </a:r>
          </a:p>
          <a:p>
            <a:r>
              <a:rPr lang="ru-RU" b="1" dirty="0"/>
              <a:t>Использовать солнцезащитные кремы</a:t>
            </a:r>
            <a:r>
              <a:rPr lang="ru-RU" dirty="0"/>
              <a:t>. Подойдут специальные средства для животных, предназначенные для защиты от ультрафиолета. Важно выбирать водостойкие средства без отдушек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200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Общие принципы профилактики незаразных болезней в пастбищный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578" y="182562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включают мероприятия по обеспечению надлежащих условий содержания, рациональному кормлению, уходу за животными и ветеринарному наблюдению. </a:t>
            </a:r>
          </a:p>
          <a:p>
            <a:pPr marL="0" indent="0" algn="just">
              <a:buNone/>
            </a:pPr>
            <a:r>
              <a:rPr lang="ru-RU" dirty="0" smtClean="0"/>
              <a:t>Цель — предупредить внутренние незаразные болезни, которые возникают из-за несоответствия нормам условий содержания, кормления и использования животных в конкретных хозяйствах.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56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957" y="2360180"/>
            <a:ext cx="10515600" cy="1325563"/>
          </a:xfrm>
        </p:spPr>
        <p:txBody>
          <a:bodyPr/>
          <a:lstStyle/>
          <a:p>
            <a:pPr algn="just"/>
            <a:r>
              <a:rPr lang="ru-RU" dirty="0" smtClean="0"/>
              <a:t>Основные факторы риска возникновения незаразных болезней на пастбище</a:t>
            </a: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2" t="1360" r="16449" b="1368"/>
          <a:stretch/>
        </p:blipFill>
        <p:spPr bwMode="auto">
          <a:xfrm>
            <a:off x="7893698" y="3685743"/>
            <a:ext cx="3209731" cy="256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08485" y="3974154"/>
            <a:ext cx="3645534" cy="228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32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836" y="2775817"/>
            <a:ext cx="9851968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Общие принципы профилактики незаразных болезней в пастбищный период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321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dirty="0" smtClean="0"/>
              <a:t>Условия содержания: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6539"/>
            <a:ext cx="10515600" cy="533677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Подготовка </a:t>
            </a:r>
            <a:r>
              <a:rPr lang="ru-RU" b="1" dirty="0"/>
              <a:t>пастбищ</a:t>
            </a:r>
            <a:r>
              <a:rPr lang="ru-RU" dirty="0"/>
              <a:t>. Перед выгоном животных пастбища очищают от мусора, в том числе металлических предметов, обследуют на наличие ядовитых растений. При необходимости оборудуют места для укрытия животных от солнца, ветра и дождя, подготавливают источники водопоя. </a:t>
            </a:r>
            <a:endParaRPr lang="ru-RU" dirty="0" smtClean="0"/>
          </a:p>
          <a:p>
            <a:pPr algn="just"/>
            <a:r>
              <a:rPr lang="ru-RU" b="1" dirty="0" smtClean="0"/>
              <a:t>Рациональная </a:t>
            </a:r>
            <a:r>
              <a:rPr lang="ru-RU" b="1" dirty="0"/>
              <a:t>система загонной пастьбы</a:t>
            </a:r>
            <a:r>
              <a:rPr lang="ru-RU" dirty="0"/>
              <a:t>. Пастбищную территорию делят на участки, ограниченные естественными рубежами (оврагами, речкой) или угодьями (пашней, лесом). </a:t>
            </a:r>
            <a:endParaRPr lang="ru-RU" dirty="0" smtClean="0"/>
          </a:p>
          <a:p>
            <a:pPr algn="just"/>
            <a:r>
              <a:rPr lang="ru-RU" b="1" dirty="0" smtClean="0"/>
              <a:t>Регулярная </a:t>
            </a:r>
            <a:r>
              <a:rPr lang="ru-RU" b="1" dirty="0"/>
              <a:t>смена пастбищ</a:t>
            </a:r>
            <a:r>
              <a:rPr lang="ru-RU" dirty="0"/>
              <a:t> (через 5–6 дней) — возбудители инвазионных болезней не достигают той стадии развития, при которой могут вызвать заражение животных.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99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Кормление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b="1" dirty="0"/>
              <a:t>Соблюдение оптимальной структуры рационов</a:t>
            </a:r>
            <a:r>
              <a:rPr lang="ru-RU" dirty="0"/>
              <a:t> — соотношения грубых (солома, сено), сочных (сенаж, </a:t>
            </a:r>
            <a:r>
              <a:rPr lang="ru-RU" dirty="0" err="1"/>
              <a:t>зерносенаж</a:t>
            </a:r>
            <a:r>
              <a:rPr lang="ru-RU" dirty="0"/>
              <a:t>, овощи, силос, корнеплоды) и концентрированных кормов и кормовых добавок.</a:t>
            </a:r>
          </a:p>
          <a:p>
            <a:pPr algn="just"/>
            <a:r>
              <a:rPr lang="ru-RU" b="1" dirty="0"/>
              <a:t>Контроль качества кормов</a:t>
            </a:r>
            <a:r>
              <a:rPr lang="ru-RU" dirty="0"/>
              <a:t> — они должны соответствовать ГОСТам и другим нормированным документам. Опасность для здоровья животных представляют некачественные корма, содержащие в недопустимом количестве сорные, ядовитые растения, нитраты и нитриты, соли тяжёлых металлов, пестициды.</a:t>
            </a:r>
          </a:p>
          <a:p>
            <a:pPr algn="just"/>
            <a:r>
              <a:rPr lang="ru-RU" b="1" dirty="0"/>
              <a:t>Установление режима кормления</a:t>
            </a:r>
            <a:r>
              <a:rPr lang="ru-RU" dirty="0"/>
              <a:t> — время и кратность кормления, распределение рациона по отдельным дачам, последовательность раздачи кормов.</a:t>
            </a:r>
          </a:p>
        </p:txBody>
      </p:sp>
    </p:spTree>
    <p:extLst>
      <p:ext uri="{BB962C8B-B14F-4D97-AF65-F5344CB8AC3E}">
        <p14:creationId xmlns:p14="http://schemas.microsoft.com/office/powerpoint/2010/main" val="379893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Подготовка животных к выгону на пастбище</a:t>
            </a:r>
            <a:r>
              <a:rPr lang="ru-RU" dirty="0"/>
              <a:t> — их осматривают, проводят вакцинацию, если необходимо, подрезают копыта и рога, проверяют метки.</a:t>
            </a:r>
          </a:p>
          <a:p>
            <a:pPr algn="just"/>
            <a:r>
              <a:rPr lang="ru-RU" b="1" dirty="0"/>
              <a:t>Не следует выпускать скот на очень сочную траву</a:t>
            </a:r>
            <a:r>
              <a:rPr lang="ru-RU" dirty="0"/>
              <a:t>, покрытую росой или мокрую от дождей, — это может вызвать заболевание тимпанией (вздутие рубца).</a:t>
            </a:r>
          </a:p>
          <a:p>
            <a:pPr algn="just"/>
            <a:r>
              <a:rPr lang="ru-RU" b="1" dirty="0"/>
              <a:t>Не рекомендуется поить скот после поедания большого количества сочной травы</a:t>
            </a:r>
            <a:r>
              <a:rPr lang="ru-RU" dirty="0"/>
              <a:t> — предварительно надо дать животным отдохнуть, только после этого подпускать к воде.</a:t>
            </a:r>
          </a:p>
        </p:txBody>
      </p:sp>
    </p:spTree>
    <p:extLst>
      <p:ext uri="{BB962C8B-B14F-4D97-AF65-F5344CB8AC3E}">
        <p14:creationId xmlns:p14="http://schemas.microsoft.com/office/powerpoint/2010/main" val="4122044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Ветеринарное наблюдение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/>
              <a:t>Постоянное ветеринарное наблюдение</a:t>
            </a:r>
            <a:r>
              <a:rPr lang="ru-RU" dirty="0"/>
              <a:t> за состоянием здоровья животных — проведение клинических осмотров, плановых диспансерных обследований.</a:t>
            </a:r>
          </a:p>
          <a:p>
            <a:pPr algn="just"/>
            <a:r>
              <a:rPr lang="ru-RU" b="1" dirty="0"/>
              <a:t>Инструктирование работников хозяйств и владельцев животных</a:t>
            </a:r>
            <a:r>
              <a:rPr lang="ru-RU" dirty="0"/>
              <a:t> как оказывать неотложную доврачебную помощь в случаях возникновения болезни в пастбищный период.</a:t>
            </a:r>
          </a:p>
          <a:p>
            <a:pPr algn="just"/>
            <a:r>
              <a:rPr lang="ru-RU" b="1" dirty="0"/>
              <a:t>Составление планов профилактических мероприятий</a:t>
            </a:r>
            <a:r>
              <a:rPr lang="ru-RU" dirty="0"/>
              <a:t> с разбивкой их по кварталам и месяцам для конкретного хозяйства и фермы. Перед составлением плана анализируют статистические данные о заболеваемости животных, причины падежа и выбытия животных, экономический ущерб.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4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Кормовой фактор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Резкий переход на зеленую кормовую массу </a:t>
            </a:r>
          </a:p>
          <a:p>
            <a:pPr marL="0" indent="0" algn="just">
              <a:buNone/>
            </a:pPr>
            <a:r>
              <a:rPr lang="ru-RU" dirty="0"/>
              <a:t>При резком переходе к новому виду кормления у крупного рогатого скота могут появиться диарея, пастбищная тетания и тимпания, упадут удои, жирность молока. До выпаса коровам важно дополнительно давать сено, сенаж, силос. Первый в сезоне выпас должен продолжаться не более двух часов. Далее это время увеличивают, а количество потребляемых животными зимних кормов, наоборот, снижают.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70" y="5181868"/>
            <a:ext cx="12274670" cy="16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5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Кормовой фактор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Использование одного типа корма </a:t>
            </a:r>
          </a:p>
          <a:p>
            <a:pPr marL="0" indent="0" algn="just">
              <a:buNone/>
            </a:pPr>
            <a:r>
              <a:rPr lang="ru-RU" dirty="0"/>
              <a:t>Пастбищные корма не способны дать высокопродуктивным животным необходимую энергию, фосфор, микроэлементы и в некоторых случаях – клетчатку.</a:t>
            </a:r>
          </a:p>
          <a:p>
            <a:pPr marL="0" indent="0" algn="just">
              <a:buNone/>
            </a:pPr>
            <a:r>
              <a:rPr lang="ru-RU" dirty="0" smtClean="0"/>
              <a:t>Это может приводить не только к снижению удоя, но я возникновению болезней на фоне дефицита макро- и микроэлементов (остеодистрофия, анемия, </a:t>
            </a:r>
            <a:r>
              <a:rPr lang="ru-RU" dirty="0" err="1" smtClean="0"/>
              <a:t>гипокальциевая</a:t>
            </a:r>
            <a:r>
              <a:rPr lang="ru-RU" dirty="0" smtClean="0"/>
              <a:t> те­тания</a:t>
            </a:r>
            <a:r>
              <a:rPr lang="ru-RU" dirty="0"/>
              <a:t> </a:t>
            </a:r>
            <a:r>
              <a:rPr lang="ru-RU" dirty="0" smtClean="0"/>
              <a:t>и т.д.)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79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Водный фактор: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Качество и доступность питьевой воды являются фундаментальными для поддержания здоровья и продуктивности животных. Недостаток или ненадлежащее качество воды могут привести к широкому спектру внутренних незаразных заболеваний и снижению общей резистентности организма.</a:t>
            </a:r>
          </a:p>
          <a:p>
            <a:pPr algn="just"/>
            <a:r>
              <a:rPr lang="ru-RU" dirty="0" smtClean="0"/>
              <a:t> </a:t>
            </a:r>
            <a:r>
              <a:rPr lang="ru-RU" i="1" dirty="0" smtClean="0"/>
              <a:t>Недостаток чистой питьевой воды </a:t>
            </a:r>
            <a:r>
              <a:rPr lang="ru-RU" dirty="0" smtClean="0"/>
              <a:t>– дегидратация, нарушения пищеварения, обмена веществ, снижение иммунитета;</a:t>
            </a:r>
          </a:p>
          <a:p>
            <a:pPr algn="just"/>
            <a:r>
              <a:rPr lang="ru-RU" i="1" dirty="0" smtClean="0"/>
              <a:t>Загрязненная вода </a:t>
            </a:r>
            <a:r>
              <a:rPr lang="ru-RU" dirty="0" smtClean="0"/>
              <a:t>(химические вещества, микроорганизмы) – отравления,  аборты, поражения печени, нервной системы и т.д.</a:t>
            </a: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530" y="0"/>
            <a:ext cx="3342470" cy="188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Метеорологический фактор: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i="1" dirty="0" smtClean="0"/>
              <a:t> Резкие перепады температур.</a:t>
            </a:r>
          </a:p>
          <a:p>
            <a:pPr algn="just"/>
            <a:r>
              <a:rPr lang="ru-RU" i="1" dirty="0" smtClean="0"/>
              <a:t> Длительное воздействие высоких или низких температур (</a:t>
            </a:r>
            <a:r>
              <a:rPr lang="ru-RU" dirty="0" err="1" smtClean="0"/>
              <a:t>гипер</a:t>
            </a:r>
            <a:r>
              <a:rPr lang="ru-RU" dirty="0" smtClean="0"/>
              <a:t>- гипотермия, дегидратация, заболевания ССС)</a:t>
            </a:r>
          </a:p>
          <a:p>
            <a:pPr algn="just"/>
            <a:r>
              <a:rPr lang="ru-RU" i="1" dirty="0" smtClean="0"/>
              <a:t> Высокая влажность (</a:t>
            </a:r>
            <a:r>
              <a:rPr lang="ru-RU" dirty="0" smtClean="0"/>
              <a:t>затруднение теплоотдачи – тепловой удар, переохлаждение, угнетение обмена веществ).</a:t>
            </a:r>
          </a:p>
          <a:p>
            <a:pPr algn="just"/>
            <a:r>
              <a:rPr lang="ru-RU" i="1" dirty="0" smtClean="0"/>
              <a:t> Интенсивное солнечное излучение</a:t>
            </a:r>
            <a:r>
              <a:rPr lang="ru-RU" dirty="0" smtClean="0"/>
              <a:t> (нарушение витаминного и минерального обмена из-за светового голодания – рахит, остеодистрофия, воспаления роговицы и конъюнктивы).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57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i="1" dirty="0" smtClean="0"/>
              <a:t>Травмы копыт </a:t>
            </a:r>
            <a:r>
              <a:rPr lang="ru-RU" dirty="0" smtClean="0"/>
              <a:t>— из-за повреждений острыми камнями, пнями, стернёй скошенных хлебов.</a:t>
            </a:r>
          </a:p>
          <a:p>
            <a:pPr algn="just"/>
            <a:r>
              <a:rPr lang="ru-RU" i="1" dirty="0" smtClean="0"/>
              <a:t>Повреждения вымени и сосков </a:t>
            </a:r>
            <a:r>
              <a:rPr lang="ru-RU" dirty="0" smtClean="0"/>
              <a:t>— в основном стеблями скошенных растений, ветками кустарников.</a:t>
            </a:r>
          </a:p>
          <a:p>
            <a:pPr algn="just"/>
            <a:r>
              <a:rPr lang="ru-RU" i="1" dirty="0" smtClean="0"/>
              <a:t>Травмы глаз </a:t>
            </a:r>
            <a:r>
              <a:rPr lang="ru-RU" dirty="0" smtClean="0"/>
              <a:t>— при выпасе животных на лесозащитных полосах или в местах, где растёт кустарник.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35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014" y="2458463"/>
            <a:ext cx="11082251" cy="1790441"/>
          </a:xfrm>
        </p:spPr>
        <p:txBody>
          <a:bodyPr>
            <a:normAutofit/>
          </a:bodyPr>
          <a:lstStyle/>
          <a:p>
            <a:r>
              <a:rPr lang="ru-RU" dirty="0" smtClean="0"/>
              <a:t>Некоторые незаразные болезни животных в пастбищный период и их профилактика </a:t>
            </a:r>
            <a:endParaRPr lang="ru-RU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23" y="-326585"/>
            <a:ext cx="4880816" cy="33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Алиментарные дистрофии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5812"/>
            <a:ext cx="6847390" cy="540537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Причины: </a:t>
            </a:r>
          </a:p>
          <a:p>
            <a:pPr marL="0" indent="0" algn="just">
              <a:buNone/>
            </a:pPr>
            <a:r>
              <a:rPr lang="ru-RU" b="1" dirty="0" smtClean="0"/>
              <a:t>Экзогенные</a:t>
            </a:r>
            <a:r>
              <a:rPr lang="ru-RU" dirty="0" smtClean="0"/>
              <a:t> (</a:t>
            </a:r>
            <a:r>
              <a:rPr lang="ru-RU" i="1" dirty="0" smtClean="0"/>
              <a:t>длительное голодание </a:t>
            </a:r>
            <a:r>
              <a:rPr lang="ru-RU" dirty="0" smtClean="0"/>
              <a:t>– социальное неблагополучие, пищевые ограничения, аллергии, пищеварительные расстройства; </a:t>
            </a:r>
            <a:r>
              <a:rPr lang="ru-RU" i="1" dirty="0" smtClean="0"/>
              <a:t>качественная неполноценность пищевого рациона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r>
              <a:rPr lang="ru-RU" b="1" dirty="0" smtClean="0"/>
              <a:t>Эндогенные </a:t>
            </a:r>
            <a:r>
              <a:rPr lang="ru-RU" dirty="0" smtClean="0"/>
              <a:t>(</a:t>
            </a:r>
            <a:r>
              <a:rPr lang="ru-RU" i="1" dirty="0" smtClean="0"/>
              <a:t>механическое препятствие для поступления пищи в желудок </a:t>
            </a:r>
            <a:r>
              <a:rPr lang="ru-RU" dirty="0" smtClean="0"/>
              <a:t>- </a:t>
            </a:r>
            <a:r>
              <a:rPr lang="ru-RU" dirty="0"/>
              <a:t>рубцовый или опухолевый стеноз пищевода или привратника</a:t>
            </a:r>
            <a:r>
              <a:rPr lang="ru-RU" dirty="0" smtClean="0"/>
              <a:t>, </a:t>
            </a:r>
            <a:r>
              <a:rPr lang="ru-RU" i="1" dirty="0" smtClean="0"/>
              <a:t>нарушение проходимости верхних отделов пищеварительного тракта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90" y="1690688"/>
            <a:ext cx="4362119" cy="38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36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982</Words>
  <Application>Microsoft Office PowerPoint</Application>
  <PresentationFormat>Широкоэкранный</PresentationFormat>
  <Paragraphs>107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Профилактика внутренних незаразных болезней животных в пастбищный период</vt:lpstr>
      <vt:lpstr>Основные факторы риска возникновения незаразных болезней на пастбище</vt:lpstr>
      <vt:lpstr>Кормовой фактор </vt:lpstr>
      <vt:lpstr>Кормовой фактор </vt:lpstr>
      <vt:lpstr> Водный фактор:</vt:lpstr>
      <vt:lpstr>Метеорологический фактор:</vt:lpstr>
      <vt:lpstr>Физические факторы</vt:lpstr>
      <vt:lpstr>Некоторые незаразные болезни животных в пастбищный период и их профилактика </vt:lpstr>
      <vt:lpstr> Алиментарные дистрофии </vt:lpstr>
      <vt:lpstr>Алиментарные дистрофии </vt:lpstr>
      <vt:lpstr>Презентация PowerPoint</vt:lpstr>
      <vt:lpstr>Алиментарные дистрофии </vt:lpstr>
      <vt:lpstr>Травматический ретикулит (травматический гастроэнтерит)</vt:lpstr>
      <vt:lpstr>Травматический ретикулит (травматический гастроэнтерит)</vt:lpstr>
      <vt:lpstr>Травматический ретикулит (травматический гастроэнтерит)</vt:lpstr>
      <vt:lpstr>Солнечный дерматит (фотосенсибилизация)</vt:lpstr>
      <vt:lpstr>Солнечный дерматит (фотосенсибилизация)</vt:lpstr>
      <vt:lpstr>Солнечный дерматит (фотосенсибилизация)</vt:lpstr>
      <vt:lpstr>Общие принципы профилактики незаразных болезней в пастбищный период</vt:lpstr>
      <vt:lpstr>Общие принципы профилактики незаразных болезней в пастбищный период</vt:lpstr>
      <vt:lpstr>Условия содержания:</vt:lpstr>
      <vt:lpstr>Кормление</vt:lpstr>
      <vt:lpstr>Уход</vt:lpstr>
      <vt:lpstr>Ветеринарное наблюдение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внутренних незаразных болезней животных в пастбищный период</dc:title>
  <dc:creator>necta</dc:creator>
  <cp:lastModifiedBy>User</cp:lastModifiedBy>
  <cp:revision>21</cp:revision>
  <dcterms:created xsi:type="dcterms:W3CDTF">2025-10-12T06:47:52Z</dcterms:created>
  <dcterms:modified xsi:type="dcterms:W3CDTF">2026-02-18T06:29:48Z</dcterms:modified>
</cp:coreProperties>
</file>