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1" r:id="rId6"/>
    <p:sldId id="262" r:id="rId7"/>
    <p:sldId id="263" r:id="rId8"/>
    <p:sldId id="265" r:id="rId9"/>
    <p:sldId id="266" r:id="rId10"/>
    <p:sldId id="268" r:id="rId11"/>
    <p:sldId id="269" r:id="rId12"/>
    <p:sldId id="270" r:id="rId13"/>
    <p:sldId id="282" r:id="rId14"/>
    <p:sldId id="283" r:id="rId15"/>
    <p:sldId id="284" r:id="rId16"/>
    <p:sldId id="286" r:id="rId17"/>
    <p:sldId id="287" r:id="rId18"/>
    <p:sldId id="285" r:id="rId19"/>
    <p:sldId id="271" r:id="rId20"/>
    <p:sldId id="272" r:id="rId21"/>
    <p:sldId id="273" r:id="rId22"/>
    <p:sldId id="275" r:id="rId23"/>
    <p:sldId id="276" r:id="rId24"/>
    <p:sldId id="277" r:id="rId25"/>
    <p:sldId id="278" r:id="rId26"/>
    <p:sldId id="280" r:id="rId27"/>
    <p:sldId id="281" r:id="rId28"/>
    <p:sldId id="288" r:id="rId29"/>
    <p:sldId id="289" r:id="rId30"/>
    <p:sldId id="290" r:id="rId31"/>
    <p:sldId id="291" r:id="rId32"/>
    <p:sldId id="292" r:id="rId33"/>
    <p:sldId id="293" r:id="rId34"/>
    <p:sldId id="294" r:id="rId35"/>
    <p:sldId id="295" r:id="rId36"/>
    <p:sldId id="296" r:id="rId37"/>
    <p:sldId id="297" r:id="rId38"/>
    <p:sldId id="298" r:id="rId39"/>
    <p:sldId id="299" r:id="rId40"/>
    <p:sldId id="300" r:id="rId41"/>
    <p:sldId id="302" r:id="rId42"/>
    <p:sldId id="301" r:id="rId43"/>
    <p:sldId id="303" r:id="rId44"/>
    <p:sldId id="304" r:id="rId45"/>
    <p:sldId id="305" r:id="rId46"/>
    <p:sldId id="306" r:id="rId47"/>
    <p:sldId id="307" r:id="rId48"/>
    <p:sldId id="308" r:id="rId49"/>
    <p:sldId id="309" r:id="rId50"/>
    <p:sldId id="310" r:id="rId51"/>
    <p:sldId id="311" r:id="rId52"/>
    <p:sldId id="312" r:id="rId53"/>
    <p:sldId id="313" r:id="rId54"/>
    <p:sldId id="314" r:id="rId5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p:cViewPr varScale="1">
        <p:scale>
          <a:sx n="86" d="100"/>
          <a:sy n="86" d="100"/>
        </p:scale>
        <p:origin x="1310"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B4C71EC6-210F-42DE-9C53-41977AD35B3D}" type="datetimeFigureOut">
              <a:rPr lang="ru-RU" smtClean="0"/>
              <a:t>22.04.2026</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22.04.2026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22.04.2026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22.04.2026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
        <p:nvSpPr>
          <p:cNvPr id="7" name="Заголовок 6"/>
          <p:cNvSpPr>
            <a:spLocks noGrp="1"/>
          </p:cNvSpPr>
          <p:nvPr>
            <p:ph type="title"/>
          </p:nvPr>
        </p:nvSpPr>
        <p:spPr/>
        <p:txBody>
          <a:bodyPr rtlCol="0"/>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22.04.2026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Объект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22.04.2026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8" name="Заголовок 7"/>
          <p:cNvSpPr>
            <a:spLocks noGrp="1"/>
          </p:cNvSpPr>
          <p:nvPr>
            <p:ph type="title"/>
          </p:nvPr>
        </p:nvSpPr>
        <p:spPr/>
        <p:txBody>
          <a:bodyPr rtlCol="0"/>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t>22.04.2026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B4C71EC6-210F-42DE-9C53-41977AD35B3D}" type="datetimeFigureOut">
              <a:rPr lang="ru-RU" smtClean="0"/>
              <a:t>22.04.2026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
        <p:nvSpPr>
          <p:cNvPr id="6" name="Заголовок 5"/>
          <p:cNvSpPr>
            <a:spLocks noGrp="1"/>
          </p:cNvSpPr>
          <p:nvPr>
            <p:ph type="title"/>
          </p:nvPr>
        </p:nvSpPr>
        <p:spPr/>
        <p:txBody>
          <a:bodyPr rtlCol="0"/>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22.04.2026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p>
            <a:fld id="{B4C71EC6-210F-42DE-9C53-41977AD35B3D}" type="datetimeFigureOut">
              <a:rPr lang="ru-RU" smtClean="0"/>
              <a:t>22.04.2026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B4C71EC6-210F-42DE-9C53-41977AD35B3D}" type="datetimeFigureOut">
              <a:rPr lang="ru-RU" smtClean="0"/>
              <a:t>22.04.2026</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B19B0651-EE4F-4900-A07F-96A6BFA9D0F0}" type="slidenum">
              <a:rPr lang="ru-RU" smtClean="0"/>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4C71EC6-210F-42DE-9C53-41977AD35B3D}" type="datetimeFigureOut">
              <a:rPr lang="ru-RU" smtClean="0"/>
              <a:t>22.04.2026</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Autofit/>
          </a:bodyPr>
          <a:lstStyle/>
          <a:p>
            <a:r>
              <a:rPr lang="ru-RU" dirty="0" smtClean="0"/>
              <a:t>Методы и средства физиотерапии и </a:t>
            </a:r>
            <a:r>
              <a:rPr lang="ru-RU" dirty="0" err="1" smtClean="0"/>
              <a:t>физиопрофилактики</a:t>
            </a:r>
            <a:endParaRPr lang="ru-RU" dirty="0"/>
          </a:p>
        </p:txBody>
      </p:sp>
    </p:spTree>
    <p:extLst>
      <p:ext uri="{BB962C8B-B14F-4D97-AF65-F5344CB8AC3E}">
        <p14:creationId xmlns:p14="http://schemas.microsoft.com/office/powerpoint/2010/main" val="17729816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92500" lnSpcReduction="10000"/>
          </a:bodyPr>
          <a:lstStyle/>
          <a:p>
            <a:pPr marL="109728" indent="0">
              <a:buNone/>
            </a:pPr>
            <a:r>
              <a:rPr lang="ru-RU" dirty="0">
                <a:latin typeface="Times New Roman" panose="02020603050405020304" pitchFamily="18" charset="0"/>
                <a:cs typeface="Times New Roman" panose="02020603050405020304" pitchFamily="18" charset="0"/>
              </a:rPr>
              <a:t>Тело животного одновременно является проводником и источником </a:t>
            </a:r>
            <a:r>
              <a:rPr lang="ru-RU" dirty="0" smtClean="0">
                <a:latin typeface="Times New Roman" panose="02020603050405020304" pitchFamily="18" charset="0"/>
                <a:cs typeface="Times New Roman" panose="02020603050405020304" pitchFamily="18" charset="0"/>
              </a:rPr>
              <a:t>электрического </a:t>
            </a:r>
            <a:r>
              <a:rPr lang="ru-RU" dirty="0">
                <a:latin typeface="Times New Roman" panose="02020603050405020304" pitchFamily="18" charset="0"/>
                <a:cs typeface="Times New Roman" panose="02020603050405020304" pitchFamily="18" charset="0"/>
              </a:rPr>
              <a:t>тока. Состояние </a:t>
            </a:r>
            <a:r>
              <a:rPr lang="ru-RU" dirty="0" smtClean="0">
                <a:latin typeface="Times New Roman" panose="02020603050405020304" pitchFamily="18" charset="0"/>
                <a:cs typeface="Times New Roman" panose="02020603050405020304" pitchFamily="18" charset="0"/>
              </a:rPr>
              <a:t>и деятельность </a:t>
            </a:r>
            <a:r>
              <a:rPr lang="ru-RU" dirty="0">
                <a:latin typeface="Times New Roman" panose="02020603050405020304" pitchFamily="18" charset="0"/>
                <a:cs typeface="Times New Roman" panose="02020603050405020304" pitchFamily="18" charset="0"/>
              </a:rPr>
              <a:t>различных тканей, органов и </a:t>
            </a:r>
            <a:r>
              <a:rPr lang="ru-RU" dirty="0" smtClean="0">
                <a:latin typeface="Times New Roman" panose="02020603050405020304" pitchFamily="18" charset="0"/>
                <a:cs typeface="Times New Roman" panose="02020603050405020304" pitchFamily="18" charset="0"/>
              </a:rPr>
              <a:t>отдельных клеточных элементов связаны с электрическими явлениями в них.</a:t>
            </a:r>
          </a:p>
          <a:p>
            <a:pPr marL="109728" indent="0">
              <a:buNone/>
            </a:pPr>
            <a:r>
              <a:rPr lang="ru-RU" dirty="0">
                <a:latin typeface="Times New Roman" panose="02020603050405020304" pitchFamily="18" charset="0"/>
                <a:cs typeface="Times New Roman" panose="02020603050405020304" pitchFamily="18" charset="0"/>
              </a:rPr>
              <a:t>В электролечении используют постоянный ток низкого напряжения и </a:t>
            </a:r>
            <a:r>
              <a:rPr lang="ru-RU" dirty="0" smtClean="0">
                <a:latin typeface="Times New Roman" panose="02020603050405020304" pitchFamily="18" charset="0"/>
                <a:cs typeface="Times New Roman" panose="02020603050405020304" pitchFamily="18" charset="0"/>
              </a:rPr>
              <a:t>малой силы </a:t>
            </a:r>
            <a:r>
              <a:rPr lang="ru-RU" dirty="0">
                <a:latin typeface="Times New Roman" panose="02020603050405020304" pitchFamily="18" charset="0"/>
                <a:cs typeface="Times New Roman" panose="02020603050405020304" pitchFamily="18" charset="0"/>
              </a:rPr>
              <a:t>(гальванизация, электрофорез); высокого напряжения и высокой </a:t>
            </a:r>
            <a:r>
              <a:rPr lang="ru-RU" dirty="0" smtClean="0">
                <a:latin typeface="Times New Roman" panose="02020603050405020304" pitchFamily="18" charset="0"/>
                <a:cs typeface="Times New Roman" panose="02020603050405020304" pitchFamily="18" charset="0"/>
              </a:rPr>
              <a:t>частоты (дарсонвализация</a:t>
            </a:r>
            <a:r>
              <a:rPr lang="ru-RU" dirty="0">
                <a:latin typeface="Times New Roman" panose="02020603050405020304" pitchFamily="18" charset="0"/>
                <a:cs typeface="Times New Roman" panose="02020603050405020304" pitchFamily="18" charset="0"/>
              </a:rPr>
              <a:t>, индуктотермия); импульсные </a:t>
            </a:r>
            <a:r>
              <a:rPr lang="ru-RU" dirty="0" smtClean="0">
                <a:latin typeface="Times New Roman" panose="02020603050405020304" pitchFamily="18" charset="0"/>
                <a:cs typeface="Times New Roman" panose="02020603050405020304" pitchFamily="18" charset="0"/>
              </a:rPr>
              <a:t>токи (фарадизация</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электрические и </a:t>
            </a:r>
            <a:r>
              <a:rPr lang="ru-RU" dirty="0">
                <a:latin typeface="Times New Roman" panose="02020603050405020304" pitchFamily="18" charset="0"/>
                <a:cs typeface="Times New Roman" panose="02020603050405020304" pitchFamily="18" charset="0"/>
              </a:rPr>
              <a:t>магнитные поля с переменным электрическим полем </a:t>
            </a:r>
            <a:r>
              <a:rPr lang="ru-RU" dirty="0" smtClean="0">
                <a:latin typeface="Times New Roman" panose="02020603050405020304" pitchFamily="18" charset="0"/>
                <a:cs typeface="Times New Roman" panose="02020603050405020304" pitchFamily="18" charset="0"/>
              </a:rPr>
              <a:t>ультравысокой частоты (УВЧ</a:t>
            </a:r>
            <a:r>
              <a:rPr lang="ru-RU" dirty="0">
                <a:latin typeface="Times New Roman" panose="02020603050405020304" pitchFamily="18" charset="0"/>
                <a:cs typeface="Times New Roman" panose="02020603050405020304" pitchFamily="18" charset="0"/>
              </a:rPr>
              <a:t>) и др.</a:t>
            </a:r>
          </a:p>
        </p:txBody>
      </p:sp>
      <p:sp>
        <p:nvSpPr>
          <p:cNvPr id="3" name="Заголовок 2"/>
          <p:cNvSpPr>
            <a:spLocks noGrp="1"/>
          </p:cNvSpPr>
          <p:nvPr>
            <p:ph type="title"/>
          </p:nvPr>
        </p:nvSpPr>
        <p:spPr/>
        <p:txBody>
          <a:bodyPr/>
          <a:lstStyle/>
          <a:p>
            <a:pPr algn="ctr"/>
            <a:r>
              <a:rPr lang="ru-RU" dirty="0"/>
              <a:t>Электролечение</a:t>
            </a:r>
          </a:p>
        </p:txBody>
      </p:sp>
    </p:spTree>
    <p:extLst>
      <p:ext uri="{BB962C8B-B14F-4D97-AF65-F5344CB8AC3E}">
        <p14:creationId xmlns:p14="http://schemas.microsoft.com/office/powerpoint/2010/main" val="38719119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8" y="1484784"/>
            <a:ext cx="8435280" cy="5256584"/>
          </a:xfrm>
        </p:spPr>
        <p:txBody>
          <a:bodyPr>
            <a:noAutofit/>
          </a:bodyPr>
          <a:lstStyle/>
          <a:p>
            <a:pPr marL="109728" indent="0">
              <a:buNone/>
            </a:pPr>
            <a:r>
              <a:rPr lang="ru-RU" sz="1800" dirty="0" smtClean="0">
                <a:latin typeface="Times New Roman" panose="02020603050405020304" pitchFamily="18" charset="0"/>
                <a:cs typeface="Times New Roman" panose="02020603050405020304" pitchFamily="18" charset="0"/>
              </a:rPr>
              <a:t>Гальванизация - это электролечебная процедура</a:t>
            </a:r>
            <a:r>
              <a:rPr lang="ru-RU" sz="1800" dirty="0">
                <a:latin typeface="Times New Roman" panose="02020603050405020304" pitchFamily="18" charset="0"/>
                <a:cs typeface="Times New Roman" panose="02020603050405020304" pitchFamily="18" charset="0"/>
              </a:rPr>
              <a:t>, когда </a:t>
            </a:r>
            <a:r>
              <a:rPr lang="ru-RU" sz="1800" dirty="0" smtClean="0">
                <a:latin typeface="Times New Roman" panose="02020603050405020304" pitchFamily="18" charset="0"/>
                <a:cs typeface="Times New Roman" panose="02020603050405020304" pitchFamily="18" charset="0"/>
              </a:rPr>
              <a:t>на больной </a:t>
            </a:r>
            <a:r>
              <a:rPr lang="ru-RU" sz="1800" dirty="0">
                <a:latin typeface="Times New Roman" panose="02020603050405020304" pitchFamily="18" charset="0"/>
                <a:cs typeface="Times New Roman" panose="02020603050405020304" pitchFamily="18" charset="0"/>
              </a:rPr>
              <a:t>участок тела воздействуют постоянным </a:t>
            </a:r>
            <a:r>
              <a:rPr lang="ru-RU" sz="1800" dirty="0" smtClean="0">
                <a:latin typeface="Times New Roman" panose="02020603050405020304" pitchFamily="18" charset="0"/>
                <a:cs typeface="Times New Roman" panose="02020603050405020304" pitchFamily="18" charset="0"/>
              </a:rPr>
              <a:t>непрерывным электрическим </a:t>
            </a:r>
            <a:r>
              <a:rPr lang="ru-RU" sz="1800" dirty="0">
                <a:latin typeface="Times New Roman" panose="02020603050405020304" pitchFamily="18" charset="0"/>
                <a:cs typeface="Times New Roman" panose="02020603050405020304" pitchFamily="18" charset="0"/>
              </a:rPr>
              <a:t>током малой силы (до 50мА) и </a:t>
            </a:r>
            <a:r>
              <a:rPr lang="ru-RU" sz="1800" dirty="0" smtClean="0">
                <a:latin typeface="Times New Roman" panose="02020603050405020304" pitchFamily="18" charset="0"/>
                <a:cs typeface="Times New Roman" panose="02020603050405020304" pitchFamily="18" charset="0"/>
              </a:rPr>
              <a:t>напряжения(30-80В</a:t>
            </a:r>
            <a:r>
              <a:rPr lang="ru-RU" sz="1800" dirty="0">
                <a:latin typeface="Times New Roman" panose="02020603050405020304" pitchFamily="18" charset="0"/>
                <a:cs typeface="Times New Roman" panose="02020603050405020304" pitchFamily="18" charset="0"/>
              </a:rPr>
              <a:t>) через </a:t>
            </a:r>
            <a:r>
              <a:rPr lang="ru-RU" sz="1800" dirty="0" smtClean="0">
                <a:latin typeface="Times New Roman" panose="02020603050405020304" pitchFamily="18" charset="0"/>
                <a:cs typeface="Times New Roman" panose="02020603050405020304" pitchFamily="18" charset="0"/>
              </a:rPr>
              <a:t>контактно-наложенные </a:t>
            </a:r>
            <a:r>
              <a:rPr lang="ru-RU" sz="1800" dirty="0">
                <a:latin typeface="Times New Roman" panose="02020603050405020304" pitchFamily="18" charset="0"/>
                <a:cs typeface="Times New Roman" panose="02020603050405020304" pitchFamily="18" charset="0"/>
              </a:rPr>
              <a:t>электроды</a:t>
            </a:r>
            <a:r>
              <a:rPr lang="ru-RU" sz="1800" dirty="0" smtClean="0">
                <a:latin typeface="Times New Roman" panose="02020603050405020304" pitchFamily="18" charset="0"/>
                <a:cs typeface="Times New Roman" panose="02020603050405020304" pitchFamily="18" charset="0"/>
              </a:rPr>
              <a:t>.</a:t>
            </a:r>
          </a:p>
          <a:p>
            <a:pPr marL="109728" indent="0">
              <a:buNone/>
            </a:pPr>
            <a:r>
              <a:rPr lang="ru-RU" sz="1800" b="1" dirty="0">
                <a:latin typeface="Times New Roman" panose="02020603050405020304" pitchFamily="18" charset="0"/>
                <a:cs typeface="Times New Roman" panose="02020603050405020304" pitchFamily="18" charset="0"/>
              </a:rPr>
              <a:t>Ф и з и о л о г и ч е с к о е </a:t>
            </a:r>
            <a:r>
              <a:rPr lang="ru-RU" sz="1800" dirty="0">
                <a:latin typeface="Times New Roman" panose="02020603050405020304" pitchFamily="18" charset="0"/>
                <a:cs typeface="Times New Roman" panose="02020603050405020304" pitchFamily="18" charset="0"/>
              </a:rPr>
              <a:t>действие </a:t>
            </a:r>
            <a:r>
              <a:rPr lang="ru-RU" sz="1800" dirty="0" smtClean="0">
                <a:latin typeface="Times New Roman" panose="02020603050405020304" pitchFamily="18" charset="0"/>
                <a:cs typeface="Times New Roman" panose="02020603050405020304" pitchFamily="18" charset="0"/>
              </a:rPr>
              <a:t>гальванического тока </a:t>
            </a:r>
            <a:r>
              <a:rPr lang="ru-RU" sz="1800" dirty="0">
                <a:latin typeface="Times New Roman" panose="02020603050405020304" pitchFamily="18" charset="0"/>
                <a:cs typeface="Times New Roman" panose="02020603050405020304" pitchFamily="18" charset="0"/>
              </a:rPr>
              <a:t>заключается в усилении местных обменных процессов </a:t>
            </a:r>
            <a:r>
              <a:rPr lang="ru-RU" sz="1800" dirty="0" smtClean="0">
                <a:latin typeface="Times New Roman" panose="02020603050405020304" pitchFamily="18" charset="0"/>
                <a:cs typeface="Times New Roman" panose="02020603050405020304" pitchFamily="18" charset="0"/>
              </a:rPr>
              <a:t>в тканях </a:t>
            </a:r>
            <a:r>
              <a:rPr lang="ru-RU" sz="1800" dirty="0">
                <a:latin typeface="Times New Roman" panose="02020603050405020304" pitchFamily="18" charset="0"/>
                <a:cs typeface="Times New Roman" panose="02020603050405020304" pitchFamily="18" charset="0"/>
              </a:rPr>
              <a:t>на месте отпуска процедуры, в результате чего </a:t>
            </a:r>
            <a:r>
              <a:rPr lang="ru-RU" sz="1800" dirty="0" smtClean="0">
                <a:latin typeface="Times New Roman" panose="02020603050405020304" pitchFamily="18" charset="0"/>
                <a:cs typeface="Times New Roman" panose="02020603050405020304" pitchFamily="18" charset="0"/>
              </a:rPr>
              <a:t>улучшается </a:t>
            </a:r>
            <a:r>
              <a:rPr lang="ru-RU" sz="1800" dirty="0">
                <a:latin typeface="Times New Roman" panose="02020603050405020304" pitchFamily="18" charset="0"/>
                <a:cs typeface="Times New Roman" panose="02020603050405020304" pitchFamily="18" charset="0"/>
              </a:rPr>
              <a:t>питание тканей, усиливается </a:t>
            </a:r>
            <a:r>
              <a:rPr lang="ru-RU" sz="1800" dirty="0" err="1">
                <a:latin typeface="Times New Roman" panose="02020603050405020304" pitchFamily="18" charset="0"/>
                <a:cs typeface="Times New Roman" panose="02020603050405020304" pitchFamily="18" charset="0"/>
              </a:rPr>
              <a:t>крово</a:t>
            </a:r>
            <a:r>
              <a:rPr lang="ru-RU" sz="1800" dirty="0">
                <a:latin typeface="Times New Roman" panose="02020603050405020304" pitchFamily="18" charset="0"/>
                <a:cs typeface="Times New Roman" panose="02020603050405020304" pitchFamily="18" charset="0"/>
              </a:rPr>
              <a:t>- и </a:t>
            </a:r>
            <a:r>
              <a:rPr lang="ru-RU" sz="1800" dirty="0" err="1">
                <a:latin typeface="Times New Roman" panose="02020603050405020304" pitchFamily="18" charset="0"/>
                <a:cs typeface="Times New Roman" panose="02020603050405020304" pitchFamily="18" charset="0"/>
              </a:rPr>
              <a:t>лимфообращение</a:t>
            </a:r>
            <a:r>
              <a:rPr lang="ru-RU" sz="1800" dirty="0">
                <a:latin typeface="Times New Roman" panose="02020603050405020304" pitchFamily="18" charset="0"/>
                <a:cs typeface="Times New Roman" panose="02020603050405020304" pitchFamily="18" charset="0"/>
              </a:rPr>
              <a:t> </a:t>
            </a:r>
            <a:r>
              <a:rPr lang="ru-RU" sz="1800" dirty="0" smtClean="0">
                <a:latin typeface="Times New Roman" panose="02020603050405020304" pitchFamily="18" charset="0"/>
                <a:cs typeface="Times New Roman" panose="02020603050405020304" pitchFamily="18" charset="0"/>
              </a:rPr>
              <a:t>и процессы рассасывания </a:t>
            </a:r>
            <a:r>
              <a:rPr lang="ru-RU" sz="1800" dirty="0">
                <a:latin typeface="Times New Roman" panose="02020603050405020304" pitchFamily="18" charset="0"/>
                <a:cs typeface="Times New Roman" panose="02020603050405020304" pitchFamily="18" charset="0"/>
              </a:rPr>
              <a:t>патологических тканей (</a:t>
            </a:r>
            <a:r>
              <a:rPr lang="ru-RU" sz="1800" dirty="0" smtClean="0">
                <a:latin typeface="Times New Roman" panose="02020603050405020304" pitchFamily="18" charset="0"/>
                <a:cs typeface="Times New Roman" panose="02020603050405020304" pitchFamily="18" charset="0"/>
              </a:rPr>
              <a:t>воспалительных </a:t>
            </a:r>
            <a:r>
              <a:rPr lang="ru-RU" sz="1800" dirty="0" err="1" smtClean="0">
                <a:latin typeface="Times New Roman" panose="02020603050405020304" pitchFamily="18" charset="0"/>
                <a:cs typeface="Times New Roman" panose="02020603050405020304" pitchFamily="18" charset="0"/>
              </a:rPr>
              <a:t>пролифератов</a:t>
            </a:r>
            <a:r>
              <a:rPr lang="ru-RU" sz="1800" dirty="0">
                <a:latin typeface="Times New Roman" panose="02020603050405020304" pitchFamily="18" charset="0"/>
                <a:cs typeface="Times New Roman" panose="02020603050405020304" pitchFamily="18" charset="0"/>
              </a:rPr>
              <a:t>). Гальванический ток обладает </a:t>
            </a:r>
            <a:r>
              <a:rPr lang="ru-RU" sz="1800" dirty="0" smtClean="0">
                <a:latin typeface="Times New Roman" panose="02020603050405020304" pitchFamily="18" charset="0"/>
                <a:cs typeface="Times New Roman" panose="02020603050405020304" pitchFamily="18" charset="0"/>
              </a:rPr>
              <a:t>болеутоляющим действием </a:t>
            </a:r>
            <a:r>
              <a:rPr lang="ru-RU" sz="1800" dirty="0">
                <a:latin typeface="Times New Roman" panose="02020603050405020304" pitchFamily="18" charset="0"/>
                <a:cs typeface="Times New Roman" panose="02020603050405020304" pitchFamily="18" charset="0"/>
              </a:rPr>
              <a:t>на периферические нервные окончания; </a:t>
            </a:r>
            <a:r>
              <a:rPr lang="ru-RU" sz="1800" dirty="0" smtClean="0">
                <a:latin typeface="Times New Roman" panose="02020603050405020304" pitchFamily="18" charset="0"/>
                <a:cs typeface="Times New Roman" panose="02020603050405020304" pitchFamily="18" charset="0"/>
              </a:rPr>
              <a:t>способствует более </a:t>
            </a:r>
            <a:r>
              <a:rPr lang="ru-RU" sz="1800" dirty="0">
                <a:latin typeface="Times New Roman" panose="02020603050405020304" pitchFamily="18" charset="0"/>
                <a:cs typeface="Times New Roman" panose="02020603050405020304" pitchFamily="18" charset="0"/>
              </a:rPr>
              <a:t>быстрой регенерации нервов и восстановлению </a:t>
            </a:r>
            <a:r>
              <a:rPr lang="ru-RU" sz="1800" dirty="0" smtClean="0">
                <a:latin typeface="Times New Roman" panose="02020603050405020304" pitchFamily="18" charset="0"/>
                <a:cs typeface="Times New Roman" panose="02020603050405020304" pitchFamily="18" charset="0"/>
              </a:rPr>
              <a:t>функции проводимости </a:t>
            </a:r>
            <a:r>
              <a:rPr lang="ru-RU" sz="1800" dirty="0">
                <a:latin typeface="Times New Roman" panose="02020603050405020304" pitchFamily="18" charset="0"/>
                <a:cs typeface="Times New Roman" panose="02020603050405020304" pitchFamily="18" charset="0"/>
              </a:rPr>
              <a:t>при ее нарушении; вызывает активную </a:t>
            </a:r>
            <a:r>
              <a:rPr lang="ru-RU" sz="1800" dirty="0" smtClean="0">
                <a:latin typeface="Times New Roman" panose="02020603050405020304" pitchFamily="18" charset="0"/>
                <a:cs typeface="Times New Roman" panose="02020603050405020304" pitchFamily="18" charset="0"/>
              </a:rPr>
              <a:t>гиперемию </a:t>
            </a:r>
            <a:r>
              <a:rPr lang="ru-RU" sz="1800" dirty="0">
                <a:latin typeface="Times New Roman" panose="02020603050405020304" pitchFamily="18" charset="0"/>
                <a:cs typeface="Times New Roman" panose="02020603050405020304" pitchFamily="18" charset="0"/>
              </a:rPr>
              <a:t>на месте процедуры, оказывает отчетливое влияние на функциональное состояние центральной и вегетативной </a:t>
            </a:r>
            <a:r>
              <a:rPr lang="ru-RU" sz="1800" dirty="0" smtClean="0">
                <a:latin typeface="Times New Roman" panose="02020603050405020304" pitchFamily="18" charset="0"/>
                <a:cs typeface="Times New Roman" panose="02020603050405020304" pitchFamily="18" charset="0"/>
              </a:rPr>
              <a:t>нервной системы, обладает </a:t>
            </a:r>
            <a:r>
              <a:rPr lang="ru-RU" sz="1800" dirty="0">
                <a:latin typeface="Times New Roman" panose="02020603050405020304" pitchFamily="18" charset="0"/>
                <a:cs typeface="Times New Roman" panose="02020603050405020304" pitchFamily="18" charset="0"/>
              </a:rPr>
              <a:t>обезболивающим действием, </a:t>
            </a:r>
            <a:r>
              <a:rPr lang="ru-RU" sz="1800" dirty="0" smtClean="0">
                <a:latin typeface="Times New Roman" panose="02020603050405020304" pitchFamily="18" charset="0"/>
                <a:cs typeface="Times New Roman" panose="02020603050405020304" pitchFamily="18" charset="0"/>
              </a:rPr>
              <a:t>способствует регуляции </a:t>
            </a:r>
            <a:r>
              <a:rPr lang="ru-RU" sz="1800" dirty="0">
                <a:latin typeface="Times New Roman" panose="02020603050405020304" pitchFamily="18" charset="0"/>
                <a:cs typeface="Times New Roman" panose="02020603050405020304" pitchFamily="18" charset="0"/>
              </a:rPr>
              <a:t>функции эндокринного аппарата, стимулирует </a:t>
            </a:r>
            <a:r>
              <a:rPr lang="ru-RU" sz="1800" dirty="0" smtClean="0">
                <a:latin typeface="Times New Roman" panose="02020603050405020304" pitchFamily="18" charset="0"/>
                <a:cs typeface="Times New Roman" panose="02020603050405020304" pitchFamily="18" charset="0"/>
              </a:rPr>
              <a:t>процессы </a:t>
            </a:r>
            <a:r>
              <a:rPr lang="ru-RU" sz="1800" dirty="0">
                <a:latin typeface="Times New Roman" panose="02020603050405020304" pitchFamily="18" charset="0"/>
                <a:cs typeface="Times New Roman" panose="02020603050405020304" pitchFamily="18" charset="0"/>
              </a:rPr>
              <a:t>регенерации и репарации в тканях</a:t>
            </a:r>
            <a:r>
              <a:rPr lang="ru-RU" sz="1800" dirty="0" smtClean="0">
                <a:latin typeface="Times New Roman" panose="02020603050405020304" pitchFamily="18" charset="0"/>
                <a:cs typeface="Times New Roman" panose="02020603050405020304" pitchFamily="18" charset="0"/>
              </a:rPr>
              <a:t>.</a:t>
            </a:r>
          </a:p>
          <a:p>
            <a:pPr marL="109728" indent="0">
              <a:buNone/>
            </a:pPr>
            <a:endParaRPr lang="ru-RU" sz="1800" dirty="0" smtClean="0">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title"/>
          </p:nvPr>
        </p:nvSpPr>
        <p:spPr/>
        <p:txBody>
          <a:bodyPr/>
          <a:lstStyle/>
          <a:p>
            <a:pPr algn="ctr"/>
            <a:r>
              <a:rPr lang="ru-RU" dirty="0" err="1"/>
              <a:t>Гальванотерапия</a:t>
            </a:r>
            <a:endParaRPr lang="ru-RU" dirty="0"/>
          </a:p>
        </p:txBody>
      </p:sp>
    </p:spTree>
    <p:extLst>
      <p:ext uri="{BB962C8B-B14F-4D97-AF65-F5344CB8AC3E}">
        <p14:creationId xmlns:p14="http://schemas.microsoft.com/office/powerpoint/2010/main" val="24690751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1481328"/>
            <a:ext cx="8291264" cy="4683976"/>
          </a:xfrm>
        </p:spPr>
        <p:txBody>
          <a:bodyPr>
            <a:normAutofit fontScale="92500" lnSpcReduction="10000"/>
          </a:bodyPr>
          <a:lstStyle/>
          <a:p>
            <a:pPr marL="109728" indent="0">
              <a:buNone/>
            </a:pPr>
            <a:r>
              <a:rPr lang="ru-RU" sz="1800" dirty="0">
                <a:latin typeface="Times New Roman" panose="02020603050405020304" pitchFamily="18" charset="0"/>
                <a:cs typeface="Times New Roman" panose="02020603050405020304" pitchFamily="18" charset="0"/>
              </a:rPr>
              <a:t>П о к а з а н и я </a:t>
            </a:r>
            <a:r>
              <a:rPr lang="ru-RU" sz="1800" dirty="0" smtClean="0">
                <a:latin typeface="Times New Roman" panose="02020603050405020304" pitchFamily="18" charset="0"/>
                <a:cs typeface="Times New Roman" panose="02020603050405020304" pitchFamily="18" charset="0"/>
              </a:rPr>
              <a:t> д </a:t>
            </a:r>
            <a:r>
              <a:rPr lang="ru-RU" sz="1800" dirty="0">
                <a:latin typeface="Times New Roman" panose="02020603050405020304" pitchFamily="18" charset="0"/>
                <a:cs typeface="Times New Roman" panose="02020603050405020304" pitchFamily="18" charset="0"/>
              </a:rPr>
              <a:t>л я </a:t>
            </a:r>
            <a:r>
              <a:rPr lang="ru-RU" sz="1800" dirty="0" smtClean="0">
                <a:latin typeface="Times New Roman" panose="02020603050405020304" pitchFamily="18" charset="0"/>
                <a:cs typeface="Times New Roman" panose="02020603050405020304" pitchFamily="18" charset="0"/>
              </a:rPr>
              <a:t> г </a:t>
            </a:r>
            <a:r>
              <a:rPr lang="ru-RU" sz="1800" dirty="0">
                <a:latin typeface="Times New Roman" panose="02020603050405020304" pitchFamily="18" charset="0"/>
                <a:cs typeface="Times New Roman" panose="02020603050405020304" pitchFamily="18" charset="0"/>
              </a:rPr>
              <a:t>а л ь в а н о т е р а п и </a:t>
            </a:r>
            <a:r>
              <a:rPr lang="ru-RU" sz="1800" dirty="0" err="1">
                <a:latin typeface="Times New Roman" panose="02020603050405020304" pitchFamily="18" charset="0"/>
                <a:cs typeface="Times New Roman" panose="02020603050405020304" pitchFamily="18" charset="0"/>
              </a:rPr>
              <a:t>и</a:t>
            </a:r>
            <a:r>
              <a:rPr lang="ru-RU" sz="1800" dirty="0">
                <a:latin typeface="Times New Roman" panose="02020603050405020304" pitchFamily="18" charset="0"/>
                <a:cs typeface="Times New Roman" panose="02020603050405020304" pitchFamily="18" charset="0"/>
              </a:rPr>
              <a:t> :</a:t>
            </a:r>
          </a:p>
          <a:p>
            <a:pPr marL="109728" indent="0">
              <a:buNone/>
            </a:pPr>
            <a:r>
              <a:rPr lang="ru-RU" sz="1800" dirty="0">
                <a:latin typeface="Times New Roman" panose="02020603050405020304" pitchFamily="18" charset="0"/>
                <a:cs typeface="Times New Roman" panose="02020603050405020304" pitchFamily="18" charset="0"/>
              </a:rPr>
              <a:t>- парезы и параличи периферических нервов;</a:t>
            </a:r>
          </a:p>
          <a:p>
            <a:pPr marL="109728" indent="0">
              <a:buNone/>
            </a:pPr>
            <a:r>
              <a:rPr lang="ru-RU" sz="1800" dirty="0">
                <a:latin typeface="Times New Roman" panose="02020603050405020304" pitchFamily="18" charset="0"/>
                <a:cs typeface="Times New Roman" panose="02020603050405020304" pitchFamily="18" charset="0"/>
              </a:rPr>
              <a:t>- хронические и подострые воспалительные процессы;</a:t>
            </a:r>
          </a:p>
          <a:p>
            <a:pPr marL="109728" indent="0">
              <a:buNone/>
            </a:pPr>
            <a:r>
              <a:rPr lang="ru-RU" sz="1800" dirty="0">
                <a:latin typeface="Times New Roman" panose="02020603050405020304" pitchFamily="18" charset="0"/>
                <a:cs typeface="Times New Roman" panose="02020603050405020304" pitchFamily="18" charset="0"/>
              </a:rPr>
              <a:t>- фиброзные периартриты, невралгии и миалгии, </a:t>
            </a:r>
            <a:r>
              <a:rPr lang="ru-RU" sz="1800" dirty="0" err="1" smtClean="0">
                <a:latin typeface="Times New Roman" panose="02020603050405020304" pitchFamily="18" charset="0"/>
                <a:cs typeface="Times New Roman" panose="02020603050405020304" pitchFamily="18" charset="0"/>
              </a:rPr>
              <a:t>хрониче-ские</a:t>
            </a:r>
            <a:r>
              <a:rPr lang="ru-RU" sz="1800" dirty="0" smtClean="0">
                <a:latin typeface="Times New Roman" panose="02020603050405020304" pitchFamily="18" charset="0"/>
                <a:cs typeface="Times New Roman" panose="02020603050405020304" pitchFamily="18" charset="0"/>
              </a:rPr>
              <a:t> </a:t>
            </a:r>
            <a:r>
              <a:rPr lang="ru-RU" sz="1800" dirty="0" err="1">
                <a:latin typeface="Times New Roman" panose="02020603050405020304" pitchFamily="18" charset="0"/>
                <a:cs typeface="Times New Roman" panose="02020603050405020304" pitchFamily="18" charset="0"/>
              </a:rPr>
              <a:t>тендиниты</a:t>
            </a:r>
            <a:r>
              <a:rPr lang="ru-RU" sz="1800" dirty="0">
                <a:latin typeface="Times New Roman" panose="02020603050405020304" pitchFamily="18" charset="0"/>
                <a:cs typeface="Times New Roman" panose="02020603050405020304" pitchFamily="18" charset="0"/>
              </a:rPr>
              <a:t> и тендовагиниты;</a:t>
            </a:r>
          </a:p>
          <a:p>
            <a:pPr marL="109728" indent="0">
              <a:buNone/>
            </a:pPr>
            <a:r>
              <a:rPr lang="ru-RU" sz="1800" dirty="0">
                <a:latin typeface="Times New Roman" panose="02020603050405020304" pitchFamily="18" charset="0"/>
                <a:cs typeface="Times New Roman" panose="02020603050405020304" pitchFamily="18" charset="0"/>
              </a:rPr>
              <a:t>- фиброзные и рубцовые разращения.</a:t>
            </a:r>
          </a:p>
          <a:p>
            <a:pPr marL="109728" indent="0">
              <a:buNone/>
            </a:pPr>
            <a:r>
              <a:rPr lang="ru-RU" sz="1800" dirty="0">
                <a:latin typeface="Times New Roman" panose="02020603050405020304" pitchFamily="18" charset="0"/>
                <a:cs typeface="Times New Roman" panose="02020603050405020304" pitchFamily="18" charset="0"/>
              </a:rPr>
              <a:t>П р о т и в о п о к а з а н и я :</a:t>
            </a:r>
          </a:p>
          <a:p>
            <a:pPr marL="109728" indent="0">
              <a:buNone/>
            </a:pPr>
            <a:r>
              <a:rPr lang="ru-RU" sz="1800" dirty="0">
                <a:latin typeface="Times New Roman" panose="02020603050405020304" pitchFamily="18" charset="0"/>
                <a:cs typeface="Times New Roman" panose="02020603050405020304" pitchFamily="18" charset="0"/>
              </a:rPr>
              <a:t>- нарушения целости кожи на месте процедуры;</a:t>
            </a:r>
          </a:p>
          <a:p>
            <a:pPr marL="109728" indent="0">
              <a:buNone/>
            </a:pPr>
            <a:r>
              <a:rPr lang="ru-RU" sz="1800" dirty="0">
                <a:latin typeface="Times New Roman" panose="02020603050405020304" pitchFamily="18" charset="0"/>
                <a:cs typeface="Times New Roman" panose="02020603050405020304" pitchFamily="18" charset="0"/>
              </a:rPr>
              <a:t>- повышенная чувствительность к току;</a:t>
            </a:r>
          </a:p>
          <a:p>
            <a:pPr marL="109728" indent="0">
              <a:buNone/>
            </a:pPr>
            <a:r>
              <a:rPr lang="ru-RU" sz="1800" dirty="0">
                <a:latin typeface="Times New Roman" panose="02020603050405020304" pitchFamily="18" charset="0"/>
                <a:cs typeface="Times New Roman" panose="02020603050405020304" pitchFamily="18" charset="0"/>
              </a:rPr>
              <a:t>- новообразования и гнойные процессы на месте процедур;</a:t>
            </a:r>
          </a:p>
          <a:p>
            <a:pPr>
              <a:buFontTx/>
              <a:buChar char="-"/>
            </a:pPr>
            <a:r>
              <a:rPr lang="ru-RU" sz="1800" dirty="0" smtClean="0">
                <a:latin typeface="Times New Roman" panose="02020603050405020304" pitchFamily="18" charset="0"/>
                <a:cs typeface="Times New Roman" panose="02020603050405020304" pitchFamily="18" charset="0"/>
              </a:rPr>
              <a:t>органические </a:t>
            </a:r>
            <a:r>
              <a:rPr lang="ru-RU" sz="1800" dirty="0">
                <a:latin typeface="Times New Roman" panose="02020603050405020304" pitchFamily="18" charset="0"/>
                <a:cs typeface="Times New Roman" panose="02020603050405020304" pitchFamily="18" charset="0"/>
              </a:rPr>
              <a:t>изменения костно-сухожильного аппарата</a:t>
            </a:r>
            <a:r>
              <a:rPr lang="ru-RU" sz="1800" dirty="0" smtClean="0">
                <a:latin typeface="Times New Roman" panose="02020603050405020304" pitchFamily="18" charset="0"/>
                <a:cs typeface="Times New Roman" panose="02020603050405020304" pitchFamily="18" charset="0"/>
              </a:rPr>
              <a:t>.</a:t>
            </a:r>
          </a:p>
          <a:p>
            <a:pPr>
              <a:buFontTx/>
              <a:buChar char="-"/>
            </a:pPr>
            <a:endParaRPr lang="ru-RU" sz="1600" dirty="0" smtClean="0">
              <a:latin typeface="Times New Roman" panose="02020603050405020304" pitchFamily="18" charset="0"/>
              <a:cs typeface="Times New Roman" panose="02020603050405020304" pitchFamily="18" charset="0"/>
            </a:endParaRPr>
          </a:p>
          <a:p>
            <a:pPr marL="109728" indent="0">
              <a:buNone/>
            </a:pPr>
            <a:r>
              <a:rPr lang="ru-RU" sz="1700" dirty="0">
                <a:latin typeface="Times New Roman" panose="02020603050405020304" pitchFamily="18" charset="0"/>
                <a:cs typeface="Times New Roman" panose="02020603050405020304" pitchFamily="18" charset="0"/>
              </a:rPr>
              <a:t>Современные гальванические аппараты выпускаются в</a:t>
            </a:r>
          </a:p>
          <a:p>
            <a:pPr marL="109728" indent="0">
              <a:buNone/>
            </a:pPr>
            <a:r>
              <a:rPr lang="ru-RU" sz="1700" dirty="0">
                <a:latin typeface="Times New Roman" panose="02020603050405020304" pitchFamily="18" charset="0"/>
                <a:cs typeface="Times New Roman" panose="02020603050405020304" pitchFamily="18" charset="0"/>
              </a:rPr>
              <a:t>виде настенных, настольных и переносных конструкций. </a:t>
            </a:r>
            <a:r>
              <a:rPr lang="ru-RU" sz="1700" dirty="0" err="1">
                <a:latin typeface="Times New Roman" panose="02020603050405020304" pitchFamily="18" charset="0"/>
                <a:cs typeface="Times New Roman" panose="02020603050405020304" pitchFamily="18" charset="0"/>
              </a:rPr>
              <a:t>Отли</a:t>
            </a:r>
            <a:r>
              <a:rPr lang="ru-RU" sz="1700" dirty="0">
                <a:latin typeface="Times New Roman" panose="02020603050405020304" pitchFamily="18" charset="0"/>
                <a:cs typeface="Times New Roman" panose="02020603050405020304" pitchFamily="18" charset="0"/>
              </a:rPr>
              <a:t>-</a:t>
            </a:r>
          </a:p>
          <a:p>
            <a:pPr marL="109728" indent="0">
              <a:buNone/>
            </a:pPr>
            <a:r>
              <a:rPr lang="ru-RU" sz="1700" dirty="0">
                <a:latin typeface="Times New Roman" panose="02020603050405020304" pitchFamily="18" charset="0"/>
                <a:cs typeface="Times New Roman" panose="02020603050405020304" pitchFamily="18" charset="0"/>
              </a:rPr>
              <a:t>чаются они друг от друга внешней формой. Внутреннее же уст-</a:t>
            </a:r>
          </a:p>
          <a:p>
            <a:pPr marL="109728" indent="0">
              <a:buNone/>
            </a:pPr>
            <a:r>
              <a:rPr lang="ru-RU" sz="1700" dirty="0" err="1">
                <a:latin typeface="Times New Roman" panose="02020603050405020304" pitchFamily="18" charset="0"/>
                <a:cs typeface="Times New Roman" panose="02020603050405020304" pitchFamily="18" charset="0"/>
              </a:rPr>
              <a:t>ройство</a:t>
            </a:r>
            <a:r>
              <a:rPr lang="ru-RU" sz="1700" dirty="0">
                <a:latin typeface="Times New Roman" panose="02020603050405020304" pitchFamily="18" charset="0"/>
                <a:cs typeface="Times New Roman" panose="02020603050405020304" pitchFamily="18" charset="0"/>
              </a:rPr>
              <a:t>, мощность и действие у всех аппаратов - одинаковые.</a:t>
            </a:r>
          </a:p>
          <a:p>
            <a:pPr marL="109728" indent="0">
              <a:buNone/>
            </a:pPr>
            <a:endParaRPr lang="ru-RU" sz="1600" dirty="0">
              <a:latin typeface="Times New Roman" panose="02020603050405020304" pitchFamily="18" charset="0"/>
              <a:cs typeface="Times New Roman" panose="02020603050405020304" pitchFamily="18" charset="0"/>
            </a:endParaRPr>
          </a:p>
          <a:p>
            <a:pPr marL="109728" indent="0">
              <a:buNone/>
            </a:pPr>
            <a:endParaRPr lang="ru-RU" sz="1600" dirty="0">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title"/>
          </p:nvPr>
        </p:nvSpPr>
        <p:spPr/>
        <p:txBody>
          <a:bodyPr/>
          <a:lstStyle/>
          <a:p>
            <a:pPr algn="ctr"/>
            <a:r>
              <a:rPr lang="ru-RU" dirty="0" err="1"/>
              <a:t>Гальванотерапия</a:t>
            </a:r>
            <a:endParaRPr lang="ru-RU" dirty="0"/>
          </a:p>
        </p:txBody>
      </p:sp>
    </p:spTree>
    <p:extLst>
      <p:ext uri="{BB962C8B-B14F-4D97-AF65-F5344CB8AC3E}">
        <p14:creationId xmlns:p14="http://schemas.microsoft.com/office/powerpoint/2010/main" val="16317055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92500" lnSpcReduction="20000"/>
          </a:bodyPr>
          <a:lstStyle/>
          <a:p>
            <a:pPr algn="just"/>
            <a:r>
              <a:rPr lang="ru-RU" dirty="0" smtClean="0"/>
              <a:t>Эту </a:t>
            </a:r>
            <a:r>
              <a:rPr lang="ru-RU" dirty="0"/>
              <a:t>разновидность электротерапии называют - </a:t>
            </a:r>
            <a:r>
              <a:rPr lang="ru-RU" b="1" dirty="0"/>
              <a:t>дарсонвализация. </a:t>
            </a:r>
            <a:r>
              <a:rPr lang="ru-RU" dirty="0"/>
              <a:t>Электролечебная процедура, когда воздействие на весь организм или на отдельные части его производят </a:t>
            </a:r>
            <a:r>
              <a:rPr lang="ru-RU" dirty="0" smtClean="0"/>
              <a:t>высокочастотным </a:t>
            </a:r>
            <a:r>
              <a:rPr lang="ru-RU" dirty="0"/>
              <a:t>электромагнитным полем или конденсаторными разрядами, создаваемыми током высокого напряжения 200-300 кГц, напряжением порядка нескольких десятков и сотен тысяч вольт, достигающей сотых долей ампера, носит название дарсонвализации (по имени автора этого метода фр. ученого </a:t>
            </a:r>
            <a:r>
              <a:rPr lang="ru-RU" dirty="0" err="1"/>
              <a:t>д’Арсонваля</a:t>
            </a:r>
            <a:r>
              <a:rPr lang="ru-RU" dirty="0"/>
              <a:t>). </a:t>
            </a:r>
          </a:p>
          <a:p>
            <a:pPr algn="just"/>
            <a:r>
              <a:rPr lang="ru-RU" dirty="0"/>
              <a:t>Представляет собой одноэлектродный способ электротерапии </a:t>
            </a:r>
          </a:p>
        </p:txBody>
      </p:sp>
      <p:sp>
        <p:nvSpPr>
          <p:cNvPr id="3" name="Заголовок 2"/>
          <p:cNvSpPr>
            <a:spLocks noGrp="1"/>
          </p:cNvSpPr>
          <p:nvPr>
            <p:ph type="title"/>
          </p:nvPr>
        </p:nvSpPr>
        <p:spPr>
          <a:xfrm>
            <a:off x="755576" y="476672"/>
            <a:ext cx="8229600" cy="1143000"/>
          </a:xfrm>
        </p:spPr>
        <p:txBody>
          <a:bodyPr>
            <a:normAutofit fontScale="90000"/>
          </a:bodyPr>
          <a:lstStyle/>
          <a:p>
            <a:pPr algn="ctr"/>
            <a:r>
              <a:rPr lang="ru-RU" dirty="0"/>
              <a:t>Высокочастотная импульсная электротерапия </a:t>
            </a:r>
            <a:br>
              <a:rPr lang="ru-RU" dirty="0"/>
            </a:br>
            <a:endParaRPr lang="ru-RU" dirty="0"/>
          </a:p>
        </p:txBody>
      </p:sp>
    </p:spTree>
    <p:extLst>
      <p:ext uri="{BB962C8B-B14F-4D97-AF65-F5344CB8AC3E}">
        <p14:creationId xmlns:p14="http://schemas.microsoft.com/office/powerpoint/2010/main" val="6853697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908720"/>
            <a:ext cx="8229600" cy="5098571"/>
          </a:xfrm>
        </p:spPr>
        <p:txBody>
          <a:bodyPr>
            <a:normAutofit fontScale="77500" lnSpcReduction="20000"/>
          </a:bodyPr>
          <a:lstStyle/>
          <a:p>
            <a:r>
              <a:rPr lang="ru-RU" sz="2800" b="1" dirty="0">
                <a:solidFill>
                  <a:srgbClr val="000000"/>
                </a:solidFill>
                <a:latin typeface="Times New Roman" panose="02020603050405020304" pitchFamily="18" charset="0"/>
              </a:rPr>
              <a:t>Физиологическое действие </a:t>
            </a:r>
            <a:endParaRPr lang="ru-RU" sz="2800" dirty="0">
              <a:solidFill>
                <a:srgbClr val="000000"/>
              </a:solidFill>
              <a:latin typeface="Times New Roman" panose="02020603050405020304" pitchFamily="18" charset="0"/>
            </a:endParaRPr>
          </a:p>
          <a:p>
            <a:pPr algn="just"/>
            <a:r>
              <a:rPr lang="ru-RU" sz="2800" dirty="0">
                <a:solidFill>
                  <a:srgbClr val="000000"/>
                </a:solidFill>
                <a:latin typeface="Times New Roman" panose="02020603050405020304" pitchFamily="18" charset="0"/>
              </a:rPr>
              <a:t>В зависимости от метода отпуска процедуры действие местной дарсонвализации может быть разным. </a:t>
            </a:r>
          </a:p>
          <a:p>
            <a:pPr algn="just"/>
            <a:r>
              <a:rPr lang="ru-RU" sz="2800" dirty="0">
                <a:solidFill>
                  <a:srgbClr val="000000"/>
                </a:solidFill>
                <a:latin typeface="Times New Roman" panose="02020603050405020304" pitchFamily="18" charset="0"/>
              </a:rPr>
              <a:t>При контактном способе отпуска процедуры в поверхностных слоях тканей вследствие действия высокочастотного электромагнитного поля электрода создается тепло и понижается возбудимость чувствительных нервов. Благодаря этому получается болеутоляющее действие. </a:t>
            </a:r>
          </a:p>
          <a:p>
            <a:pPr algn="just"/>
            <a:r>
              <a:rPr lang="ru-RU" sz="2800" dirty="0">
                <a:solidFill>
                  <a:srgbClr val="000000"/>
                </a:solidFill>
                <a:latin typeface="Times New Roman" panose="02020603050405020304" pitchFamily="18" charset="0"/>
              </a:rPr>
              <a:t>При процедуре с близкого расстояния возникающее множество мелких искр оказывает нежное раздражающее действие - вызывает гиперемию кожи и образование значительного количества озона. Вследствие этого улучшается питание и обменные процессы в этом участке. </a:t>
            </a:r>
          </a:p>
          <a:p>
            <a:pPr algn="just"/>
            <a:r>
              <a:rPr lang="ru-RU" sz="2800" dirty="0">
                <a:solidFill>
                  <a:srgbClr val="000000"/>
                </a:solidFill>
                <a:latin typeface="Times New Roman" panose="02020603050405020304" pitchFamily="18" charset="0"/>
              </a:rPr>
              <a:t>При точечном методе на поверхности кожи на месте перескакивания искры возникает высокая температура, которая прижигает верхний слой эпидермиса. </a:t>
            </a:r>
            <a:endParaRPr lang="ru-RU" dirty="0"/>
          </a:p>
        </p:txBody>
      </p:sp>
      <p:sp>
        <p:nvSpPr>
          <p:cNvPr id="3" name="Заголовок 2"/>
          <p:cNvSpPr>
            <a:spLocks noGrp="1"/>
          </p:cNvSpPr>
          <p:nvPr>
            <p:ph type="title"/>
          </p:nvPr>
        </p:nvSpPr>
        <p:spPr/>
        <p:txBody>
          <a:bodyPr/>
          <a:lstStyle/>
          <a:p>
            <a:endParaRPr lang="ru-RU"/>
          </a:p>
        </p:txBody>
      </p:sp>
    </p:spTree>
    <p:extLst>
      <p:ext uri="{BB962C8B-B14F-4D97-AF65-F5344CB8AC3E}">
        <p14:creationId xmlns:p14="http://schemas.microsoft.com/office/powerpoint/2010/main" val="26445826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37081" y="1311139"/>
            <a:ext cx="5554960" cy="5256584"/>
          </a:xfrm>
        </p:spPr>
        <p:txBody>
          <a:bodyPr>
            <a:normAutofit fontScale="77500" lnSpcReduction="20000"/>
          </a:bodyPr>
          <a:lstStyle/>
          <a:p>
            <a:pPr algn="just"/>
            <a:r>
              <a:rPr lang="ru-RU" b="1" dirty="0"/>
              <a:t>Аппаратура. </a:t>
            </a:r>
            <a:r>
              <a:rPr lang="ru-RU" dirty="0"/>
              <a:t>В ветеринарной практике применяются только аппараты для местной </a:t>
            </a:r>
            <a:r>
              <a:rPr lang="ru-RU" dirty="0" smtClean="0"/>
              <a:t>дарсонвализации. </a:t>
            </a:r>
            <a:r>
              <a:rPr lang="ru-RU" dirty="0"/>
              <a:t>Эти аппараты вмонтированы в небольшой чемодан. Аппарат питается от сети переменным током. В этом аппарате имеется приспособление для увеличения частоты сетевого тока до 200 000 периодов в секунду. Ток с повышенной частотой поступает в </a:t>
            </a:r>
            <a:r>
              <a:rPr lang="ru-RU" dirty="0" smtClean="0"/>
              <a:t>другое </a:t>
            </a:r>
            <a:r>
              <a:rPr lang="ru-RU" dirty="0"/>
              <a:t>приспособление, где напряжение его повышается до нескольких тысяч вольт. Таким образом, на электроде, наблюдают, когда появится выходную клемму, поступает ток, имеющий большую частоту и напряжение. </a:t>
            </a:r>
          </a:p>
        </p:txBody>
      </p:sp>
      <p:sp>
        <p:nvSpPr>
          <p:cNvPr id="3" name="Заголовок 2"/>
          <p:cNvSpPr>
            <a:spLocks noGrp="1"/>
          </p:cNvSpPr>
          <p:nvPr>
            <p:ph type="title"/>
          </p:nvPr>
        </p:nvSpPr>
        <p:spPr/>
        <p:txBody>
          <a:bodyPr/>
          <a:lstStyle/>
          <a:p>
            <a:endParaRPr lang="ru-RU"/>
          </a:p>
        </p:txBody>
      </p:sp>
    </p:spTree>
    <p:extLst>
      <p:ext uri="{BB962C8B-B14F-4D97-AF65-F5344CB8AC3E}">
        <p14:creationId xmlns:p14="http://schemas.microsoft.com/office/powerpoint/2010/main" val="25916772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404664"/>
            <a:ext cx="8229600" cy="6120680"/>
          </a:xfrm>
        </p:spPr>
        <p:txBody>
          <a:bodyPr>
            <a:normAutofit fontScale="62500" lnSpcReduction="20000"/>
          </a:bodyPr>
          <a:lstStyle/>
          <a:p>
            <a:pPr algn="just"/>
            <a:r>
              <a:rPr lang="ru-RU" dirty="0"/>
              <a:t>Источниками тока высокой частоты для дарсонвализации служат аппараты, в основу которых положена идея </a:t>
            </a:r>
            <a:r>
              <a:rPr lang="ru-RU" dirty="0" err="1"/>
              <a:t>Лоджа</a:t>
            </a:r>
            <a:r>
              <a:rPr lang="ru-RU" dirty="0"/>
              <a:t> и Герца о колебательном характере разряда конденсатора. </a:t>
            </a:r>
            <a:r>
              <a:rPr lang="ru-RU" dirty="0" smtClean="0"/>
              <a:t>Сущность </a:t>
            </a:r>
            <a:r>
              <a:rPr lang="ru-RU" dirty="0"/>
              <a:t>этого метода заключается в следующем: если медленно сближать проводники, соединенные с положительным и отрицательным зарядом лейденской банки или обкладками любого конденсатора, то при определенном расстоянии между ними произойдет разряд конденсатора в виде искры</a:t>
            </a:r>
            <a:r>
              <a:rPr lang="ru-RU" dirty="0" smtClean="0"/>
              <a:t>.</a:t>
            </a:r>
            <a:r>
              <a:rPr lang="ru-RU" dirty="0"/>
              <a:t> Для местной дарсонвализации используют вакуумные электроды, представляющие собой стеклянные фигурные трубки различной величины и формы, в зависимости от их назначения. В трубку впаян металлический контакт, соединяющийся с проводником тока при помощи специального </a:t>
            </a:r>
            <a:r>
              <a:rPr lang="ru-RU" dirty="0" err="1"/>
              <a:t>электродержателя</a:t>
            </a:r>
            <a:r>
              <a:rPr lang="ru-RU" dirty="0"/>
              <a:t> и толстого шнура. </a:t>
            </a:r>
          </a:p>
          <a:p>
            <a:pPr algn="just"/>
            <a:r>
              <a:rPr lang="ru-RU" dirty="0"/>
              <a:t>В момент приложения вакуумного электрода к телу больного животного получается своеобразный конденсатор, одной из обкладок которого служит разряженный </a:t>
            </a:r>
            <a:r>
              <a:rPr lang="ru-RU" dirty="0" err="1"/>
              <a:t>йонизированный</a:t>
            </a:r>
            <a:r>
              <a:rPr lang="ru-RU" dirty="0"/>
              <a:t> </a:t>
            </a:r>
            <a:r>
              <a:rPr lang="ru-RU" dirty="0" smtClean="0"/>
              <a:t>воздух</a:t>
            </a:r>
            <a:r>
              <a:rPr lang="ru-RU" dirty="0"/>
              <a:t>, а второй - тело животного; между ними находится слой стеклянного диэлектрика - стенка электрода. </a:t>
            </a:r>
            <a:endParaRPr lang="ru-RU" dirty="0" smtClean="0"/>
          </a:p>
          <a:p>
            <a:pPr algn="just"/>
            <a:r>
              <a:rPr lang="ru-RU" dirty="0" smtClean="0"/>
              <a:t>При </a:t>
            </a:r>
            <a:r>
              <a:rPr lang="ru-RU" dirty="0"/>
              <a:t>пользовании вакуумными электродами в момент прохождения в них толка наблюдается розовато-фиолетовое свечение </a:t>
            </a:r>
            <a:r>
              <a:rPr lang="ru-RU" dirty="0" err="1"/>
              <a:t>йонизированных</a:t>
            </a:r>
            <a:r>
              <a:rPr lang="ru-RU" dirty="0"/>
              <a:t> частиц воздуха. При включении аппарата электрод, если он исправный, должен светиться голубоватым или </a:t>
            </a:r>
            <a:r>
              <a:rPr lang="ru-RU" dirty="0" err="1"/>
              <a:t>розовофиолетовым</a:t>
            </a:r>
            <a:r>
              <a:rPr lang="ru-RU" dirty="0"/>
              <a:t> светом. При поднесении пальца к электроду с него перескакивают искры, издавая треск. Длину искры (степень раздражающего действия) устанавливают </a:t>
            </a:r>
            <a:r>
              <a:rPr lang="ru-RU" dirty="0" err="1"/>
              <a:t>вольтрегулятором</a:t>
            </a:r>
            <a:r>
              <a:rPr lang="ru-RU" dirty="0"/>
              <a:t> аппарата. </a:t>
            </a:r>
            <a:r>
              <a:rPr lang="ru-RU" dirty="0" smtClean="0"/>
              <a:t> </a:t>
            </a:r>
            <a:endParaRPr lang="ru-RU" dirty="0"/>
          </a:p>
        </p:txBody>
      </p:sp>
      <p:sp>
        <p:nvSpPr>
          <p:cNvPr id="3" name="Заголовок 2"/>
          <p:cNvSpPr>
            <a:spLocks noGrp="1"/>
          </p:cNvSpPr>
          <p:nvPr>
            <p:ph type="title"/>
          </p:nvPr>
        </p:nvSpPr>
        <p:spPr/>
        <p:txBody>
          <a:bodyPr/>
          <a:lstStyle/>
          <a:p>
            <a:endParaRPr lang="ru-RU"/>
          </a:p>
        </p:txBody>
      </p:sp>
    </p:spTree>
    <p:extLst>
      <p:ext uri="{BB962C8B-B14F-4D97-AF65-F5344CB8AC3E}">
        <p14:creationId xmlns:p14="http://schemas.microsoft.com/office/powerpoint/2010/main" val="8681692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548680"/>
            <a:ext cx="8229600" cy="5760640"/>
          </a:xfrm>
        </p:spPr>
        <p:txBody>
          <a:bodyPr>
            <a:normAutofit fontScale="70000" lnSpcReduction="20000"/>
          </a:bodyPr>
          <a:lstStyle/>
          <a:p>
            <a:pPr algn="just"/>
            <a:r>
              <a:rPr lang="ru-RU" dirty="0"/>
              <a:t>Существует три способа отпуска местной дарсонвализации в зависимости от необходимости: </a:t>
            </a:r>
          </a:p>
          <a:p>
            <a:pPr algn="just"/>
            <a:r>
              <a:rPr lang="ru-RU" dirty="0"/>
              <a:t>а) контактный метод, когда электродом прикасаются поверхности тела и держат на одном месте или, не отрывая, водят по поверхности кожи по определенному участку; </a:t>
            </a:r>
          </a:p>
          <a:p>
            <a:pPr algn="just"/>
            <a:r>
              <a:rPr lang="ru-RU" dirty="0"/>
              <a:t>б) метод близкого расстояния, когда электрод находится на расстоянии 2-3 мм от кожи независимо от того, держать ли на одном месте или им водить по определенному участку. В этом случае между электродом и кожей возникает много искр, издающих нежный треск; </a:t>
            </a:r>
          </a:p>
          <a:p>
            <a:pPr algn="just"/>
            <a:r>
              <a:rPr lang="ru-RU" dirty="0"/>
              <a:t>в) точечный метод, когда электрод находится от кожи на расстоянии 0,5-1 см и между электродом и определенным небольшим участком кожи проскакивают длинные искры с сильным шумом треска. </a:t>
            </a:r>
          </a:p>
          <a:p>
            <a:pPr algn="just"/>
            <a:r>
              <a:rPr lang="ru-RU" b="1" dirty="0"/>
              <a:t>Показания </a:t>
            </a:r>
            <a:endParaRPr lang="ru-RU" dirty="0"/>
          </a:p>
          <a:p>
            <a:pPr algn="just"/>
            <a:r>
              <a:rPr lang="ru-RU" dirty="0"/>
              <a:t>- местные воспалительные процессы, связанные с резкой болезненностью; </a:t>
            </a:r>
          </a:p>
          <a:p>
            <a:pPr algn="just"/>
            <a:r>
              <a:rPr lang="ru-RU" dirty="0"/>
              <a:t>- плохо гранулирующие раны и язвы; </a:t>
            </a:r>
          </a:p>
          <a:p>
            <a:pPr algn="just"/>
            <a:r>
              <a:rPr lang="ru-RU" dirty="0"/>
              <a:t>- удаление папиллом; </a:t>
            </a:r>
          </a:p>
          <a:p>
            <a:pPr algn="just"/>
            <a:r>
              <a:rPr lang="ru-RU" dirty="0"/>
              <a:t>- </a:t>
            </a:r>
            <a:r>
              <a:rPr lang="ru-RU" dirty="0" smtClean="0"/>
              <a:t>разросшиеся </a:t>
            </a:r>
            <a:r>
              <a:rPr lang="ru-RU" dirty="0"/>
              <a:t>рыхлые грануляции. </a:t>
            </a:r>
          </a:p>
          <a:p>
            <a:pPr algn="just"/>
            <a:endParaRPr lang="ru-RU" dirty="0"/>
          </a:p>
        </p:txBody>
      </p:sp>
      <p:sp>
        <p:nvSpPr>
          <p:cNvPr id="3" name="Заголовок 2"/>
          <p:cNvSpPr>
            <a:spLocks noGrp="1"/>
          </p:cNvSpPr>
          <p:nvPr>
            <p:ph type="title"/>
          </p:nvPr>
        </p:nvSpPr>
        <p:spPr/>
        <p:txBody>
          <a:bodyPr/>
          <a:lstStyle/>
          <a:p>
            <a:endParaRPr lang="ru-RU"/>
          </a:p>
        </p:txBody>
      </p:sp>
    </p:spTree>
    <p:extLst>
      <p:ext uri="{BB962C8B-B14F-4D97-AF65-F5344CB8AC3E}">
        <p14:creationId xmlns:p14="http://schemas.microsoft.com/office/powerpoint/2010/main" val="12215383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92500" lnSpcReduction="20000"/>
          </a:bodyPr>
          <a:lstStyle/>
          <a:p>
            <a:r>
              <a:rPr lang="ru-RU" b="1" dirty="0"/>
              <a:t>Принадлежности для дарсонвализации</a:t>
            </a:r>
            <a:r>
              <a:rPr lang="ru-RU" dirty="0"/>
              <a:t>. Для отпуска процедур дарсонвализации необходимо иметь специальный провод с толстой резиновой изоляцией длиной 70-100 см, </a:t>
            </a:r>
            <a:r>
              <a:rPr lang="ru-RU" dirty="0" err="1"/>
              <a:t>электродержатель</a:t>
            </a:r>
            <a:r>
              <a:rPr lang="ru-RU" dirty="0"/>
              <a:t>, набор вакуум-электродов (конденсаторных). </a:t>
            </a:r>
          </a:p>
          <a:p>
            <a:r>
              <a:rPr lang="ru-RU" b="1" dirty="0"/>
              <a:t>Методика процедур</a:t>
            </a:r>
            <a:r>
              <a:rPr lang="ru-RU" dirty="0"/>
              <a:t>. Чтобы отпустить процедуру местной дарсонвализации выбирают соответствующей формы вакуум- электрод и вставляют его в </a:t>
            </a:r>
            <a:r>
              <a:rPr lang="ru-RU" dirty="0" err="1"/>
              <a:t>электрододержатель</a:t>
            </a:r>
            <a:r>
              <a:rPr lang="ru-RU" dirty="0"/>
              <a:t>. Последний при помощи специального шнура соединяю с выходной клеммой аппарата. </a:t>
            </a:r>
          </a:p>
        </p:txBody>
      </p:sp>
      <p:sp>
        <p:nvSpPr>
          <p:cNvPr id="3" name="Заголовок 2"/>
          <p:cNvSpPr>
            <a:spLocks noGrp="1"/>
          </p:cNvSpPr>
          <p:nvPr>
            <p:ph type="title"/>
          </p:nvPr>
        </p:nvSpPr>
        <p:spPr/>
        <p:txBody>
          <a:bodyPr/>
          <a:lstStyle/>
          <a:p>
            <a:endParaRPr lang="ru-RU"/>
          </a:p>
        </p:txBody>
      </p:sp>
    </p:spTree>
    <p:extLst>
      <p:ext uri="{BB962C8B-B14F-4D97-AF65-F5344CB8AC3E}">
        <p14:creationId xmlns:p14="http://schemas.microsoft.com/office/powerpoint/2010/main" val="40513354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95536" y="1268760"/>
            <a:ext cx="8291264" cy="4738531"/>
          </a:xfrm>
        </p:spPr>
        <p:txBody>
          <a:bodyPr>
            <a:noAutofit/>
          </a:bodyPr>
          <a:lstStyle/>
          <a:p>
            <a:pPr marL="109728" indent="0">
              <a:buNone/>
            </a:pPr>
            <a:r>
              <a:rPr lang="ru-RU" sz="2000" dirty="0">
                <a:latin typeface="Times New Roman" panose="02020603050405020304" pitchFamily="18" charset="0"/>
                <a:cs typeface="Times New Roman" panose="02020603050405020304" pitchFamily="18" charset="0"/>
              </a:rPr>
              <a:t>Электрофорезом называется </a:t>
            </a:r>
            <a:r>
              <a:rPr lang="ru-RU" sz="2000" dirty="0" smtClean="0">
                <a:latin typeface="Times New Roman" panose="02020603050405020304" pitchFamily="18" charset="0"/>
                <a:cs typeface="Times New Roman" panose="02020603050405020304" pitchFamily="18" charset="0"/>
              </a:rPr>
              <a:t>электролечебная процедура, когда </a:t>
            </a:r>
            <a:r>
              <a:rPr lang="ru-RU" sz="2000" dirty="0">
                <a:latin typeface="Times New Roman" panose="02020603050405020304" pitchFamily="18" charset="0"/>
                <a:cs typeface="Times New Roman" panose="02020603050405020304" pitchFamily="18" charset="0"/>
              </a:rPr>
              <a:t>при помощи постоянного </a:t>
            </a:r>
            <a:r>
              <a:rPr lang="ru-RU" sz="2000" dirty="0" smtClean="0">
                <a:latin typeface="Times New Roman" panose="02020603050405020304" pitchFamily="18" charset="0"/>
                <a:cs typeface="Times New Roman" panose="02020603050405020304" pitchFamily="18" charset="0"/>
              </a:rPr>
              <a:t>тока вводят </a:t>
            </a:r>
            <a:r>
              <a:rPr lang="ru-RU" sz="2000" dirty="0">
                <a:latin typeface="Times New Roman" panose="02020603050405020304" pitchFamily="18" charset="0"/>
                <a:cs typeface="Times New Roman" panose="02020603050405020304" pitchFamily="18" charset="0"/>
              </a:rPr>
              <a:t>в больной </a:t>
            </a:r>
            <a:r>
              <a:rPr lang="ru-RU" sz="2000" dirty="0" smtClean="0">
                <a:latin typeface="Times New Roman" panose="02020603050405020304" pitchFamily="18" charset="0"/>
                <a:cs typeface="Times New Roman" panose="02020603050405020304" pitchFamily="18" charset="0"/>
              </a:rPr>
              <a:t>участок тела </a:t>
            </a:r>
            <a:r>
              <a:rPr lang="ru-RU" sz="2000" dirty="0">
                <a:latin typeface="Times New Roman" panose="02020603050405020304" pitchFamily="18" charset="0"/>
                <a:cs typeface="Times New Roman" panose="02020603050405020304" pitchFamily="18" charset="0"/>
              </a:rPr>
              <a:t>определенные лекарственные вещества через неповрежденную кожу. Для лекарственного электрофореза используют </a:t>
            </a:r>
            <a:r>
              <a:rPr lang="ru-RU" sz="2000" dirty="0" smtClean="0">
                <a:latin typeface="Times New Roman" panose="02020603050405020304" pitchFamily="18" charset="0"/>
                <a:cs typeface="Times New Roman" panose="02020603050405020304" pitchFamily="18" charset="0"/>
              </a:rPr>
              <a:t>гальванический </a:t>
            </a:r>
            <a:r>
              <a:rPr lang="ru-RU" sz="2000" dirty="0">
                <a:latin typeface="Times New Roman" panose="02020603050405020304" pitchFamily="18" charset="0"/>
                <a:cs typeface="Times New Roman" panose="02020603050405020304" pitchFamily="18" charset="0"/>
              </a:rPr>
              <a:t>ток</a:t>
            </a:r>
            <a:r>
              <a:rPr lang="ru-RU" sz="2000" dirty="0" smtClean="0">
                <a:latin typeface="Times New Roman" panose="02020603050405020304" pitchFamily="18" charset="0"/>
                <a:cs typeface="Times New Roman" panose="02020603050405020304" pitchFamily="18" charset="0"/>
              </a:rPr>
              <a:t>.</a:t>
            </a:r>
          </a:p>
          <a:p>
            <a:pPr marL="109728" indent="0">
              <a:buNone/>
            </a:pPr>
            <a:r>
              <a:rPr lang="ru-RU" sz="2000" b="1" dirty="0">
                <a:latin typeface="Times New Roman" panose="02020603050405020304" pitchFamily="18" charset="0"/>
                <a:cs typeface="Times New Roman" panose="02020603050405020304" pitchFamily="18" charset="0"/>
              </a:rPr>
              <a:t>Ф и з и о л о г и ч е с к о </a:t>
            </a:r>
            <a:r>
              <a:rPr lang="ru-RU" sz="2000" b="1" dirty="0" smtClean="0">
                <a:latin typeface="Times New Roman" panose="02020603050405020304" pitchFamily="18" charset="0"/>
                <a:cs typeface="Times New Roman" panose="02020603050405020304" pitchFamily="18" charset="0"/>
              </a:rPr>
              <a:t>е </a:t>
            </a:r>
            <a:r>
              <a:rPr lang="ru-RU" sz="2000" dirty="0" smtClean="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д е й с т в и е . </a:t>
            </a:r>
            <a:r>
              <a:rPr lang="ru-RU" sz="2000" dirty="0">
                <a:latin typeface="Times New Roman" panose="02020603050405020304" pitchFamily="18" charset="0"/>
                <a:cs typeface="Times New Roman" panose="02020603050405020304" pitchFamily="18" charset="0"/>
              </a:rPr>
              <a:t>Поскольку </a:t>
            </a:r>
            <a:r>
              <a:rPr lang="ru-RU" sz="2000" dirty="0" smtClean="0">
                <a:latin typeface="Times New Roman" panose="02020603050405020304" pitchFamily="18" charset="0"/>
                <a:cs typeface="Times New Roman" panose="02020603050405020304" pitchFamily="18" charset="0"/>
              </a:rPr>
              <a:t>мы действуем постоянным </a:t>
            </a:r>
            <a:r>
              <a:rPr lang="ru-RU" sz="2000" dirty="0">
                <a:latin typeface="Times New Roman" panose="02020603050405020304" pitchFamily="18" charset="0"/>
                <a:cs typeface="Times New Roman" panose="02020603050405020304" pitchFamily="18" charset="0"/>
              </a:rPr>
              <a:t>током, электрофорез оказывает на </a:t>
            </a:r>
            <a:r>
              <a:rPr lang="ru-RU" sz="2000" dirty="0" smtClean="0">
                <a:latin typeface="Times New Roman" panose="02020603050405020304" pitchFamily="18" charset="0"/>
                <a:cs typeface="Times New Roman" panose="02020603050405020304" pitchFamily="18" charset="0"/>
              </a:rPr>
              <a:t>тот или </a:t>
            </a:r>
            <a:r>
              <a:rPr lang="ru-RU" sz="2000" dirty="0">
                <a:latin typeface="Times New Roman" panose="02020603050405020304" pitchFamily="18" charset="0"/>
                <a:cs typeface="Times New Roman" panose="02020603050405020304" pitchFamily="18" charset="0"/>
              </a:rPr>
              <a:t>иной участок тела двоякое действие. Во-первых, здесь </a:t>
            </a:r>
            <a:r>
              <a:rPr lang="ru-RU" sz="2000" dirty="0" smtClean="0">
                <a:latin typeface="Times New Roman" panose="02020603050405020304" pitchFamily="18" charset="0"/>
                <a:cs typeface="Times New Roman" panose="02020603050405020304" pitchFamily="18" charset="0"/>
              </a:rPr>
              <a:t>имеет место </a:t>
            </a:r>
            <a:r>
              <a:rPr lang="ru-RU" sz="2000" dirty="0">
                <a:latin typeface="Times New Roman" panose="02020603050405020304" pitchFamily="18" charset="0"/>
                <a:cs typeface="Times New Roman" panose="02020603050405020304" pitchFamily="18" charset="0"/>
              </a:rPr>
              <a:t>действие гальванического тока со всеми </a:t>
            </a:r>
            <a:r>
              <a:rPr lang="ru-RU" sz="2000" dirty="0" smtClean="0">
                <a:latin typeface="Times New Roman" panose="02020603050405020304" pitchFamily="18" charset="0"/>
                <a:cs typeface="Times New Roman" panose="02020603050405020304" pitchFamily="18" charset="0"/>
              </a:rPr>
              <a:t>вытекающими последствиями</a:t>
            </a:r>
            <a:r>
              <a:rPr lang="ru-RU" sz="2000" dirty="0">
                <a:latin typeface="Times New Roman" panose="02020603050405020304" pitchFamily="18" charset="0"/>
                <a:cs typeface="Times New Roman" panose="02020603050405020304" pitchFamily="18" charset="0"/>
              </a:rPr>
              <a:t>, в частности, </a:t>
            </a:r>
            <a:r>
              <a:rPr lang="ru-RU" sz="2000" dirty="0" smtClean="0">
                <a:latin typeface="Times New Roman" panose="02020603050405020304" pitchFamily="18" charset="0"/>
                <a:cs typeface="Times New Roman" panose="02020603050405020304" pitchFamily="18" charset="0"/>
              </a:rPr>
              <a:t>расширение просвета </a:t>
            </a:r>
            <a:r>
              <a:rPr lang="ru-RU" sz="2000" dirty="0">
                <a:latin typeface="Times New Roman" panose="02020603050405020304" pitchFamily="18" charset="0"/>
                <a:cs typeface="Times New Roman" panose="02020603050405020304" pitchFamily="18" charset="0"/>
              </a:rPr>
              <a:t>сосудов; </a:t>
            </a:r>
            <a:r>
              <a:rPr lang="ru-RU" sz="2000" dirty="0" smtClean="0">
                <a:latin typeface="Times New Roman" panose="02020603050405020304" pitchFamily="18" charset="0"/>
                <a:cs typeface="Times New Roman" panose="02020603050405020304" pitchFamily="18" charset="0"/>
              </a:rPr>
              <a:t>болеутоляющее </a:t>
            </a:r>
            <a:r>
              <a:rPr lang="ru-RU" sz="2000" dirty="0">
                <a:latin typeface="Times New Roman" panose="02020603050405020304" pitchFamily="18" charset="0"/>
                <a:cs typeface="Times New Roman" panose="02020603050405020304" pitchFamily="18" charset="0"/>
              </a:rPr>
              <a:t>действие; улучшение процессов питания </a:t>
            </a:r>
            <a:r>
              <a:rPr lang="ru-RU" sz="2000" dirty="0" smtClean="0">
                <a:latin typeface="Times New Roman" panose="02020603050405020304" pitchFamily="18" charset="0"/>
                <a:cs typeface="Times New Roman" panose="02020603050405020304" pitchFamily="18" charset="0"/>
              </a:rPr>
              <a:t>тканей, включая </a:t>
            </a:r>
            <a:r>
              <a:rPr lang="ru-RU" sz="2000" dirty="0">
                <a:latin typeface="Times New Roman" panose="02020603050405020304" pitchFamily="18" charset="0"/>
                <a:cs typeface="Times New Roman" panose="02020603050405020304" pitchFamily="18" charset="0"/>
              </a:rPr>
              <a:t>и нервную, повышая ее физиологическую </a:t>
            </a:r>
            <a:r>
              <a:rPr lang="ru-RU" sz="2000" dirty="0" smtClean="0">
                <a:latin typeface="Times New Roman" panose="02020603050405020304" pitchFamily="18" charset="0"/>
                <a:cs typeface="Times New Roman" panose="02020603050405020304" pitchFamily="18" charset="0"/>
              </a:rPr>
              <a:t>функцию; усиление </a:t>
            </a:r>
            <a:r>
              <a:rPr lang="ru-RU" sz="2000" dirty="0">
                <a:latin typeface="Times New Roman" panose="02020603050405020304" pitchFamily="18" charset="0"/>
                <a:cs typeface="Times New Roman" panose="02020603050405020304" pitchFamily="18" charset="0"/>
              </a:rPr>
              <a:t>процессов рассасывания патологических тканей. </a:t>
            </a:r>
            <a:r>
              <a:rPr lang="ru-RU" sz="2000" dirty="0" smtClean="0">
                <a:latin typeface="Times New Roman" panose="02020603050405020304" pitchFamily="18" charset="0"/>
                <a:cs typeface="Times New Roman" panose="02020603050405020304" pitchFamily="18" charset="0"/>
              </a:rPr>
              <a:t>Во-вторых</a:t>
            </a:r>
            <a:r>
              <a:rPr lang="ru-RU" sz="2000" dirty="0">
                <a:latin typeface="Times New Roman" panose="02020603050405020304" pitchFamily="18" charset="0"/>
                <a:cs typeface="Times New Roman" panose="02020603050405020304" pitchFamily="18" charset="0"/>
              </a:rPr>
              <a:t>, к этому действию примешивается действие </a:t>
            </a:r>
            <a:r>
              <a:rPr lang="ru-RU" sz="2000" dirty="0" smtClean="0">
                <a:latin typeface="Times New Roman" panose="02020603050405020304" pitchFamily="18" charset="0"/>
                <a:cs typeface="Times New Roman" panose="02020603050405020304" pitchFamily="18" charset="0"/>
              </a:rPr>
              <a:t>вводимых лекарственных </a:t>
            </a:r>
            <a:r>
              <a:rPr lang="ru-RU" sz="2000" dirty="0">
                <a:latin typeface="Times New Roman" panose="02020603050405020304" pitchFamily="18" charset="0"/>
                <a:cs typeface="Times New Roman" panose="02020603050405020304" pitchFamily="18" charset="0"/>
              </a:rPr>
              <a:t>веществ, которые способствуют в зависимости </a:t>
            </a:r>
            <a:r>
              <a:rPr lang="ru-RU" sz="2000" dirty="0" smtClean="0">
                <a:latin typeface="Times New Roman" panose="02020603050405020304" pitchFamily="18" charset="0"/>
                <a:cs typeface="Times New Roman" panose="02020603050405020304" pitchFamily="18" charset="0"/>
              </a:rPr>
              <a:t>от вида </a:t>
            </a:r>
            <a:r>
              <a:rPr lang="ru-RU" sz="2000" dirty="0">
                <a:latin typeface="Times New Roman" panose="02020603050405020304" pitchFamily="18" charset="0"/>
                <a:cs typeface="Times New Roman" panose="02020603050405020304" pitchFamily="18" charset="0"/>
              </a:rPr>
              <a:t>болеутоляющему эффекту, усилению процессов </a:t>
            </a:r>
            <a:r>
              <a:rPr lang="ru-RU" sz="2000" dirty="0" smtClean="0">
                <a:latin typeface="Times New Roman" panose="02020603050405020304" pitchFamily="18" charset="0"/>
                <a:cs typeface="Times New Roman" panose="02020603050405020304" pitchFamily="18" charset="0"/>
              </a:rPr>
              <a:t>рассасывания </a:t>
            </a:r>
            <a:r>
              <a:rPr lang="ru-RU" sz="2000" dirty="0">
                <a:latin typeface="Times New Roman" panose="02020603050405020304" pitchFamily="18" charset="0"/>
                <a:cs typeface="Times New Roman" panose="02020603050405020304" pitchFamily="18" charset="0"/>
              </a:rPr>
              <a:t>патологических продуктов или же бактерицидному </a:t>
            </a:r>
            <a:r>
              <a:rPr lang="ru-RU" sz="2000" dirty="0" smtClean="0">
                <a:latin typeface="Times New Roman" panose="02020603050405020304" pitchFamily="18" charset="0"/>
                <a:cs typeface="Times New Roman" panose="02020603050405020304" pitchFamily="18" charset="0"/>
              </a:rPr>
              <a:t>действию</a:t>
            </a:r>
            <a:r>
              <a:rPr lang="ru-RU" sz="2000" dirty="0">
                <a:latin typeface="Times New Roman" panose="02020603050405020304" pitchFamily="18" charset="0"/>
                <a:cs typeface="Times New Roman" panose="02020603050405020304" pitchFamily="18" charset="0"/>
              </a:rPr>
              <a:t>.</a:t>
            </a:r>
          </a:p>
        </p:txBody>
      </p:sp>
      <p:sp>
        <p:nvSpPr>
          <p:cNvPr id="3" name="Заголовок 2"/>
          <p:cNvSpPr>
            <a:spLocks noGrp="1"/>
          </p:cNvSpPr>
          <p:nvPr>
            <p:ph type="title"/>
          </p:nvPr>
        </p:nvSpPr>
        <p:spPr/>
        <p:txBody>
          <a:bodyPr/>
          <a:lstStyle/>
          <a:p>
            <a:pPr algn="ctr"/>
            <a:r>
              <a:rPr lang="ru-RU" dirty="0"/>
              <a:t>Электрофорез</a:t>
            </a:r>
          </a:p>
        </p:txBody>
      </p:sp>
    </p:spTree>
    <p:extLst>
      <p:ext uri="{BB962C8B-B14F-4D97-AF65-F5344CB8AC3E}">
        <p14:creationId xmlns:p14="http://schemas.microsoft.com/office/powerpoint/2010/main" val="12905543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lnSpcReduction="10000"/>
          </a:bodyPr>
          <a:lstStyle/>
          <a:p>
            <a:r>
              <a:rPr lang="ru-RU" dirty="0">
                <a:latin typeface="Times New Roman" panose="02020603050405020304" pitchFamily="18" charset="0"/>
                <a:cs typeface="Times New Roman" panose="02020603050405020304" pitchFamily="18" charset="0"/>
              </a:rPr>
              <a:t>Физиотерапия - метод лечения, основанный на использовании естественных сил природы, света, воздуха, воды, искусственными источниками энергии (электричество, УФЛ, рентгеновы лучи и т.д.) лазер, магнитное поле, </a:t>
            </a:r>
            <a:r>
              <a:rPr lang="ru-RU" dirty="0" err="1">
                <a:latin typeface="Times New Roman" panose="02020603050405020304" pitchFamily="18" charset="0"/>
                <a:cs typeface="Times New Roman" panose="02020603050405020304" pitchFamily="18" charset="0"/>
              </a:rPr>
              <a:t>акупунктура.и</a:t>
            </a:r>
            <a:r>
              <a:rPr lang="ru-RU" dirty="0">
                <a:latin typeface="Times New Roman" panose="02020603050405020304" pitchFamily="18" charset="0"/>
                <a:cs typeface="Times New Roman" panose="02020603050405020304" pitchFamily="18" charset="0"/>
              </a:rPr>
              <a:t> т.д.</a:t>
            </a:r>
          </a:p>
          <a:p>
            <a:endParaRPr lang="ru-RU" dirty="0">
              <a:latin typeface="Times New Roman" panose="02020603050405020304" pitchFamily="18" charset="0"/>
              <a:cs typeface="Times New Roman" panose="02020603050405020304" pitchFamily="18" charset="0"/>
            </a:endParaRPr>
          </a:p>
          <a:p>
            <a:r>
              <a:rPr lang="ru-RU" dirty="0" err="1">
                <a:latin typeface="Times New Roman" panose="02020603050405020304" pitchFamily="18" charset="0"/>
                <a:cs typeface="Times New Roman" panose="02020603050405020304" pitchFamily="18" charset="0"/>
              </a:rPr>
              <a:t>Физиопрофилактика</a:t>
            </a:r>
            <a:r>
              <a:rPr lang="ru-RU" dirty="0">
                <a:latin typeface="Times New Roman" panose="02020603050405020304" pitchFamily="18" charset="0"/>
                <a:cs typeface="Times New Roman" panose="02020603050405020304" pitchFamily="18" charset="0"/>
              </a:rPr>
              <a:t> – метод использования физических факторов для закаливания организма, повышения его иммунобиологических свойств, направленных на предупреждение ряда заболеваний с/х животных.</a:t>
            </a:r>
          </a:p>
        </p:txBody>
      </p:sp>
      <p:sp>
        <p:nvSpPr>
          <p:cNvPr id="3" name="Заголовок 2"/>
          <p:cNvSpPr>
            <a:spLocks noGrp="1"/>
          </p:cNvSpPr>
          <p:nvPr>
            <p:ph type="title"/>
          </p:nvPr>
        </p:nvSpPr>
        <p:spPr/>
        <p:txBody>
          <a:bodyPr/>
          <a:lstStyle/>
          <a:p>
            <a:pPr algn="ctr"/>
            <a:r>
              <a:rPr lang="ru-RU" dirty="0" smtClean="0"/>
              <a:t>Понятия</a:t>
            </a:r>
            <a:endParaRPr lang="ru-RU" dirty="0"/>
          </a:p>
        </p:txBody>
      </p:sp>
    </p:spTree>
    <p:extLst>
      <p:ext uri="{BB962C8B-B14F-4D97-AF65-F5344CB8AC3E}">
        <p14:creationId xmlns:p14="http://schemas.microsoft.com/office/powerpoint/2010/main" val="19076966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a:t>Электрофорез</a:t>
            </a:r>
          </a:p>
        </p:txBody>
      </p:sp>
      <p:sp>
        <p:nvSpPr>
          <p:cNvPr id="5" name="Объект 4"/>
          <p:cNvSpPr>
            <a:spLocks noGrp="1"/>
          </p:cNvSpPr>
          <p:nvPr>
            <p:ph sz="quarter" idx="2"/>
          </p:nvPr>
        </p:nvSpPr>
        <p:spPr>
          <a:xfrm>
            <a:off x="251520" y="1444294"/>
            <a:ext cx="4248472" cy="5225066"/>
          </a:xfrm>
        </p:spPr>
        <p:txBody>
          <a:bodyPr>
            <a:normAutofit fontScale="85000" lnSpcReduction="20000"/>
          </a:bodyPr>
          <a:lstStyle/>
          <a:p>
            <a:pPr marL="109728" indent="0">
              <a:buNone/>
            </a:pPr>
            <a:r>
              <a:rPr lang="ru-RU" dirty="0">
                <a:latin typeface="Times New Roman" panose="02020603050405020304" pitchFamily="18" charset="0"/>
                <a:cs typeface="Times New Roman" panose="02020603050405020304" pitchFamily="18" charset="0"/>
              </a:rPr>
              <a:t>К </a:t>
            </a:r>
            <a:r>
              <a:rPr lang="ru-RU" b="1" dirty="0">
                <a:latin typeface="Times New Roman" panose="02020603050405020304" pitchFamily="18" charset="0"/>
                <a:cs typeface="Times New Roman" panose="02020603050405020304" pitchFamily="18" charset="0"/>
              </a:rPr>
              <a:t>особенностям</a:t>
            </a:r>
            <a:r>
              <a:rPr lang="ru-RU" dirty="0">
                <a:latin typeface="Times New Roman" panose="02020603050405020304" pitchFamily="18" charset="0"/>
                <a:cs typeface="Times New Roman" panose="02020603050405020304" pitchFamily="18" charset="0"/>
              </a:rPr>
              <a:t> электрофореза относятся:</a:t>
            </a:r>
          </a:p>
          <a:p>
            <a:pPr marL="109728" indent="0">
              <a:buNone/>
            </a:pPr>
            <a:r>
              <a:rPr lang="ru-RU" dirty="0">
                <a:latin typeface="Times New Roman" panose="02020603050405020304" pitchFamily="18" charset="0"/>
                <a:cs typeface="Times New Roman" panose="02020603050405020304" pitchFamily="18" charset="0"/>
              </a:rPr>
              <a:t>- возможность сосредоточения влияния на каком-либо </a:t>
            </a:r>
            <a:r>
              <a:rPr lang="ru-RU" dirty="0" smtClean="0">
                <a:latin typeface="Times New Roman" panose="02020603050405020304" pitchFamily="18" charset="0"/>
                <a:cs typeface="Times New Roman" panose="02020603050405020304" pitchFamily="18" charset="0"/>
              </a:rPr>
              <a:t>участке </a:t>
            </a:r>
            <a:r>
              <a:rPr lang="ru-RU" dirty="0">
                <a:latin typeface="Times New Roman" panose="02020603050405020304" pitchFamily="18" charset="0"/>
                <a:cs typeface="Times New Roman" panose="02020603050405020304" pitchFamily="18" charset="0"/>
              </a:rPr>
              <a:t>тела,</a:t>
            </a:r>
          </a:p>
          <a:p>
            <a:pPr marL="109728" indent="0">
              <a:buNone/>
            </a:pPr>
            <a:r>
              <a:rPr lang="ru-RU" dirty="0">
                <a:latin typeface="Times New Roman" panose="02020603050405020304" pitchFamily="18" charset="0"/>
                <a:cs typeface="Times New Roman" panose="02020603050405020304" pitchFamily="18" charset="0"/>
              </a:rPr>
              <a:t>- большая продолжительность действия процедуры </a:t>
            </a:r>
            <a:r>
              <a:rPr lang="ru-RU" dirty="0" smtClean="0">
                <a:latin typeface="Times New Roman" panose="02020603050405020304" pitchFamily="18" charset="0"/>
                <a:cs typeface="Times New Roman" panose="02020603050405020304" pitchFamily="18" charset="0"/>
              </a:rPr>
              <a:t>– депо лекарственного </a:t>
            </a:r>
            <a:r>
              <a:rPr lang="ru-RU" dirty="0">
                <a:latin typeface="Times New Roman" panose="02020603050405020304" pitchFamily="18" charset="0"/>
                <a:cs typeface="Times New Roman" panose="02020603050405020304" pitchFamily="18" charset="0"/>
              </a:rPr>
              <a:t>вещества сохраняется в течение </a:t>
            </a:r>
            <a:r>
              <a:rPr lang="ru-RU" dirty="0" smtClean="0">
                <a:latin typeface="Times New Roman" panose="02020603050405020304" pitchFamily="18" charset="0"/>
                <a:cs typeface="Times New Roman" panose="02020603050405020304" pitchFamily="18" charset="0"/>
              </a:rPr>
              <a:t>нескольких дней</a:t>
            </a:r>
            <a:r>
              <a:rPr lang="ru-RU" dirty="0">
                <a:latin typeface="Times New Roman" panose="02020603050405020304" pitchFamily="18" charset="0"/>
                <a:cs typeface="Times New Roman" panose="02020603050405020304" pitchFamily="18" charset="0"/>
              </a:rPr>
              <a:t>,</a:t>
            </a:r>
          </a:p>
          <a:p>
            <a:pPr marL="109728" indent="0">
              <a:buNone/>
            </a:pPr>
            <a:r>
              <a:rPr lang="ru-RU" dirty="0">
                <a:latin typeface="Times New Roman" panose="02020603050405020304" pitchFamily="18" charset="0"/>
                <a:cs typeface="Times New Roman" panose="02020603050405020304" pitchFamily="18" charset="0"/>
              </a:rPr>
              <a:t>- исключается влияние лекарственных веществ на </a:t>
            </a:r>
            <a:r>
              <a:rPr lang="ru-RU" dirty="0" smtClean="0">
                <a:latin typeface="Times New Roman" panose="02020603050405020304" pitchFamily="18" charset="0"/>
                <a:cs typeface="Times New Roman" panose="02020603050405020304" pitchFamily="18" charset="0"/>
              </a:rPr>
              <a:t>органы пищеварения </a:t>
            </a:r>
            <a:r>
              <a:rPr lang="ru-RU" dirty="0">
                <a:latin typeface="Times New Roman" panose="02020603050405020304" pitchFamily="18" charset="0"/>
                <a:cs typeface="Times New Roman" panose="02020603050405020304" pitchFamily="18" charset="0"/>
              </a:rPr>
              <a:t>и печень, а также на другие системы, а </a:t>
            </a:r>
            <a:r>
              <a:rPr lang="ru-RU" dirty="0" smtClean="0">
                <a:latin typeface="Times New Roman" panose="02020603050405020304" pitchFamily="18" charset="0"/>
                <a:cs typeface="Times New Roman" panose="02020603050405020304" pitchFamily="18" charset="0"/>
              </a:rPr>
              <a:t>также исключение </a:t>
            </a:r>
            <a:r>
              <a:rPr lang="ru-RU" dirty="0">
                <a:latin typeface="Times New Roman" panose="02020603050405020304" pitchFamily="18" charset="0"/>
                <a:cs typeface="Times New Roman" panose="02020603050405020304" pitchFamily="18" charset="0"/>
              </a:rPr>
              <a:t>связанных с этим побочных эффектов,</a:t>
            </a:r>
          </a:p>
          <a:p>
            <a:pPr marL="109728" indent="0">
              <a:buNone/>
            </a:pPr>
            <a:r>
              <a:rPr lang="ru-RU" dirty="0">
                <a:latin typeface="Times New Roman" panose="02020603050405020304" pitchFamily="18" charset="0"/>
                <a:cs typeface="Times New Roman" panose="02020603050405020304" pitchFamily="18" charset="0"/>
              </a:rPr>
              <a:t>- поступление лекарственного вещества в организм в </a:t>
            </a:r>
            <a:r>
              <a:rPr lang="ru-RU" dirty="0" smtClean="0">
                <a:latin typeface="Times New Roman" panose="02020603050405020304" pitchFamily="18" charset="0"/>
                <a:cs typeface="Times New Roman" panose="02020603050405020304" pitchFamily="18" charset="0"/>
              </a:rPr>
              <a:t>виде ионов</a:t>
            </a:r>
            <a:r>
              <a:rPr lang="ru-RU" dirty="0">
                <a:latin typeface="Times New Roman" panose="02020603050405020304" pitchFamily="18" charset="0"/>
                <a:cs typeface="Times New Roman" panose="02020603050405020304" pitchFamily="18" charset="0"/>
              </a:rPr>
              <a:t>, т. е. в активно действующей форме.</a:t>
            </a:r>
          </a:p>
        </p:txBody>
      </p:sp>
      <p:sp>
        <p:nvSpPr>
          <p:cNvPr id="6" name="Объект 5"/>
          <p:cNvSpPr>
            <a:spLocks noGrp="1"/>
          </p:cNvSpPr>
          <p:nvPr>
            <p:ph sz="quarter" idx="4"/>
          </p:nvPr>
        </p:nvSpPr>
        <p:spPr>
          <a:xfrm>
            <a:off x="4716016" y="1444294"/>
            <a:ext cx="4176464" cy="5225066"/>
          </a:xfrm>
        </p:spPr>
        <p:txBody>
          <a:bodyPr>
            <a:normAutofit/>
          </a:bodyPr>
          <a:lstStyle/>
          <a:p>
            <a:pPr marL="109728" indent="0">
              <a:buNone/>
            </a:pPr>
            <a:r>
              <a:rPr lang="ru-RU" sz="1600" b="1" dirty="0">
                <a:latin typeface="Times New Roman" panose="02020603050405020304" pitchFamily="18" charset="0"/>
                <a:cs typeface="Times New Roman" panose="02020603050405020304" pitchFamily="18" charset="0"/>
              </a:rPr>
              <a:t>П о к а з а н и </a:t>
            </a:r>
            <a:r>
              <a:rPr lang="ru-RU" sz="1600" b="1" dirty="0" smtClean="0">
                <a:latin typeface="Times New Roman" panose="02020603050405020304" pitchFamily="18" charset="0"/>
                <a:cs typeface="Times New Roman" panose="02020603050405020304" pitchFamily="18" charset="0"/>
              </a:rPr>
              <a:t>я</a:t>
            </a:r>
            <a:r>
              <a:rPr lang="ru-RU" sz="1600" dirty="0" smtClean="0">
                <a:latin typeface="Times New Roman" panose="02020603050405020304" pitchFamily="18" charset="0"/>
                <a:cs typeface="Times New Roman" panose="02020603050405020304" pitchFamily="18" charset="0"/>
              </a:rPr>
              <a:t>:</a:t>
            </a:r>
            <a:endParaRPr lang="ru-RU" sz="1600" dirty="0">
              <a:latin typeface="Times New Roman" panose="02020603050405020304" pitchFamily="18" charset="0"/>
              <a:cs typeface="Times New Roman" panose="02020603050405020304" pitchFamily="18" charset="0"/>
            </a:endParaRPr>
          </a:p>
          <a:p>
            <a:pPr marL="109728" indent="0">
              <a:buNone/>
            </a:pPr>
            <a:r>
              <a:rPr lang="ru-RU" sz="1600" dirty="0">
                <a:latin typeface="Times New Roman" panose="02020603050405020304" pitchFamily="18" charset="0"/>
                <a:cs typeface="Times New Roman" panose="02020603050405020304" pitchFamily="18" charset="0"/>
              </a:rPr>
              <a:t>- болеутоляющий эффект;</a:t>
            </a:r>
          </a:p>
          <a:p>
            <a:pPr marL="109728" indent="0">
              <a:buNone/>
            </a:pPr>
            <a:r>
              <a:rPr lang="ru-RU" sz="1600" dirty="0">
                <a:latin typeface="Times New Roman" panose="02020603050405020304" pitchFamily="18" charset="0"/>
                <a:cs typeface="Times New Roman" panose="02020603050405020304" pitchFamily="18" charset="0"/>
              </a:rPr>
              <a:t>- изменения моторной функции желудочно-кишечного </a:t>
            </a:r>
            <a:r>
              <a:rPr lang="ru-RU" sz="1600" dirty="0" smtClean="0">
                <a:latin typeface="Times New Roman" panose="02020603050405020304" pitchFamily="18" charset="0"/>
                <a:cs typeface="Times New Roman" panose="02020603050405020304" pitchFamily="18" charset="0"/>
              </a:rPr>
              <a:t>тракта</a:t>
            </a:r>
            <a:r>
              <a:rPr lang="ru-RU" sz="1600" dirty="0">
                <a:latin typeface="Times New Roman" panose="02020603050405020304" pitchFamily="18" charset="0"/>
                <a:cs typeface="Times New Roman" panose="02020603050405020304" pitchFamily="18" charset="0"/>
              </a:rPr>
              <a:t>;</a:t>
            </a:r>
          </a:p>
          <a:p>
            <a:pPr marL="109728" indent="0">
              <a:buNone/>
            </a:pPr>
            <a:r>
              <a:rPr lang="ru-RU" sz="1600" dirty="0">
                <a:latin typeface="Times New Roman" panose="02020603050405020304" pitchFamily="18" charset="0"/>
                <a:cs typeface="Times New Roman" panose="02020603050405020304" pitchFamily="18" charset="0"/>
              </a:rPr>
              <a:t>- изменения секреторной функции, обменных </a:t>
            </a:r>
            <a:r>
              <a:rPr lang="ru-RU" sz="1600" dirty="0" smtClean="0">
                <a:latin typeface="Times New Roman" panose="02020603050405020304" pitchFamily="18" charset="0"/>
                <a:cs typeface="Times New Roman" panose="02020603050405020304" pitchFamily="18" charset="0"/>
              </a:rPr>
              <a:t>процессов(стимулирует</a:t>
            </a:r>
            <a:r>
              <a:rPr lang="ru-RU" sz="1600" dirty="0">
                <a:latin typeface="Times New Roman" panose="02020603050405020304" pitchFamily="18" charset="0"/>
                <a:cs typeface="Times New Roman" panose="02020603050405020304" pitchFamily="18" charset="0"/>
              </a:rPr>
              <a:t>);</a:t>
            </a:r>
          </a:p>
          <a:p>
            <a:pPr marL="109728" indent="0">
              <a:buNone/>
            </a:pPr>
            <a:r>
              <a:rPr lang="ru-RU" sz="1600" dirty="0">
                <a:latin typeface="Times New Roman" panose="02020603050405020304" pitchFamily="18" charset="0"/>
                <a:cs typeface="Times New Roman" panose="02020603050405020304" pitchFamily="18" charset="0"/>
              </a:rPr>
              <a:t>- пневмонии в подострую стадию;</a:t>
            </a:r>
          </a:p>
          <a:p>
            <a:pPr marL="109728" indent="0">
              <a:buNone/>
            </a:pPr>
            <a:r>
              <a:rPr lang="ru-RU" sz="1600" dirty="0" smtClean="0">
                <a:latin typeface="Times New Roman" panose="02020603050405020304" pitchFamily="18" charset="0"/>
                <a:cs typeface="Times New Roman" panose="02020603050405020304" pitchFamily="18" charset="0"/>
              </a:rPr>
              <a:t>- парезы</a:t>
            </a:r>
            <a:r>
              <a:rPr lang="ru-RU" sz="1600" dirty="0">
                <a:latin typeface="Times New Roman" panose="02020603050405020304" pitchFamily="18" charset="0"/>
                <a:cs typeface="Times New Roman" panose="02020603050405020304" pitchFamily="18" charset="0"/>
              </a:rPr>
              <a:t>, параличи, артриты, невриты, неврозы, </a:t>
            </a:r>
            <a:r>
              <a:rPr lang="ru-RU" sz="1600" dirty="0" smtClean="0">
                <a:latin typeface="Times New Roman" panose="02020603050405020304" pitchFamily="18" charset="0"/>
                <a:cs typeface="Times New Roman" panose="02020603050405020304" pitchFamily="18" charset="0"/>
              </a:rPr>
              <a:t>воспалительные </a:t>
            </a:r>
            <a:r>
              <a:rPr lang="ru-RU" sz="1600" dirty="0">
                <a:latin typeface="Times New Roman" panose="02020603050405020304" pitchFamily="18" charset="0"/>
                <a:cs typeface="Times New Roman" panose="02020603050405020304" pitchFamily="18" charset="0"/>
              </a:rPr>
              <a:t>процессы, последствия черепно-мозговых травм</a:t>
            </a:r>
            <a:r>
              <a:rPr lang="ru-RU" sz="1600" dirty="0" smtClean="0">
                <a:latin typeface="Times New Roman" panose="02020603050405020304" pitchFamily="18" charset="0"/>
                <a:cs typeface="Times New Roman" panose="02020603050405020304" pitchFamily="18" charset="0"/>
              </a:rPr>
              <a:t>.</a:t>
            </a:r>
          </a:p>
          <a:p>
            <a:pPr marL="109728" indent="0">
              <a:buNone/>
            </a:pPr>
            <a:r>
              <a:rPr lang="ru-RU" sz="1600" b="1" dirty="0">
                <a:latin typeface="Times New Roman" panose="02020603050405020304" pitchFamily="18" charset="0"/>
                <a:cs typeface="Times New Roman" panose="02020603050405020304" pitchFamily="18" charset="0"/>
              </a:rPr>
              <a:t>П р о т и в о п о к а з а н и я </a:t>
            </a:r>
            <a:r>
              <a:rPr lang="ru-RU" sz="1600" dirty="0">
                <a:latin typeface="Times New Roman" panose="02020603050405020304" pitchFamily="18" charset="0"/>
                <a:cs typeface="Times New Roman" panose="02020603050405020304" pitchFamily="18" charset="0"/>
              </a:rPr>
              <a:t>:</a:t>
            </a:r>
          </a:p>
          <a:p>
            <a:pPr marL="109728" indent="0">
              <a:buNone/>
            </a:pPr>
            <a:r>
              <a:rPr lang="ru-RU" sz="1600" dirty="0">
                <a:latin typeface="Times New Roman" panose="02020603050405020304" pitchFamily="18" charset="0"/>
                <a:cs typeface="Times New Roman" panose="02020603050405020304" pitchFamily="18" charset="0"/>
              </a:rPr>
              <a:t>- новообразование </a:t>
            </a:r>
            <a:r>
              <a:rPr lang="ru-RU" sz="1600" dirty="0" smtClean="0">
                <a:latin typeface="Times New Roman" panose="02020603050405020304" pitchFamily="18" charset="0"/>
                <a:cs typeface="Times New Roman" panose="02020603050405020304" pitchFamily="18" charset="0"/>
              </a:rPr>
              <a:t>– неабсолютное противопоказание</a:t>
            </a:r>
            <a:r>
              <a:rPr lang="ru-RU" sz="1600" dirty="0">
                <a:latin typeface="Times New Roman" panose="02020603050405020304" pitchFamily="18" charset="0"/>
                <a:cs typeface="Times New Roman" panose="02020603050405020304" pitchFamily="18" charset="0"/>
              </a:rPr>
              <a:t>;</a:t>
            </a:r>
          </a:p>
          <a:p>
            <a:pPr marL="109728" indent="0">
              <a:buNone/>
            </a:pPr>
            <a:r>
              <a:rPr lang="ru-RU" sz="1600" dirty="0">
                <a:latin typeface="Times New Roman" panose="02020603050405020304" pitchFamily="18" charset="0"/>
                <a:cs typeface="Times New Roman" panose="02020603050405020304" pitchFamily="18" charset="0"/>
              </a:rPr>
              <a:t>- гнойные процессы;</a:t>
            </a:r>
          </a:p>
          <a:p>
            <a:pPr marL="109728" indent="0">
              <a:buNone/>
            </a:pPr>
            <a:r>
              <a:rPr lang="ru-RU" sz="1600" dirty="0">
                <a:latin typeface="Times New Roman" panose="02020603050405020304" pitchFamily="18" charset="0"/>
                <a:cs typeface="Times New Roman" panose="02020603050405020304" pitchFamily="18" charset="0"/>
              </a:rPr>
              <a:t>- высокая температура;</a:t>
            </a:r>
          </a:p>
          <a:p>
            <a:pPr marL="109728" indent="0">
              <a:buNone/>
            </a:pPr>
            <a:r>
              <a:rPr lang="ru-RU" sz="1600" dirty="0">
                <a:latin typeface="Times New Roman" panose="02020603050405020304" pitchFamily="18" charset="0"/>
                <a:cs typeface="Times New Roman" panose="02020603050405020304" pitchFamily="18" charset="0"/>
              </a:rPr>
              <a:t>- склонность к кровотечению;</a:t>
            </a:r>
          </a:p>
          <a:p>
            <a:pPr marL="109728" indent="0">
              <a:buNone/>
            </a:pPr>
            <a:r>
              <a:rPr lang="ru-RU" sz="1600" dirty="0">
                <a:latin typeface="Times New Roman" panose="02020603050405020304" pitchFamily="18" charset="0"/>
                <a:cs typeface="Times New Roman" panose="02020603050405020304" pitchFamily="18" charset="0"/>
              </a:rPr>
              <a:t>- нарушение целостности кожи (абсолютное </a:t>
            </a:r>
            <a:r>
              <a:rPr lang="ru-RU" sz="1600" dirty="0" smtClean="0">
                <a:latin typeface="Times New Roman" panose="02020603050405020304" pitchFamily="18" charset="0"/>
                <a:cs typeface="Times New Roman" panose="02020603050405020304" pitchFamily="18" charset="0"/>
              </a:rPr>
              <a:t>противопоказание</a:t>
            </a:r>
            <a:r>
              <a:rPr lang="ru-RU" sz="1600" dirty="0">
                <a:latin typeface="Times New Roman" panose="02020603050405020304" pitchFamily="18" charset="0"/>
                <a:cs typeface="Times New Roman" panose="02020603050405020304" pitchFamily="18" charset="0"/>
              </a:rPr>
              <a:t>);</a:t>
            </a:r>
          </a:p>
          <a:p>
            <a:pPr marL="109728" indent="0">
              <a:buNone/>
            </a:pPr>
            <a:r>
              <a:rPr lang="ru-RU" sz="1600" dirty="0">
                <a:latin typeface="Times New Roman" panose="02020603050405020304" pitchFamily="18" charset="0"/>
                <a:cs typeface="Times New Roman" panose="02020603050405020304" pitchFamily="18" charset="0"/>
              </a:rPr>
              <a:t>- непереносимость фактора (по типу крапивницы на </a:t>
            </a:r>
            <a:r>
              <a:rPr lang="ru-RU" sz="1600" dirty="0" err="1" smtClean="0">
                <a:latin typeface="Times New Roman" panose="02020603050405020304" pitchFamily="18" charset="0"/>
                <a:cs typeface="Times New Roman" panose="02020603050405020304" pitchFamily="18" charset="0"/>
              </a:rPr>
              <a:t>местеналожения</a:t>
            </a:r>
            <a:r>
              <a:rPr lang="ru-RU" sz="1600" dirty="0" smtClean="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электродов).</a:t>
            </a:r>
          </a:p>
          <a:p>
            <a:pPr marL="109728" indent="0">
              <a:buNone/>
            </a:pPr>
            <a:endParaRPr lang="ru-RU" sz="1600" dirty="0">
              <a:latin typeface="Times New Roman" panose="02020603050405020304" pitchFamily="18" charset="0"/>
              <a:cs typeface="Times New Roman" panose="02020603050405020304" pitchFamily="18" charset="0"/>
            </a:endParaRPr>
          </a:p>
          <a:p>
            <a:pPr marL="109728" indent="0">
              <a:buNone/>
            </a:pPr>
            <a:endParaRPr lang="ru-RU"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55919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Объект 7"/>
          <p:cNvSpPr>
            <a:spLocks noGrp="1"/>
          </p:cNvSpPr>
          <p:nvPr>
            <p:ph idx="1"/>
          </p:nvPr>
        </p:nvSpPr>
        <p:spPr/>
        <p:txBody>
          <a:bodyPr>
            <a:normAutofit fontScale="92500" lnSpcReduction="20000"/>
          </a:bodyPr>
          <a:lstStyle/>
          <a:p>
            <a:pPr marL="109728" indent="0">
              <a:buNone/>
            </a:pPr>
            <a:r>
              <a:rPr lang="ru-RU" dirty="0">
                <a:latin typeface="Times New Roman" panose="02020603050405020304" pitchFamily="18" charset="0"/>
                <a:cs typeface="Times New Roman" panose="02020603050405020304" pitchFamily="18" charset="0"/>
              </a:rPr>
              <a:t>Индуктотермия (коротковолновая диатермия</a:t>
            </a:r>
            <a:r>
              <a:rPr lang="ru-RU" dirty="0" smtClean="0">
                <a:latin typeface="Times New Roman" panose="02020603050405020304" pitchFamily="18" charset="0"/>
                <a:cs typeface="Times New Roman" panose="02020603050405020304" pitchFamily="18" charset="0"/>
              </a:rPr>
              <a:t>) -  воздействие </a:t>
            </a:r>
            <a:r>
              <a:rPr lang="ru-RU" dirty="0">
                <a:latin typeface="Times New Roman" panose="02020603050405020304" pitchFamily="18" charset="0"/>
                <a:cs typeface="Times New Roman" panose="02020603050405020304" pitchFamily="18" charset="0"/>
              </a:rPr>
              <a:t>с </a:t>
            </a:r>
            <a:r>
              <a:rPr lang="ru-RU" dirty="0" smtClean="0">
                <a:latin typeface="Times New Roman" panose="02020603050405020304" pitchFamily="18" charset="0"/>
                <a:cs typeface="Times New Roman" panose="02020603050405020304" pitchFamily="18" charset="0"/>
              </a:rPr>
              <a:t>лечебной целью </a:t>
            </a:r>
            <a:r>
              <a:rPr lang="ru-RU" dirty="0">
                <a:latin typeface="Times New Roman" panose="02020603050405020304" pitchFamily="18" charset="0"/>
                <a:cs typeface="Times New Roman" panose="02020603050405020304" pitchFamily="18" charset="0"/>
              </a:rPr>
              <a:t>высокочастотным переменным магнитным полем, которое, проникая </a:t>
            </a:r>
            <a:r>
              <a:rPr lang="ru-RU" dirty="0" smtClean="0">
                <a:latin typeface="Times New Roman" panose="02020603050405020304" pitchFamily="18" charset="0"/>
                <a:cs typeface="Times New Roman" panose="02020603050405020304" pitchFamily="18" charset="0"/>
              </a:rPr>
              <a:t>в глубину </a:t>
            </a:r>
            <a:r>
              <a:rPr lang="ru-RU" dirty="0">
                <a:latin typeface="Times New Roman" panose="02020603050405020304" pitchFamily="18" charset="0"/>
                <a:cs typeface="Times New Roman" panose="02020603050405020304" pitchFamily="18" charset="0"/>
              </a:rPr>
              <a:t>тканей, преобразуется в тепло. Применяют для прогревания тканей. Количество образовавшегося тепла в </a:t>
            </a:r>
            <a:r>
              <a:rPr lang="ru-RU" dirty="0" smtClean="0">
                <a:latin typeface="Times New Roman" panose="02020603050405020304" pitchFamily="18" charset="0"/>
                <a:cs typeface="Times New Roman" panose="02020603050405020304" pitchFamily="18" charset="0"/>
              </a:rPr>
              <a:t>тканях зависит </a:t>
            </a:r>
            <a:r>
              <a:rPr lang="ru-RU" dirty="0">
                <a:latin typeface="Times New Roman" panose="02020603050405020304" pitchFamily="18" charset="0"/>
                <a:cs typeface="Times New Roman" panose="02020603050405020304" pitchFamily="18" charset="0"/>
              </a:rPr>
              <a:t>от их электропроводности. Хорошей электропроводностью обладают </a:t>
            </a:r>
            <a:r>
              <a:rPr lang="ru-RU" dirty="0" smtClean="0">
                <a:latin typeface="Times New Roman" panose="02020603050405020304" pitchFamily="18" charset="0"/>
                <a:cs typeface="Times New Roman" panose="02020603050405020304" pitchFamily="18" charset="0"/>
              </a:rPr>
              <a:t>кровь, лимфа</a:t>
            </a:r>
            <a:r>
              <a:rPr lang="ru-RU" dirty="0">
                <a:latin typeface="Times New Roman" panose="02020603050405020304" pitchFamily="18" charset="0"/>
                <a:cs typeface="Times New Roman" panose="02020603050405020304" pitchFamily="18" charset="0"/>
              </a:rPr>
              <a:t>, печень, желчь и т. д</a:t>
            </a:r>
            <a:r>
              <a:rPr lang="ru-RU" dirty="0" smtClean="0">
                <a:latin typeface="Times New Roman" panose="02020603050405020304" pitchFamily="18" charset="0"/>
                <a:cs typeface="Times New Roman" panose="02020603050405020304" pitchFamily="18" charset="0"/>
              </a:rPr>
              <a:t>.</a:t>
            </a:r>
          </a:p>
          <a:p>
            <a:pPr marL="109728" indent="0">
              <a:buNone/>
            </a:pPr>
            <a:r>
              <a:rPr lang="ru-RU" b="1" dirty="0">
                <a:latin typeface="Times New Roman" panose="02020603050405020304" pitchFamily="18" charset="0"/>
                <a:cs typeface="Times New Roman" panose="02020603050405020304" pitchFamily="18" charset="0"/>
              </a:rPr>
              <a:t>Показания:</a:t>
            </a:r>
            <a:r>
              <a:rPr lang="ru-RU" dirty="0">
                <a:latin typeface="Times New Roman" panose="02020603050405020304" pitchFamily="18" charset="0"/>
                <a:cs typeface="Times New Roman" panose="02020603050405020304" pitchFamily="18" charset="0"/>
              </a:rPr>
              <a:t> нефрит, пневмонии, подострые и хронические воспалениях суставов, функциональные расстройства желудочно-кишечного тракта, спастические </a:t>
            </a:r>
            <a:r>
              <a:rPr lang="ru-RU" dirty="0" smtClean="0">
                <a:latin typeface="Times New Roman" panose="02020603050405020304" pitchFamily="18" charset="0"/>
                <a:cs typeface="Times New Roman" panose="02020603050405020304" pitchFamily="18" charset="0"/>
              </a:rPr>
              <a:t>колики и др.</a:t>
            </a:r>
          </a:p>
          <a:p>
            <a:pPr marL="109728" indent="0">
              <a:buNone/>
            </a:pPr>
            <a:r>
              <a:rPr lang="ru-RU" b="1" dirty="0" smtClean="0">
                <a:latin typeface="Times New Roman" panose="02020603050405020304" pitchFamily="18" charset="0"/>
                <a:cs typeface="Times New Roman" panose="02020603050405020304" pitchFamily="18" charset="0"/>
              </a:rPr>
              <a:t>Противопоказания</a:t>
            </a:r>
            <a:r>
              <a:rPr lang="ru-RU" b="1"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злокачественные новообразования,</a:t>
            </a:r>
          </a:p>
          <a:p>
            <a:pPr marL="109728" indent="0">
              <a:buNone/>
            </a:pPr>
            <a:r>
              <a:rPr lang="ru-RU" dirty="0">
                <a:latin typeface="Times New Roman" panose="02020603050405020304" pitchFamily="18" charset="0"/>
                <a:cs typeface="Times New Roman" panose="02020603050405020304" pitchFamily="18" charset="0"/>
              </a:rPr>
              <a:t>гнойные процессы, болезни крови.</a:t>
            </a:r>
          </a:p>
          <a:p>
            <a:pPr marL="109728" indent="0">
              <a:buNone/>
            </a:pPr>
            <a:endParaRPr lang="ru-RU" dirty="0">
              <a:latin typeface="Times New Roman" panose="02020603050405020304" pitchFamily="18" charset="0"/>
              <a:cs typeface="Times New Roman" panose="02020603050405020304" pitchFamily="18" charset="0"/>
            </a:endParaRPr>
          </a:p>
        </p:txBody>
      </p:sp>
      <p:sp>
        <p:nvSpPr>
          <p:cNvPr id="7" name="Заголовок 6"/>
          <p:cNvSpPr>
            <a:spLocks noGrp="1"/>
          </p:cNvSpPr>
          <p:nvPr>
            <p:ph type="title"/>
          </p:nvPr>
        </p:nvSpPr>
        <p:spPr>
          <a:xfrm>
            <a:off x="467544" y="260648"/>
            <a:ext cx="8229600" cy="1143000"/>
          </a:xfrm>
        </p:spPr>
        <p:txBody>
          <a:bodyPr/>
          <a:lstStyle/>
          <a:p>
            <a:pPr algn="ctr"/>
            <a:r>
              <a:rPr lang="ru-RU" dirty="0"/>
              <a:t>Индуктотермия</a:t>
            </a:r>
          </a:p>
        </p:txBody>
      </p:sp>
    </p:spTree>
    <p:extLst>
      <p:ext uri="{BB962C8B-B14F-4D97-AF65-F5344CB8AC3E}">
        <p14:creationId xmlns:p14="http://schemas.microsoft.com/office/powerpoint/2010/main" val="40483934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251520" y="1481328"/>
            <a:ext cx="8435280" cy="4827992"/>
          </a:xfrm>
        </p:spPr>
        <p:txBody>
          <a:bodyPr>
            <a:normAutofit fontScale="92500" lnSpcReduction="20000"/>
          </a:bodyPr>
          <a:lstStyle/>
          <a:p>
            <a:pPr marL="109728" indent="0">
              <a:buNone/>
            </a:pPr>
            <a:r>
              <a:rPr lang="ru-RU" dirty="0">
                <a:latin typeface="Times New Roman" panose="02020603050405020304" pitchFamily="18" charset="0"/>
                <a:cs typeface="Times New Roman" panose="02020603050405020304" pitchFamily="18" charset="0"/>
              </a:rPr>
              <a:t>УВЧ-терапия - процедура, когда при помощи </a:t>
            </a:r>
            <a:r>
              <a:rPr lang="ru-RU" dirty="0" smtClean="0">
                <a:latin typeface="Times New Roman" panose="02020603050405020304" pitchFamily="18" charset="0"/>
                <a:cs typeface="Times New Roman" panose="02020603050405020304" pitchFamily="18" charset="0"/>
              </a:rPr>
              <a:t>ультравысокочастотного </a:t>
            </a:r>
            <a:r>
              <a:rPr lang="ru-RU" dirty="0">
                <a:latin typeface="Times New Roman" panose="02020603050405020304" pitchFamily="18" charset="0"/>
                <a:cs typeface="Times New Roman" panose="02020603050405020304" pitchFamily="18" charset="0"/>
              </a:rPr>
              <a:t>электромагнитного поля производится </a:t>
            </a:r>
            <a:r>
              <a:rPr lang="ru-RU" dirty="0" smtClean="0">
                <a:latin typeface="Times New Roman" panose="02020603050405020304" pitchFamily="18" charset="0"/>
                <a:cs typeface="Times New Roman" panose="02020603050405020304" pitchFamily="18" charset="0"/>
              </a:rPr>
              <a:t>глубокое прогревание </a:t>
            </a:r>
            <a:r>
              <a:rPr lang="ru-RU" dirty="0">
                <a:latin typeface="Times New Roman" panose="02020603050405020304" pitchFamily="18" charset="0"/>
                <a:cs typeface="Times New Roman" panose="02020603050405020304" pitchFamily="18" charset="0"/>
              </a:rPr>
              <a:t>тканей, находящихся в межэлектродном </a:t>
            </a:r>
            <a:r>
              <a:rPr lang="ru-RU" dirty="0" smtClean="0">
                <a:latin typeface="Times New Roman" panose="02020603050405020304" pitchFamily="18" charset="0"/>
                <a:cs typeface="Times New Roman" panose="02020603050405020304" pitchFamily="18" charset="0"/>
              </a:rPr>
              <a:t>пространстве.</a:t>
            </a:r>
          </a:p>
          <a:p>
            <a:pPr marL="109728" indent="0">
              <a:buNone/>
            </a:pPr>
            <a:endParaRPr lang="ru-RU" dirty="0" smtClean="0">
              <a:latin typeface="Times New Roman" panose="02020603050405020304" pitchFamily="18" charset="0"/>
              <a:cs typeface="Times New Roman" panose="02020603050405020304" pitchFamily="18" charset="0"/>
            </a:endParaRPr>
          </a:p>
          <a:p>
            <a:pPr marL="109728" indent="0">
              <a:buNone/>
            </a:pPr>
            <a:r>
              <a:rPr lang="ru-RU" dirty="0" smtClean="0">
                <a:latin typeface="Times New Roman" panose="02020603050405020304" pitchFamily="18" charset="0"/>
                <a:cs typeface="Times New Roman" panose="02020603050405020304" pitchFamily="18" charset="0"/>
              </a:rPr>
              <a:t>Под действием УВЧ-энергии в тканях животного организма образуется значительное тепло, в результате чего расширяются кровеносные сосуды, мелкие сосуды в расширенном состоянии остаются в течение 2-3-х дней. Все это способствует улучшению питания ткани, усиливаются процессы рассасывания патологических тканей. Понижается кровяное давление. Общепризнано болеутоляющее действие УВЧ. Кроме этого, УВЧ обладает бактерицидным и бактериостатическим действием.</a:t>
            </a:r>
            <a:endParaRPr lang="ru-RU" dirty="0">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title"/>
          </p:nvPr>
        </p:nvSpPr>
        <p:spPr/>
        <p:txBody>
          <a:bodyPr/>
          <a:lstStyle/>
          <a:p>
            <a:pPr algn="ctr"/>
            <a:r>
              <a:rPr lang="ru-RU" dirty="0"/>
              <a:t>УВЧ - терапия</a:t>
            </a:r>
          </a:p>
        </p:txBody>
      </p:sp>
    </p:spTree>
    <p:extLst>
      <p:ext uri="{BB962C8B-B14F-4D97-AF65-F5344CB8AC3E}">
        <p14:creationId xmlns:p14="http://schemas.microsoft.com/office/powerpoint/2010/main" val="4931069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a:t>УВЧ - терапия</a:t>
            </a:r>
          </a:p>
        </p:txBody>
      </p:sp>
      <p:sp>
        <p:nvSpPr>
          <p:cNvPr id="4" name="Текст 3"/>
          <p:cNvSpPr>
            <a:spLocks noGrp="1"/>
          </p:cNvSpPr>
          <p:nvPr>
            <p:ph type="body" sz="half" idx="3"/>
          </p:nvPr>
        </p:nvSpPr>
        <p:spPr>
          <a:xfrm>
            <a:off x="5868144" y="4797152"/>
            <a:ext cx="3178697" cy="611088"/>
          </a:xfrm>
        </p:spPr>
        <p:txBody>
          <a:bodyPr>
            <a:normAutofit fontScale="85000" lnSpcReduction="20000"/>
          </a:bodyPr>
          <a:lstStyle/>
          <a:p>
            <a:r>
              <a:rPr lang="ru-RU" dirty="0">
                <a:latin typeface="Times New Roman" panose="02020603050405020304" pitchFamily="18" charset="0"/>
                <a:cs typeface="Times New Roman" panose="02020603050405020304" pitchFamily="18" charset="0"/>
              </a:rPr>
              <a:t>Стационарный аппарат </a:t>
            </a:r>
            <a:r>
              <a:rPr lang="ru-RU" dirty="0" err="1">
                <a:latin typeface="Times New Roman" panose="02020603050405020304" pitchFamily="18" charset="0"/>
                <a:cs typeface="Times New Roman" panose="02020603050405020304" pitchFamily="18" charset="0"/>
              </a:rPr>
              <a:t>Терматур</a:t>
            </a:r>
            <a:r>
              <a:rPr lang="ru-RU" dirty="0">
                <a:latin typeface="Times New Roman" panose="02020603050405020304" pitchFamily="18" charset="0"/>
                <a:cs typeface="Times New Roman" panose="02020603050405020304" pitchFamily="18" charset="0"/>
              </a:rPr>
              <a:t> 200</a:t>
            </a:r>
          </a:p>
        </p:txBody>
      </p:sp>
      <p:sp>
        <p:nvSpPr>
          <p:cNvPr id="5" name="Объект 4"/>
          <p:cNvSpPr>
            <a:spLocks noGrp="1"/>
          </p:cNvSpPr>
          <p:nvPr>
            <p:ph sz="quarter" idx="2"/>
          </p:nvPr>
        </p:nvSpPr>
        <p:spPr>
          <a:xfrm>
            <a:off x="179512" y="1416050"/>
            <a:ext cx="5184576" cy="5325318"/>
          </a:xfrm>
        </p:spPr>
        <p:txBody>
          <a:bodyPr>
            <a:normAutofit fontScale="55000" lnSpcReduction="20000"/>
          </a:bodyPr>
          <a:lstStyle/>
          <a:p>
            <a:pPr marL="109728" indent="0">
              <a:buNone/>
            </a:pPr>
            <a:r>
              <a:rPr lang="ru-RU" sz="1600" dirty="0"/>
              <a:t>П </a:t>
            </a:r>
            <a:r>
              <a:rPr lang="ru-RU" sz="2100" b="1" dirty="0"/>
              <a:t>о к а з а н и я :</a:t>
            </a:r>
          </a:p>
          <a:p>
            <a:pPr marL="109728" indent="0">
              <a:buNone/>
            </a:pPr>
            <a:r>
              <a:rPr lang="ru-RU" sz="2100" b="1" dirty="0"/>
              <a:t>- острые, подострые и хронические воспалительные процессы;</a:t>
            </a:r>
          </a:p>
          <a:p>
            <a:pPr marL="109728" indent="0">
              <a:buNone/>
            </a:pPr>
            <a:r>
              <a:rPr lang="ru-RU" sz="2100" b="1" dirty="0"/>
              <a:t>- фурункулез;</a:t>
            </a:r>
          </a:p>
          <a:p>
            <a:pPr marL="109728" indent="0">
              <a:buNone/>
            </a:pPr>
            <a:r>
              <a:rPr lang="ru-RU" sz="2100" b="1" dirty="0"/>
              <a:t>- флегмоны;</a:t>
            </a:r>
          </a:p>
          <a:p>
            <a:pPr marL="109728" indent="0">
              <a:buNone/>
            </a:pPr>
            <a:r>
              <a:rPr lang="ru-RU" sz="2100" b="1" dirty="0"/>
              <a:t>- невралгии;</a:t>
            </a:r>
          </a:p>
          <a:p>
            <a:pPr marL="109728" indent="0">
              <a:buNone/>
            </a:pPr>
            <a:r>
              <a:rPr lang="ru-RU" sz="2100" b="1" dirty="0"/>
              <a:t>- </a:t>
            </a:r>
            <a:r>
              <a:rPr lang="ru-RU" sz="2100" b="1" dirty="0" err="1"/>
              <a:t>о</a:t>
            </a:r>
            <a:r>
              <a:rPr lang="ru-RU" sz="2100" b="1" dirty="0" err="1" smtClean="0"/>
              <a:t>блетурирующий</a:t>
            </a:r>
            <a:r>
              <a:rPr lang="ru-RU" sz="2100" b="1" dirty="0" smtClean="0"/>
              <a:t> артрит</a:t>
            </a:r>
            <a:r>
              <a:rPr lang="ru-RU" sz="2100" b="1" dirty="0"/>
              <a:t>;</a:t>
            </a:r>
          </a:p>
          <a:p>
            <a:pPr marL="109728" indent="0">
              <a:buNone/>
            </a:pPr>
            <a:r>
              <a:rPr lang="ru-RU" sz="2100" b="1" dirty="0" smtClean="0"/>
              <a:t>- острые </a:t>
            </a:r>
            <a:r>
              <a:rPr lang="ru-RU" sz="2100" b="1" dirty="0"/>
              <a:t>и </a:t>
            </a:r>
            <a:r>
              <a:rPr lang="ru-RU" sz="2100" b="1" dirty="0" smtClean="0"/>
              <a:t>подострые </a:t>
            </a:r>
            <a:r>
              <a:rPr lang="ru-RU" sz="2100" b="1" dirty="0" err="1" smtClean="0"/>
              <a:t>геникологические</a:t>
            </a:r>
            <a:r>
              <a:rPr lang="ru-RU" sz="2100" b="1" dirty="0" smtClean="0"/>
              <a:t> </a:t>
            </a:r>
            <a:r>
              <a:rPr lang="ru-RU" sz="2100" b="1" dirty="0"/>
              <a:t>болезни</a:t>
            </a:r>
            <a:r>
              <a:rPr lang="ru-RU" sz="2100" b="1" dirty="0" smtClean="0"/>
              <a:t>;</a:t>
            </a:r>
          </a:p>
          <a:p>
            <a:pPr marL="109728" indent="0">
              <a:buNone/>
            </a:pPr>
            <a:r>
              <a:rPr lang="ru-RU" sz="2100" b="1" dirty="0"/>
              <a:t>тромбофлебиты;</a:t>
            </a:r>
          </a:p>
          <a:p>
            <a:pPr marL="109728" indent="0">
              <a:buNone/>
            </a:pPr>
            <a:r>
              <a:rPr lang="ru-RU" sz="2100" b="1" dirty="0"/>
              <a:t>- плевриты;</a:t>
            </a:r>
          </a:p>
          <a:p>
            <a:pPr marL="109728" indent="0">
              <a:buNone/>
            </a:pPr>
            <a:r>
              <a:rPr lang="ru-RU" sz="2100" b="1" dirty="0"/>
              <a:t>- паралитическая </a:t>
            </a:r>
            <a:r>
              <a:rPr lang="ru-RU" sz="2100" b="1" dirty="0" err="1"/>
              <a:t>миоглобинурия</a:t>
            </a:r>
            <a:r>
              <a:rPr lang="ru-RU" sz="2100" b="1" dirty="0"/>
              <a:t> лошадей;</a:t>
            </a:r>
          </a:p>
          <a:p>
            <a:pPr marL="109728" indent="0">
              <a:buNone/>
            </a:pPr>
            <a:r>
              <a:rPr lang="ru-RU" sz="2100" b="1" dirty="0"/>
              <a:t>- гаймориты, фронтиты;</a:t>
            </a:r>
          </a:p>
          <a:p>
            <a:pPr marL="109728" indent="0">
              <a:buNone/>
            </a:pPr>
            <a:r>
              <a:rPr lang="ru-RU" sz="2100" b="1" dirty="0"/>
              <a:t>- маститы;</a:t>
            </a:r>
          </a:p>
          <a:p>
            <a:pPr marL="109728" indent="0">
              <a:buNone/>
            </a:pPr>
            <a:r>
              <a:rPr lang="ru-RU" sz="2100" b="1" dirty="0"/>
              <a:t>- долго не заживающие язвы, раны;</a:t>
            </a:r>
          </a:p>
          <a:p>
            <a:pPr marL="109728" indent="0">
              <a:buNone/>
            </a:pPr>
            <a:r>
              <a:rPr lang="ru-RU" sz="2100" b="1" dirty="0"/>
              <a:t>- бронхопневмонии;</a:t>
            </a:r>
          </a:p>
          <a:p>
            <a:pPr marL="109728" indent="0">
              <a:buNone/>
            </a:pPr>
            <a:r>
              <a:rPr lang="ru-RU" sz="2100" b="1" dirty="0"/>
              <a:t>- чума собак.</a:t>
            </a:r>
          </a:p>
          <a:p>
            <a:pPr marL="109728" indent="0">
              <a:buNone/>
            </a:pPr>
            <a:r>
              <a:rPr lang="ru-RU" sz="2100" b="1" dirty="0"/>
              <a:t>П р о т и в о п о к а з а н и я :</a:t>
            </a:r>
          </a:p>
          <a:p>
            <a:pPr marL="109728" indent="0">
              <a:buNone/>
            </a:pPr>
            <a:r>
              <a:rPr lang="ru-RU" sz="2100" b="1" dirty="0"/>
              <a:t>- пониженное кровяное давление;</a:t>
            </a:r>
          </a:p>
          <a:p>
            <a:pPr marL="109728" indent="0">
              <a:buNone/>
            </a:pPr>
            <a:r>
              <a:rPr lang="ru-RU" sz="2100" b="1" dirty="0"/>
              <a:t>- в период вынашивания плода самкам УВЧ не назначают в</a:t>
            </a:r>
          </a:p>
          <a:p>
            <a:pPr marL="109728" indent="0">
              <a:buNone/>
            </a:pPr>
            <a:r>
              <a:rPr lang="ru-RU" sz="2100" b="1" dirty="0"/>
              <a:t>области таза;</a:t>
            </a:r>
          </a:p>
          <a:p>
            <a:pPr marL="109728" indent="0">
              <a:buNone/>
            </a:pPr>
            <a:r>
              <a:rPr lang="ru-RU" sz="2100" b="1" dirty="0"/>
              <a:t>- нарушение сердечно-сосудистой системы.</a:t>
            </a:r>
          </a:p>
          <a:p>
            <a:pPr marL="109728" indent="0">
              <a:buNone/>
            </a:pPr>
            <a:r>
              <a:rPr lang="ru-RU" sz="2100" b="1" dirty="0"/>
              <a:t>- травматический </a:t>
            </a:r>
            <a:r>
              <a:rPr lang="ru-RU" sz="2100" b="1" dirty="0" err="1"/>
              <a:t>ретикулоперикардит</a:t>
            </a:r>
            <a:r>
              <a:rPr lang="ru-RU" sz="2100" b="1" dirty="0"/>
              <a:t> КРС;</a:t>
            </a:r>
          </a:p>
          <a:p>
            <a:pPr marL="109728" indent="0">
              <a:buNone/>
            </a:pPr>
            <a:r>
              <a:rPr lang="ru-RU" sz="2100" b="1" dirty="0"/>
              <a:t>- злокачественные процессы;</a:t>
            </a:r>
          </a:p>
          <a:p>
            <a:pPr marL="109728" indent="0">
              <a:buNone/>
            </a:pPr>
            <a:r>
              <a:rPr lang="ru-RU" sz="2100" b="1" dirty="0"/>
              <a:t>- геморрагические диатезы;</a:t>
            </a:r>
          </a:p>
          <a:p>
            <a:pPr marL="109728" indent="0">
              <a:buNone/>
            </a:pPr>
            <a:r>
              <a:rPr lang="ru-RU" sz="2100" b="1" dirty="0"/>
              <a:t>- отек легких и головного мозга.</a:t>
            </a:r>
            <a:endParaRPr lang="ru-RU" sz="2100" b="1" dirty="0" smtClean="0"/>
          </a:p>
          <a:p>
            <a:pPr>
              <a:buFontTx/>
              <a:buChar char="-"/>
            </a:pPr>
            <a:endParaRPr lang="ru-RU" sz="1600" dirty="0" smtClean="0"/>
          </a:p>
          <a:p>
            <a:pPr>
              <a:buFontTx/>
              <a:buChar char="-"/>
            </a:pPr>
            <a:endParaRPr lang="ru-RU" sz="1600" dirty="0"/>
          </a:p>
        </p:txBody>
      </p:sp>
      <p:sp>
        <p:nvSpPr>
          <p:cNvPr id="3" name="Объект 2"/>
          <p:cNvSpPr>
            <a:spLocks noGrp="1"/>
          </p:cNvSpPr>
          <p:nvPr>
            <p:ph sz="quarter" idx="4"/>
          </p:nvPr>
        </p:nvSpPr>
        <p:spPr/>
        <p:txBody>
          <a:bodyPr/>
          <a:lstStyle/>
          <a:p>
            <a:endParaRPr lang="ru-RU"/>
          </a:p>
        </p:txBody>
      </p:sp>
    </p:spTree>
    <p:extLst>
      <p:ext uri="{BB962C8B-B14F-4D97-AF65-F5344CB8AC3E}">
        <p14:creationId xmlns:p14="http://schemas.microsoft.com/office/powerpoint/2010/main" val="242277452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a:bodyPr>
          <a:lstStyle/>
          <a:p>
            <a:pPr marL="109728" indent="0">
              <a:buNone/>
            </a:pPr>
            <a:r>
              <a:rPr lang="ru-RU" sz="1800" dirty="0">
                <a:latin typeface="Times New Roman" panose="02020603050405020304" pitchFamily="18" charset="0"/>
                <a:cs typeface="Times New Roman" panose="02020603050405020304" pitchFamily="18" charset="0"/>
              </a:rPr>
              <a:t>Аэроионотерапия — применение с лечебной целью электрически </a:t>
            </a:r>
            <a:r>
              <a:rPr lang="ru-RU" sz="1800" dirty="0" smtClean="0">
                <a:latin typeface="Times New Roman" panose="02020603050405020304" pitchFamily="18" charset="0"/>
                <a:cs typeface="Times New Roman" panose="02020603050405020304" pitchFamily="18" charset="0"/>
              </a:rPr>
              <a:t>заряженных газовых </a:t>
            </a:r>
            <a:r>
              <a:rPr lang="ru-RU" sz="1800" dirty="0">
                <a:latin typeface="Times New Roman" panose="02020603050405020304" pitchFamily="18" charset="0"/>
                <a:cs typeface="Times New Roman" panose="02020603050405020304" pitchFamily="18" charset="0"/>
              </a:rPr>
              <a:t>молекул воды (</a:t>
            </a:r>
            <a:r>
              <a:rPr lang="ru-RU" sz="1800" dirty="0" err="1">
                <a:latin typeface="Times New Roman" panose="02020603050405020304" pitchFamily="18" charset="0"/>
                <a:cs typeface="Times New Roman" panose="02020603050405020304" pitchFamily="18" charset="0"/>
              </a:rPr>
              <a:t>гидроаэроионов</a:t>
            </a:r>
            <a:r>
              <a:rPr lang="ru-RU" sz="1800" dirty="0" smtClean="0">
                <a:latin typeface="Times New Roman" panose="02020603050405020304" pitchFamily="18" charset="0"/>
                <a:cs typeface="Times New Roman" panose="02020603050405020304" pitchFamily="18" charset="0"/>
              </a:rPr>
              <a:t>). </a:t>
            </a:r>
            <a:r>
              <a:rPr lang="ru-RU" sz="1800" dirty="0" err="1" smtClean="0">
                <a:latin typeface="Times New Roman" panose="02020603050405020304" pitchFamily="18" charset="0"/>
                <a:cs typeface="Times New Roman" panose="02020603050405020304" pitchFamily="18" charset="0"/>
              </a:rPr>
              <a:t>Аэроионизация</a:t>
            </a:r>
            <a:r>
              <a:rPr lang="ru-RU" sz="1800" dirty="0" smtClean="0">
                <a:latin typeface="Times New Roman" panose="02020603050405020304" pitchFamily="18" charset="0"/>
                <a:cs typeface="Times New Roman" panose="02020603050405020304" pitchFamily="18" charset="0"/>
              </a:rPr>
              <a:t> </a:t>
            </a:r>
            <a:r>
              <a:rPr lang="ru-RU" sz="1800" dirty="0">
                <a:latin typeface="Times New Roman" panose="02020603050405020304" pitchFamily="18" charset="0"/>
                <a:cs typeface="Times New Roman" panose="02020603050405020304" pitchFamily="18" charset="0"/>
              </a:rPr>
              <a:t>оказывает непосредственно стимулирующее действие </a:t>
            </a:r>
            <a:r>
              <a:rPr lang="ru-RU" sz="1800" dirty="0" smtClean="0">
                <a:latin typeface="Times New Roman" panose="02020603050405020304" pitchFamily="18" charset="0"/>
                <a:cs typeface="Times New Roman" panose="02020603050405020304" pitchFamily="18" charset="0"/>
              </a:rPr>
              <a:t>на организм </a:t>
            </a:r>
            <a:r>
              <a:rPr lang="ru-RU" sz="1800" dirty="0">
                <a:latin typeface="Times New Roman" panose="02020603050405020304" pitchFamily="18" charset="0"/>
                <a:cs typeface="Times New Roman" panose="02020603050405020304" pitchFamily="18" charset="0"/>
              </a:rPr>
              <a:t>отрицательными ионами кислорода </a:t>
            </a:r>
            <a:r>
              <a:rPr lang="ru-RU" sz="1800" dirty="0" smtClean="0">
                <a:latin typeface="Times New Roman" panose="02020603050405020304" pitchFamily="18" charset="0"/>
                <a:cs typeface="Times New Roman" panose="02020603050405020304" pitchFamily="18" charset="0"/>
              </a:rPr>
              <a:t>и косвенное </a:t>
            </a:r>
            <a:r>
              <a:rPr lang="ru-RU" sz="1800" dirty="0">
                <a:latin typeface="Times New Roman" panose="02020603050405020304" pitchFamily="18" charset="0"/>
                <a:cs typeface="Times New Roman" panose="02020603050405020304" pitchFamily="18" charset="0"/>
              </a:rPr>
              <a:t>через </a:t>
            </a:r>
            <a:r>
              <a:rPr lang="ru-RU" sz="1800" dirty="0" smtClean="0">
                <a:latin typeface="Times New Roman" panose="02020603050405020304" pitchFamily="18" charset="0"/>
                <a:cs typeface="Times New Roman" panose="02020603050405020304" pitchFamily="18" charset="0"/>
              </a:rPr>
              <a:t>освобождение воздушной </a:t>
            </a:r>
            <a:r>
              <a:rPr lang="ru-RU" sz="1800" dirty="0">
                <a:latin typeface="Times New Roman" panose="02020603050405020304" pitchFamily="18" charset="0"/>
                <a:cs typeface="Times New Roman" panose="02020603050405020304" pitchFamily="18" charset="0"/>
              </a:rPr>
              <a:t>среды от пыли и микробов. Нервно-рефлекторное действие </a:t>
            </a:r>
            <a:r>
              <a:rPr lang="ru-RU" sz="1800" dirty="0" smtClean="0">
                <a:latin typeface="Times New Roman" panose="02020603050405020304" pitchFamily="18" charset="0"/>
                <a:cs typeface="Times New Roman" panose="02020603050405020304" pitchFamily="18" charset="0"/>
              </a:rPr>
              <a:t>аэроионов происходит </a:t>
            </a:r>
            <a:r>
              <a:rPr lang="ru-RU" sz="1800" dirty="0">
                <a:latin typeface="Times New Roman" panose="02020603050405020304" pitchFamily="18" charset="0"/>
                <a:cs typeface="Times New Roman" panose="02020603050405020304" pitchFamily="18" charset="0"/>
              </a:rPr>
              <a:t>при попадании их </a:t>
            </a:r>
            <a:r>
              <a:rPr lang="ru-RU" sz="1800" dirty="0" smtClean="0">
                <a:latin typeface="Times New Roman" panose="02020603050405020304" pitchFamily="18" charset="0"/>
                <a:cs typeface="Times New Roman" panose="02020603050405020304" pitchFamily="18" charset="0"/>
              </a:rPr>
              <a:t>в дыхательные </a:t>
            </a:r>
            <a:r>
              <a:rPr lang="ru-RU" sz="1800" dirty="0">
                <a:latin typeface="Times New Roman" panose="02020603050405020304" pitchFamily="18" charset="0"/>
                <a:cs typeface="Times New Roman" panose="02020603050405020304" pitchFamily="18" charset="0"/>
              </a:rPr>
              <a:t>пути, где раздражая легочные рецепторы, они отдают свой заряд в кровь. Кровь с измененными </a:t>
            </a:r>
            <a:r>
              <a:rPr lang="ru-RU" sz="1800" dirty="0" smtClean="0">
                <a:latin typeface="Times New Roman" panose="02020603050405020304" pitchFamily="18" charset="0"/>
                <a:cs typeface="Times New Roman" panose="02020603050405020304" pitchFamily="18" charset="0"/>
              </a:rPr>
              <a:t>электрическими свойствами </a:t>
            </a:r>
            <a:r>
              <a:rPr lang="ru-RU" sz="1800" dirty="0">
                <a:latin typeface="Times New Roman" panose="02020603050405020304" pitchFamily="18" charset="0"/>
                <a:cs typeface="Times New Roman" panose="02020603050405020304" pitchFamily="18" charset="0"/>
              </a:rPr>
              <a:t>трансформирует в клеточных элементах электрические </a:t>
            </a:r>
            <a:r>
              <a:rPr lang="ru-RU" sz="1800" dirty="0" smtClean="0">
                <a:latin typeface="Times New Roman" panose="02020603050405020304" pitchFamily="18" charset="0"/>
                <a:cs typeface="Times New Roman" panose="02020603050405020304" pitchFamily="18" charset="0"/>
              </a:rPr>
              <a:t>процессы. Отрицательные </a:t>
            </a:r>
            <a:r>
              <a:rPr lang="ru-RU" sz="1800" dirty="0">
                <a:latin typeface="Times New Roman" panose="02020603050405020304" pitchFamily="18" charset="0"/>
                <a:cs typeface="Times New Roman" panose="02020603050405020304" pitchFamily="18" charset="0"/>
              </a:rPr>
              <a:t>легкие аэроионы более активны и имеют большое значение </a:t>
            </a:r>
            <a:r>
              <a:rPr lang="ru-RU" sz="1800" dirty="0" smtClean="0">
                <a:latin typeface="Times New Roman" panose="02020603050405020304" pitchFamily="18" charset="0"/>
                <a:cs typeface="Times New Roman" panose="02020603050405020304" pitchFamily="18" charset="0"/>
              </a:rPr>
              <a:t>в лечении </a:t>
            </a:r>
            <a:r>
              <a:rPr lang="ru-RU" sz="1800" dirty="0">
                <a:latin typeface="Times New Roman" panose="02020603050405020304" pitchFamily="18" charset="0"/>
                <a:cs typeface="Times New Roman" panose="02020603050405020304" pitchFamily="18" charset="0"/>
              </a:rPr>
              <a:t>и профилактике заболеваний: повышают сопротивляемость </a:t>
            </a:r>
            <a:r>
              <a:rPr lang="ru-RU" sz="1800" dirty="0" smtClean="0">
                <a:latin typeface="Times New Roman" panose="02020603050405020304" pitchFamily="18" charset="0"/>
                <a:cs typeface="Times New Roman" panose="02020603050405020304" pitchFamily="18" charset="0"/>
              </a:rPr>
              <a:t>организма, усиливают </a:t>
            </a:r>
            <a:r>
              <a:rPr lang="ru-RU" sz="1800" dirty="0">
                <a:latin typeface="Times New Roman" panose="02020603050405020304" pitchFamily="18" charset="0"/>
                <a:cs typeface="Times New Roman" panose="02020603050405020304" pitchFamily="18" charset="0"/>
              </a:rPr>
              <a:t>общую реактивность и местные барьерные функции, </a:t>
            </a:r>
            <a:r>
              <a:rPr lang="ru-RU" sz="1800" dirty="0" smtClean="0">
                <a:latin typeface="Times New Roman" panose="02020603050405020304" pitchFamily="18" charset="0"/>
                <a:cs typeface="Times New Roman" panose="02020603050405020304" pitchFamily="18" charset="0"/>
              </a:rPr>
              <a:t>активизируют легочный </a:t>
            </a:r>
            <a:r>
              <a:rPr lang="ru-RU" sz="1800" dirty="0">
                <a:latin typeface="Times New Roman" panose="02020603050405020304" pitchFamily="18" charset="0"/>
                <a:cs typeface="Times New Roman" panose="02020603050405020304" pitchFamily="18" charset="0"/>
              </a:rPr>
              <a:t>газообмен, повышают </a:t>
            </a:r>
            <a:r>
              <a:rPr lang="ru-RU" sz="1800" dirty="0" smtClean="0">
                <a:latin typeface="Times New Roman" panose="02020603050405020304" pitchFamily="18" charset="0"/>
                <a:cs typeface="Times New Roman" panose="02020603050405020304" pitchFamily="18" charset="0"/>
              </a:rPr>
              <a:t>иммунобиологическую функцию</a:t>
            </a:r>
            <a:r>
              <a:rPr lang="ru-RU" sz="1800" dirty="0">
                <a:latin typeface="Times New Roman" panose="02020603050405020304" pitchFamily="18" charset="0"/>
                <a:cs typeface="Times New Roman" panose="02020603050405020304" pitchFamily="18" charset="0"/>
              </a:rPr>
              <a:t>, </a:t>
            </a:r>
            <a:r>
              <a:rPr lang="ru-RU" sz="1800" dirty="0" smtClean="0">
                <a:latin typeface="Times New Roman" panose="02020603050405020304" pitchFamily="18" charset="0"/>
                <a:cs typeface="Times New Roman" panose="02020603050405020304" pitchFamily="18" charset="0"/>
              </a:rPr>
              <a:t>продуктивность, стабилизируют </a:t>
            </a:r>
            <a:r>
              <a:rPr lang="ru-RU" sz="1800" dirty="0" err="1" smtClean="0">
                <a:latin typeface="Times New Roman" panose="02020603050405020304" pitchFamily="18" charset="0"/>
                <a:cs typeface="Times New Roman" panose="02020603050405020304" pitchFamily="18" charset="0"/>
              </a:rPr>
              <a:t>гемопоэз</a:t>
            </a:r>
            <a:r>
              <a:rPr lang="ru-RU" sz="1800" dirty="0" smtClean="0">
                <a:latin typeface="Times New Roman" panose="02020603050405020304" pitchFamily="18" charset="0"/>
                <a:cs typeface="Times New Roman" panose="02020603050405020304" pitchFamily="18" charset="0"/>
              </a:rPr>
              <a:t>, стимулируют нервно-рефлекторное воздействие на организм </a:t>
            </a:r>
            <a:r>
              <a:rPr lang="ru-RU" sz="1800" dirty="0">
                <a:latin typeface="Times New Roman" panose="02020603050405020304" pitchFamily="18" charset="0"/>
                <a:cs typeface="Times New Roman" panose="02020603050405020304" pitchFamily="18" charset="0"/>
              </a:rPr>
              <a:t>через органы дыхания.</a:t>
            </a:r>
          </a:p>
        </p:txBody>
      </p:sp>
      <p:sp>
        <p:nvSpPr>
          <p:cNvPr id="3" name="Заголовок 2"/>
          <p:cNvSpPr>
            <a:spLocks noGrp="1"/>
          </p:cNvSpPr>
          <p:nvPr>
            <p:ph type="title"/>
          </p:nvPr>
        </p:nvSpPr>
        <p:spPr/>
        <p:txBody>
          <a:bodyPr/>
          <a:lstStyle/>
          <a:p>
            <a:pPr algn="ctr"/>
            <a:r>
              <a:rPr lang="ru-RU" dirty="0"/>
              <a:t>Аэроионотерапия</a:t>
            </a:r>
          </a:p>
        </p:txBody>
      </p:sp>
    </p:spTree>
    <p:extLst>
      <p:ext uri="{BB962C8B-B14F-4D97-AF65-F5344CB8AC3E}">
        <p14:creationId xmlns:p14="http://schemas.microsoft.com/office/powerpoint/2010/main" val="331979426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a:t>Аэроионотерапия</a:t>
            </a:r>
          </a:p>
        </p:txBody>
      </p:sp>
      <p:sp>
        <p:nvSpPr>
          <p:cNvPr id="5" name="Объект 4"/>
          <p:cNvSpPr>
            <a:spLocks noGrp="1"/>
          </p:cNvSpPr>
          <p:nvPr>
            <p:ph sz="quarter" idx="2"/>
          </p:nvPr>
        </p:nvSpPr>
        <p:spPr>
          <a:xfrm>
            <a:off x="107504" y="1444294"/>
            <a:ext cx="5040560" cy="5225066"/>
          </a:xfrm>
        </p:spPr>
        <p:txBody>
          <a:bodyPr>
            <a:normAutofit fontScale="92500" lnSpcReduction="20000"/>
          </a:bodyPr>
          <a:lstStyle/>
          <a:p>
            <a:pPr marL="109728" indent="0">
              <a:buNone/>
            </a:pPr>
            <a:r>
              <a:rPr lang="ru-RU" dirty="0">
                <a:latin typeface="Times New Roman" panose="02020603050405020304" pitchFamily="18" charset="0"/>
                <a:cs typeface="Times New Roman" panose="02020603050405020304" pitchFamily="18" charset="0"/>
              </a:rPr>
              <a:t>Для искусственной ионизации воздуха </a:t>
            </a:r>
            <a:r>
              <a:rPr lang="ru-RU" dirty="0" smtClean="0">
                <a:latin typeface="Times New Roman" panose="02020603050405020304" pitchFamily="18" charset="0"/>
                <a:cs typeface="Times New Roman" panose="02020603050405020304" pitchFamily="18" charset="0"/>
              </a:rPr>
              <a:t>применяют </a:t>
            </a:r>
            <a:r>
              <a:rPr lang="ru-RU" dirty="0" err="1" smtClean="0">
                <a:latin typeface="Times New Roman" panose="02020603050405020304" pitchFamily="18" charset="0"/>
                <a:cs typeface="Times New Roman" panose="02020603050405020304" pitchFamily="18" charset="0"/>
              </a:rPr>
              <a:t>электроэффлювиальные</a:t>
            </a:r>
            <a:r>
              <a:rPr lang="ru-RU" dirty="0" smtClean="0">
                <a:latin typeface="Times New Roman" panose="02020603050405020304" pitchFamily="18" charset="0"/>
                <a:cs typeface="Times New Roman" panose="02020603050405020304" pitchFamily="18" charset="0"/>
              </a:rPr>
              <a:t> ионизаторы. К ним относятся аппараты АФ-2, АФ-3, АФ-3-1, ионизатор Чижевского.</a:t>
            </a:r>
          </a:p>
          <a:p>
            <a:pPr marL="109728" indent="0">
              <a:buNone/>
            </a:pPr>
            <a:r>
              <a:rPr lang="ru-RU" b="1" dirty="0" smtClean="0">
                <a:latin typeface="Times New Roman" panose="02020603050405020304" pitchFamily="18" charset="0"/>
                <a:cs typeface="Times New Roman" panose="02020603050405020304" pitchFamily="18" charset="0"/>
              </a:rPr>
              <a:t>Показания:</a:t>
            </a:r>
            <a:r>
              <a:rPr lang="ru-RU" dirty="0" smtClean="0">
                <a:latin typeface="Times New Roman" panose="02020603050405020304" pitchFamily="18" charset="0"/>
                <a:cs typeface="Times New Roman" panose="02020603050405020304" pitchFamily="18" charset="0"/>
              </a:rPr>
              <a:t> катар </a:t>
            </a:r>
            <a:r>
              <a:rPr lang="ru-RU" dirty="0">
                <a:latin typeface="Times New Roman" panose="02020603050405020304" pitchFamily="18" charset="0"/>
                <a:cs typeface="Times New Roman" panose="02020603050405020304" pitchFamily="18" charset="0"/>
              </a:rPr>
              <a:t>верхних дыхательных путей, снижение общей </a:t>
            </a:r>
            <a:r>
              <a:rPr lang="ru-RU" dirty="0" smtClean="0">
                <a:latin typeface="Times New Roman" panose="02020603050405020304" pitchFamily="18" charset="0"/>
                <a:cs typeface="Times New Roman" panose="02020603050405020304" pitchFamily="18" charset="0"/>
              </a:rPr>
              <a:t>реактивности и </a:t>
            </a:r>
            <a:r>
              <a:rPr lang="ru-RU" dirty="0">
                <a:latin typeface="Times New Roman" panose="02020603050405020304" pitchFamily="18" charset="0"/>
                <a:cs typeface="Times New Roman" panose="02020603050405020304" pitchFamily="18" charset="0"/>
              </a:rPr>
              <a:t>резистентности, трофические язвы, функциональные расстройства </a:t>
            </a:r>
            <a:r>
              <a:rPr lang="ru-RU" dirty="0" smtClean="0">
                <a:latin typeface="Times New Roman" panose="02020603050405020304" pitchFamily="18" charset="0"/>
                <a:cs typeface="Times New Roman" panose="02020603050405020304" pitchFamily="18" charset="0"/>
              </a:rPr>
              <a:t>деятельности сердечно-сосудистой </a:t>
            </a:r>
            <a:r>
              <a:rPr lang="ru-RU" dirty="0">
                <a:latin typeface="Times New Roman" panose="02020603050405020304" pitchFamily="18" charset="0"/>
                <a:cs typeface="Times New Roman" panose="02020603050405020304" pitchFamily="18" charset="0"/>
              </a:rPr>
              <a:t>системы, язвенная болезнь желудка и кишечника, </a:t>
            </a:r>
            <a:r>
              <a:rPr lang="ru-RU" dirty="0" smtClean="0">
                <a:latin typeface="Times New Roman" panose="02020603050405020304" pitchFamily="18" charset="0"/>
                <a:cs typeface="Times New Roman" panose="02020603050405020304" pitchFamily="18" charset="0"/>
              </a:rPr>
              <a:t>стимуляция регенеративных </a:t>
            </a:r>
            <a:r>
              <a:rPr lang="ru-RU" dirty="0">
                <a:latin typeface="Times New Roman" panose="02020603050405020304" pitchFamily="18" charset="0"/>
                <a:cs typeface="Times New Roman" panose="02020603050405020304" pitchFamily="18" charset="0"/>
              </a:rPr>
              <a:t>процессов при ранах.</a:t>
            </a:r>
          </a:p>
          <a:p>
            <a:pPr marL="109728" indent="0">
              <a:buNone/>
            </a:pPr>
            <a:r>
              <a:rPr lang="ru-RU" b="1" dirty="0" smtClean="0">
                <a:latin typeface="Times New Roman" panose="02020603050405020304" pitchFamily="18" charset="0"/>
                <a:cs typeface="Times New Roman" panose="02020603050405020304" pitchFamily="18" charset="0"/>
              </a:rPr>
              <a:t>Противопоказания:</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Истощение, эмфизема легких, деструктивные </a:t>
            </a:r>
            <a:r>
              <a:rPr lang="ru-RU" dirty="0" smtClean="0">
                <a:latin typeface="Times New Roman" panose="02020603050405020304" pitchFamily="18" charset="0"/>
                <a:cs typeface="Times New Roman" panose="02020603050405020304" pitchFamily="18" charset="0"/>
              </a:rPr>
              <a:t>изменения верхних </a:t>
            </a:r>
            <a:r>
              <a:rPr lang="ru-RU" dirty="0">
                <a:latin typeface="Times New Roman" panose="02020603050405020304" pitchFamily="18" charset="0"/>
                <a:cs typeface="Times New Roman" panose="02020603050405020304" pitchFamily="18" charset="0"/>
              </a:rPr>
              <a:t>дыхательных путей.</a:t>
            </a:r>
          </a:p>
        </p:txBody>
      </p:sp>
      <p:sp>
        <p:nvSpPr>
          <p:cNvPr id="3" name="Объект 2"/>
          <p:cNvSpPr>
            <a:spLocks noGrp="1"/>
          </p:cNvSpPr>
          <p:nvPr>
            <p:ph sz="quarter" idx="4"/>
          </p:nvPr>
        </p:nvSpPr>
        <p:spPr/>
        <p:txBody>
          <a:bodyPr/>
          <a:lstStyle/>
          <a:p>
            <a:endParaRPr lang="ru-RU"/>
          </a:p>
        </p:txBody>
      </p:sp>
    </p:spTree>
    <p:extLst>
      <p:ext uri="{BB962C8B-B14F-4D97-AF65-F5344CB8AC3E}">
        <p14:creationId xmlns:p14="http://schemas.microsoft.com/office/powerpoint/2010/main" val="324637489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79512" y="1196752"/>
            <a:ext cx="8784976" cy="5544616"/>
          </a:xfrm>
        </p:spPr>
        <p:txBody>
          <a:bodyPr>
            <a:noAutofit/>
          </a:bodyPr>
          <a:lstStyle/>
          <a:p>
            <a:pPr marL="109728" indent="0">
              <a:buNone/>
            </a:pPr>
            <a:r>
              <a:rPr lang="ru-RU" sz="1800" dirty="0" smtClean="0">
                <a:latin typeface="Times New Roman" panose="02020603050405020304" pitchFamily="18" charset="0"/>
                <a:cs typeface="Times New Roman" panose="02020603050405020304" pitchFamily="18" charset="0"/>
              </a:rPr>
              <a:t>- новый </a:t>
            </a:r>
            <a:r>
              <a:rPr lang="ru-RU" sz="1800" dirty="0">
                <a:latin typeface="Times New Roman" panose="02020603050405020304" pitchFamily="18" charset="0"/>
                <a:cs typeface="Times New Roman" panose="02020603050405020304" pitchFamily="18" charset="0"/>
              </a:rPr>
              <a:t>метод терапии, основанный </a:t>
            </a:r>
            <a:r>
              <a:rPr lang="ru-RU" sz="1800" dirty="0" smtClean="0">
                <a:latin typeface="Times New Roman" panose="02020603050405020304" pitchFamily="18" charset="0"/>
                <a:cs typeface="Times New Roman" panose="02020603050405020304" pitchFamily="18" charset="0"/>
              </a:rPr>
              <a:t>на использовании квантов </a:t>
            </a:r>
            <a:r>
              <a:rPr lang="ru-RU" sz="1800" dirty="0">
                <a:latin typeface="Times New Roman" panose="02020603050405020304" pitchFamily="18" charset="0"/>
                <a:cs typeface="Times New Roman" panose="02020603050405020304" pitchFamily="18" charset="0"/>
              </a:rPr>
              <a:t>лазерного излучения</a:t>
            </a:r>
            <a:r>
              <a:rPr lang="ru-RU" sz="1800" dirty="0" smtClean="0">
                <a:latin typeface="Times New Roman" panose="02020603050405020304" pitchFamily="18" charset="0"/>
                <a:cs typeface="Times New Roman" panose="02020603050405020304" pitchFamily="18" charset="0"/>
              </a:rPr>
              <a:t>.</a:t>
            </a:r>
          </a:p>
          <a:p>
            <a:pPr marL="109728" indent="0">
              <a:buNone/>
            </a:pPr>
            <a:r>
              <a:rPr lang="ru-RU" sz="1800" dirty="0">
                <a:latin typeface="Times New Roman" panose="02020603050405020304" pitchFamily="18" charset="0"/>
                <a:cs typeface="Times New Roman" panose="02020603050405020304" pitchFamily="18" charset="0"/>
              </a:rPr>
              <a:t>Импульсное лазерное излучение глубоко проникает в </a:t>
            </a:r>
            <a:r>
              <a:rPr lang="ru-RU" sz="1800" dirty="0" smtClean="0">
                <a:latin typeface="Times New Roman" panose="02020603050405020304" pitchFamily="18" charset="0"/>
                <a:cs typeface="Times New Roman" panose="02020603050405020304" pitchFamily="18" charset="0"/>
              </a:rPr>
              <a:t>ткани </a:t>
            </a:r>
            <a:r>
              <a:rPr lang="ru-RU" sz="1800" dirty="0">
                <a:latin typeface="Times New Roman" panose="02020603050405020304" pitchFamily="18" charset="0"/>
                <a:cs typeface="Times New Roman" panose="02020603050405020304" pitchFamily="18" charset="0"/>
              </a:rPr>
              <a:t>и оказывает мощное </a:t>
            </a:r>
            <a:r>
              <a:rPr lang="ru-RU" sz="1800" dirty="0" smtClean="0">
                <a:latin typeface="Times New Roman" panose="02020603050405020304" pitchFamily="18" charset="0"/>
                <a:cs typeface="Times New Roman" panose="02020603050405020304" pitchFamily="18" charset="0"/>
              </a:rPr>
              <a:t>стимулирующее воздействие </a:t>
            </a:r>
            <a:r>
              <a:rPr lang="ru-RU" sz="1800" dirty="0">
                <a:latin typeface="Times New Roman" panose="02020603050405020304" pitchFamily="18" charset="0"/>
                <a:cs typeface="Times New Roman" panose="02020603050405020304" pitchFamily="18" charset="0"/>
              </a:rPr>
              <a:t>на </a:t>
            </a:r>
            <a:r>
              <a:rPr lang="ru-RU" sz="1800" dirty="0" smtClean="0">
                <a:latin typeface="Times New Roman" panose="02020603050405020304" pitchFamily="18" charset="0"/>
                <a:cs typeface="Times New Roman" panose="02020603050405020304" pitchFamily="18" charset="0"/>
              </a:rPr>
              <a:t>кровообращение</a:t>
            </a:r>
            <a:r>
              <a:rPr lang="ru-RU" sz="1800" dirty="0">
                <a:latin typeface="Times New Roman" panose="02020603050405020304" pitchFamily="18" charset="0"/>
                <a:cs typeface="Times New Roman" panose="02020603050405020304" pitchFamily="18" charset="0"/>
              </a:rPr>
              <a:t>, мембранный и внутриклеточный обмен </a:t>
            </a:r>
            <a:r>
              <a:rPr lang="ru-RU" sz="1800" dirty="0" smtClean="0">
                <a:latin typeface="Times New Roman" panose="02020603050405020304" pitchFamily="18" charset="0"/>
                <a:cs typeface="Times New Roman" panose="02020603050405020304" pitchFamily="18" charset="0"/>
              </a:rPr>
              <a:t>веществ, активизирует </a:t>
            </a:r>
            <a:r>
              <a:rPr lang="ru-RU" sz="1800" dirty="0">
                <a:latin typeface="Times New Roman" panose="02020603050405020304" pitchFamily="18" charset="0"/>
                <a:cs typeface="Times New Roman" panose="02020603050405020304" pitchFamily="18" charset="0"/>
              </a:rPr>
              <a:t>иммунокомпетентные системы, регулирует </a:t>
            </a:r>
            <a:r>
              <a:rPr lang="ru-RU" sz="1800" dirty="0" err="1" smtClean="0">
                <a:latin typeface="Times New Roman" panose="02020603050405020304" pitchFamily="18" charset="0"/>
                <a:cs typeface="Times New Roman" panose="02020603050405020304" pitchFamily="18" charset="0"/>
              </a:rPr>
              <a:t>гормо</a:t>
            </a:r>
            <a:r>
              <a:rPr lang="ru-RU" sz="1800" dirty="0" smtClean="0">
                <a:latin typeface="Times New Roman" panose="02020603050405020304" pitchFamily="18" charset="0"/>
                <a:cs typeface="Times New Roman" panose="02020603050405020304" pitchFamily="18" charset="0"/>
              </a:rPr>
              <a:t>- </a:t>
            </a:r>
            <a:r>
              <a:rPr lang="ru-RU" sz="1800" dirty="0" err="1" smtClean="0">
                <a:latin typeface="Times New Roman" panose="02020603050405020304" pitchFamily="18" charset="0"/>
                <a:cs typeface="Times New Roman" panose="02020603050405020304" pitchFamily="18" charset="0"/>
              </a:rPr>
              <a:t>нальную</a:t>
            </a:r>
            <a:r>
              <a:rPr lang="ru-RU" sz="1800" dirty="0" smtClean="0">
                <a:latin typeface="Times New Roman" panose="02020603050405020304" pitchFamily="18" charset="0"/>
                <a:cs typeface="Times New Roman" panose="02020603050405020304" pitchFamily="18" charset="0"/>
              </a:rPr>
              <a:t> </a:t>
            </a:r>
            <a:r>
              <a:rPr lang="ru-RU" sz="1800" dirty="0">
                <a:latin typeface="Times New Roman" panose="02020603050405020304" pitchFamily="18" charset="0"/>
                <a:cs typeface="Times New Roman" panose="02020603050405020304" pitchFamily="18" charset="0"/>
              </a:rPr>
              <a:t>систему. Под его влиянием изменяются </a:t>
            </a:r>
            <a:r>
              <a:rPr lang="ru-RU" sz="1800" dirty="0" smtClean="0">
                <a:latin typeface="Times New Roman" panose="02020603050405020304" pitchFamily="18" charset="0"/>
                <a:cs typeface="Times New Roman" panose="02020603050405020304" pitchFamily="18" charset="0"/>
              </a:rPr>
              <a:t>клеточные мембраны </a:t>
            </a:r>
            <a:r>
              <a:rPr lang="ru-RU" sz="1800" dirty="0">
                <a:latin typeface="Times New Roman" panose="02020603050405020304" pitchFamily="18" charset="0"/>
                <a:cs typeface="Times New Roman" panose="02020603050405020304" pitchFamily="18" charset="0"/>
              </a:rPr>
              <a:t>и внутриклеточные образования, что приводит к </a:t>
            </a:r>
            <a:r>
              <a:rPr lang="ru-RU" sz="1800" dirty="0" smtClean="0">
                <a:latin typeface="Times New Roman" panose="02020603050405020304" pitchFamily="18" charset="0"/>
                <a:cs typeface="Times New Roman" panose="02020603050405020304" pitchFamily="18" charset="0"/>
              </a:rPr>
              <a:t>усилению основных биоэнергетических </a:t>
            </a:r>
            <a:r>
              <a:rPr lang="ru-RU" sz="1800" dirty="0">
                <a:latin typeface="Times New Roman" panose="02020603050405020304" pitchFamily="18" charset="0"/>
                <a:cs typeface="Times New Roman" panose="02020603050405020304" pitchFamily="18" charset="0"/>
              </a:rPr>
              <a:t>процессов. Это запускает </a:t>
            </a:r>
            <a:r>
              <a:rPr lang="ru-RU" sz="1800" dirty="0" smtClean="0">
                <a:latin typeface="Times New Roman" panose="02020603050405020304" pitchFamily="18" charset="0"/>
                <a:cs typeface="Times New Roman" panose="02020603050405020304" pitchFamily="18" charset="0"/>
              </a:rPr>
              <a:t>в организме </a:t>
            </a:r>
            <a:r>
              <a:rPr lang="ru-RU" sz="1800" dirty="0">
                <a:latin typeface="Times New Roman" panose="02020603050405020304" pitchFamily="18" charset="0"/>
                <a:cs typeface="Times New Roman" panose="02020603050405020304" pitchFamily="18" charset="0"/>
              </a:rPr>
              <a:t>каскад регуляторных реакций организма, за счет </a:t>
            </a:r>
            <a:r>
              <a:rPr lang="ru-RU" sz="1800" dirty="0" smtClean="0">
                <a:latin typeface="Times New Roman" panose="02020603050405020304" pitchFamily="18" charset="0"/>
                <a:cs typeface="Times New Roman" panose="02020603050405020304" pitchFamily="18" charset="0"/>
              </a:rPr>
              <a:t>которых </a:t>
            </a:r>
            <a:r>
              <a:rPr lang="ru-RU" sz="1800" dirty="0">
                <a:latin typeface="Times New Roman" panose="02020603050405020304" pitchFamily="18" charset="0"/>
                <a:cs typeface="Times New Roman" panose="02020603050405020304" pitchFamily="18" charset="0"/>
              </a:rPr>
              <a:t>оказывается выраженное регенеративное, </a:t>
            </a:r>
            <a:r>
              <a:rPr lang="ru-RU" sz="1800" dirty="0" smtClean="0">
                <a:latin typeface="Times New Roman" panose="02020603050405020304" pitchFamily="18" charset="0"/>
                <a:cs typeface="Times New Roman" panose="02020603050405020304" pitchFamily="18" charset="0"/>
              </a:rPr>
              <a:t>обезболивающее </a:t>
            </a:r>
            <a:r>
              <a:rPr lang="ru-RU" sz="1800" dirty="0">
                <a:latin typeface="Times New Roman" panose="02020603050405020304" pitchFamily="18" charset="0"/>
                <a:cs typeface="Times New Roman" panose="02020603050405020304" pitchFamily="18" charset="0"/>
              </a:rPr>
              <a:t>и противовоспалительное действие. Импульсное </a:t>
            </a:r>
            <a:r>
              <a:rPr lang="ru-RU" sz="1800" dirty="0" smtClean="0">
                <a:latin typeface="Times New Roman" panose="02020603050405020304" pitchFamily="18" charset="0"/>
                <a:cs typeface="Times New Roman" panose="02020603050405020304" pitchFamily="18" charset="0"/>
              </a:rPr>
              <a:t>некогерентное </a:t>
            </a:r>
            <a:r>
              <a:rPr lang="ru-RU" sz="1800" dirty="0">
                <a:latin typeface="Times New Roman" panose="02020603050405020304" pitchFamily="18" charset="0"/>
                <a:cs typeface="Times New Roman" panose="02020603050405020304" pitchFamily="18" charset="0"/>
              </a:rPr>
              <a:t>инфракрасное излучение действует на различные </a:t>
            </a:r>
            <a:r>
              <a:rPr lang="ru-RU" sz="1800" dirty="0" smtClean="0">
                <a:latin typeface="Times New Roman" panose="02020603050405020304" pitchFamily="18" charset="0"/>
                <a:cs typeface="Times New Roman" panose="02020603050405020304" pitchFamily="18" charset="0"/>
              </a:rPr>
              <a:t>рефлексогенные </a:t>
            </a:r>
            <a:r>
              <a:rPr lang="ru-RU" sz="1800" dirty="0">
                <a:latin typeface="Times New Roman" panose="02020603050405020304" pitchFamily="18" charset="0"/>
                <a:cs typeface="Times New Roman" panose="02020603050405020304" pitchFamily="18" charset="0"/>
              </a:rPr>
              <a:t>зоны, оказывая мощное гармонизирующее </a:t>
            </a:r>
            <a:r>
              <a:rPr lang="ru-RU" sz="1800" dirty="0" smtClean="0">
                <a:latin typeface="Times New Roman" panose="02020603050405020304" pitchFamily="18" charset="0"/>
                <a:cs typeface="Times New Roman" panose="02020603050405020304" pitchFamily="18" charset="0"/>
              </a:rPr>
              <a:t>воздействие </a:t>
            </a:r>
            <a:r>
              <a:rPr lang="ru-RU" sz="1800" dirty="0">
                <a:latin typeface="Times New Roman" panose="02020603050405020304" pitchFamily="18" charset="0"/>
                <a:cs typeface="Times New Roman" panose="02020603050405020304" pitchFamily="18" charset="0"/>
              </a:rPr>
              <a:t>на тонус нервной системы. Пульсирующий красный </a:t>
            </a:r>
            <a:r>
              <a:rPr lang="ru-RU" sz="1800" dirty="0" smtClean="0">
                <a:latin typeface="Times New Roman" panose="02020603050405020304" pitchFamily="18" charset="0"/>
                <a:cs typeface="Times New Roman" panose="02020603050405020304" pitchFamily="18" charset="0"/>
              </a:rPr>
              <a:t>свет уменьшает </a:t>
            </a:r>
            <a:r>
              <a:rPr lang="ru-RU" sz="1800" dirty="0">
                <a:latin typeface="Times New Roman" panose="02020603050405020304" pitchFamily="18" charset="0"/>
                <a:cs typeface="Times New Roman" panose="02020603050405020304" pitchFamily="18" charset="0"/>
              </a:rPr>
              <a:t>интенсивность воспалительных процессов. </a:t>
            </a:r>
            <a:r>
              <a:rPr lang="ru-RU" sz="1800" dirty="0" smtClean="0">
                <a:latin typeface="Times New Roman" panose="02020603050405020304" pitchFamily="18" charset="0"/>
                <a:cs typeface="Times New Roman" panose="02020603050405020304" pitchFamily="18" charset="0"/>
              </a:rPr>
              <a:t>Постоянное </a:t>
            </a:r>
            <a:r>
              <a:rPr lang="ru-RU" sz="1800" dirty="0">
                <a:latin typeface="Times New Roman" panose="02020603050405020304" pitchFamily="18" charset="0"/>
                <a:cs typeface="Times New Roman" panose="02020603050405020304" pitchFamily="18" charset="0"/>
              </a:rPr>
              <a:t>магнитное поле создает энергетическую защиту </a:t>
            </a:r>
            <a:r>
              <a:rPr lang="ru-RU" sz="1800" dirty="0" smtClean="0">
                <a:latin typeface="Times New Roman" panose="02020603050405020304" pitchFamily="18" charset="0"/>
                <a:cs typeface="Times New Roman" panose="02020603050405020304" pitchFamily="18" charset="0"/>
              </a:rPr>
              <a:t>организма от </a:t>
            </a:r>
            <a:r>
              <a:rPr lang="ru-RU" sz="1800" dirty="0">
                <a:latin typeface="Times New Roman" panose="02020603050405020304" pitchFamily="18" charset="0"/>
                <a:cs typeface="Times New Roman" panose="02020603050405020304" pitchFamily="18" charset="0"/>
              </a:rPr>
              <a:t>вредных воздействий окружающей среды. Все данные </a:t>
            </a:r>
            <a:r>
              <a:rPr lang="ru-RU" sz="1800" dirty="0" smtClean="0">
                <a:latin typeface="Times New Roman" panose="02020603050405020304" pitchFamily="18" charset="0"/>
                <a:cs typeface="Times New Roman" panose="02020603050405020304" pitchFamily="18" charset="0"/>
              </a:rPr>
              <a:t>факторы</a:t>
            </a:r>
            <a:r>
              <a:rPr lang="ru-RU" sz="1800" dirty="0">
                <a:latin typeface="Times New Roman" panose="02020603050405020304" pitchFamily="18" charset="0"/>
                <a:cs typeface="Times New Roman" panose="02020603050405020304" pitchFamily="18" charset="0"/>
              </a:rPr>
              <a:t>, действуя совместно (</a:t>
            </a:r>
            <a:r>
              <a:rPr lang="ru-RU" sz="1800" dirty="0" err="1">
                <a:latin typeface="Times New Roman" panose="02020603050405020304" pitchFamily="18" charset="0"/>
                <a:cs typeface="Times New Roman" panose="02020603050405020304" pitchFamily="18" charset="0"/>
              </a:rPr>
              <a:t>синергично</a:t>
            </a:r>
            <a:r>
              <a:rPr lang="ru-RU" sz="1800" dirty="0">
                <a:latin typeface="Times New Roman" panose="02020603050405020304" pitchFamily="18" charset="0"/>
                <a:cs typeface="Times New Roman" panose="02020603050405020304" pitchFamily="18" charset="0"/>
              </a:rPr>
              <a:t>) и взаимно усиливая </a:t>
            </a:r>
            <a:r>
              <a:rPr lang="ru-RU" sz="1800" dirty="0" smtClean="0">
                <a:latin typeface="Times New Roman" panose="02020603050405020304" pitchFamily="18" charset="0"/>
                <a:cs typeface="Times New Roman" panose="02020603050405020304" pitchFamily="18" charset="0"/>
              </a:rPr>
              <a:t>друг друга</a:t>
            </a:r>
            <a:r>
              <a:rPr lang="ru-RU" sz="1800" dirty="0">
                <a:latin typeface="Times New Roman" panose="02020603050405020304" pitchFamily="18" charset="0"/>
                <a:cs typeface="Times New Roman" panose="02020603050405020304" pitchFamily="18" charset="0"/>
              </a:rPr>
              <a:t>, обуславливают эффект квантовой </a:t>
            </a:r>
            <a:r>
              <a:rPr lang="ru-RU" sz="1800" dirty="0" smtClean="0">
                <a:latin typeface="Times New Roman" panose="02020603050405020304" pitchFamily="18" charset="0"/>
                <a:cs typeface="Times New Roman" panose="02020603050405020304" pitchFamily="18" charset="0"/>
              </a:rPr>
              <a:t>терапии. В </a:t>
            </a:r>
            <a:r>
              <a:rPr lang="ru-RU" sz="1800" dirty="0">
                <a:latin typeface="Times New Roman" panose="02020603050405020304" pitchFamily="18" charset="0"/>
                <a:cs typeface="Times New Roman" panose="02020603050405020304" pitchFamily="18" charset="0"/>
              </a:rPr>
              <a:t>результате в тканях и органах повышаются </a:t>
            </a:r>
            <a:r>
              <a:rPr lang="ru-RU" sz="1800" dirty="0" smtClean="0">
                <a:latin typeface="Times New Roman" panose="02020603050405020304" pitchFamily="18" charset="0"/>
                <a:cs typeface="Times New Roman" panose="02020603050405020304" pitchFamily="18" charset="0"/>
              </a:rPr>
              <a:t>скорость кровотока, энергоемкость </a:t>
            </a:r>
            <a:r>
              <a:rPr lang="ru-RU" sz="1800" dirty="0">
                <a:latin typeface="Times New Roman" panose="02020603050405020304" pitchFamily="18" charset="0"/>
                <a:cs typeface="Times New Roman" panose="02020603050405020304" pitchFamily="18" charset="0"/>
              </a:rPr>
              <a:t>клетки, нормализуются </a:t>
            </a:r>
            <a:r>
              <a:rPr lang="ru-RU" sz="1800" dirty="0" smtClean="0">
                <a:latin typeface="Times New Roman" panose="02020603050405020304" pitchFamily="18" charset="0"/>
                <a:cs typeface="Times New Roman" panose="02020603050405020304" pitchFamily="18" charset="0"/>
              </a:rPr>
              <a:t>обменные процессы</a:t>
            </a:r>
            <a:r>
              <a:rPr lang="ru-RU" sz="1800" dirty="0">
                <a:latin typeface="Times New Roman" panose="02020603050405020304" pitchFamily="18" charset="0"/>
                <a:cs typeface="Times New Roman" panose="02020603050405020304" pitchFamily="18" charset="0"/>
              </a:rPr>
              <a:t>, ускоряется выздоровление животного.</a:t>
            </a:r>
          </a:p>
        </p:txBody>
      </p:sp>
      <p:sp>
        <p:nvSpPr>
          <p:cNvPr id="3" name="Заголовок 2"/>
          <p:cNvSpPr>
            <a:spLocks noGrp="1"/>
          </p:cNvSpPr>
          <p:nvPr>
            <p:ph type="title"/>
          </p:nvPr>
        </p:nvSpPr>
        <p:spPr/>
        <p:txBody>
          <a:bodyPr/>
          <a:lstStyle/>
          <a:p>
            <a:pPr algn="ctr"/>
            <a:r>
              <a:rPr lang="ru-RU" dirty="0" smtClean="0"/>
              <a:t>Лазерная терапия</a:t>
            </a:r>
            <a:endParaRPr lang="ru-RU" dirty="0"/>
          </a:p>
        </p:txBody>
      </p:sp>
    </p:spTree>
    <p:extLst>
      <p:ext uri="{BB962C8B-B14F-4D97-AF65-F5344CB8AC3E}">
        <p14:creationId xmlns:p14="http://schemas.microsoft.com/office/powerpoint/2010/main" val="16362222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a:t>Лазерная терапия</a:t>
            </a:r>
          </a:p>
        </p:txBody>
      </p:sp>
      <p:sp>
        <p:nvSpPr>
          <p:cNvPr id="5" name="Объект 4"/>
          <p:cNvSpPr>
            <a:spLocks noGrp="1"/>
          </p:cNvSpPr>
          <p:nvPr>
            <p:ph sz="quarter" idx="2"/>
          </p:nvPr>
        </p:nvSpPr>
        <p:spPr>
          <a:xfrm>
            <a:off x="251520" y="1444294"/>
            <a:ext cx="5184576" cy="5153058"/>
          </a:xfrm>
        </p:spPr>
        <p:txBody>
          <a:bodyPr>
            <a:normAutofit/>
          </a:bodyPr>
          <a:lstStyle/>
          <a:p>
            <a:pPr marL="109728" indent="0">
              <a:buNone/>
            </a:pPr>
            <a:r>
              <a:rPr lang="ru-RU" sz="1800" dirty="0">
                <a:latin typeface="Times New Roman" panose="02020603050405020304" pitchFamily="18" charset="0"/>
                <a:cs typeface="Times New Roman" panose="02020603050405020304" pitchFamily="18" charset="0"/>
              </a:rPr>
              <a:t>Для использования в ветеринарной медицине </a:t>
            </a:r>
            <a:r>
              <a:rPr lang="ru-RU" sz="1800" dirty="0" smtClean="0">
                <a:latin typeface="Times New Roman" panose="02020603050405020304" pitchFamily="18" charset="0"/>
                <a:cs typeface="Times New Roman" panose="02020603050405020304" pitchFamily="18" charset="0"/>
              </a:rPr>
              <a:t>предложены аппараты </a:t>
            </a:r>
            <a:r>
              <a:rPr lang="ru-RU" sz="1800" dirty="0">
                <a:latin typeface="Times New Roman" panose="02020603050405020304" pitchFamily="18" charset="0"/>
                <a:cs typeface="Times New Roman" panose="02020603050405020304" pitchFamily="18" charset="0"/>
              </a:rPr>
              <a:t>квантовой терапии «</a:t>
            </a:r>
            <a:r>
              <a:rPr lang="ru-RU" sz="1800" dirty="0" err="1">
                <a:latin typeface="Times New Roman" panose="02020603050405020304" pitchFamily="18" charset="0"/>
                <a:cs typeface="Times New Roman" panose="02020603050405020304" pitchFamily="18" charset="0"/>
              </a:rPr>
              <a:t>Снаг</a:t>
            </a:r>
            <a:r>
              <a:rPr lang="ru-RU" sz="1800" dirty="0">
                <a:latin typeface="Times New Roman" panose="02020603050405020304" pitchFamily="18" charset="0"/>
                <a:cs typeface="Times New Roman" panose="02020603050405020304" pitchFamily="18" charset="0"/>
              </a:rPr>
              <a:t>», </a:t>
            </a:r>
            <a:r>
              <a:rPr lang="ru-RU" sz="1800" dirty="0" smtClean="0">
                <a:latin typeface="Times New Roman" panose="02020603050405020304" pitchFamily="18" charset="0"/>
                <a:cs typeface="Times New Roman" panose="02020603050405020304" pitchFamily="18" charset="0"/>
              </a:rPr>
              <a:t>РИКТА.</a:t>
            </a:r>
          </a:p>
          <a:p>
            <a:pPr marL="109728" indent="0">
              <a:buNone/>
            </a:pPr>
            <a:r>
              <a:rPr lang="ru-RU" sz="1800" b="1" dirty="0">
                <a:latin typeface="Times New Roman" panose="02020603050405020304" pitchFamily="18" charset="0"/>
                <a:cs typeface="Times New Roman" panose="02020603050405020304" pitchFamily="18" charset="0"/>
              </a:rPr>
              <a:t>Показания.</a:t>
            </a:r>
            <a:r>
              <a:rPr lang="ru-RU" sz="1800" dirty="0">
                <a:latin typeface="Times New Roman" panose="02020603050405020304" pitchFamily="18" charset="0"/>
                <a:cs typeface="Times New Roman" panose="02020603050405020304" pitchFamily="18" charset="0"/>
              </a:rPr>
              <a:t> Бронхопневмонии, маститы, </a:t>
            </a:r>
            <a:r>
              <a:rPr lang="ru-RU" sz="1800" dirty="0" smtClean="0">
                <a:latin typeface="Times New Roman" panose="02020603050405020304" pitchFamily="18" charset="0"/>
                <a:cs typeface="Times New Roman" panose="02020603050405020304" pitchFamily="18" charset="0"/>
              </a:rPr>
              <a:t>эндометриты, болезни </a:t>
            </a:r>
            <a:r>
              <a:rPr lang="ru-RU" sz="1800" dirty="0">
                <a:latin typeface="Times New Roman" panose="02020603050405020304" pitchFamily="18" charset="0"/>
                <a:cs typeface="Times New Roman" panose="02020603050405020304" pitchFamily="18" charset="0"/>
              </a:rPr>
              <a:t>кожи, послеоперационные раны, артриты, </a:t>
            </a:r>
            <a:r>
              <a:rPr lang="ru-RU" sz="1800" dirty="0" smtClean="0">
                <a:latin typeface="Times New Roman" panose="02020603050405020304" pitchFamily="18" charset="0"/>
                <a:cs typeface="Times New Roman" panose="02020603050405020304" pitchFamily="18" charset="0"/>
              </a:rPr>
              <a:t>повреждение сухожилий </a:t>
            </a:r>
            <a:r>
              <a:rPr lang="ru-RU" sz="1800" dirty="0">
                <a:latin typeface="Times New Roman" panose="02020603050405020304" pitchFamily="18" charset="0"/>
                <a:cs typeface="Times New Roman" panose="02020603050405020304" pitchFamily="18" charset="0"/>
              </a:rPr>
              <a:t>и связок, сильные отеки, боли, контрактуры, </a:t>
            </a:r>
            <a:r>
              <a:rPr lang="ru-RU" sz="1800" dirty="0" smtClean="0">
                <a:latin typeface="Times New Roman" panose="02020603050405020304" pitchFamily="18" charset="0"/>
                <a:cs typeface="Times New Roman" panose="02020603050405020304" pitchFamily="18" charset="0"/>
              </a:rPr>
              <a:t>наличие </a:t>
            </a:r>
            <a:r>
              <a:rPr lang="ru-RU" sz="1800" dirty="0">
                <a:latin typeface="Times New Roman" panose="02020603050405020304" pitchFamily="18" charset="0"/>
                <a:cs typeface="Times New Roman" panose="02020603050405020304" pitchFamily="18" charset="0"/>
              </a:rPr>
              <a:t>рубцовой ткани, мышечный спазм, повышенное </a:t>
            </a:r>
            <a:r>
              <a:rPr lang="ru-RU" sz="1800" dirty="0" smtClean="0">
                <a:latin typeface="Times New Roman" panose="02020603050405020304" pitchFamily="18" charset="0"/>
                <a:cs typeface="Times New Roman" panose="02020603050405020304" pitchFamily="18" charset="0"/>
              </a:rPr>
              <a:t>кровообращение</a:t>
            </a:r>
            <a:r>
              <a:rPr lang="ru-RU" sz="1800" dirty="0">
                <a:latin typeface="Times New Roman" panose="02020603050405020304" pitchFamily="18" charset="0"/>
                <a:cs typeface="Times New Roman" panose="02020603050405020304" pitchFamily="18" charset="0"/>
              </a:rPr>
              <a:t>, гематомы и другие болезни, перечень которых </a:t>
            </a:r>
            <a:r>
              <a:rPr lang="ru-RU" sz="1800" dirty="0" smtClean="0">
                <a:latin typeface="Times New Roman" panose="02020603050405020304" pitchFamily="18" charset="0"/>
                <a:cs typeface="Times New Roman" panose="02020603050405020304" pitchFamily="18" charset="0"/>
              </a:rPr>
              <a:t>непрерывно растет.</a:t>
            </a:r>
          </a:p>
          <a:p>
            <a:pPr marL="109728" indent="0">
              <a:buNone/>
            </a:pPr>
            <a:r>
              <a:rPr lang="ru-RU" sz="1800" b="1" dirty="0">
                <a:latin typeface="Times New Roman" panose="02020603050405020304" pitchFamily="18" charset="0"/>
                <a:cs typeface="Times New Roman" panose="02020603050405020304" pitchFamily="18" charset="0"/>
              </a:rPr>
              <a:t>Противопоказания.</a:t>
            </a:r>
            <a:r>
              <a:rPr lang="ru-RU" sz="1800" dirty="0">
                <a:latin typeface="Times New Roman" panose="02020603050405020304" pitchFamily="18" charset="0"/>
                <a:cs typeface="Times New Roman" panose="02020603050405020304" pitchFamily="18" charset="0"/>
              </a:rPr>
              <a:t> Злокачественные </a:t>
            </a:r>
            <a:r>
              <a:rPr lang="ru-RU" sz="1800" dirty="0" smtClean="0">
                <a:latin typeface="Times New Roman" panose="02020603050405020304" pitchFamily="18" charset="0"/>
                <a:cs typeface="Times New Roman" panose="02020603050405020304" pitchFamily="18" charset="0"/>
              </a:rPr>
              <a:t>новообразования, беременность</a:t>
            </a:r>
            <a:r>
              <a:rPr lang="ru-RU" sz="1800" dirty="0">
                <a:latin typeface="Times New Roman" panose="02020603050405020304" pitchFamily="18" charset="0"/>
                <a:cs typeface="Times New Roman" panose="02020603050405020304" pitchFamily="18" charset="0"/>
              </a:rPr>
              <a:t>, тяжелые эндокринные патологии, лихорадка, </a:t>
            </a:r>
            <a:r>
              <a:rPr lang="ru-RU" sz="1800" dirty="0" smtClean="0">
                <a:latin typeface="Times New Roman" panose="02020603050405020304" pitchFamily="18" charset="0"/>
                <a:cs typeface="Times New Roman" panose="02020603050405020304" pitchFamily="18" charset="0"/>
              </a:rPr>
              <a:t>судороги</a:t>
            </a:r>
            <a:r>
              <a:rPr lang="ru-RU" sz="1800" dirty="0">
                <a:latin typeface="Times New Roman" panose="02020603050405020304" pitchFamily="18" charset="0"/>
                <a:cs typeface="Times New Roman" panose="02020603050405020304" pitchFamily="18" charset="0"/>
              </a:rPr>
              <a:t>, тяжелые заболевания крови (пироплазмоз), </a:t>
            </a:r>
            <a:r>
              <a:rPr lang="ru-RU" sz="1800" dirty="0" smtClean="0">
                <a:latin typeface="Times New Roman" panose="02020603050405020304" pitchFamily="18" charset="0"/>
                <a:cs typeface="Times New Roman" panose="02020603050405020304" pitchFamily="18" charset="0"/>
              </a:rPr>
              <a:t>облучение лазером </a:t>
            </a:r>
            <a:r>
              <a:rPr lang="ru-RU" sz="1800" dirty="0">
                <a:latin typeface="Times New Roman" panose="02020603050405020304" pitchFamily="18" charset="0"/>
                <a:cs typeface="Times New Roman" panose="02020603050405020304" pitchFamily="18" charset="0"/>
              </a:rPr>
              <a:t>глаз, нельзя облучать после инъекций кортизона </a:t>
            </a:r>
            <a:r>
              <a:rPr lang="ru-RU" sz="1800" dirty="0" smtClean="0">
                <a:latin typeface="Times New Roman" panose="02020603050405020304" pitchFamily="18" charset="0"/>
                <a:cs typeface="Times New Roman" panose="02020603050405020304" pitchFamily="18" charset="0"/>
              </a:rPr>
              <a:t>светочувствительные </a:t>
            </a:r>
            <a:r>
              <a:rPr lang="ru-RU" sz="1800" dirty="0">
                <a:latin typeface="Times New Roman" panose="02020603050405020304" pitchFamily="18" charset="0"/>
                <a:cs typeface="Times New Roman" panose="02020603050405020304" pitchFamily="18" charset="0"/>
              </a:rPr>
              <a:t>ткани и потертости.</a:t>
            </a:r>
          </a:p>
        </p:txBody>
      </p:sp>
      <p:sp>
        <p:nvSpPr>
          <p:cNvPr id="3" name="Объект 2"/>
          <p:cNvSpPr>
            <a:spLocks noGrp="1"/>
          </p:cNvSpPr>
          <p:nvPr>
            <p:ph sz="quarter" idx="4"/>
          </p:nvPr>
        </p:nvSpPr>
        <p:spPr/>
        <p:txBody>
          <a:bodyPr/>
          <a:lstStyle/>
          <a:p>
            <a:endParaRPr lang="ru-RU"/>
          </a:p>
        </p:txBody>
      </p:sp>
    </p:spTree>
    <p:extLst>
      <p:ext uri="{BB962C8B-B14F-4D97-AF65-F5344CB8AC3E}">
        <p14:creationId xmlns:p14="http://schemas.microsoft.com/office/powerpoint/2010/main" val="36487105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t>Аэрозолетерапия</a:t>
            </a:r>
            <a:endParaRPr lang="ru-RU" dirty="0"/>
          </a:p>
        </p:txBody>
      </p:sp>
      <p:sp>
        <p:nvSpPr>
          <p:cNvPr id="3" name="Текст 2"/>
          <p:cNvSpPr>
            <a:spLocks noGrp="1"/>
          </p:cNvSpPr>
          <p:nvPr>
            <p:ph type="body" idx="1"/>
          </p:nvPr>
        </p:nvSpPr>
        <p:spPr/>
        <p:txBody>
          <a:bodyPr/>
          <a:lstStyle/>
          <a:p>
            <a:endParaRPr lang="ru-RU"/>
          </a:p>
        </p:txBody>
      </p:sp>
      <p:sp>
        <p:nvSpPr>
          <p:cNvPr id="4" name="Текст 3"/>
          <p:cNvSpPr>
            <a:spLocks noGrp="1"/>
          </p:cNvSpPr>
          <p:nvPr>
            <p:ph type="body" sz="half" idx="3"/>
          </p:nvPr>
        </p:nvSpPr>
        <p:spPr/>
        <p:txBody>
          <a:bodyPr/>
          <a:lstStyle/>
          <a:p>
            <a:endParaRPr lang="ru-RU"/>
          </a:p>
        </p:txBody>
      </p:sp>
      <p:sp>
        <p:nvSpPr>
          <p:cNvPr id="5" name="Объект 4"/>
          <p:cNvSpPr>
            <a:spLocks noGrp="1"/>
          </p:cNvSpPr>
          <p:nvPr>
            <p:ph sz="quarter" idx="2"/>
          </p:nvPr>
        </p:nvSpPr>
        <p:spPr>
          <a:xfrm>
            <a:off x="251520" y="1416050"/>
            <a:ext cx="5112568" cy="3970007"/>
          </a:xfrm>
        </p:spPr>
        <p:txBody>
          <a:bodyPr>
            <a:normAutofit fontScale="25000" lnSpcReduction="20000"/>
          </a:bodyPr>
          <a:lstStyle/>
          <a:p>
            <a:r>
              <a:rPr lang="ru-RU" dirty="0" smtClean="0"/>
              <a:t> </a:t>
            </a:r>
            <a:endParaRPr lang="ru-RU" sz="4200" dirty="0"/>
          </a:p>
          <a:p>
            <a:r>
              <a:rPr lang="ru-RU" sz="7200" dirty="0"/>
              <a:t>Разновидность аэротерапии, предполагающий использование с лечебной целью аэрозолей. Аэрозоли (греч. </a:t>
            </a:r>
            <a:r>
              <a:rPr lang="ru-RU" sz="7200" dirty="0" err="1"/>
              <a:t>аег</a:t>
            </a:r>
            <a:r>
              <a:rPr lang="ru-RU" sz="7200" dirty="0"/>
              <a:t> — воздух и лат. </a:t>
            </a:r>
            <a:r>
              <a:rPr lang="ru-RU" sz="7200" dirty="0" err="1"/>
              <a:t>solutio</a:t>
            </a:r>
            <a:r>
              <a:rPr lang="ru-RU" sz="7200" dirty="0"/>
              <a:t> — раствор) — дисперсные системы, состоящие из газовой среды, в которой взвешены твердые (дым) или жидкие частицы (туман). В зависимости от дисперсности аэрозоли подразделяют на: </a:t>
            </a:r>
          </a:p>
          <a:p>
            <a:r>
              <a:rPr lang="ru-RU" sz="7200" dirty="0"/>
              <a:t>- высокодисперсные - диаметр частиц до 5 мкм; </a:t>
            </a:r>
          </a:p>
          <a:p>
            <a:r>
              <a:rPr lang="ru-RU" sz="7200" dirty="0"/>
              <a:t>- </a:t>
            </a:r>
            <a:r>
              <a:rPr lang="ru-RU" sz="7200" dirty="0" err="1"/>
              <a:t>среднедисперсные</a:t>
            </a:r>
            <a:r>
              <a:rPr lang="ru-RU" sz="7200" dirty="0"/>
              <a:t> - диаметр частиц 5-20 мкм; </a:t>
            </a:r>
          </a:p>
          <a:p>
            <a:r>
              <a:rPr lang="ru-RU" sz="7200" dirty="0"/>
              <a:t>- крупнодисперсные - диаметр частиц 25-50 мкм; </a:t>
            </a:r>
          </a:p>
          <a:p>
            <a:r>
              <a:rPr lang="ru-RU" sz="7200" dirty="0"/>
              <a:t>- мелкокапельные - диаметр частиц 150-250 мкм; </a:t>
            </a:r>
          </a:p>
          <a:p>
            <a:r>
              <a:rPr lang="ru-RU" sz="7200" dirty="0"/>
              <a:t>- крупнокапельные - диаметр частиц 250-400 мкм. </a:t>
            </a:r>
          </a:p>
          <a:p>
            <a:endParaRPr lang="ru-RU" sz="7200" dirty="0"/>
          </a:p>
          <a:p>
            <a:pPr marL="109728" indent="0">
              <a:buNone/>
            </a:pPr>
            <a:endParaRPr lang="ru-RU" sz="7200" dirty="0"/>
          </a:p>
        </p:txBody>
      </p:sp>
      <p:sp>
        <p:nvSpPr>
          <p:cNvPr id="6" name="Объект 5"/>
          <p:cNvSpPr>
            <a:spLocks noGrp="1"/>
          </p:cNvSpPr>
          <p:nvPr>
            <p:ph sz="quarter" idx="4"/>
          </p:nvPr>
        </p:nvSpPr>
        <p:spPr/>
        <p:txBody>
          <a:bodyPr/>
          <a:lstStyle/>
          <a:p>
            <a:endParaRPr lang="ru-RU"/>
          </a:p>
        </p:txBody>
      </p:sp>
    </p:spTree>
    <p:extLst>
      <p:ext uri="{BB962C8B-B14F-4D97-AF65-F5344CB8AC3E}">
        <p14:creationId xmlns:p14="http://schemas.microsoft.com/office/powerpoint/2010/main" val="16641937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Текст 2"/>
          <p:cNvSpPr>
            <a:spLocks noGrp="1"/>
          </p:cNvSpPr>
          <p:nvPr>
            <p:ph type="body" idx="1"/>
          </p:nvPr>
        </p:nvSpPr>
        <p:spPr/>
        <p:txBody>
          <a:bodyPr/>
          <a:lstStyle/>
          <a:p>
            <a:endParaRPr lang="ru-RU"/>
          </a:p>
        </p:txBody>
      </p:sp>
      <p:sp>
        <p:nvSpPr>
          <p:cNvPr id="4" name="Текст 3"/>
          <p:cNvSpPr>
            <a:spLocks noGrp="1"/>
          </p:cNvSpPr>
          <p:nvPr>
            <p:ph type="body" sz="half" idx="3"/>
          </p:nvPr>
        </p:nvSpPr>
        <p:spPr/>
        <p:txBody>
          <a:bodyPr/>
          <a:lstStyle/>
          <a:p>
            <a:endParaRPr lang="ru-RU"/>
          </a:p>
        </p:txBody>
      </p:sp>
      <p:sp>
        <p:nvSpPr>
          <p:cNvPr id="5" name="Объект 4"/>
          <p:cNvSpPr>
            <a:spLocks noGrp="1"/>
          </p:cNvSpPr>
          <p:nvPr>
            <p:ph sz="quarter" idx="2"/>
          </p:nvPr>
        </p:nvSpPr>
        <p:spPr>
          <a:xfrm>
            <a:off x="323528" y="116632"/>
            <a:ext cx="8280920" cy="5269425"/>
          </a:xfrm>
        </p:spPr>
        <p:txBody>
          <a:bodyPr>
            <a:noAutofit/>
          </a:bodyPr>
          <a:lstStyle/>
          <a:p>
            <a:r>
              <a:rPr lang="ru-RU" sz="1800" dirty="0"/>
              <a:t>Источники аэрозолей в зависимости от способа получения аэрозолей делят на: </a:t>
            </a:r>
          </a:p>
          <a:p>
            <a:r>
              <a:rPr lang="ru-RU" sz="1800" dirty="0"/>
              <a:t>- </a:t>
            </a:r>
            <a:r>
              <a:rPr lang="ru-RU" sz="1800" dirty="0" err="1"/>
              <a:t>инжекторные</a:t>
            </a:r>
            <a:r>
              <a:rPr lang="ru-RU" sz="1800" dirty="0"/>
              <a:t> (распылительные). В них аэрозоль образуется в результате измельчения жидкости в струе сжатого воздуха. В ветеринарии используются ингаляторы типов ТАН, НТП; </a:t>
            </a:r>
          </a:p>
          <a:p>
            <a:r>
              <a:rPr lang="ru-RU" sz="1800" dirty="0"/>
              <a:t>- струйные образуются за счет соударения двух струй жидкости, находящихся под давлением. (САГ-1, САГ-2); </a:t>
            </a:r>
          </a:p>
          <a:p>
            <a:r>
              <a:rPr lang="ru-RU" sz="1800" dirty="0"/>
              <a:t>- дисковые образуются в результате измельчения жидкости при вращении диска (ДАГ-1</a:t>
            </a:r>
            <a:r>
              <a:rPr lang="ru-RU" sz="1800" dirty="0" smtClean="0"/>
              <a:t>)</a:t>
            </a:r>
            <a:endParaRPr lang="ru-RU" sz="1800" dirty="0"/>
          </a:p>
          <a:p>
            <a:r>
              <a:rPr lang="ru-RU" sz="1800" dirty="0"/>
              <a:t>- ультразвуковые - происходит измельчение жидкости за счет ультразвука. </a:t>
            </a:r>
          </a:p>
          <a:p>
            <a:endParaRPr lang="ru-RU" sz="1800" dirty="0"/>
          </a:p>
          <a:p>
            <a:r>
              <a:rPr lang="ru-RU" sz="1800" dirty="0" err="1"/>
              <a:t>Аэрозолегенераторы</a:t>
            </a:r>
            <a:r>
              <a:rPr lang="ru-RU" sz="1800" dirty="0"/>
              <a:t> в зависимости от использования нагрева бывают: </a:t>
            </a:r>
          </a:p>
          <a:p>
            <a:r>
              <a:rPr lang="ru-RU" sz="1800" dirty="0"/>
              <a:t>- термомеханические </a:t>
            </a:r>
            <a:r>
              <a:rPr lang="ru-RU" sz="1800" dirty="0" err="1"/>
              <a:t>аэрогенераторы</a:t>
            </a:r>
            <a:r>
              <a:rPr lang="ru-RU" sz="1800" dirty="0"/>
              <a:t> (рисунок 14); </a:t>
            </a:r>
          </a:p>
          <a:p>
            <a:r>
              <a:rPr lang="ru-RU" sz="1800" dirty="0"/>
              <a:t>- генераторы «холодного тумана» (рисунок 15). Термомеханические генераторы чаще всего используются </a:t>
            </a:r>
          </a:p>
          <a:p>
            <a:endParaRPr lang="ru-RU" sz="1800" dirty="0"/>
          </a:p>
          <a:p>
            <a:r>
              <a:rPr lang="ru-RU" sz="1800" dirty="0"/>
              <a:t>для общих дезинфекционных работ в нежилых помещениях, таких как склады, зернохранилища, теплицы, животноводческие фермы, т.к. аэрозольный туман способен проникать во все труд-</a:t>
            </a:r>
            <a:r>
              <a:rPr lang="ru-RU" sz="1800" dirty="0" err="1"/>
              <a:t>нодоступные</a:t>
            </a:r>
            <a:r>
              <a:rPr lang="ru-RU" sz="1800" dirty="0"/>
              <a:t> места, мельчайшие трещины, отверстия и </a:t>
            </a:r>
            <a:r>
              <a:rPr lang="ru-RU" sz="1800"/>
              <a:t>т.п</a:t>
            </a:r>
            <a:r>
              <a:rPr lang="ru-RU" sz="1800" smtClean="0"/>
              <a:t>..</a:t>
            </a:r>
            <a:endParaRPr lang="ru-RU" sz="1800" dirty="0"/>
          </a:p>
        </p:txBody>
      </p:sp>
      <p:sp>
        <p:nvSpPr>
          <p:cNvPr id="6" name="Объект 5"/>
          <p:cNvSpPr>
            <a:spLocks noGrp="1"/>
          </p:cNvSpPr>
          <p:nvPr>
            <p:ph sz="quarter" idx="4"/>
          </p:nvPr>
        </p:nvSpPr>
        <p:spPr>
          <a:xfrm>
            <a:off x="8316416" y="3501008"/>
            <a:ext cx="370384" cy="1885049"/>
          </a:xfrm>
        </p:spPr>
        <p:txBody>
          <a:bodyPr/>
          <a:lstStyle/>
          <a:p>
            <a:endParaRPr lang="ru-RU" dirty="0"/>
          </a:p>
        </p:txBody>
      </p:sp>
    </p:spTree>
    <p:extLst>
      <p:ext uri="{BB962C8B-B14F-4D97-AF65-F5344CB8AC3E}">
        <p14:creationId xmlns:p14="http://schemas.microsoft.com/office/powerpoint/2010/main" val="1515562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323528" y="1124744"/>
            <a:ext cx="8363272" cy="5472608"/>
          </a:xfrm>
        </p:spPr>
        <p:txBody>
          <a:bodyPr>
            <a:noAutofit/>
          </a:bodyPr>
          <a:lstStyle/>
          <a:p>
            <a:pPr marL="109728" indent="0">
              <a:buNone/>
            </a:pPr>
            <a:r>
              <a:rPr lang="ru-RU" sz="1800" dirty="0">
                <a:latin typeface="Times New Roman" panose="02020603050405020304" pitchFamily="18" charset="0"/>
                <a:cs typeface="Times New Roman" panose="02020603050405020304" pitchFamily="18" charset="0"/>
              </a:rPr>
              <a:t>Физиотерапевтические процедуры в отличие от медикаментозных и </a:t>
            </a:r>
            <a:r>
              <a:rPr lang="ru-RU" sz="1800" dirty="0" smtClean="0">
                <a:latin typeface="Times New Roman" panose="02020603050405020304" pitchFamily="18" charset="0"/>
                <a:cs typeface="Times New Roman" panose="02020603050405020304" pitchFamily="18" charset="0"/>
              </a:rPr>
              <a:t>других лечебных </a:t>
            </a:r>
            <a:r>
              <a:rPr lang="ru-RU" sz="1800" dirty="0">
                <a:latin typeface="Times New Roman" panose="02020603050405020304" pitchFamily="18" charset="0"/>
                <a:cs typeface="Times New Roman" panose="02020603050405020304" pitchFamily="18" charset="0"/>
              </a:rPr>
              <a:t>средств имеют целый ряд особенностей.</a:t>
            </a:r>
          </a:p>
          <a:p>
            <a:r>
              <a:rPr lang="ru-RU" sz="1800" dirty="0">
                <a:latin typeface="Times New Roman" panose="02020603050405020304" pitchFamily="18" charset="0"/>
                <a:cs typeface="Times New Roman" panose="02020603050405020304" pitchFamily="18" charset="0"/>
              </a:rPr>
              <a:t>Первая — многие наряду с лечебной целью могут и должны применяться </a:t>
            </a:r>
            <a:r>
              <a:rPr lang="ru-RU" sz="1800" dirty="0" smtClean="0">
                <a:latin typeface="Times New Roman" panose="02020603050405020304" pitchFamily="18" charset="0"/>
                <a:cs typeface="Times New Roman" panose="02020603050405020304" pitchFamily="18" charset="0"/>
              </a:rPr>
              <a:t>как профилактические</a:t>
            </a:r>
            <a:r>
              <a:rPr lang="ru-RU" sz="1800" dirty="0">
                <a:latin typeface="Times New Roman" panose="02020603050405020304" pitchFamily="18" charset="0"/>
                <a:cs typeface="Times New Roman" panose="02020603050405020304" pitchFamily="18" charset="0"/>
              </a:rPr>
              <a:t>, общеукрепляющие средства (УФО, свет, вода и т. д.).</a:t>
            </a:r>
          </a:p>
          <a:p>
            <a:r>
              <a:rPr lang="ru-RU" sz="1800" dirty="0">
                <a:latin typeface="Times New Roman" panose="02020603050405020304" pitchFamily="18" charset="0"/>
                <a:cs typeface="Times New Roman" panose="02020603050405020304" pitchFamily="18" charset="0"/>
              </a:rPr>
              <a:t>Вторая — </a:t>
            </a:r>
            <a:r>
              <a:rPr lang="ru-RU" sz="1800" dirty="0" err="1">
                <a:latin typeface="Times New Roman" panose="02020603050405020304" pitchFamily="18" charset="0"/>
                <a:cs typeface="Times New Roman" panose="02020603050405020304" pitchFamily="18" charset="0"/>
              </a:rPr>
              <a:t>неспецифичность</a:t>
            </a:r>
            <a:r>
              <a:rPr lang="ru-RU" sz="1800" dirty="0">
                <a:latin typeface="Times New Roman" panose="02020603050405020304" pitchFamily="18" charset="0"/>
                <a:cs typeface="Times New Roman" panose="02020603050405020304" pitchFamily="18" charset="0"/>
              </a:rPr>
              <a:t> лечебных процедур для какой-то </a:t>
            </a:r>
            <a:r>
              <a:rPr lang="ru-RU" sz="1800" dirty="0" smtClean="0">
                <a:latin typeface="Times New Roman" panose="02020603050405020304" pitchFamily="18" charset="0"/>
                <a:cs typeface="Times New Roman" panose="02020603050405020304" pitchFamily="18" charset="0"/>
              </a:rPr>
              <a:t>определенной болезни</a:t>
            </a:r>
            <a:r>
              <a:rPr lang="ru-RU" sz="1800" dirty="0">
                <a:latin typeface="Times New Roman" panose="02020603050405020304" pitchFamily="18" charset="0"/>
                <a:cs typeface="Times New Roman" panose="02020603050405020304" pitchFamily="18" charset="0"/>
              </a:rPr>
              <a:t>. Один и тот же вид физиотерапевтического воздействия может </a:t>
            </a:r>
            <a:r>
              <a:rPr lang="ru-RU" sz="1800" dirty="0" smtClean="0">
                <a:latin typeface="Times New Roman" panose="02020603050405020304" pitchFamily="18" charset="0"/>
                <a:cs typeface="Times New Roman" panose="02020603050405020304" pitchFamily="18" charset="0"/>
              </a:rPr>
              <a:t>оказать полезный </a:t>
            </a:r>
            <a:r>
              <a:rPr lang="ru-RU" sz="1800" dirty="0">
                <a:latin typeface="Times New Roman" panose="02020603050405020304" pitchFamily="18" charset="0"/>
                <a:cs typeface="Times New Roman" panose="02020603050405020304" pitchFamily="18" charset="0"/>
              </a:rPr>
              <a:t>эффект при различных заболеваниях. Ультрафиолетовое облучение — </a:t>
            </a:r>
            <a:r>
              <a:rPr lang="ru-RU" sz="1800" dirty="0" smtClean="0">
                <a:latin typeface="Times New Roman" panose="02020603050405020304" pitchFamily="18" charset="0"/>
                <a:cs typeface="Times New Roman" panose="02020603050405020304" pitchFamily="18" charset="0"/>
              </a:rPr>
              <a:t>при рахите</a:t>
            </a:r>
            <a:r>
              <a:rPr lang="ru-RU" sz="1800" dirty="0">
                <a:latin typeface="Times New Roman" panose="02020603050405020304" pitchFamily="18" charset="0"/>
                <a:cs typeface="Times New Roman" panose="02020603050405020304" pitchFamily="18" charset="0"/>
              </a:rPr>
              <a:t>, фурункулезе, атонии </a:t>
            </a:r>
            <a:r>
              <a:rPr lang="ru-RU" sz="1800" dirty="0" err="1">
                <a:latin typeface="Times New Roman" panose="02020603050405020304" pitchFamily="18" charset="0"/>
                <a:cs typeface="Times New Roman" panose="02020603050405020304" pitchFamily="18" charset="0"/>
              </a:rPr>
              <a:t>преджелудков</a:t>
            </a:r>
            <a:r>
              <a:rPr lang="ru-RU" sz="1800" dirty="0">
                <a:latin typeface="Times New Roman" panose="02020603050405020304" pitchFamily="18" charset="0"/>
                <a:cs typeface="Times New Roman" panose="02020603050405020304" pitchFamily="18" charset="0"/>
              </a:rPr>
              <a:t>, болезнях обмена веществ и др. С </a:t>
            </a:r>
            <a:r>
              <a:rPr lang="ru-RU" sz="1800" dirty="0" smtClean="0">
                <a:latin typeface="Times New Roman" panose="02020603050405020304" pitchFamily="18" charset="0"/>
                <a:cs typeface="Times New Roman" panose="02020603050405020304" pitchFamily="18" charset="0"/>
              </a:rPr>
              <a:t>другой стороны</a:t>
            </a:r>
            <a:r>
              <a:rPr lang="ru-RU" sz="1800" dirty="0">
                <a:latin typeface="Times New Roman" panose="02020603050405020304" pitchFamily="18" charset="0"/>
                <a:cs typeface="Times New Roman" panose="02020603050405020304" pitchFamily="18" charset="0"/>
              </a:rPr>
              <a:t>, разные средства физиотерапии обладают одними и теми же </a:t>
            </a:r>
            <a:r>
              <a:rPr lang="ru-RU" sz="1800" dirty="0" smtClean="0">
                <a:latin typeface="Times New Roman" panose="02020603050405020304" pitchFamily="18" charset="0"/>
                <a:cs typeface="Times New Roman" panose="02020603050405020304" pitchFamily="18" charset="0"/>
              </a:rPr>
              <a:t>свойствами. Например</a:t>
            </a:r>
            <a:r>
              <a:rPr lang="ru-RU" sz="1800" dirty="0">
                <a:latin typeface="Times New Roman" panose="02020603050405020304" pitchFamily="18" charset="0"/>
                <a:cs typeface="Times New Roman" panose="02020603050405020304" pitchFamily="18" charset="0"/>
              </a:rPr>
              <a:t>: тепловое воздействие на ткани достигается разными </a:t>
            </a:r>
            <a:r>
              <a:rPr lang="ru-RU" sz="1800" dirty="0" smtClean="0">
                <a:latin typeface="Times New Roman" panose="02020603050405020304" pitchFamily="18" charset="0"/>
                <a:cs typeface="Times New Roman" panose="02020603050405020304" pitchFamily="18" charset="0"/>
              </a:rPr>
              <a:t>физическими воздействиями </a:t>
            </a:r>
            <a:r>
              <a:rPr lang="ru-RU" sz="1800" dirty="0">
                <a:latin typeface="Times New Roman" panose="02020603050405020304" pitchFamily="18" charset="0"/>
                <a:cs typeface="Times New Roman" panose="02020603050405020304" pitchFamily="18" charset="0"/>
              </a:rPr>
              <a:t>— грелкой, лампой соллюкс, диатермией и т. д.</a:t>
            </a:r>
          </a:p>
          <a:p>
            <a:r>
              <a:rPr lang="ru-RU" sz="1800" dirty="0">
                <a:latin typeface="Times New Roman" panose="02020603050405020304" pitchFamily="18" charset="0"/>
                <a:cs typeface="Times New Roman" panose="02020603050405020304" pitchFamily="18" charset="0"/>
              </a:rPr>
              <a:t>Третья — физические факторы, действуя на больной организм, придают </a:t>
            </a:r>
            <a:r>
              <a:rPr lang="ru-RU" sz="1800" dirty="0" smtClean="0">
                <a:latin typeface="Times New Roman" panose="02020603050405020304" pitchFamily="18" charset="0"/>
                <a:cs typeface="Times New Roman" panose="02020603050405020304" pitchFamily="18" charset="0"/>
              </a:rPr>
              <a:t>ему извне </a:t>
            </a:r>
            <a:r>
              <a:rPr lang="ru-RU" sz="1800" dirty="0">
                <a:latin typeface="Times New Roman" panose="02020603050405020304" pitchFamily="18" charset="0"/>
                <a:cs typeface="Times New Roman" panose="02020603050405020304" pitchFamily="18" charset="0"/>
              </a:rPr>
              <a:t>энергию, которая может преобразовываться им в другие виды энергии, </a:t>
            </a:r>
            <a:r>
              <a:rPr lang="ru-RU" sz="1800" dirty="0" smtClean="0">
                <a:latin typeface="Times New Roman" panose="02020603050405020304" pitchFamily="18" charset="0"/>
                <a:cs typeface="Times New Roman" panose="02020603050405020304" pitchFamily="18" charset="0"/>
              </a:rPr>
              <a:t>что способствует </a:t>
            </a:r>
            <a:r>
              <a:rPr lang="ru-RU" sz="1800" dirty="0">
                <a:latin typeface="Times New Roman" panose="02020603050405020304" pitchFamily="18" charset="0"/>
                <a:cs typeface="Times New Roman" panose="02020603050405020304" pitchFamily="18" charset="0"/>
              </a:rPr>
              <a:t>усилению обменных процессов, усиливает защитные силы организма.</a:t>
            </a:r>
          </a:p>
          <a:p>
            <a:pPr marL="109728" indent="0">
              <a:buNone/>
            </a:pPr>
            <a:r>
              <a:rPr lang="ru-RU" sz="1800" dirty="0">
                <a:latin typeface="Times New Roman" panose="02020603050405020304" pitchFamily="18" charset="0"/>
                <a:cs typeface="Times New Roman" panose="02020603050405020304" pitchFamily="18" charset="0"/>
              </a:rPr>
              <a:t>Следует также отметить, что при пользовании физическими факторами </a:t>
            </a:r>
            <a:r>
              <a:rPr lang="ru-RU" sz="1800" dirty="0" smtClean="0">
                <a:latin typeface="Times New Roman" panose="02020603050405020304" pitchFamily="18" charset="0"/>
                <a:cs typeface="Times New Roman" panose="02020603050405020304" pitchFamily="18" charset="0"/>
              </a:rPr>
              <a:t>отсутствует </a:t>
            </a:r>
            <a:r>
              <a:rPr lang="ru-RU" sz="1800" dirty="0">
                <a:latin typeface="Times New Roman" panose="02020603050405020304" pitchFamily="18" charset="0"/>
                <a:cs typeface="Times New Roman" panose="02020603050405020304" pitchFamily="18" charset="0"/>
              </a:rPr>
              <a:t>токсичность, а их применение не вызывает болезненных явлений</a:t>
            </a:r>
            <a:r>
              <a:rPr lang="ru-RU" sz="1800" dirty="0"/>
              <a:t>.</a:t>
            </a:r>
          </a:p>
        </p:txBody>
      </p:sp>
      <p:sp>
        <p:nvSpPr>
          <p:cNvPr id="3" name="Заголовок 2"/>
          <p:cNvSpPr>
            <a:spLocks noGrp="1"/>
          </p:cNvSpPr>
          <p:nvPr>
            <p:ph type="title"/>
          </p:nvPr>
        </p:nvSpPr>
        <p:spPr>
          <a:xfrm>
            <a:off x="539552" y="116632"/>
            <a:ext cx="8229600" cy="1143000"/>
          </a:xfrm>
        </p:spPr>
        <p:txBody>
          <a:bodyPr/>
          <a:lstStyle/>
          <a:p>
            <a:pPr algn="ctr"/>
            <a:r>
              <a:rPr lang="ru-RU" dirty="0" smtClean="0"/>
              <a:t>Особенности</a:t>
            </a:r>
            <a:endParaRPr lang="ru-RU" dirty="0"/>
          </a:p>
        </p:txBody>
      </p:sp>
    </p:spTree>
    <p:extLst>
      <p:ext uri="{BB962C8B-B14F-4D97-AF65-F5344CB8AC3E}">
        <p14:creationId xmlns:p14="http://schemas.microsoft.com/office/powerpoint/2010/main" val="414507799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764704"/>
            <a:ext cx="7272808" cy="3785652"/>
          </a:xfrm>
          <a:prstGeom prst="rect">
            <a:avLst/>
          </a:prstGeom>
        </p:spPr>
        <p:txBody>
          <a:bodyPr wrap="square">
            <a:spAutoFit/>
          </a:bodyPr>
          <a:lstStyle/>
          <a:p>
            <a:r>
              <a:rPr lang="ru-RU" sz="2000" dirty="0">
                <a:solidFill>
                  <a:srgbClr val="000000"/>
                </a:solidFill>
                <a:latin typeface="Times New Roman" panose="02020603050405020304" pitchFamily="18" charset="0"/>
              </a:rPr>
              <a:t>ТЕХНИКА ФУНКЦИОНАЛЬНОЙ ТЕРАПИИ </a:t>
            </a:r>
            <a:endParaRPr lang="ru-RU" sz="2000" dirty="0" smtClean="0">
              <a:solidFill>
                <a:srgbClr val="000000"/>
              </a:solidFill>
              <a:latin typeface="Times New Roman" panose="02020603050405020304" pitchFamily="18" charset="0"/>
            </a:endParaRPr>
          </a:p>
          <a:p>
            <a:endParaRPr lang="ru-RU" sz="2000" dirty="0">
              <a:solidFill>
                <a:srgbClr val="000000"/>
              </a:solidFill>
              <a:latin typeface="Times New Roman" panose="02020603050405020304" pitchFamily="18" charset="0"/>
            </a:endParaRPr>
          </a:p>
          <a:p>
            <a:endParaRPr lang="ru-RU" sz="2000" dirty="0">
              <a:solidFill>
                <a:srgbClr val="000000"/>
              </a:solidFill>
              <a:latin typeface="Times New Roman" panose="02020603050405020304" pitchFamily="18" charset="0"/>
            </a:endParaRPr>
          </a:p>
          <a:p>
            <a:pPr algn="just"/>
            <a:r>
              <a:rPr lang="ru-RU" sz="2000" dirty="0">
                <a:solidFill>
                  <a:srgbClr val="000000"/>
                </a:solidFill>
                <a:latin typeface="Times New Roman" panose="02020603050405020304" pitchFamily="18" charset="0"/>
              </a:rPr>
              <a:t>Ветеринарный специалист всегда должен предупреждать владельцев домашних животных, что, Если животное (например, собака) страдает от особых нарушений и травм, то перед началом самостоятельного лечения лучше всего получить совет физиотерапевта о "домашних занятиях". Однако некоторые шаги владельцы собак могут предпринять и самостоятельно для профилактики возможных травм. Ветеринар обязан обучить владельца некоторым приемам функциональной терапии, которые можно выполнять и в домашних условиях </a:t>
            </a:r>
            <a:endParaRPr lang="ru-RU" sz="2000" dirty="0"/>
          </a:p>
        </p:txBody>
      </p:sp>
    </p:spTree>
    <p:extLst>
      <p:ext uri="{BB962C8B-B14F-4D97-AF65-F5344CB8AC3E}">
        <p14:creationId xmlns:p14="http://schemas.microsoft.com/office/powerpoint/2010/main" val="30892078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88638"/>
            <a:ext cx="8640960" cy="5632311"/>
          </a:xfrm>
          <a:prstGeom prst="rect">
            <a:avLst/>
          </a:prstGeom>
        </p:spPr>
        <p:txBody>
          <a:bodyPr wrap="square">
            <a:spAutoFit/>
          </a:bodyPr>
          <a:lstStyle/>
          <a:p>
            <a:r>
              <a:rPr lang="ru-RU" b="1" dirty="0">
                <a:solidFill>
                  <a:srgbClr val="000000"/>
                </a:solidFill>
                <a:latin typeface="Times New Roman" panose="02020603050405020304" pitchFamily="18" charset="0"/>
              </a:rPr>
              <a:t>СПОРТИВНЫЕ И РАБОЧИЕ СОБАКИ. </a:t>
            </a:r>
            <a:endParaRPr lang="ru-RU" b="1" dirty="0" smtClean="0">
              <a:solidFill>
                <a:srgbClr val="000000"/>
              </a:solidFill>
              <a:latin typeface="Times New Roman" panose="02020603050405020304" pitchFamily="18" charset="0"/>
            </a:endParaRPr>
          </a:p>
          <a:p>
            <a:endParaRPr lang="ru-RU" dirty="0">
              <a:solidFill>
                <a:srgbClr val="000000"/>
              </a:solidFill>
              <a:latin typeface="Times New Roman" panose="02020603050405020304" pitchFamily="18" charset="0"/>
            </a:endParaRPr>
          </a:p>
          <a:p>
            <a:r>
              <a:rPr lang="ru-RU" dirty="0">
                <a:solidFill>
                  <a:srgbClr val="000000"/>
                </a:solidFill>
                <a:latin typeface="Times New Roman" panose="02020603050405020304" pitchFamily="18" charset="0"/>
              </a:rPr>
              <a:t>Подготовка собаки к соревнованиям требует многих часов тренировок и приведения собаки в порядок. Несмотря на это, в день соревнований от животного часто требуется пройти дистанцию без должного разогрева. Люди-атлеты никогда не выходят на соревнования без разогревающих упражнений до дистанции и охлаждающих упражнений и растяжек после соревнований. Разогреть собаку очень легко. Эти упражнения должны занимать не больше пяти - десяти минут и создавать некоторое учащение дыхания (у собаки). Предложены следующие упражнения: </a:t>
            </a:r>
          </a:p>
          <a:p>
            <a:r>
              <a:rPr lang="ru-RU" i="1" dirty="0">
                <a:solidFill>
                  <a:srgbClr val="000000"/>
                </a:solidFill>
                <a:latin typeface="Times New Roman" panose="02020603050405020304" pitchFamily="18" charset="0"/>
              </a:rPr>
              <a:t>Общие движения: </a:t>
            </a:r>
            <a:r>
              <a:rPr lang="ru-RU" dirty="0">
                <a:solidFill>
                  <a:srgbClr val="000000"/>
                </a:solidFill>
                <a:latin typeface="Times New Roman" panose="02020603050405020304" pitchFamily="18" charset="0"/>
              </a:rPr>
              <a:t>простая ходьба, рысь, легкий галоп. </a:t>
            </a:r>
          </a:p>
          <a:p>
            <a:r>
              <a:rPr lang="ru-RU" i="1" dirty="0">
                <a:solidFill>
                  <a:srgbClr val="000000"/>
                </a:solidFill>
                <a:latin typeface="Times New Roman" panose="02020603050405020304" pitchFamily="18" charset="0"/>
              </a:rPr>
              <a:t>Специфические движения: </a:t>
            </a:r>
            <a:endParaRPr lang="ru-RU" dirty="0">
              <a:solidFill>
                <a:srgbClr val="000000"/>
              </a:solidFill>
              <a:latin typeface="Times New Roman" panose="02020603050405020304" pitchFamily="18" charset="0"/>
            </a:endParaRPr>
          </a:p>
          <a:p>
            <a:r>
              <a:rPr lang="ru-RU" dirty="0">
                <a:solidFill>
                  <a:srgbClr val="000000"/>
                </a:solidFill>
                <a:latin typeface="Times New Roman" panose="02020603050405020304" pitchFamily="18" charset="0"/>
              </a:rPr>
              <a:t>1. бег рысью по кругу (начинать с круга большого диаметра, а затем суживать круги); </a:t>
            </a:r>
          </a:p>
          <a:p>
            <a:r>
              <a:rPr lang="ru-RU" dirty="0">
                <a:solidFill>
                  <a:srgbClr val="000000"/>
                </a:solidFill>
                <a:latin typeface="Times New Roman" panose="02020603050405020304" pitchFamily="18" charset="0"/>
              </a:rPr>
              <a:t>2. прыжки (несколько небольших прыжков); </a:t>
            </a:r>
          </a:p>
          <a:p>
            <a:r>
              <a:rPr lang="ru-RU" dirty="0">
                <a:solidFill>
                  <a:srgbClr val="000000"/>
                </a:solidFill>
                <a:latin typeface="Times New Roman" panose="02020603050405020304" pitchFamily="18" charset="0"/>
              </a:rPr>
              <a:t>3. ползание (под скамейкой или по трубе). </a:t>
            </a:r>
          </a:p>
          <a:p>
            <a:endParaRPr lang="ru-RU" dirty="0">
              <a:solidFill>
                <a:srgbClr val="000000"/>
              </a:solidFill>
              <a:latin typeface="Times New Roman" panose="02020603050405020304" pitchFamily="18" charset="0"/>
            </a:endParaRPr>
          </a:p>
          <a:p>
            <a:r>
              <a:rPr lang="ru-RU" i="1" dirty="0">
                <a:solidFill>
                  <a:srgbClr val="000000"/>
                </a:solidFill>
                <a:latin typeface="Times New Roman" panose="02020603050405020304" pitchFamily="18" charset="0"/>
              </a:rPr>
              <a:t>Согревающие растяжки: </a:t>
            </a:r>
            <a:endParaRPr lang="ru-RU" dirty="0">
              <a:solidFill>
                <a:srgbClr val="000000"/>
              </a:solidFill>
              <a:latin typeface="Times New Roman" panose="02020603050405020304" pitchFamily="18" charset="0"/>
            </a:endParaRPr>
          </a:p>
          <a:p>
            <a:r>
              <a:rPr lang="ru-RU" dirty="0">
                <a:solidFill>
                  <a:srgbClr val="000000"/>
                </a:solidFill>
                <a:latin typeface="Times New Roman" panose="02020603050405020304" pitchFamily="18" charset="0"/>
              </a:rPr>
              <a:t>1. стоя отвести каждый тазобедренный сустав (изогнув позвоночник в сторону); </a:t>
            </a:r>
          </a:p>
          <a:p>
            <a:r>
              <a:rPr lang="ru-RU" dirty="0">
                <a:solidFill>
                  <a:srgbClr val="000000"/>
                </a:solidFill>
                <a:latin typeface="Times New Roman" panose="02020603050405020304" pitchFamily="18" charset="0"/>
              </a:rPr>
              <a:t>2. стоя развести передние конечности (согнув позвоночник); </a:t>
            </a:r>
          </a:p>
          <a:p>
            <a:r>
              <a:rPr lang="ru-RU" dirty="0">
                <a:solidFill>
                  <a:srgbClr val="000000"/>
                </a:solidFill>
                <a:latin typeface="Times New Roman" panose="02020603050405020304" pitchFamily="18" charset="0"/>
              </a:rPr>
              <a:t>3. стоя потянуть за голову (растянуть позвоночник); </a:t>
            </a:r>
          </a:p>
          <a:p>
            <a:r>
              <a:rPr lang="ru-RU" dirty="0">
                <a:solidFill>
                  <a:srgbClr val="000000"/>
                </a:solidFill>
                <a:latin typeface="Times New Roman" panose="02020603050405020304" pitchFamily="18" charset="0"/>
              </a:rPr>
              <a:t>4. наклоны (растяжение плечевых суставов). </a:t>
            </a:r>
          </a:p>
        </p:txBody>
      </p:sp>
    </p:spTree>
    <p:extLst>
      <p:ext uri="{BB962C8B-B14F-4D97-AF65-F5344CB8AC3E}">
        <p14:creationId xmlns:p14="http://schemas.microsoft.com/office/powerpoint/2010/main" val="31326707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683568" y="474345"/>
            <a:ext cx="7848872" cy="3785652"/>
          </a:xfrm>
          <a:prstGeom prst="rect">
            <a:avLst/>
          </a:prstGeom>
        </p:spPr>
        <p:txBody>
          <a:bodyPr wrap="square">
            <a:spAutoFit/>
          </a:bodyPr>
          <a:lstStyle/>
          <a:p>
            <a:pPr algn="just"/>
            <a:r>
              <a:rPr lang="ru-RU" sz="2000" b="1" dirty="0">
                <a:solidFill>
                  <a:srgbClr val="000000"/>
                </a:solidFill>
                <a:latin typeface="Times New Roman" panose="02020603050405020304" pitchFamily="18" charset="0"/>
              </a:rPr>
              <a:t>Охлаждение </a:t>
            </a:r>
            <a:r>
              <a:rPr lang="ru-RU" sz="2000" dirty="0">
                <a:solidFill>
                  <a:srgbClr val="000000"/>
                </a:solidFill>
                <a:latin typeface="Times New Roman" panose="02020603050405020304" pitchFamily="18" charset="0"/>
              </a:rPr>
              <a:t>после соревнований необходимо для восстановления мышц и рассасывания молочной кислоты (вещество, которое придает твердость и болезненность мышцам после сильного растяжения). Животному разрешают просто походить пять - десять минут после соревнований, что позволяет быстро снять болезненность мышц. </a:t>
            </a:r>
          </a:p>
          <a:p>
            <a:pPr algn="just"/>
            <a:r>
              <a:rPr lang="ru-RU" sz="2000" b="1" dirty="0">
                <a:solidFill>
                  <a:srgbClr val="000000"/>
                </a:solidFill>
                <a:latin typeface="Times New Roman" panose="02020603050405020304" pitchFamily="18" charset="0"/>
              </a:rPr>
              <a:t>Растяжки </a:t>
            </a:r>
            <a:r>
              <a:rPr lang="ru-RU" sz="2000" dirty="0">
                <a:solidFill>
                  <a:srgbClr val="000000"/>
                </a:solidFill>
                <a:latin typeface="Times New Roman" panose="02020603050405020304" pitchFamily="18" charset="0"/>
              </a:rPr>
              <a:t>выполняют позднее, но они являются более важным компонентом режима собак - спортсменов. Они не только позволяют предотвратить боль в мышцах, но и снимают ее, а также являются хорошим мониторингом состояния собаки и служат для раннего обнаружения возможных проблем. Регулярная оценка уровня подвижности суставов вашей собаки, качества и количества движений помогает предотвратить развитие хронических нарушений</a:t>
            </a:r>
            <a:r>
              <a:rPr lang="ru-RU" dirty="0">
                <a:solidFill>
                  <a:srgbClr val="000000"/>
                </a:solidFill>
                <a:latin typeface="Times New Roman" panose="02020603050405020304" pitchFamily="18" charset="0"/>
              </a:rPr>
              <a:t>. </a:t>
            </a:r>
            <a:endParaRPr lang="ru-RU" dirty="0"/>
          </a:p>
        </p:txBody>
      </p:sp>
    </p:spTree>
    <p:extLst>
      <p:ext uri="{BB962C8B-B14F-4D97-AF65-F5344CB8AC3E}">
        <p14:creationId xmlns:p14="http://schemas.microsoft.com/office/powerpoint/2010/main" val="31269860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980729"/>
            <a:ext cx="7344816" cy="3785652"/>
          </a:xfrm>
          <a:prstGeom prst="rect">
            <a:avLst/>
          </a:prstGeom>
        </p:spPr>
        <p:txBody>
          <a:bodyPr wrap="square">
            <a:spAutoFit/>
          </a:bodyPr>
          <a:lstStyle/>
          <a:p>
            <a:pPr algn="just"/>
            <a:r>
              <a:rPr lang="ru-RU" sz="2000" b="1" dirty="0">
                <a:solidFill>
                  <a:srgbClr val="000000"/>
                </a:solidFill>
                <a:latin typeface="Times New Roman" panose="02020603050405020304" pitchFamily="18" charset="0"/>
                <a:cs typeface="Times New Roman" panose="02020603050405020304" pitchFamily="18" charset="0"/>
              </a:rPr>
              <a:t>РАСТЯЖКИ ЗАДНИХ КОНЕЧНОСТЕЙ </a:t>
            </a:r>
            <a:endParaRPr lang="ru-RU" sz="2000" b="1" dirty="0" smtClean="0">
              <a:solidFill>
                <a:srgbClr val="000000"/>
              </a:solidFill>
              <a:latin typeface="Times New Roman" panose="02020603050405020304" pitchFamily="18" charset="0"/>
              <a:cs typeface="Times New Roman" panose="02020603050405020304" pitchFamily="18" charset="0"/>
            </a:endParaRPr>
          </a:p>
          <a:p>
            <a:pPr algn="just"/>
            <a:endParaRPr lang="ru-RU" sz="2000" dirty="0">
              <a:solidFill>
                <a:srgbClr val="000000"/>
              </a:solidFill>
              <a:latin typeface="Times New Roman" panose="02020603050405020304" pitchFamily="18" charset="0"/>
              <a:cs typeface="Times New Roman" panose="02020603050405020304" pitchFamily="18" charset="0"/>
            </a:endParaRPr>
          </a:p>
          <a:p>
            <a:pPr algn="just"/>
            <a:r>
              <a:rPr lang="ru-RU" sz="2000" i="1" dirty="0">
                <a:solidFill>
                  <a:srgbClr val="000000"/>
                </a:solidFill>
                <a:latin typeface="Times New Roman" panose="02020603050405020304" pitchFamily="18" charset="0"/>
                <a:cs typeface="Times New Roman" panose="02020603050405020304" pitchFamily="18" charset="0"/>
              </a:rPr>
              <a:t>Четырехглавые мышцы. </a:t>
            </a:r>
            <a:r>
              <a:rPr lang="ru-RU" sz="2000" dirty="0">
                <a:solidFill>
                  <a:srgbClr val="000000"/>
                </a:solidFill>
                <a:latin typeface="Times New Roman" panose="02020603050405020304" pitchFamily="18" charset="0"/>
                <a:cs typeface="Times New Roman" panose="02020603050405020304" pitchFamily="18" charset="0"/>
              </a:rPr>
              <a:t>Вытянуть задние конечности назад и согнуть в коленном суставе. </a:t>
            </a:r>
          </a:p>
          <a:p>
            <a:pPr algn="just"/>
            <a:r>
              <a:rPr lang="ru-RU" sz="2000" i="1" dirty="0">
                <a:solidFill>
                  <a:srgbClr val="000000"/>
                </a:solidFill>
                <a:latin typeface="Times New Roman" panose="02020603050405020304" pitchFamily="18" charset="0"/>
                <a:cs typeface="Times New Roman" panose="02020603050405020304" pitchFamily="18" charset="0"/>
              </a:rPr>
              <a:t>Сгибатели тазобедренного сустава. </a:t>
            </a:r>
            <a:r>
              <a:rPr lang="ru-RU" sz="2000" dirty="0">
                <a:solidFill>
                  <a:srgbClr val="000000"/>
                </a:solidFill>
                <a:latin typeface="Times New Roman" panose="02020603050405020304" pitchFamily="18" charset="0"/>
                <a:cs typeface="Times New Roman" panose="02020603050405020304" pitchFamily="18" charset="0"/>
              </a:rPr>
              <a:t>Выполнить растяжки для четырехглавых мышц, но с выпрямленным коленным суставом. </a:t>
            </a:r>
          </a:p>
          <a:p>
            <a:pPr algn="just"/>
            <a:r>
              <a:rPr lang="ru-RU" sz="2000" i="1" dirty="0">
                <a:solidFill>
                  <a:srgbClr val="000000"/>
                </a:solidFill>
                <a:latin typeface="Times New Roman" panose="02020603050405020304" pitchFamily="18" charset="0"/>
                <a:cs typeface="Times New Roman" panose="02020603050405020304" pitchFamily="18" charset="0"/>
              </a:rPr>
              <a:t>Ахиллово сухожилие. </a:t>
            </a:r>
            <a:r>
              <a:rPr lang="ru-RU" sz="2000" dirty="0">
                <a:solidFill>
                  <a:srgbClr val="000000"/>
                </a:solidFill>
                <a:latin typeface="Times New Roman" panose="02020603050405020304" pitchFamily="18" charset="0"/>
                <a:cs typeface="Times New Roman" panose="02020603050405020304" pitchFamily="18" charset="0"/>
              </a:rPr>
              <a:t>Вытянуть конечность вперед под телом собаки с выпрямленным коленным суставом. </a:t>
            </a:r>
          </a:p>
          <a:p>
            <a:pPr algn="just"/>
            <a:r>
              <a:rPr lang="ru-RU" sz="2000" i="1" dirty="0">
                <a:solidFill>
                  <a:srgbClr val="000000"/>
                </a:solidFill>
                <a:latin typeface="Times New Roman" panose="02020603050405020304" pitchFamily="18" charset="0"/>
                <a:cs typeface="Times New Roman" panose="02020603050405020304" pitchFamily="18" charset="0"/>
              </a:rPr>
              <a:t>Ягодичные мышцы. </a:t>
            </a:r>
            <a:r>
              <a:rPr lang="ru-RU" sz="2000" dirty="0">
                <a:solidFill>
                  <a:srgbClr val="000000"/>
                </a:solidFill>
                <a:latin typeface="Times New Roman" panose="02020603050405020304" pitchFamily="18" charset="0"/>
                <a:cs typeface="Times New Roman" panose="02020603050405020304" pitchFamily="18" charset="0"/>
              </a:rPr>
              <a:t>Та же растяжка, что и для ахиллова сухожилия, но с согнутым коленом. Вытянуть конечность вперед, выпрямить тазобедренный сустав и подвести конечность под </a:t>
            </a:r>
            <a:r>
              <a:rPr lang="ru-RU" sz="2000" dirty="0">
                <a:latin typeface="Times New Roman" panose="02020603050405020304" pitchFamily="18" charset="0"/>
                <a:cs typeface="Times New Roman" panose="02020603050405020304" pitchFamily="18" charset="0"/>
              </a:rPr>
              <a:t>середину тела животного. </a:t>
            </a:r>
          </a:p>
        </p:txBody>
      </p:sp>
    </p:spTree>
    <p:extLst>
      <p:ext uri="{BB962C8B-B14F-4D97-AF65-F5344CB8AC3E}">
        <p14:creationId xmlns:p14="http://schemas.microsoft.com/office/powerpoint/2010/main" val="19141909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99592" y="908720"/>
            <a:ext cx="7416824" cy="4524315"/>
          </a:xfrm>
          <a:prstGeom prst="rect">
            <a:avLst/>
          </a:prstGeom>
        </p:spPr>
        <p:txBody>
          <a:bodyPr wrap="square">
            <a:spAutoFit/>
          </a:bodyPr>
          <a:lstStyle/>
          <a:p>
            <a:r>
              <a:rPr lang="ru-RU" b="1" dirty="0">
                <a:solidFill>
                  <a:srgbClr val="000000"/>
                </a:solidFill>
                <a:latin typeface="Times New Roman" panose="02020603050405020304" pitchFamily="18" charset="0"/>
              </a:rPr>
              <a:t>РАСТЯЖКИ ПЕРЕДНИХ КОНЕЧНОСТЕЙ </a:t>
            </a:r>
            <a:endParaRPr lang="ru-RU" dirty="0">
              <a:solidFill>
                <a:srgbClr val="000000"/>
              </a:solidFill>
              <a:latin typeface="Times New Roman" panose="02020603050405020304" pitchFamily="18" charset="0"/>
            </a:endParaRPr>
          </a:p>
          <a:p>
            <a:r>
              <a:rPr lang="ru-RU" i="1" dirty="0">
                <a:solidFill>
                  <a:srgbClr val="000000"/>
                </a:solidFill>
                <a:latin typeface="Times New Roman" panose="02020603050405020304" pitchFamily="18" charset="0"/>
              </a:rPr>
              <a:t>Сгибатели локтевого сустава. </a:t>
            </a:r>
            <a:r>
              <a:rPr lang="ru-RU" dirty="0">
                <a:solidFill>
                  <a:srgbClr val="000000"/>
                </a:solidFill>
                <a:latin typeface="Times New Roman" panose="02020603050405020304" pitchFamily="18" charset="0"/>
              </a:rPr>
              <a:t>Отогнуть конечность под тело животного, выпрямить локтевой сустав. </a:t>
            </a:r>
          </a:p>
          <a:p>
            <a:r>
              <a:rPr lang="ru-RU" i="1" dirty="0">
                <a:solidFill>
                  <a:srgbClr val="000000"/>
                </a:solidFill>
                <a:latin typeface="Times New Roman" panose="02020603050405020304" pitchFamily="18" charset="0"/>
              </a:rPr>
              <a:t>Разгибатели плечевого сустава. </a:t>
            </a:r>
            <a:r>
              <a:rPr lang="ru-RU" dirty="0">
                <a:solidFill>
                  <a:srgbClr val="000000"/>
                </a:solidFill>
                <a:latin typeface="Times New Roman" panose="02020603050405020304" pitchFamily="18" charset="0"/>
              </a:rPr>
              <a:t>Выполнить ту же растяжку, что и для сгибателей локтевого сустава, но со слегка согнутым локтевым суставом. </a:t>
            </a:r>
          </a:p>
          <a:p>
            <a:r>
              <a:rPr lang="ru-RU" i="1" dirty="0">
                <a:solidFill>
                  <a:srgbClr val="000000"/>
                </a:solidFill>
                <a:latin typeface="Times New Roman" panose="02020603050405020304" pitchFamily="18" charset="0"/>
              </a:rPr>
              <a:t>Трехглавые мышцы. </a:t>
            </a:r>
            <a:r>
              <a:rPr lang="ru-RU" dirty="0">
                <a:solidFill>
                  <a:srgbClr val="000000"/>
                </a:solidFill>
                <a:latin typeface="Times New Roman" panose="02020603050405020304" pitchFamily="18" charset="0"/>
              </a:rPr>
              <a:t>Вытянуть конечность вперед перед собакой с согнутым локтевым суставом. </a:t>
            </a:r>
          </a:p>
          <a:p>
            <a:r>
              <a:rPr lang="ru-RU" i="1" dirty="0">
                <a:solidFill>
                  <a:srgbClr val="000000"/>
                </a:solidFill>
                <a:latin typeface="Times New Roman" panose="02020603050405020304" pitchFamily="18" charset="0"/>
              </a:rPr>
              <a:t>Сгибатели плечевого сустава. </a:t>
            </a:r>
            <a:r>
              <a:rPr lang="ru-RU" dirty="0">
                <a:solidFill>
                  <a:srgbClr val="000000"/>
                </a:solidFill>
                <a:latin typeface="Times New Roman" panose="02020603050405020304" pitchFamily="18" charset="0"/>
              </a:rPr>
              <a:t>Выполнить ту же растяжку, что и для трехглавых мышц, но с выпрямленной конечностью. </a:t>
            </a:r>
          </a:p>
          <a:p>
            <a:r>
              <a:rPr lang="ru-RU" dirty="0">
                <a:solidFill>
                  <a:srgbClr val="000000"/>
                </a:solidFill>
                <a:latin typeface="Times New Roman" panose="02020603050405020304" pitchFamily="18" charset="0"/>
              </a:rPr>
              <a:t>Любую растяжку нужно держать минимум </a:t>
            </a:r>
            <a:r>
              <a:rPr lang="ru-RU" b="1" dirty="0">
                <a:solidFill>
                  <a:srgbClr val="000000"/>
                </a:solidFill>
                <a:latin typeface="Times New Roman" panose="02020603050405020304" pitchFamily="18" charset="0"/>
              </a:rPr>
              <a:t>15 секунд </a:t>
            </a:r>
            <a:r>
              <a:rPr lang="ru-RU" dirty="0">
                <a:solidFill>
                  <a:srgbClr val="000000"/>
                </a:solidFill>
                <a:latin typeface="Times New Roman" panose="02020603050405020304" pitchFamily="18" charset="0"/>
              </a:rPr>
              <a:t>и выполнять дважды. Растяжки выполняют до момента сопротивления или неподвижности, но ни в коем случае не продолжать их, если собака чувствует боль. Вышеизложенный режим поможет животным максимизировать свой потенциал и минимизировать риск возможных травм. Для животных с травмами нужна программа упражнений, разработанная физиотерапевтом. </a:t>
            </a:r>
            <a:endParaRPr lang="ru-RU" dirty="0"/>
          </a:p>
        </p:txBody>
      </p:sp>
    </p:spTree>
    <p:extLst>
      <p:ext uri="{BB962C8B-B14F-4D97-AF65-F5344CB8AC3E}">
        <p14:creationId xmlns:p14="http://schemas.microsoft.com/office/powerpoint/2010/main" val="20674809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692696"/>
            <a:ext cx="8352928" cy="5355312"/>
          </a:xfrm>
          <a:prstGeom prst="rect">
            <a:avLst/>
          </a:prstGeom>
        </p:spPr>
        <p:txBody>
          <a:bodyPr wrap="square">
            <a:spAutoFit/>
          </a:bodyPr>
          <a:lstStyle/>
          <a:p>
            <a:r>
              <a:rPr lang="ru-RU" b="1" dirty="0">
                <a:solidFill>
                  <a:srgbClr val="000000"/>
                </a:solidFill>
                <a:latin typeface="Times New Roman" panose="02020603050405020304" pitchFamily="18" charset="0"/>
              </a:rPr>
              <a:t>СТАРЫЕ СОБАКИ-КОМПАНЬОНЫ </a:t>
            </a:r>
            <a:endParaRPr lang="ru-RU" b="1" dirty="0" smtClean="0">
              <a:solidFill>
                <a:srgbClr val="000000"/>
              </a:solidFill>
              <a:latin typeface="Times New Roman" panose="02020603050405020304" pitchFamily="18" charset="0"/>
            </a:endParaRPr>
          </a:p>
          <a:p>
            <a:endParaRPr lang="ru-RU" dirty="0">
              <a:solidFill>
                <a:srgbClr val="000000"/>
              </a:solidFill>
              <a:latin typeface="Times New Roman" panose="02020603050405020304" pitchFamily="18" charset="0"/>
            </a:endParaRPr>
          </a:p>
          <a:p>
            <a:pPr algn="just"/>
            <a:r>
              <a:rPr lang="ru-RU" dirty="0">
                <a:solidFill>
                  <a:srgbClr val="000000"/>
                </a:solidFill>
                <a:latin typeface="Times New Roman" panose="02020603050405020304" pitchFamily="18" charset="0"/>
              </a:rPr>
              <a:t>Остеоартрит сильно калечит собак, но владелец может увеличить активность своей старой собаки. Короткие периоды активности в течение всего дня лучше подходят для собак с артритом, чем продолжительная физическая нагрузка. </a:t>
            </a:r>
          </a:p>
          <a:p>
            <a:pPr algn="just"/>
            <a:r>
              <a:rPr lang="ru-RU" i="1" dirty="0">
                <a:solidFill>
                  <a:srgbClr val="000000"/>
                </a:solidFill>
                <a:latin typeface="Times New Roman" panose="02020603050405020304" pitchFamily="18" charset="0"/>
              </a:rPr>
              <a:t>Ходьба </a:t>
            </a:r>
            <a:r>
              <a:rPr lang="ru-RU" dirty="0">
                <a:solidFill>
                  <a:srgbClr val="000000"/>
                </a:solidFill>
                <a:latin typeface="Times New Roman" panose="02020603050405020304" pitchFamily="18" charset="0"/>
              </a:rPr>
              <a:t>по </a:t>
            </a:r>
            <a:r>
              <a:rPr lang="ru-RU" dirty="0" err="1">
                <a:solidFill>
                  <a:srgbClr val="000000"/>
                </a:solidFill>
                <a:latin typeface="Times New Roman" panose="02020603050405020304" pitchFamily="18" charset="0"/>
              </a:rPr>
              <a:t>среднехолмистой</a:t>
            </a:r>
            <a:r>
              <a:rPr lang="ru-RU" dirty="0">
                <a:solidFill>
                  <a:srgbClr val="000000"/>
                </a:solidFill>
                <a:latin typeface="Times New Roman" panose="02020603050405020304" pitchFamily="18" charset="0"/>
              </a:rPr>
              <a:t> местности (помогает растянуть все суставы, для которых необходимо питание). </a:t>
            </a:r>
          </a:p>
          <a:p>
            <a:pPr algn="just"/>
            <a:r>
              <a:rPr lang="ru-RU" i="1" dirty="0">
                <a:solidFill>
                  <a:srgbClr val="000000"/>
                </a:solidFill>
                <a:latin typeface="Times New Roman" panose="02020603050405020304" pitchFamily="18" charset="0"/>
              </a:rPr>
              <a:t>Плавание </a:t>
            </a:r>
            <a:r>
              <a:rPr lang="ru-RU" dirty="0">
                <a:solidFill>
                  <a:srgbClr val="000000"/>
                </a:solidFill>
                <a:latin typeface="Times New Roman" panose="02020603050405020304" pitchFamily="18" charset="0"/>
              </a:rPr>
              <a:t>(прекрасное и легкое для суставов упражнение, которое приводит к хорошему состоянию без сильных нагрузок на больные суставы) </a:t>
            </a:r>
          </a:p>
          <a:p>
            <a:pPr algn="just"/>
            <a:r>
              <a:rPr lang="ru-RU" i="1" dirty="0">
                <a:solidFill>
                  <a:srgbClr val="000000"/>
                </a:solidFill>
                <a:latin typeface="Times New Roman" panose="02020603050405020304" pitchFamily="18" charset="0"/>
              </a:rPr>
              <a:t>Ползание </a:t>
            </a:r>
            <a:r>
              <a:rPr lang="ru-RU" dirty="0">
                <a:solidFill>
                  <a:srgbClr val="000000"/>
                </a:solidFill>
                <a:latin typeface="Times New Roman" panose="02020603050405020304" pitchFamily="18" charset="0"/>
              </a:rPr>
              <a:t>(ползание по туннелям, или под скамейкой, или кроватью позволяет согнуть все суставы) </a:t>
            </a:r>
          </a:p>
          <a:p>
            <a:pPr algn="just"/>
            <a:r>
              <a:rPr lang="ru-RU" i="1" dirty="0">
                <a:solidFill>
                  <a:srgbClr val="000000"/>
                </a:solidFill>
                <a:latin typeface="Times New Roman" panose="02020603050405020304" pitchFamily="18" charset="0"/>
              </a:rPr>
              <a:t>Увеличение подвижности и растяжки </a:t>
            </a:r>
            <a:r>
              <a:rPr lang="ru-RU" dirty="0">
                <a:solidFill>
                  <a:srgbClr val="000000"/>
                </a:solidFill>
                <a:latin typeface="Times New Roman" panose="02020603050405020304" pitchFamily="18" charset="0"/>
              </a:rPr>
              <a:t>(см. растяжки для задних и передних конечностей). </a:t>
            </a:r>
          </a:p>
          <a:p>
            <a:pPr algn="just"/>
            <a:r>
              <a:rPr lang="ru-RU" i="1" dirty="0">
                <a:solidFill>
                  <a:srgbClr val="000000"/>
                </a:solidFill>
                <a:latin typeface="Times New Roman" panose="02020603050405020304" pitchFamily="18" charset="0"/>
              </a:rPr>
              <a:t>Тепло и холод. </a:t>
            </a:r>
            <a:r>
              <a:rPr lang="ru-RU" dirty="0">
                <a:solidFill>
                  <a:srgbClr val="000000"/>
                </a:solidFill>
                <a:latin typeface="Times New Roman" panose="02020603050405020304" pitchFamily="18" charset="0"/>
              </a:rPr>
              <a:t>Для общего снятия боли и скованности лучше всего подходит тепло (грелки с горячей водой, согревающие прокладки, электрические одеяла, теплый пол и на- </a:t>
            </a:r>
            <a:r>
              <a:rPr lang="ru-RU" dirty="0" err="1">
                <a:solidFill>
                  <a:srgbClr val="000000"/>
                </a:solidFill>
                <a:latin typeface="Times New Roman" panose="02020603050405020304" pitchFamily="18" charset="0"/>
              </a:rPr>
              <a:t>крывание</a:t>
            </a:r>
            <a:r>
              <a:rPr lang="ru-RU" dirty="0">
                <a:solidFill>
                  <a:srgbClr val="000000"/>
                </a:solidFill>
                <a:latin typeface="Times New Roman" panose="02020603050405020304" pitchFamily="18" charset="0"/>
              </a:rPr>
              <a:t> одеялом). Однако при отечности сустава или после недавней травмы (в течение 48 часов) лучше применять холод (пузыри со льдом). Но следует помнить важную предосторожность — лед нельзя держать больше 20 минут, иначе последует обратный эффект, который вызовет больший отек. </a:t>
            </a:r>
            <a:endParaRPr lang="ru-RU" dirty="0"/>
          </a:p>
        </p:txBody>
      </p:sp>
    </p:spTree>
    <p:extLst>
      <p:ext uri="{BB962C8B-B14F-4D97-AF65-F5344CB8AC3E}">
        <p14:creationId xmlns:p14="http://schemas.microsoft.com/office/powerpoint/2010/main" val="1308158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5576" y="404664"/>
            <a:ext cx="7992888" cy="5632311"/>
          </a:xfrm>
          <a:prstGeom prst="rect">
            <a:avLst/>
          </a:prstGeom>
        </p:spPr>
        <p:txBody>
          <a:bodyPr wrap="square">
            <a:spAutoFit/>
          </a:bodyPr>
          <a:lstStyle/>
          <a:p>
            <a:r>
              <a:rPr lang="ru-RU" b="1" dirty="0">
                <a:solidFill>
                  <a:srgbClr val="000000"/>
                </a:solidFill>
                <a:latin typeface="Times New Roman" panose="02020603050405020304" pitchFamily="18" charset="0"/>
              </a:rPr>
              <a:t>СТАРЫЕ СОБАКИ-КОМПАНЬОНЫ </a:t>
            </a:r>
            <a:endParaRPr lang="ru-RU" b="1" dirty="0" smtClean="0">
              <a:solidFill>
                <a:srgbClr val="000000"/>
              </a:solidFill>
              <a:latin typeface="Times New Roman" panose="02020603050405020304" pitchFamily="18" charset="0"/>
            </a:endParaRPr>
          </a:p>
          <a:p>
            <a:endParaRPr lang="ru-RU" dirty="0">
              <a:solidFill>
                <a:srgbClr val="000000"/>
              </a:solidFill>
              <a:latin typeface="Times New Roman" panose="02020603050405020304" pitchFamily="18" charset="0"/>
            </a:endParaRPr>
          </a:p>
          <a:p>
            <a:r>
              <a:rPr lang="ru-RU" dirty="0">
                <a:solidFill>
                  <a:srgbClr val="000000"/>
                </a:solidFill>
                <a:latin typeface="Times New Roman" panose="02020603050405020304" pitchFamily="18" charset="0"/>
              </a:rPr>
              <a:t>Остеоартрит сильно калечит собак, но владелец может увеличить активность своей старой собаки. Короткие периоды активности в течение всего дня лучше подходят для собак с артритом, чем продолжительная физическая нагрузка. </a:t>
            </a:r>
          </a:p>
          <a:p>
            <a:r>
              <a:rPr lang="ru-RU" b="1" i="1" dirty="0">
                <a:solidFill>
                  <a:srgbClr val="000000"/>
                </a:solidFill>
                <a:latin typeface="Times New Roman" panose="02020603050405020304" pitchFamily="18" charset="0"/>
              </a:rPr>
              <a:t>Ходьба</a:t>
            </a:r>
            <a:r>
              <a:rPr lang="ru-RU" i="1" dirty="0">
                <a:solidFill>
                  <a:srgbClr val="000000"/>
                </a:solidFill>
                <a:latin typeface="Times New Roman" panose="02020603050405020304" pitchFamily="18" charset="0"/>
              </a:rPr>
              <a:t> </a:t>
            </a:r>
            <a:r>
              <a:rPr lang="ru-RU" dirty="0">
                <a:solidFill>
                  <a:srgbClr val="000000"/>
                </a:solidFill>
                <a:latin typeface="Times New Roman" panose="02020603050405020304" pitchFamily="18" charset="0"/>
              </a:rPr>
              <a:t>по </a:t>
            </a:r>
            <a:r>
              <a:rPr lang="ru-RU" dirty="0" err="1">
                <a:solidFill>
                  <a:srgbClr val="000000"/>
                </a:solidFill>
                <a:latin typeface="Times New Roman" panose="02020603050405020304" pitchFamily="18" charset="0"/>
              </a:rPr>
              <a:t>среднехолмистой</a:t>
            </a:r>
            <a:r>
              <a:rPr lang="ru-RU" dirty="0">
                <a:solidFill>
                  <a:srgbClr val="000000"/>
                </a:solidFill>
                <a:latin typeface="Times New Roman" panose="02020603050405020304" pitchFamily="18" charset="0"/>
              </a:rPr>
              <a:t> местности (помогает растянуть все суставы, для которых необходимо питание). </a:t>
            </a:r>
          </a:p>
          <a:p>
            <a:r>
              <a:rPr lang="ru-RU" b="1" i="1" dirty="0">
                <a:solidFill>
                  <a:srgbClr val="000000"/>
                </a:solidFill>
                <a:latin typeface="Times New Roman" panose="02020603050405020304" pitchFamily="18" charset="0"/>
              </a:rPr>
              <a:t>Плавание</a:t>
            </a:r>
            <a:r>
              <a:rPr lang="ru-RU" i="1" dirty="0">
                <a:solidFill>
                  <a:srgbClr val="000000"/>
                </a:solidFill>
                <a:latin typeface="Times New Roman" panose="02020603050405020304" pitchFamily="18" charset="0"/>
              </a:rPr>
              <a:t> </a:t>
            </a:r>
            <a:r>
              <a:rPr lang="ru-RU" dirty="0">
                <a:solidFill>
                  <a:srgbClr val="000000"/>
                </a:solidFill>
                <a:latin typeface="Times New Roman" panose="02020603050405020304" pitchFamily="18" charset="0"/>
              </a:rPr>
              <a:t>(прекрасное и легкое для суставов упражнение, которое приводит к хорошему состоянию без сильных нагрузок на больные суставы) </a:t>
            </a:r>
          </a:p>
          <a:p>
            <a:r>
              <a:rPr lang="ru-RU" b="1" i="1" dirty="0">
                <a:solidFill>
                  <a:srgbClr val="000000"/>
                </a:solidFill>
                <a:latin typeface="Times New Roman" panose="02020603050405020304" pitchFamily="18" charset="0"/>
              </a:rPr>
              <a:t>Ползание</a:t>
            </a:r>
            <a:r>
              <a:rPr lang="ru-RU" i="1" dirty="0">
                <a:solidFill>
                  <a:srgbClr val="000000"/>
                </a:solidFill>
                <a:latin typeface="Times New Roman" panose="02020603050405020304" pitchFamily="18" charset="0"/>
              </a:rPr>
              <a:t> </a:t>
            </a:r>
            <a:r>
              <a:rPr lang="ru-RU" dirty="0">
                <a:solidFill>
                  <a:srgbClr val="000000"/>
                </a:solidFill>
                <a:latin typeface="Times New Roman" panose="02020603050405020304" pitchFamily="18" charset="0"/>
              </a:rPr>
              <a:t>(ползание по туннелям, или под скамейкой, или кроватью позволяет согнуть все суставы) </a:t>
            </a:r>
          </a:p>
          <a:p>
            <a:r>
              <a:rPr lang="ru-RU" i="1" dirty="0">
                <a:solidFill>
                  <a:srgbClr val="000000"/>
                </a:solidFill>
                <a:latin typeface="Times New Roman" panose="02020603050405020304" pitchFamily="18" charset="0"/>
              </a:rPr>
              <a:t>Увеличение подвижности и растяжки </a:t>
            </a:r>
            <a:r>
              <a:rPr lang="ru-RU" dirty="0">
                <a:solidFill>
                  <a:srgbClr val="000000"/>
                </a:solidFill>
                <a:latin typeface="Times New Roman" panose="02020603050405020304" pitchFamily="18" charset="0"/>
              </a:rPr>
              <a:t>(см. растяжки для задних и передних конечностей). </a:t>
            </a:r>
          </a:p>
          <a:p>
            <a:pPr algn="just"/>
            <a:r>
              <a:rPr lang="ru-RU" b="1" i="1" dirty="0">
                <a:solidFill>
                  <a:srgbClr val="000000"/>
                </a:solidFill>
                <a:latin typeface="Times New Roman" panose="02020603050405020304" pitchFamily="18" charset="0"/>
              </a:rPr>
              <a:t>Тепло и холод</a:t>
            </a:r>
            <a:r>
              <a:rPr lang="ru-RU" i="1" dirty="0">
                <a:solidFill>
                  <a:srgbClr val="000000"/>
                </a:solidFill>
                <a:latin typeface="Times New Roman" panose="02020603050405020304" pitchFamily="18" charset="0"/>
              </a:rPr>
              <a:t>. </a:t>
            </a:r>
            <a:r>
              <a:rPr lang="ru-RU" dirty="0">
                <a:solidFill>
                  <a:srgbClr val="000000"/>
                </a:solidFill>
                <a:latin typeface="Times New Roman" panose="02020603050405020304" pitchFamily="18" charset="0"/>
              </a:rPr>
              <a:t>Для общего снятия боли и скованности лучше всего подходит тепло (грелки с горячей водой, согревающие прокладки, электрические одеяла, теплый пол и </a:t>
            </a:r>
            <a:r>
              <a:rPr lang="ru-RU" dirty="0" smtClean="0">
                <a:solidFill>
                  <a:srgbClr val="000000"/>
                </a:solidFill>
                <a:latin typeface="Times New Roman" panose="02020603050405020304" pitchFamily="18" charset="0"/>
              </a:rPr>
              <a:t>накрывание </a:t>
            </a:r>
            <a:r>
              <a:rPr lang="ru-RU" dirty="0">
                <a:solidFill>
                  <a:srgbClr val="000000"/>
                </a:solidFill>
                <a:latin typeface="Times New Roman" panose="02020603050405020304" pitchFamily="18" charset="0"/>
              </a:rPr>
              <a:t>одеялом). Однако при отечности сустава или после недавней травмы (в течение 48 часов) лучше применять холод (пузыри со льдом). Но следует помнить важную предосторожность — лед нельзя держать больше 20 минут, иначе последует обратный эффект, который вызовет больший отек. </a:t>
            </a:r>
            <a:endParaRPr lang="ru-RU" dirty="0"/>
          </a:p>
        </p:txBody>
      </p:sp>
    </p:spTree>
    <p:extLst>
      <p:ext uri="{BB962C8B-B14F-4D97-AF65-F5344CB8AC3E}">
        <p14:creationId xmlns:p14="http://schemas.microsoft.com/office/powerpoint/2010/main" val="23088738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827584" y="908720"/>
            <a:ext cx="7848872" cy="5416868"/>
          </a:xfrm>
          <a:prstGeom prst="rect">
            <a:avLst/>
          </a:prstGeom>
        </p:spPr>
        <p:txBody>
          <a:bodyPr wrap="square">
            <a:spAutoFit/>
          </a:bodyPr>
          <a:lstStyle/>
          <a:p>
            <a:r>
              <a:rPr lang="ru-RU" sz="2000" b="1" dirty="0">
                <a:solidFill>
                  <a:srgbClr val="000000"/>
                </a:solidFill>
                <a:latin typeface="Times New Roman" panose="02020603050405020304" pitchFamily="18" charset="0"/>
              </a:rPr>
              <a:t>ТЕРМОЛЕЧЕНИЕ </a:t>
            </a:r>
            <a:endParaRPr lang="ru-RU" sz="2000" b="1" dirty="0" smtClean="0">
              <a:solidFill>
                <a:srgbClr val="000000"/>
              </a:solidFill>
              <a:latin typeface="Times New Roman" panose="02020603050405020304" pitchFamily="18" charset="0"/>
            </a:endParaRPr>
          </a:p>
          <a:p>
            <a:endParaRPr lang="ru-RU" sz="2000" dirty="0">
              <a:solidFill>
                <a:srgbClr val="000000"/>
              </a:solidFill>
              <a:latin typeface="Times New Roman" panose="02020603050405020304" pitchFamily="18" charset="0"/>
            </a:endParaRPr>
          </a:p>
          <a:p>
            <a:pPr algn="just"/>
            <a:r>
              <a:rPr lang="ru-RU" dirty="0">
                <a:solidFill>
                  <a:srgbClr val="000000"/>
                </a:solidFill>
                <a:latin typeface="Times New Roman" panose="02020603050405020304" pitchFamily="18" charset="0"/>
              </a:rPr>
              <a:t>Термолечением, или термотерапией, называется применение различных приспособлений, дающих в той или иной мере сухое тепловое или холодное воздействие на отдельные участки организма. </a:t>
            </a:r>
          </a:p>
          <a:p>
            <a:pPr algn="just"/>
            <a:r>
              <a:rPr lang="ru-RU" dirty="0">
                <a:solidFill>
                  <a:srgbClr val="000000"/>
                </a:solidFill>
                <a:latin typeface="Times New Roman" panose="02020603050405020304" pitchFamily="18" charset="0"/>
              </a:rPr>
              <a:t>В качестве источника сухого термического воздействия для процедур применяют горячий воздух, песок, парафин, специальные грелки и охладители. </a:t>
            </a:r>
            <a:endParaRPr lang="ru-RU" dirty="0" smtClean="0">
              <a:solidFill>
                <a:srgbClr val="000000"/>
              </a:solidFill>
              <a:latin typeface="Times New Roman" panose="02020603050405020304" pitchFamily="18" charset="0"/>
            </a:endParaRPr>
          </a:p>
          <a:p>
            <a:pPr algn="just"/>
            <a:endParaRPr lang="ru-RU" dirty="0">
              <a:solidFill>
                <a:srgbClr val="000000"/>
              </a:solidFill>
              <a:latin typeface="Times New Roman" panose="02020603050405020304" pitchFamily="18" charset="0"/>
            </a:endParaRPr>
          </a:p>
          <a:p>
            <a:pPr algn="just"/>
            <a:r>
              <a:rPr lang="ru-RU" b="1" dirty="0">
                <a:solidFill>
                  <a:srgbClr val="000000"/>
                </a:solidFill>
                <a:latin typeface="Times New Roman" panose="02020603050405020304" pitchFamily="18" charset="0"/>
              </a:rPr>
              <a:t>Физиологическое действие теплолечения </a:t>
            </a:r>
            <a:r>
              <a:rPr lang="ru-RU" dirty="0">
                <a:solidFill>
                  <a:srgbClr val="000000"/>
                </a:solidFill>
                <a:latin typeface="Times New Roman" panose="02020603050405020304" pitchFamily="18" charset="0"/>
              </a:rPr>
              <a:t>. </a:t>
            </a:r>
          </a:p>
          <a:p>
            <a:pPr algn="just"/>
            <a:r>
              <a:rPr lang="ru-RU" dirty="0">
                <a:solidFill>
                  <a:srgbClr val="000000"/>
                </a:solidFill>
                <a:latin typeface="Times New Roman" panose="02020603050405020304" pitchFamily="18" charset="0"/>
              </a:rPr>
              <a:t>Местное действие тепла вызывает согревание кожи и подлежащих тканей, в результате чего происходит расширение поверхностных и отчасти глубоких сосудов. Тепло увеличивает прилив артериальной крови и усиливает </a:t>
            </a:r>
            <a:r>
              <a:rPr lang="ru-RU" dirty="0" err="1">
                <a:solidFill>
                  <a:srgbClr val="000000"/>
                </a:solidFill>
                <a:latin typeface="Times New Roman" panose="02020603050405020304" pitchFamily="18" charset="0"/>
              </a:rPr>
              <a:t>лимфообращение</a:t>
            </a:r>
            <a:r>
              <a:rPr lang="ru-RU" dirty="0">
                <a:solidFill>
                  <a:srgbClr val="000000"/>
                </a:solidFill>
                <a:latin typeface="Times New Roman" panose="02020603050405020304" pitchFamily="18" charset="0"/>
              </a:rPr>
              <a:t>; уменьшает болевые ощущения; усиливает рассасывание воспалительных продуктов; стимулирует рост и регенерацию тканей. </a:t>
            </a:r>
          </a:p>
          <a:p>
            <a:pPr algn="just"/>
            <a:r>
              <a:rPr lang="ru-RU" dirty="0">
                <a:solidFill>
                  <a:srgbClr val="000000"/>
                </a:solidFill>
                <a:latin typeface="Times New Roman" panose="02020603050405020304" pitchFamily="18" charset="0"/>
              </a:rPr>
              <a:t>Местное действие холода, наоборот, вызывает охлаждение кожи и подлежащих тканей. Сосуды в первый период суживаются; впоследствии сосуды снова расширяются - наступает венозная гиперемия; уменьшаются процессы всасывания; замедляется экссудация. </a:t>
            </a:r>
            <a:endParaRPr lang="ru-RU" dirty="0"/>
          </a:p>
        </p:txBody>
      </p:sp>
    </p:spTree>
    <p:extLst>
      <p:ext uri="{BB962C8B-B14F-4D97-AF65-F5344CB8AC3E}">
        <p14:creationId xmlns:p14="http://schemas.microsoft.com/office/powerpoint/2010/main" val="42005280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764704"/>
            <a:ext cx="7776864" cy="5078313"/>
          </a:xfrm>
          <a:prstGeom prst="rect">
            <a:avLst/>
          </a:prstGeom>
        </p:spPr>
        <p:txBody>
          <a:bodyPr wrap="square">
            <a:spAutoFit/>
          </a:bodyPr>
          <a:lstStyle/>
          <a:p>
            <a:r>
              <a:rPr lang="ru-RU" b="1" dirty="0">
                <a:solidFill>
                  <a:srgbClr val="000000"/>
                </a:solidFill>
                <a:latin typeface="Times New Roman" panose="02020603050405020304" pitchFamily="18" charset="0"/>
              </a:rPr>
              <a:t>Термолечение воздухом </a:t>
            </a:r>
            <a:endParaRPr lang="ru-RU" b="1" dirty="0" smtClean="0">
              <a:solidFill>
                <a:srgbClr val="000000"/>
              </a:solidFill>
              <a:latin typeface="Times New Roman" panose="02020603050405020304" pitchFamily="18" charset="0"/>
            </a:endParaRPr>
          </a:p>
          <a:p>
            <a:endParaRPr lang="ru-RU" dirty="0">
              <a:solidFill>
                <a:srgbClr val="000000"/>
              </a:solidFill>
              <a:latin typeface="Times New Roman" panose="02020603050405020304" pitchFamily="18" charset="0"/>
            </a:endParaRPr>
          </a:p>
          <a:p>
            <a:pPr algn="just"/>
            <a:r>
              <a:rPr lang="ru-RU" b="1" dirty="0">
                <a:solidFill>
                  <a:srgbClr val="000000"/>
                </a:solidFill>
                <a:latin typeface="Times New Roman" panose="02020603050405020304" pitchFamily="18" charset="0"/>
              </a:rPr>
              <a:t>Методика </a:t>
            </a:r>
            <a:r>
              <a:rPr lang="ru-RU" b="1" dirty="0" err="1">
                <a:solidFill>
                  <a:srgbClr val="000000"/>
                </a:solidFill>
                <a:latin typeface="Times New Roman" panose="02020603050405020304" pitchFamily="18" charset="0"/>
              </a:rPr>
              <a:t>термолечебных</a:t>
            </a:r>
            <a:r>
              <a:rPr lang="ru-RU" b="1" dirty="0">
                <a:solidFill>
                  <a:srgbClr val="000000"/>
                </a:solidFill>
                <a:latin typeface="Times New Roman" panose="02020603050405020304" pitchFamily="18" charset="0"/>
              </a:rPr>
              <a:t> процедур</a:t>
            </a:r>
            <a:r>
              <a:rPr lang="ru-RU" dirty="0">
                <a:solidFill>
                  <a:srgbClr val="000000"/>
                </a:solidFill>
                <a:latin typeface="Times New Roman" panose="02020603050405020304" pitchFamily="18" charset="0"/>
              </a:rPr>
              <a:t>. Горячий воздух, получаемый от специальных обогревательных приспособлений, применяется для прогревания отдельных участков тела. Наиболее удобным источником горячего воздуха является аппарат «ФЕН» (названный по наименованию горячих ветров - фенов). </a:t>
            </a:r>
          </a:p>
          <a:p>
            <a:pPr algn="just"/>
            <a:r>
              <a:rPr lang="ru-RU" dirty="0">
                <a:solidFill>
                  <a:srgbClr val="000000"/>
                </a:solidFill>
                <a:latin typeface="Times New Roman" panose="02020603050405020304" pitchFamily="18" charset="0"/>
              </a:rPr>
              <a:t>В этом аппарате при помощи электрического вентилятора струю воздуха прогоняют вдоль проволочной спирали, нагреваемой электрическим током. Струя воздуха, выходящая из </a:t>
            </a:r>
            <a:r>
              <a:rPr lang="ru-RU" dirty="0" smtClean="0">
                <a:solidFill>
                  <a:srgbClr val="000000"/>
                </a:solidFill>
                <a:latin typeface="Times New Roman" panose="02020603050405020304" pitchFamily="18" charset="0"/>
              </a:rPr>
              <a:t>аппарата</a:t>
            </a:r>
            <a:r>
              <a:rPr lang="ru-RU" dirty="0">
                <a:solidFill>
                  <a:srgbClr val="000000"/>
                </a:solidFill>
                <a:latin typeface="Times New Roman" panose="02020603050405020304" pitchFamily="18" charset="0"/>
              </a:rPr>
              <a:t>, имеет значительную силу и нагрев. </a:t>
            </a:r>
          </a:p>
          <a:p>
            <a:pPr algn="just"/>
            <a:r>
              <a:rPr lang="ru-RU" dirty="0">
                <a:solidFill>
                  <a:srgbClr val="000000"/>
                </a:solidFill>
                <a:latin typeface="Times New Roman" panose="02020603050405020304" pitchFamily="18" charset="0"/>
              </a:rPr>
              <a:t>Струя воздуха при лечении феном, кроме теплового действия, оказывает и механическо-массирующее действие. Расстояние от аппарата до тела берут 10—15 см. Время процедуры 10-15 минут. В зависимости от напряжения в сети расстояние можно менять. Для правильного определения расстояния надо на кожу, куда направляют струю горячего воздуха, приложить термометр и довести температуру до 50 - 55 °С, а затем постепенно, приближая ФЕН к телу, к концу процедуры довести температуру до 70 - 80 °С. </a:t>
            </a:r>
            <a:endParaRPr lang="ru-RU" dirty="0"/>
          </a:p>
        </p:txBody>
      </p:sp>
    </p:spTree>
    <p:extLst>
      <p:ext uri="{BB962C8B-B14F-4D97-AF65-F5344CB8AC3E}">
        <p14:creationId xmlns:p14="http://schemas.microsoft.com/office/powerpoint/2010/main" val="93855711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332656"/>
            <a:ext cx="7992888" cy="5970865"/>
          </a:xfrm>
          <a:prstGeom prst="rect">
            <a:avLst/>
          </a:prstGeom>
        </p:spPr>
        <p:txBody>
          <a:bodyPr wrap="square">
            <a:spAutoFit/>
          </a:bodyPr>
          <a:lstStyle/>
          <a:p>
            <a:r>
              <a:rPr lang="ru-RU" sz="2000" b="1" dirty="0">
                <a:solidFill>
                  <a:srgbClr val="000000"/>
                </a:solidFill>
                <a:latin typeface="Times New Roman" panose="02020603050405020304" pitchFamily="18" charset="0"/>
              </a:rPr>
              <a:t>Термолечение песком </a:t>
            </a:r>
            <a:endParaRPr lang="ru-RU" sz="2000" b="1" dirty="0" smtClean="0">
              <a:solidFill>
                <a:srgbClr val="000000"/>
              </a:solidFill>
              <a:latin typeface="Times New Roman" panose="02020603050405020304" pitchFamily="18" charset="0"/>
            </a:endParaRPr>
          </a:p>
          <a:p>
            <a:endParaRPr lang="ru-RU" sz="2000" b="1" dirty="0">
              <a:solidFill>
                <a:srgbClr val="000000"/>
              </a:solidFill>
              <a:latin typeface="Times New Roman" panose="02020603050405020304" pitchFamily="18" charset="0"/>
            </a:endParaRPr>
          </a:p>
          <a:p>
            <a:r>
              <a:rPr lang="ru-RU" dirty="0">
                <a:solidFill>
                  <a:srgbClr val="000000"/>
                </a:solidFill>
                <a:latin typeface="Times New Roman" panose="02020603050405020304" pitchFamily="18" charset="0"/>
              </a:rPr>
              <a:t>Песок применяют для прогревания преимущественно отдельных участков тела после предварительного подогревания до определенной температуры. </a:t>
            </a:r>
          </a:p>
          <a:p>
            <a:pPr algn="just"/>
            <a:r>
              <a:rPr lang="ru-RU" dirty="0">
                <a:solidFill>
                  <a:srgbClr val="000000"/>
                </a:solidFill>
                <a:latin typeface="Times New Roman" panose="02020603050405020304" pitchFamily="18" charset="0"/>
              </a:rPr>
              <a:t>Для процедур берут песок однородный, мелкий. Лучше его просеять через мелкое сито для удаления крупных частиц и камешков. Для фиксации песка в определенных участках конечности необходимо иметь матерчатый рукав (парусина), диаметр которого даст возможность одеть его на конечность. Рукав должен иметь по концам кисетную завязку. Вместо рукава можно использовать кусок парусины, который оборачивают вокруг конечности, и концы закрепляют булавками. </a:t>
            </a:r>
          </a:p>
          <a:p>
            <a:pPr algn="just"/>
            <a:r>
              <a:rPr lang="ru-RU" dirty="0">
                <a:solidFill>
                  <a:srgbClr val="000000"/>
                </a:solidFill>
                <a:latin typeface="Times New Roman" panose="02020603050405020304" pitchFamily="18" charset="0"/>
              </a:rPr>
              <a:t>Матерчатый рукав одевают на больной участок конечности, и нижнюю его сторону завязывают. Подогретый до температуры 40° песок насыпают между рукавом и конечностью. Слой песка должен быть не меньше 5 см. Затем конечность обертывают слоем клеенки. Для более длительного сохранения тепла все нижележащие слои укрывают соответствующего размера куском суконной попоны, одеяла или стеганой компрессной ватой и фиксируют бинтом. Время процедуры вначале - до 30 минут, последующие процедуры постепенно по времени удлиняют и доводят до 1 часа. Температуру песка также повышают до 60—65°С. Для других участков применяют подушки с песком. </a:t>
            </a:r>
            <a:endParaRPr lang="ru-RU" dirty="0"/>
          </a:p>
        </p:txBody>
      </p:sp>
    </p:spTree>
    <p:extLst>
      <p:ext uri="{BB962C8B-B14F-4D97-AF65-F5344CB8AC3E}">
        <p14:creationId xmlns:p14="http://schemas.microsoft.com/office/powerpoint/2010/main" val="24410273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229600" cy="1143000"/>
          </a:xfrm>
        </p:spPr>
        <p:txBody>
          <a:bodyPr/>
          <a:lstStyle/>
          <a:p>
            <a:pPr algn="ctr"/>
            <a:r>
              <a:rPr lang="ru-RU" dirty="0"/>
              <a:t>Светолечение (фототерапия)</a:t>
            </a:r>
          </a:p>
        </p:txBody>
      </p:sp>
      <p:sp>
        <p:nvSpPr>
          <p:cNvPr id="5" name="Объект 4"/>
          <p:cNvSpPr>
            <a:spLocks noGrp="1"/>
          </p:cNvSpPr>
          <p:nvPr>
            <p:ph sz="quarter" idx="2"/>
          </p:nvPr>
        </p:nvSpPr>
        <p:spPr>
          <a:xfrm>
            <a:off x="251520" y="1444294"/>
            <a:ext cx="4464496" cy="5153058"/>
          </a:xfrm>
        </p:spPr>
        <p:txBody>
          <a:bodyPr>
            <a:noAutofit/>
          </a:bodyPr>
          <a:lstStyle/>
          <a:p>
            <a:r>
              <a:rPr lang="ru-RU" sz="2800" dirty="0">
                <a:latin typeface="Times New Roman" panose="02020603050405020304" pitchFamily="18" charset="0"/>
                <a:cs typeface="Times New Roman" panose="02020603050405020304" pitchFamily="18" charset="0"/>
              </a:rPr>
              <a:t>Для лечения и профилактики болезней используют видимые, </a:t>
            </a:r>
            <a:r>
              <a:rPr lang="ru-RU" sz="2800" dirty="0" smtClean="0">
                <a:latin typeface="Times New Roman" panose="02020603050405020304" pitchFamily="18" charset="0"/>
                <a:cs typeface="Times New Roman" panose="02020603050405020304" pitchFamily="18" charset="0"/>
              </a:rPr>
              <a:t>ультрафиолетовые </a:t>
            </a:r>
            <a:r>
              <a:rPr lang="ru-RU" sz="2800" dirty="0">
                <a:latin typeface="Times New Roman" panose="02020603050405020304" pitchFamily="18" charset="0"/>
                <a:cs typeface="Times New Roman" panose="02020603050405020304" pitchFamily="18" charset="0"/>
              </a:rPr>
              <a:t>и инфракрасные лучи, естественный источник которых — энергия солнца, </a:t>
            </a:r>
            <a:r>
              <a:rPr lang="ru-RU" sz="2800" dirty="0" smtClean="0">
                <a:latin typeface="Times New Roman" panose="02020603050405020304" pitchFamily="18" charset="0"/>
                <a:cs typeface="Times New Roman" panose="02020603050405020304" pitchFamily="18" charset="0"/>
              </a:rPr>
              <a:t>а искусственный </a:t>
            </a:r>
            <a:r>
              <a:rPr lang="ru-RU" sz="2800" dirty="0">
                <a:latin typeface="Times New Roman" panose="02020603050405020304" pitchFamily="18" charset="0"/>
                <a:cs typeface="Times New Roman" panose="02020603050405020304" pitchFamily="18" charset="0"/>
              </a:rPr>
              <a:t>— специальные лампы и аппараты.</a:t>
            </a:r>
          </a:p>
        </p:txBody>
      </p:sp>
      <p:sp>
        <p:nvSpPr>
          <p:cNvPr id="3" name="Объект 2"/>
          <p:cNvSpPr>
            <a:spLocks noGrp="1"/>
          </p:cNvSpPr>
          <p:nvPr>
            <p:ph sz="quarter" idx="4"/>
          </p:nvPr>
        </p:nvSpPr>
        <p:spPr/>
        <p:txBody>
          <a:bodyPr/>
          <a:lstStyle/>
          <a:p>
            <a:endParaRPr lang="ru-RU"/>
          </a:p>
        </p:txBody>
      </p:sp>
    </p:spTree>
    <p:extLst>
      <p:ext uri="{BB962C8B-B14F-4D97-AF65-F5344CB8AC3E}">
        <p14:creationId xmlns:p14="http://schemas.microsoft.com/office/powerpoint/2010/main" val="80993087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908720"/>
            <a:ext cx="8280920" cy="3170099"/>
          </a:xfrm>
          <a:prstGeom prst="rect">
            <a:avLst/>
          </a:prstGeom>
        </p:spPr>
        <p:txBody>
          <a:bodyPr wrap="square">
            <a:spAutoFit/>
          </a:bodyPr>
          <a:lstStyle/>
          <a:p>
            <a:pPr algn="just"/>
            <a:r>
              <a:rPr lang="ru-RU" sz="2000" b="1" dirty="0">
                <a:solidFill>
                  <a:srgbClr val="000000"/>
                </a:solidFill>
                <a:latin typeface="Times New Roman" panose="02020603050405020304" pitchFamily="18" charset="0"/>
              </a:rPr>
              <a:t>Термолечение парафином </a:t>
            </a:r>
          </a:p>
          <a:p>
            <a:pPr algn="just"/>
            <a:r>
              <a:rPr lang="ru-RU" dirty="0">
                <a:solidFill>
                  <a:srgbClr val="000000"/>
                </a:solidFill>
                <a:latin typeface="Times New Roman" panose="02020603050405020304" pitchFamily="18" charset="0"/>
              </a:rPr>
              <a:t>Парафин применяют для тепловых процедур преимущественно на конечностях после подогревания его до 70 - 80°С. </a:t>
            </a:r>
          </a:p>
          <a:p>
            <a:pPr algn="just"/>
            <a:r>
              <a:rPr lang="ru-RU" dirty="0">
                <a:solidFill>
                  <a:srgbClr val="000000"/>
                </a:solidFill>
                <a:latin typeface="Times New Roman" panose="02020603050405020304" pitchFamily="18" charset="0"/>
              </a:rPr>
              <a:t>Для лечебных целей требуется брать парафин с температурой плавления 50 - 55°С. </a:t>
            </a:r>
          </a:p>
          <a:p>
            <a:pPr algn="just"/>
            <a:endParaRPr lang="ru-RU" dirty="0">
              <a:latin typeface="Times New Roman" panose="02020603050405020304" pitchFamily="18" charset="0"/>
            </a:endParaRPr>
          </a:p>
          <a:p>
            <a:pPr algn="just"/>
            <a:r>
              <a:rPr lang="ru-RU" b="1" dirty="0">
                <a:latin typeface="Times New Roman" panose="02020603050405020304" pitchFamily="18" charset="0"/>
              </a:rPr>
              <a:t>Наиболее часто применяют парафин способом смазывания и заливания. </a:t>
            </a:r>
          </a:p>
          <a:p>
            <a:pPr algn="just"/>
            <a:r>
              <a:rPr lang="ru-RU" b="1" dirty="0">
                <a:latin typeface="Times New Roman" panose="02020603050405020304" pitchFamily="18" charset="0"/>
              </a:rPr>
              <a:t>Способ </a:t>
            </a:r>
            <a:r>
              <a:rPr lang="ru-RU" b="1" dirty="0" smtClean="0">
                <a:latin typeface="Times New Roman" panose="02020603050405020304" pitchFamily="18" charset="0"/>
              </a:rPr>
              <a:t>смазывания</a:t>
            </a:r>
            <a:r>
              <a:rPr lang="ru-RU" dirty="0" smtClean="0">
                <a:latin typeface="Times New Roman" panose="02020603050405020304" pitchFamily="18" charset="0"/>
              </a:rPr>
              <a:t>. </a:t>
            </a:r>
            <a:r>
              <a:rPr lang="ru-RU" dirty="0">
                <a:latin typeface="Times New Roman" panose="02020603050405020304" pitchFamily="18" charset="0"/>
              </a:rPr>
              <a:t>Парафин, нагретый до 70°, плоской широкой кисточкой быстро намазывают на кожу слой за слоем. Толщину слоя наращивают до 2—3 см. Затем поверх парафина быстро накладывают сначала клеенку или вощеную бумагу, а затем слой серой ваты или слой куска сукна. Все это укрепляют сверху холщевым бинтом. </a:t>
            </a:r>
          </a:p>
        </p:txBody>
      </p:sp>
    </p:spTree>
    <p:extLst>
      <p:ext uri="{BB962C8B-B14F-4D97-AF65-F5344CB8AC3E}">
        <p14:creationId xmlns:p14="http://schemas.microsoft.com/office/powerpoint/2010/main" val="40993577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971600" y="764704"/>
            <a:ext cx="7632848" cy="3139321"/>
          </a:xfrm>
          <a:prstGeom prst="rect">
            <a:avLst/>
          </a:prstGeom>
        </p:spPr>
        <p:txBody>
          <a:bodyPr wrap="square">
            <a:spAutoFit/>
          </a:bodyPr>
          <a:lstStyle/>
          <a:p>
            <a:pPr algn="just"/>
            <a:r>
              <a:rPr lang="ru-RU" b="1" dirty="0">
                <a:latin typeface="Times New Roman" panose="02020603050405020304" pitchFamily="18" charset="0"/>
              </a:rPr>
              <a:t>Способ заливания</a:t>
            </a:r>
            <a:r>
              <a:rPr lang="ru-RU" dirty="0">
                <a:latin typeface="Times New Roman" panose="02020603050405020304" pitchFamily="18" charset="0"/>
              </a:rPr>
              <a:t>. Парафин, подогретый до 60°С, заливают между конечностью и рукавом из двусторонней клеенки. Рукав снизу предварительно завязывают. После заливки парафина, который должен образовать слой 2—3 см, завязывают и верхний конец рукава. Затем все это обертывают серой ватой или куском суконной попоны или одеяла и накладывают фиксирующую повязку. Парафин оставляют на больном участке от 1 до 12 часов. </a:t>
            </a:r>
          </a:p>
          <a:p>
            <a:pPr algn="just"/>
            <a:r>
              <a:rPr lang="ru-RU" dirty="0">
                <a:latin typeface="Times New Roman" panose="02020603050405020304" pitchFamily="18" charset="0"/>
              </a:rPr>
              <a:t>При последующих процедурах способом заливания температуру применяемого парафина увеличивают и доводят до 75°. Чтобы парафин не приставал к шерстному покрову, перед наложением или заливкой парафина кожу закрывают 1—2-мя слоями марли. </a:t>
            </a:r>
            <a:endParaRPr lang="ru-RU" dirty="0"/>
          </a:p>
        </p:txBody>
      </p:sp>
    </p:spTree>
    <p:extLst>
      <p:ext uri="{BB962C8B-B14F-4D97-AF65-F5344CB8AC3E}">
        <p14:creationId xmlns:p14="http://schemas.microsoft.com/office/powerpoint/2010/main" val="189800870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7584" y="197346"/>
            <a:ext cx="7776864" cy="4383782"/>
          </a:xfrm>
          <a:prstGeom prst="rect">
            <a:avLst/>
          </a:prstGeom>
        </p:spPr>
        <p:txBody>
          <a:bodyPr wrap="square">
            <a:spAutoFit/>
          </a:bodyPr>
          <a:lstStyle/>
          <a:p>
            <a:pPr algn="just"/>
            <a:r>
              <a:rPr lang="ru-RU" b="1" dirty="0">
                <a:solidFill>
                  <a:srgbClr val="000000"/>
                </a:solidFill>
                <a:latin typeface="Times New Roman" panose="02020603050405020304" pitchFamily="18" charset="0"/>
              </a:rPr>
              <a:t>Озокерит </a:t>
            </a:r>
            <a:r>
              <a:rPr lang="ru-RU" dirty="0">
                <a:solidFill>
                  <a:srgbClr val="000000"/>
                </a:solidFill>
                <a:latin typeface="Times New Roman" panose="02020603050405020304" pitchFamily="18" charset="0"/>
              </a:rPr>
              <a:t>— вещество очень близкое к парафину, но не белого, а черного цвета. Озокерит применяют двумя способами: способом аппликации и заливания. </a:t>
            </a:r>
          </a:p>
          <a:p>
            <a:pPr algn="just"/>
            <a:r>
              <a:rPr lang="ru-RU" b="1" dirty="0">
                <a:solidFill>
                  <a:srgbClr val="000000"/>
                </a:solidFill>
                <a:latin typeface="Times New Roman" panose="02020603050405020304" pitchFamily="18" charset="0"/>
              </a:rPr>
              <a:t>Способ аппликации </a:t>
            </a:r>
            <a:r>
              <a:rPr lang="ru-RU" dirty="0">
                <a:solidFill>
                  <a:srgbClr val="000000"/>
                </a:solidFill>
                <a:latin typeface="Times New Roman" panose="02020603050405020304" pitchFamily="18" charset="0"/>
              </a:rPr>
              <a:t>. Расплавленный озокерит сначала заливают в металлическую ванночку на кусок двусторонней клеенки. Клеенка должна быть больше размера ванночки на 19 см. Размер же ванночки выбирают по величине больного участка. Когда озокерит остынет до 55—60°С, его сверху накрывают 1 - 2-мя слоями марли, имеющей размеры клеенки. Затем, удерживая марлю, ванночку быстро опрокидывают на больной участок тела. Через 1 - 2 минуты ванночку удаляют, а сверху клеенки накладывают теплоизолирующий слой (попона, стеганая вата). </a:t>
            </a:r>
          </a:p>
          <a:p>
            <a:pPr algn="just"/>
            <a:r>
              <a:rPr lang="ru-RU" dirty="0">
                <a:solidFill>
                  <a:srgbClr val="000000"/>
                </a:solidFill>
                <a:latin typeface="Times New Roman" panose="02020603050405020304" pitchFamily="18" charset="0"/>
              </a:rPr>
              <a:t>Этот метод применяют на боковых и верхних участках туловища. При последующих процедурах температуру озокерита увеличивают до 70°. </a:t>
            </a:r>
            <a:endParaRPr lang="ru-RU" dirty="0" smtClean="0">
              <a:solidFill>
                <a:srgbClr val="000000"/>
              </a:solidFill>
              <a:latin typeface="Times New Roman" panose="02020603050405020304" pitchFamily="18" charset="0"/>
            </a:endParaRPr>
          </a:p>
          <a:p>
            <a:pPr algn="just"/>
            <a:endParaRPr lang="ru-RU" dirty="0">
              <a:solidFill>
                <a:srgbClr val="000000"/>
              </a:solidFill>
              <a:latin typeface="Times New Roman" panose="02020603050405020304" pitchFamily="18" charset="0"/>
            </a:endParaRPr>
          </a:p>
          <a:p>
            <a:pPr algn="just"/>
            <a:endParaRPr lang="ru-RU" dirty="0"/>
          </a:p>
        </p:txBody>
      </p:sp>
      <p:sp>
        <p:nvSpPr>
          <p:cNvPr id="8" name="Прямоугольник 7"/>
          <p:cNvSpPr/>
          <p:nvPr/>
        </p:nvSpPr>
        <p:spPr>
          <a:xfrm rot="10800000" flipV="1">
            <a:off x="4644008" y="4306164"/>
            <a:ext cx="3888432" cy="1754326"/>
          </a:xfrm>
          <a:prstGeom prst="rect">
            <a:avLst/>
          </a:prstGeom>
        </p:spPr>
        <p:txBody>
          <a:bodyPr wrap="square">
            <a:spAutoFit/>
          </a:bodyPr>
          <a:lstStyle/>
          <a:p>
            <a:r>
              <a:rPr lang="ru-RU" dirty="0"/>
              <a:t>Озокерит (от др.-греч. </a:t>
            </a:r>
            <a:r>
              <a:rPr lang="ru-RU" dirty="0" err="1"/>
              <a:t>ὄζω</a:t>
            </a:r>
            <a:r>
              <a:rPr lang="ru-RU" dirty="0"/>
              <a:t> — пахну и </a:t>
            </a:r>
            <a:r>
              <a:rPr lang="ru-RU" dirty="0" err="1"/>
              <a:t>κηρός</a:t>
            </a:r>
            <a:r>
              <a:rPr lang="ru-RU" dirty="0"/>
              <a:t> — воск), или горный воск, — природный углеводород из группы нефти, по другим данным — из группы нефтяных битумов</a:t>
            </a:r>
            <a:r>
              <a:rPr lang="ru-RU" dirty="0" smtClean="0"/>
              <a:t>.</a:t>
            </a:r>
            <a:endParaRPr lang="ru-RU" dirty="0"/>
          </a:p>
        </p:txBody>
      </p:sp>
      <p:sp>
        <p:nvSpPr>
          <p:cNvPr id="9" name="Прямоугольник 8"/>
          <p:cNvSpPr/>
          <p:nvPr/>
        </p:nvSpPr>
        <p:spPr>
          <a:xfrm rot="10800000" flipV="1">
            <a:off x="1115616" y="3789040"/>
            <a:ext cx="5400600" cy="369332"/>
          </a:xfrm>
          <a:prstGeom prst="rect">
            <a:avLst/>
          </a:prstGeom>
        </p:spPr>
        <p:txBody>
          <a:bodyPr wrap="square">
            <a:spAutoFit/>
          </a:bodyPr>
          <a:lstStyle/>
          <a:p>
            <a:r>
              <a:rPr lang="ru-RU" b="1" dirty="0">
                <a:solidFill>
                  <a:srgbClr val="000000"/>
                </a:solidFill>
                <a:latin typeface="Times New Roman" panose="02020603050405020304" pitchFamily="18" charset="0"/>
              </a:rPr>
              <a:t>Способ заливания </a:t>
            </a:r>
            <a:r>
              <a:rPr lang="ru-RU" dirty="0">
                <a:solidFill>
                  <a:srgbClr val="000000"/>
                </a:solidFill>
                <a:latin typeface="Times New Roman" panose="02020603050405020304" pitchFamily="18" charset="0"/>
              </a:rPr>
              <a:t>точно такой же, как и парафина. </a:t>
            </a:r>
            <a:endParaRPr lang="ru-RU" dirty="0"/>
          </a:p>
        </p:txBody>
      </p:sp>
    </p:spTree>
    <p:extLst>
      <p:ext uri="{BB962C8B-B14F-4D97-AF65-F5344CB8AC3E}">
        <p14:creationId xmlns:p14="http://schemas.microsoft.com/office/powerpoint/2010/main" val="215826372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99592" y="548680"/>
            <a:ext cx="7776864" cy="5693866"/>
          </a:xfrm>
          <a:prstGeom prst="rect">
            <a:avLst/>
          </a:prstGeom>
        </p:spPr>
        <p:txBody>
          <a:bodyPr wrap="square">
            <a:spAutoFit/>
          </a:bodyPr>
          <a:lstStyle/>
          <a:p>
            <a:pPr algn="just"/>
            <a:r>
              <a:rPr lang="ru-RU" sz="2000" b="1" dirty="0">
                <a:solidFill>
                  <a:srgbClr val="000000"/>
                </a:solidFill>
                <a:latin typeface="Times New Roman" panose="02020603050405020304" pitchFamily="18" charset="0"/>
              </a:rPr>
              <a:t>Термолечение грелками </a:t>
            </a:r>
            <a:endParaRPr lang="ru-RU" sz="2000" b="1" dirty="0" smtClean="0">
              <a:solidFill>
                <a:srgbClr val="000000"/>
              </a:solidFill>
              <a:latin typeface="Times New Roman" panose="02020603050405020304" pitchFamily="18" charset="0"/>
            </a:endParaRPr>
          </a:p>
          <a:p>
            <a:pPr algn="just"/>
            <a:endParaRPr lang="ru-RU" sz="2000" b="1" dirty="0">
              <a:solidFill>
                <a:srgbClr val="000000"/>
              </a:solidFill>
              <a:latin typeface="Times New Roman" panose="02020603050405020304" pitchFamily="18" charset="0"/>
            </a:endParaRPr>
          </a:p>
          <a:p>
            <a:pPr algn="just"/>
            <a:r>
              <a:rPr lang="ru-RU" dirty="0">
                <a:solidFill>
                  <a:srgbClr val="000000"/>
                </a:solidFill>
                <a:latin typeface="Times New Roman" panose="02020603050405020304" pitchFamily="18" charset="0"/>
              </a:rPr>
              <a:t>Грелки - приспособления для тепловых процедур, в которых источником тепла является горячая вода, пар, химические вещества или </a:t>
            </a:r>
            <a:r>
              <a:rPr lang="ru-RU" dirty="0" err="1">
                <a:solidFill>
                  <a:srgbClr val="000000"/>
                </a:solidFill>
                <a:latin typeface="Times New Roman" panose="02020603050405020304" pitchFamily="18" charset="0"/>
              </a:rPr>
              <a:t>теплоэлектронагреватель</a:t>
            </a:r>
            <a:r>
              <a:rPr lang="ru-RU" dirty="0">
                <a:solidFill>
                  <a:srgbClr val="000000"/>
                </a:solidFill>
                <a:latin typeface="Times New Roman" panose="02020603050405020304" pitchFamily="18" charset="0"/>
              </a:rPr>
              <a:t>, не имеющие </a:t>
            </a:r>
            <a:r>
              <a:rPr lang="ru-RU" dirty="0" err="1">
                <a:solidFill>
                  <a:srgbClr val="000000"/>
                </a:solidFill>
                <a:latin typeface="Times New Roman" panose="02020603050405020304" pitchFamily="18" charset="0"/>
              </a:rPr>
              <a:t>непосред-ственного</a:t>
            </a:r>
            <a:r>
              <a:rPr lang="ru-RU" dirty="0">
                <a:solidFill>
                  <a:srgbClr val="000000"/>
                </a:solidFill>
                <a:latin typeface="Times New Roman" panose="02020603050405020304" pitchFamily="18" charset="0"/>
              </a:rPr>
              <a:t> контакта с поверхностью тела. </a:t>
            </a:r>
          </a:p>
          <a:p>
            <a:pPr algn="just"/>
            <a:endParaRPr lang="ru-RU" dirty="0">
              <a:latin typeface="Times New Roman" panose="02020603050405020304" pitchFamily="18" charset="0"/>
            </a:endParaRPr>
          </a:p>
          <a:p>
            <a:pPr algn="just"/>
            <a:r>
              <a:rPr lang="ru-RU" b="1" dirty="0">
                <a:latin typeface="Times New Roman" panose="02020603050405020304" pitchFamily="18" charset="0"/>
              </a:rPr>
              <a:t>Обычная грелка </a:t>
            </a:r>
            <a:r>
              <a:rPr lang="ru-RU" dirty="0">
                <a:latin typeface="Times New Roman" panose="02020603050405020304" pitchFamily="18" charset="0"/>
              </a:rPr>
              <a:t>представляет собой прямоугольный плоский резервуар с отверстием для наливания горячей воды. Вода должна быть такой, чтобы на поверхности грелки была температура 65—70°С. </a:t>
            </a:r>
          </a:p>
          <a:p>
            <a:pPr algn="just"/>
            <a:r>
              <a:rPr lang="ru-RU" dirty="0">
                <a:latin typeface="Times New Roman" panose="02020603050405020304" pitchFamily="18" charset="0"/>
              </a:rPr>
              <a:t>Грелку прикладывают к больному участку, закрытому предварительно парусиной, фланелькой или же другой какой- либо материей. </a:t>
            </a:r>
          </a:p>
          <a:p>
            <a:pPr algn="just"/>
            <a:r>
              <a:rPr lang="ru-RU" dirty="0">
                <a:latin typeface="Times New Roman" panose="02020603050405020304" pitchFamily="18" charset="0"/>
              </a:rPr>
              <a:t>Вода в грелке довольно быстро остывает, особенно в холодное время года, поэтому время от времени ее надо менять. </a:t>
            </a:r>
          </a:p>
          <a:p>
            <a:pPr algn="just"/>
            <a:r>
              <a:rPr lang="ru-RU" b="1" dirty="0">
                <a:latin typeface="Times New Roman" panose="02020603050405020304" pitchFamily="18" charset="0"/>
              </a:rPr>
              <a:t>Грелки из резиновой или гибкой металлической трубки </a:t>
            </a:r>
            <a:r>
              <a:rPr lang="ru-RU" dirty="0">
                <a:latin typeface="Times New Roman" panose="02020603050405020304" pitchFamily="18" charset="0"/>
              </a:rPr>
              <a:t>представляют собой плоские круглые или прямоугольные приспособления, через просвет которых непрерывно пропускают горячую воду или пар. </a:t>
            </a:r>
          </a:p>
          <a:p>
            <a:pPr algn="just"/>
            <a:r>
              <a:rPr lang="ru-RU" dirty="0">
                <a:latin typeface="Times New Roman" panose="02020603050405020304" pitchFamily="18" charset="0"/>
              </a:rPr>
              <a:t>Трубку для получения грелки укладывают в виде спирали или прямоугольника на парусине или другую какую-либо плотную материю и закрепляют суровыми нитками или проволокой. </a:t>
            </a:r>
            <a:endParaRPr lang="ru-RU" dirty="0"/>
          </a:p>
        </p:txBody>
      </p:sp>
    </p:spTree>
    <p:extLst>
      <p:ext uri="{BB962C8B-B14F-4D97-AF65-F5344CB8AC3E}">
        <p14:creationId xmlns:p14="http://schemas.microsoft.com/office/powerpoint/2010/main" val="269165232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83568" y="0"/>
            <a:ext cx="7848872" cy="5355312"/>
          </a:xfrm>
          <a:prstGeom prst="rect">
            <a:avLst/>
          </a:prstGeom>
        </p:spPr>
        <p:txBody>
          <a:bodyPr wrap="square">
            <a:spAutoFit/>
          </a:bodyPr>
          <a:lstStyle/>
          <a:p>
            <a:r>
              <a:rPr lang="ru-RU" dirty="0" smtClean="0">
                <a:solidFill>
                  <a:srgbClr val="000000"/>
                </a:solidFill>
                <a:latin typeface="Calibri" panose="020F0502020204030204" pitchFamily="34" charset="0"/>
              </a:rPr>
              <a:t> </a:t>
            </a:r>
            <a:endParaRPr lang="ru-RU" dirty="0">
              <a:solidFill>
                <a:srgbClr val="000000"/>
              </a:solidFill>
              <a:latin typeface="Calibri" panose="020F0502020204030204" pitchFamily="34" charset="0"/>
            </a:endParaRPr>
          </a:p>
          <a:p>
            <a:pPr algn="just"/>
            <a:r>
              <a:rPr lang="ru-RU" b="1" dirty="0">
                <a:solidFill>
                  <a:srgbClr val="000000"/>
                </a:solidFill>
                <a:latin typeface="Times New Roman" panose="02020603050405020304" pitchFamily="18" charset="0"/>
              </a:rPr>
              <a:t>Охладители </a:t>
            </a:r>
            <a:r>
              <a:rPr lang="ru-RU" dirty="0">
                <a:solidFill>
                  <a:srgbClr val="000000"/>
                </a:solidFill>
                <a:latin typeface="Times New Roman" panose="02020603050405020304" pitchFamily="18" charset="0"/>
              </a:rPr>
              <a:t>— те же приспособления, что и для грелок, но вместо горячей воды или </a:t>
            </a:r>
            <a:r>
              <a:rPr lang="ru-RU" dirty="0" smtClean="0">
                <a:solidFill>
                  <a:srgbClr val="000000"/>
                </a:solidFill>
                <a:latin typeface="Times New Roman" panose="02020603050405020304" pitchFamily="18" charset="0"/>
              </a:rPr>
              <a:t>пара </a:t>
            </a:r>
            <a:r>
              <a:rPr lang="ru-RU" dirty="0" smtClean="0">
                <a:latin typeface="Times New Roman" panose="02020603050405020304" pitchFamily="18" charset="0"/>
              </a:rPr>
              <a:t>источником </a:t>
            </a:r>
            <a:r>
              <a:rPr lang="ru-RU" dirty="0">
                <a:latin typeface="Times New Roman" panose="02020603050405020304" pitchFamily="18" charset="0"/>
              </a:rPr>
              <a:t>холода в них является лед или холодная вода. </a:t>
            </a:r>
            <a:endParaRPr lang="ru-RU" dirty="0" smtClean="0">
              <a:latin typeface="Times New Roman" panose="02020603050405020304" pitchFamily="18" charset="0"/>
            </a:endParaRPr>
          </a:p>
          <a:p>
            <a:pPr algn="just"/>
            <a:endParaRPr lang="ru-RU" dirty="0">
              <a:latin typeface="Calibri" panose="020F0502020204030204" pitchFamily="34" charset="0"/>
            </a:endParaRPr>
          </a:p>
          <a:p>
            <a:pPr algn="just"/>
            <a:r>
              <a:rPr lang="ru-RU" dirty="0">
                <a:latin typeface="Times New Roman" panose="02020603050405020304" pitchFamily="18" charset="0"/>
              </a:rPr>
              <a:t>Для воздействия холодом, создаваемым льдом, пользуются резиновым резервуаром обычной грелки. Лед разбивают на кусочки и им заполняют полость резинового мешка. Плотно закрывают винтовую пробку. Полученный охладитель укрепляют на больной участок тела. Если лед с течением времени растает и вода в охладителе нагреется, а процедуру воздействия холодом еще требуется продолжать, воду выливают и снова заменяют льдом. </a:t>
            </a:r>
            <a:endParaRPr lang="ru-RU" dirty="0">
              <a:latin typeface="Calibri" panose="020F0502020204030204" pitchFamily="34" charset="0"/>
            </a:endParaRPr>
          </a:p>
          <a:p>
            <a:pPr algn="just"/>
            <a:r>
              <a:rPr lang="ru-RU" dirty="0">
                <a:latin typeface="Times New Roman" panose="02020603050405020304" pitchFamily="18" charset="0"/>
              </a:rPr>
              <a:t>В качестве водяного охладителя пользуются приспособлениями, изготовленными для грелок из резиновой трубки или металлическими грелками. Через эти приспособления пропускают холодную воду температурой 15 - 20°С. Процедура воздействия холодом длится от нескольких часов до суток. </a:t>
            </a:r>
            <a:endParaRPr lang="ru-RU" dirty="0">
              <a:latin typeface="Calibri" panose="020F0502020204030204" pitchFamily="34" charset="0"/>
            </a:endParaRPr>
          </a:p>
          <a:p>
            <a:pPr algn="just"/>
            <a:r>
              <a:rPr lang="ru-RU" b="1" dirty="0" smtClean="0">
                <a:latin typeface="Times New Roman" panose="02020603050405020304" pitchFamily="18" charset="0"/>
              </a:rPr>
              <a:t>Применение. </a:t>
            </a:r>
            <a:r>
              <a:rPr lang="ru-RU" dirty="0">
                <a:latin typeface="Times New Roman" panose="02020603050405020304" pitchFamily="18" charset="0"/>
              </a:rPr>
              <a:t>Тепло применяют при следующих заболеваниях: невриты и неврозы, плевриты, фиброзные периартриты, миозиты ревматические. Холод применяют: при остром миокардите, ушибах суставов, растяжении связок и </a:t>
            </a:r>
            <a:r>
              <a:rPr lang="ru-RU" dirty="0" err="1">
                <a:latin typeface="Times New Roman" panose="02020603050405020304" pitchFamily="18" charset="0"/>
              </a:rPr>
              <a:t>синовитах</a:t>
            </a:r>
            <a:r>
              <a:rPr lang="ru-RU" dirty="0">
                <a:latin typeface="Times New Roman" panose="02020603050405020304" pitchFamily="18" charset="0"/>
              </a:rPr>
              <a:t> (в свежих случаях). </a:t>
            </a:r>
            <a:endParaRPr lang="ru-RU" dirty="0"/>
          </a:p>
        </p:txBody>
      </p:sp>
    </p:spTree>
    <p:extLst>
      <p:ext uri="{BB962C8B-B14F-4D97-AF65-F5344CB8AC3E}">
        <p14:creationId xmlns:p14="http://schemas.microsoft.com/office/powerpoint/2010/main" val="378810947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71600" y="692695"/>
            <a:ext cx="7200800" cy="4862870"/>
          </a:xfrm>
          <a:prstGeom prst="rect">
            <a:avLst/>
          </a:prstGeom>
        </p:spPr>
        <p:txBody>
          <a:bodyPr wrap="square">
            <a:spAutoFit/>
          </a:bodyPr>
          <a:lstStyle/>
          <a:p>
            <a:r>
              <a:rPr lang="ru-RU" sz="2000" b="1" dirty="0">
                <a:solidFill>
                  <a:srgbClr val="000000"/>
                </a:solidFill>
                <a:latin typeface="Times New Roman" panose="02020603050405020304" pitchFamily="18" charset="0"/>
              </a:rPr>
              <a:t>Физиологическое действие </a:t>
            </a:r>
            <a:r>
              <a:rPr lang="ru-RU" sz="2000" b="1" dirty="0" smtClean="0">
                <a:solidFill>
                  <a:srgbClr val="000000"/>
                </a:solidFill>
                <a:latin typeface="Times New Roman" panose="02020603050405020304" pitchFamily="18" charset="0"/>
              </a:rPr>
              <a:t>массажа </a:t>
            </a:r>
          </a:p>
          <a:p>
            <a:endParaRPr lang="ru-RU" sz="2000" dirty="0">
              <a:solidFill>
                <a:srgbClr val="000000"/>
              </a:solidFill>
              <a:latin typeface="Times New Roman" panose="02020603050405020304" pitchFamily="18" charset="0"/>
            </a:endParaRPr>
          </a:p>
          <a:p>
            <a:pPr algn="just"/>
            <a:r>
              <a:rPr lang="ru-RU" dirty="0">
                <a:solidFill>
                  <a:srgbClr val="000000"/>
                </a:solidFill>
                <a:latin typeface="Times New Roman" panose="02020603050405020304" pitchFamily="18" charset="0"/>
              </a:rPr>
              <a:t>Сущность массажа сводится к местному механическому воздействию на ткань, в результате которого усиливается передвижение лимфы и кровообращение. При помощи массажа можно оказывать на больные ткани и органы не только прямое, но и рефлекторное действие. Это дает возможность влиять на течение патологического процесса с отдаленного участка на </a:t>
            </a:r>
            <a:r>
              <a:rPr lang="ru-RU" dirty="0" smtClean="0">
                <a:solidFill>
                  <a:srgbClr val="000000"/>
                </a:solidFill>
                <a:latin typeface="Times New Roman" panose="02020603050405020304" pitchFamily="18" charset="0"/>
              </a:rPr>
              <a:t>глубоколежащие </a:t>
            </a:r>
            <a:r>
              <a:rPr lang="ru-RU" dirty="0">
                <a:solidFill>
                  <a:srgbClr val="000000"/>
                </a:solidFill>
                <a:latin typeface="Times New Roman" panose="02020603050405020304" pitchFamily="18" charset="0"/>
              </a:rPr>
              <a:t>органы. Не следует исключать и гуморальное воздействие на эти органы теми продуктами, которые образуются в коже, и в более глубжележащих тканях вследствие механического воздействия. </a:t>
            </a:r>
          </a:p>
          <a:p>
            <a:pPr algn="just"/>
            <a:r>
              <a:rPr lang="ru-RU" dirty="0">
                <a:solidFill>
                  <a:srgbClr val="000000"/>
                </a:solidFill>
                <a:latin typeface="Times New Roman" panose="02020603050405020304" pitchFamily="18" charset="0"/>
              </a:rPr>
              <a:t>Под влиянием массажа улучшается местный обмен в коже и подлежащих тканях; повышается тонус и сократительная способность мышц; задерживается или устраняется атрофия мышц; ускоряется рассасывание остаточных продуктов воспаления; повышается возбудимость и проводимость нервов; усиливается секреторная функция желудка и кишечника. </a:t>
            </a:r>
            <a:endParaRPr lang="ru-RU" dirty="0"/>
          </a:p>
        </p:txBody>
      </p:sp>
    </p:spTree>
    <p:extLst>
      <p:ext uri="{BB962C8B-B14F-4D97-AF65-F5344CB8AC3E}">
        <p14:creationId xmlns:p14="http://schemas.microsoft.com/office/powerpoint/2010/main" val="190744708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476672"/>
            <a:ext cx="8496944" cy="5632311"/>
          </a:xfrm>
          <a:prstGeom prst="rect">
            <a:avLst/>
          </a:prstGeom>
        </p:spPr>
        <p:txBody>
          <a:bodyPr wrap="square">
            <a:spAutoFit/>
          </a:bodyPr>
          <a:lstStyle/>
          <a:p>
            <a:pPr algn="just"/>
            <a:r>
              <a:rPr lang="ru-RU" dirty="0">
                <a:solidFill>
                  <a:srgbClr val="000000"/>
                </a:solidFill>
                <a:latin typeface="Times New Roman" panose="02020603050405020304" pitchFamily="18" charset="0"/>
              </a:rPr>
              <a:t>Механическое воздействие и глубина действия у различных видов массажа разная. Наименьшее механическое и неглубокое действие оказывает поглаживание. Сила и глубина действия нарастают в том порядке, в каком виды массажа приведены выше. Наиболее сильное и глубокое действие получается от </a:t>
            </a:r>
            <a:r>
              <a:rPr lang="ru-RU" dirty="0" smtClean="0">
                <a:solidFill>
                  <a:srgbClr val="000000"/>
                </a:solidFill>
                <a:latin typeface="Times New Roman" panose="02020603050405020304" pitchFamily="18" charset="0"/>
              </a:rPr>
              <a:t>поколачивания</a:t>
            </a:r>
            <a:r>
              <a:rPr lang="ru-RU" dirty="0">
                <a:solidFill>
                  <a:srgbClr val="000000"/>
                </a:solidFill>
                <a:latin typeface="Times New Roman" panose="02020603050405020304" pitchFamily="18" charset="0"/>
              </a:rPr>
              <a:t>. </a:t>
            </a:r>
          </a:p>
          <a:p>
            <a:pPr algn="just"/>
            <a:r>
              <a:rPr lang="ru-RU" dirty="0">
                <a:solidFill>
                  <a:srgbClr val="000000"/>
                </a:solidFill>
                <a:latin typeface="Times New Roman" panose="02020603050405020304" pitchFamily="18" charset="0"/>
              </a:rPr>
              <a:t>Массаж представляет собой лечебное мероприятие, когда производится различной силы механическое воздействие на отдельные участки тела или органы посредством руки или </a:t>
            </a:r>
            <a:r>
              <a:rPr lang="ru-RU" dirty="0" smtClean="0">
                <a:solidFill>
                  <a:srgbClr val="000000"/>
                </a:solidFill>
                <a:latin typeface="Times New Roman" panose="02020603050405020304" pitchFamily="18" charset="0"/>
              </a:rPr>
              <a:t>специальных </a:t>
            </a:r>
            <a:r>
              <a:rPr lang="ru-RU" dirty="0">
                <a:solidFill>
                  <a:srgbClr val="000000"/>
                </a:solidFill>
                <a:latin typeface="Times New Roman" panose="02020603050405020304" pitchFamily="18" charset="0"/>
              </a:rPr>
              <a:t>приспособлений (инструментов). </a:t>
            </a:r>
          </a:p>
          <a:p>
            <a:pPr algn="just"/>
            <a:r>
              <a:rPr lang="ru-RU" dirty="0">
                <a:solidFill>
                  <a:srgbClr val="000000"/>
                </a:solidFill>
                <a:latin typeface="Times New Roman" panose="02020603050405020304" pitchFamily="18" charset="0"/>
              </a:rPr>
              <a:t>Для выполнения массажа необходимо твердое знание анатомии кровеносных и лимфатических сосудов и узлов. Вены и лимфатические сосуды имеют большое количество </a:t>
            </a:r>
            <a:r>
              <a:rPr lang="ru-RU" dirty="0" smtClean="0">
                <a:latin typeface="Times New Roman" panose="02020603050405020304" pitchFamily="18" charset="0"/>
              </a:rPr>
              <a:t>клапанов</a:t>
            </a:r>
            <a:r>
              <a:rPr lang="ru-RU" dirty="0">
                <a:latin typeface="Times New Roman" panose="02020603050405020304" pitchFamily="18" charset="0"/>
              </a:rPr>
              <a:t>, позволяющих движение крови и лимфы только в определенном направлении - от периферии к центру. </a:t>
            </a:r>
          </a:p>
          <a:p>
            <a:pPr algn="just"/>
            <a:r>
              <a:rPr lang="ru-RU" dirty="0">
                <a:latin typeface="Times New Roman" panose="02020603050405020304" pitchFamily="18" charset="0"/>
              </a:rPr>
              <a:t>При массаже необходимо обращать внимание на чистоту рук у массажиста и чистоту кожи у пациента. Несоблюдение требований гигиены может повлечь за собой появление </a:t>
            </a:r>
            <a:r>
              <a:rPr lang="ru-RU" dirty="0" smtClean="0">
                <a:latin typeface="Times New Roman" panose="02020603050405020304" pitchFamily="18" charset="0"/>
              </a:rPr>
              <a:t>гнойничковых </a:t>
            </a:r>
            <a:r>
              <a:rPr lang="ru-RU" dirty="0">
                <a:latin typeface="Times New Roman" panose="02020603050405020304" pitchFamily="18" charset="0"/>
              </a:rPr>
              <a:t>и грибковых заболеваний кожи массажиста или животного. </a:t>
            </a:r>
          </a:p>
          <a:p>
            <a:pPr algn="just"/>
            <a:r>
              <a:rPr lang="ru-RU" dirty="0">
                <a:latin typeface="Times New Roman" panose="02020603050405020304" pitchFamily="18" charset="0"/>
              </a:rPr>
              <a:t>Производство массажа у животных представляет определенные трудности, так как направление шерстного покрова во многих местах обратно току лимфы. Массирование же против шерсти представляет большие неудобства. Поэтому иногда приходится в этих участках выстригать волосы машинкой или же покрывать их тонкой клеенкой, сверху которой присыпать тальк, и только после этого производить массаж. </a:t>
            </a:r>
            <a:endParaRPr lang="ru-RU" dirty="0"/>
          </a:p>
        </p:txBody>
      </p:sp>
    </p:spTree>
    <p:extLst>
      <p:ext uri="{BB962C8B-B14F-4D97-AF65-F5344CB8AC3E}">
        <p14:creationId xmlns:p14="http://schemas.microsoft.com/office/powerpoint/2010/main" val="57908611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476672"/>
            <a:ext cx="8280920" cy="5139869"/>
          </a:xfrm>
          <a:prstGeom prst="rect">
            <a:avLst/>
          </a:prstGeom>
        </p:spPr>
        <p:txBody>
          <a:bodyPr wrap="square">
            <a:spAutoFit/>
          </a:bodyPr>
          <a:lstStyle/>
          <a:p>
            <a:pPr algn="just"/>
            <a:r>
              <a:rPr lang="ru-RU" sz="2000" b="1" dirty="0">
                <a:solidFill>
                  <a:srgbClr val="000000"/>
                </a:solidFill>
                <a:latin typeface="Times New Roman" panose="02020603050405020304" pitchFamily="18" charset="0"/>
              </a:rPr>
              <a:t>Виды и техника массажа. </a:t>
            </a:r>
            <a:endParaRPr lang="ru-RU" sz="2000" b="1" dirty="0" smtClean="0">
              <a:solidFill>
                <a:srgbClr val="000000"/>
              </a:solidFill>
              <a:latin typeface="Times New Roman" panose="02020603050405020304" pitchFamily="18" charset="0"/>
            </a:endParaRPr>
          </a:p>
          <a:p>
            <a:pPr algn="just"/>
            <a:endParaRPr lang="ru-RU" sz="2000" b="1" dirty="0" smtClean="0">
              <a:solidFill>
                <a:srgbClr val="000000"/>
              </a:solidFill>
              <a:latin typeface="Times New Roman" panose="02020603050405020304" pitchFamily="18" charset="0"/>
            </a:endParaRPr>
          </a:p>
          <a:p>
            <a:pPr algn="just"/>
            <a:r>
              <a:rPr lang="ru-RU" dirty="0" smtClean="0">
                <a:solidFill>
                  <a:srgbClr val="000000"/>
                </a:solidFill>
                <a:latin typeface="Times New Roman" panose="02020603050405020304" pitchFamily="18" charset="0"/>
              </a:rPr>
              <a:t>Виды </a:t>
            </a:r>
            <a:r>
              <a:rPr lang="ru-RU" dirty="0">
                <a:solidFill>
                  <a:srgbClr val="000000"/>
                </a:solidFill>
                <a:latin typeface="Times New Roman" panose="02020603050405020304" pitchFamily="18" charset="0"/>
              </a:rPr>
              <a:t>массажа состоят из пяти основных приемов: </a:t>
            </a:r>
            <a:endParaRPr lang="ru-RU" dirty="0" smtClean="0">
              <a:solidFill>
                <a:srgbClr val="000000"/>
              </a:solidFill>
              <a:latin typeface="Times New Roman" panose="02020603050405020304" pitchFamily="18" charset="0"/>
            </a:endParaRPr>
          </a:p>
          <a:p>
            <a:pPr algn="just"/>
            <a:endParaRPr lang="ru-RU" dirty="0">
              <a:solidFill>
                <a:srgbClr val="000000"/>
              </a:solidFill>
              <a:latin typeface="Times New Roman" panose="02020603050405020304" pitchFamily="18" charset="0"/>
            </a:endParaRPr>
          </a:p>
          <a:p>
            <a:pPr algn="just"/>
            <a:r>
              <a:rPr lang="ru-RU" b="1" dirty="0">
                <a:solidFill>
                  <a:srgbClr val="000000"/>
                </a:solidFill>
                <a:latin typeface="Times New Roman" panose="02020603050405020304" pitchFamily="18" charset="0"/>
              </a:rPr>
              <a:t>Поглаживание </a:t>
            </a:r>
            <a:r>
              <a:rPr lang="ru-RU" dirty="0">
                <a:solidFill>
                  <a:srgbClr val="000000"/>
                </a:solidFill>
                <a:latin typeface="Times New Roman" panose="02020603050405020304" pitchFamily="18" charset="0"/>
              </a:rPr>
              <a:t>производится ладонью одной или обеих рук. Приложив ладонь на массируемый участок, умеренно надавливая, производят плавное скольжение руки по поверхности кожи по ходу лимфатических сосудов и вен. </a:t>
            </a:r>
          </a:p>
          <a:p>
            <a:pPr algn="just"/>
            <a:r>
              <a:rPr lang="ru-RU" dirty="0">
                <a:solidFill>
                  <a:srgbClr val="000000"/>
                </a:solidFill>
                <a:latin typeface="Times New Roman" panose="02020603050405020304" pitchFamily="18" charset="0"/>
              </a:rPr>
              <a:t>Поглаживание начинают за пределами болезненного поля, затем рука проходит по больному участку и движение заканчивают на противоположном здоровом участке. В начале производят легкое давление, в дальнейшем давление усиливают, а к концу массажа снова уменьшают. </a:t>
            </a:r>
            <a:endParaRPr lang="ru-RU" dirty="0" smtClean="0">
              <a:solidFill>
                <a:srgbClr val="000000"/>
              </a:solidFill>
              <a:latin typeface="Times New Roman" panose="02020603050405020304" pitchFamily="18" charset="0"/>
            </a:endParaRPr>
          </a:p>
          <a:p>
            <a:pPr algn="just"/>
            <a:endParaRPr lang="ru-RU" dirty="0">
              <a:solidFill>
                <a:srgbClr val="000000"/>
              </a:solidFill>
              <a:latin typeface="Times New Roman" panose="02020603050405020304" pitchFamily="18" charset="0"/>
            </a:endParaRPr>
          </a:p>
          <a:p>
            <a:pPr algn="just"/>
            <a:r>
              <a:rPr lang="ru-RU" b="1" dirty="0">
                <a:solidFill>
                  <a:srgbClr val="000000"/>
                </a:solidFill>
                <a:latin typeface="Times New Roman" panose="02020603050405020304" pitchFamily="18" charset="0"/>
              </a:rPr>
              <a:t>Растирание </a:t>
            </a:r>
            <a:r>
              <a:rPr lang="ru-RU" dirty="0">
                <a:solidFill>
                  <a:srgbClr val="000000"/>
                </a:solidFill>
                <a:latin typeface="Times New Roman" panose="02020603050405020304" pitchFamily="18" charset="0"/>
              </a:rPr>
              <a:t>производят концами пальцев, сомкнутых вместе, или всей ладонью круговыми движениями при соответствующем давлении на кожу. Для усиления действия растирания необходимо надевать на руку суконную или волосяную рукавицу или пользоваться щеткой. </a:t>
            </a:r>
          </a:p>
          <a:p>
            <a:pPr algn="just"/>
            <a:r>
              <a:rPr lang="ru-RU" dirty="0">
                <a:solidFill>
                  <a:srgbClr val="000000"/>
                </a:solidFill>
                <a:latin typeface="Times New Roman" panose="02020603050405020304" pitchFamily="18" charset="0"/>
              </a:rPr>
              <a:t>При необходимости растирание проводят одновременно </a:t>
            </a:r>
            <a:r>
              <a:rPr lang="ru-RU" b="1" dirty="0">
                <a:solidFill>
                  <a:srgbClr val="000000"/>
                </a:solidFill>
                <a:latin typeface="Times New Roman" panose="02020603050405020304" pitchFamily="18" charset="0"/>
              </a:rPr>
              <a:t>с втиранием </a:t>
            </a:r>
            <a:r>
              <a:rPr lang="ru-RU" dirty="0">
                <a:solidFill>
                  <a:srgbClr val="000000"/>
                </a:solidFill>
                <a:latin typeface="Times New Roman" panose="02020603050405020304" pitchFamily="18" charset="0"/>
              </a:rPr>
              <a:t>различных лекарственных веществ в виде мазей. </a:t>
            </a:r>
            <a:endParaRPr lang="ru-RU" dirty="0"/>
          </a:p>
        </p:txBody>
      </p:sp>
    </p:spTree>
    <p:extLst>
      <p:ext uri="{BB962C8B-B14F-4D97-AF65-F5344CB8AC3E}">
        <p14:creationId xmlns:p14="http://schemas.microsoft.com/office/powerpoint/2010/main" val="233324961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67544" y="260647"/>
            <a:ext cx="8136904" cy="6186309"/>
          </a:xfrm>
          <a:prstGeom prst="rect">
            <a:avLst/>
          </a:prstGeom>
        </p:spPr>
        <p:txBody>
          <a:bodyPr wrap="square">
            <a:spAutoFit/>
          </a:bodyPr>
          <a:lstStyle/>
          <a:p>
            <a:pPr algn="just"/>
            <a:r>
              <a:rPr lang="ru-RU" b="1" dirty="0">
                <a:solidFill>
                  <a:srgbClr val="000000"/>
                </a:solidFill>
                <a:latin typeface="Times New Roman" panose="02020603050405020304" pitchFamily="18" charset="0"/>
              </a:rPr>
              <a:t>Разминание </a:t>
            </a:r>
            <a:r>
              <a:rPr lang="ru-RU" dirty="0">
                <a:solidFill>
                  <a:srgbClr val="000000"/>
                </a:solidFill>
                <a:latin typeface="Times New Roman" panose="02020603050405020304" pitchFamily="18" charset="0"/>
              </a:rPr>
              <a:t>производят пальцами обеих рук. Концами пальцев одной руки захватывают кожу с подлежащими мышцами в большую складку, приподнимают вверх и сжимают между пальцами, а затем складку отпускают. Одновременно другой рукой захватывают соседний участок и проделывают то же самое. Если больной участок небольшой, то, не изменяя положения рук, процедуру продолжают на одном месте. </a:t>
            </a:r>
          </a:p>
          <a:p>
            <a:pPr algn="just"/>
            <a:r>
              <a:rPr lang="ru-RU" dirty="0">
                <a:solidFill>
                  <a:srgbClr val="000000"/>
                </a:solidFill>
                <a:latin typeface="Times New Roman" panose="02020603050405020304" pitchFamily="18" charset="0"/>
              </a:rPr>
              <a:t>При наличии большого участка обе руки перемещают на новый соседний участок и проделывают то же самое, а затем опять возвращаются на старое место и т. д. </a:t>
            </a:r>
          </a:p>
          <a:p>
            <a:pPr algn="just"/>
            <a:r>
              <a:rPr lang="ru-RU" b="1" dirty="0">
                <a:solidFill>
                  <a:srgbClr val="000000"/>
                </a:solidFill>
                <a:latin typeface="Times New Roman" panose="02020603050405020304" pitchFamily="18" charset="0"/>
              </a:rPr>
              <a:t>Поколачивание </a:t>
            </a:r>
            <a:r>
              <a:rPr lang="ru-RU" dirty="0">
                <a:solidFill>
                  <a:srgbClr val="000000"/>
                </a:solidFill>
                <a:latin typeface="Times New Roman" panose="02020603050405020304" pitchFamily="18" charset="0"/>
              </a:rPr>
              <a:t>производят ребром ладони, путем ряда следующих друг за другом ритмических попеременных ударов на какой-либо участок тела. </a:t>
            </a:r>
          </a:p>
          <a:p>
            <a:pPr algn="just"/>
            <a:r>
              <a:rPr lang="ru-RU" dirty="0">
                <a:solidFill>
                  <a:srgbClr val="000000"/>
                </a:solidFill>
                <a:latin typeface="Times New Roman" panose="02020603050405020304" pitchFamily="18" charset="0"/>
              </a:rPr>
              <a:t>При поколачивании ребром ладони пальцы сомкнуты вместе. </a:t>
            </a:r>
          </a:p>
          <a:p>
            <a:pPr algn="just"/>
            <a:r>
              <a:rPr lang="ru-RU" dirty="0">
                <a:solidFill>
                  <a:srgbClr val="000000"/>
                </a:solidFill>
                <a:latin typeface="Times New Roman" panose="02020603050405020304" pitchFamily="18" charset="0"/>
              </a:rPr>
              <a:t>Так как процедура поколачивания утомительная и невозможно длительное время производить попеременные удары ребром ладони, то желательно ее делать так: произвести серию </a:t>
            </a:r>
            <a:r>
              <a:rPr lang="ru-RU" dirty="0" smtClean="0">
                <a:latin typeface="Times New Roman" panose="02020603050405020304" pitchFamily="18" charset="0"/>
              </a:rPr>
              <a:t>ударов</a:t>
            </a:r>
            <a:r>
              <a:rPr lang="ru-RU" dirty="0">
                <a:latin typeface="Times New Roman" panose="02020603050405020304" pitchFamily="18" charset="0"/>
              </a:rPr>
              <a:t>, а затем сделать небольшой перерыв секунды 3—5. После этого опять следует серия ударов и снова перерыв и т. д. </a:t>
            </a:r>
          </a:p>
          <a:p>
            <a:pPr algn="just"/>
            <a:endParaRPr lang="ru-RU" dirty="0" smtClean="0">
              <a:latin typeface="Times New Roman" panose="02020603050405020304" pitchFamily="18" charset="0"/>
            </a:endParaRPr>
          </a:p>
          <a:p>
            <a:pPr algn="just"/>
            <a:r>
              <a:rPr lang="ru-RU" b="1" dirty="0" smtClean="0">
                <a:latin typeface="Times New Roman" panose="02020603050405020304" pitchFamily="18" charset="0"/>
              </a:rPr>
              <a:t>Продолжительность </a:t>
            </a:r>
            <a:r>
              <a:rPr lang="ru-RU" b="1" dirty="0">
                <a:latin typeface="Times New Roman" panose="02020603050405020304" pitchFamily="18" charset="0"/>
              </a:rPr>
              <a:t>процедур массажа 5—10 минут</a:t>
            </a:r>
            <a:r>
              <a:rPr lang="ru-RU" b="1" dirty="0" smtClean="0">
                <a:latin typeface="Times New Roman" panose="02020603050405020304" pitchFamily="18" charset="0"/>
              </a:rPr>
              <a:t>.</a:t>
            </a:r>
          </a:p>
          <a:p>
            <a:pPr algn="just"/>
            <a:endParaRPr lang="ru-RU" dirty="0">
              <a:latin typeface="Times New Roman" panose="02020603050405020304" pitchFamily="18" charset="0"/>
            </a:endParaRPr>
          </a:p>
          <a:p>
            <a:pPr algn="just"/>
            <a:r>
              <a:rPr lang="ru-RU" dirty="0" smtClean="0">
                <a:latin typeface="Times New Roman" panose="02020603050405020304" pitchFamily="18" charset="0"/>
              </a:rPr>
              <a:t> </a:t>
            </a:r>
            <a:r>
              <a:rPr lang="ru-RU" b="1" dirty="0" smtClean="0">
                <a:latin typeface="Times New Roman" panose="02020603050405020304" pitchFamily="18" charset="0"/>
              </a:rPr>
              <a:t>Противопоказание</a:t>
            </a:r>
            <a:r>
              <a:rPr lang="ru-RU" b="1" dirty="0">
                <a:latin typeface="Times New Roman" panose="02020603050405020304" pitchFamily="18" charset="0"/>
              </a:rPr>
              <a:t>. Все виды массажа при острых воспалительных процессах не применяются. </a:t>
            </a:r>
          </a:p>
          <a:p>
            <a:pPr algn="just"/>
            <a:endParaRPr lang="ru-RU" dirty="0"/>
          </a:p>
        </p:txBody>
      </p:sp>
    </p:spTree>
    <p:extLst>
      <p:ext uri="{BB962C8B-B14F-4D97-AF65-F5344CB8AC3E}">
        <p14:creationId xmlns:p14="http://schemas.microsoft.com/office/powerpoint/2010/main" val="51504657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755576" y="1052736"/>
            <a:ext cx="7920880" cy="5078313"/>
          </a:xfrm>
          <a:prstGeom prst="rect">
            <a:avLst/>
          </a:prstGeom>
        </p:spPr>
        <p:txBody>
          <a:bodyPr wrap="square">
            <a:spAutoFit/>
          </a:bodyPr>
          <a:lstStyle/>
          <a:p>
            <a:pPr algn="just"/>
            <a:r>
              <a:rPr lang="ru-RU" b="1" dirty="0">
                <a:solidFill>
                  <a:srgbClr val="000000"/>
                </a:solidFill>
                <a:latin typeface="Times New Roman" panose="02020603050405020304" pitchFamily="18" charset="0"/>
              </a:rPr>
              <a:t>УДАРНО-ВОЛНОВАЯ ТЕРАПИЯ </a:t>
            </a:r>
            <a:endParaRPr lang="ru-RU" b="1" dirty="0" smtClean="0">
              <a:solidFill>
                <a:srgbClr val="000000"/>
              </a:solidFill>
              <a:latin typeface="Times New Roman" panose="02020603050405020304" pitchFamily="18" charset="0"/>
            </a:endParaRPr>
          </a:p>
          <a:p>
            <a:pPr algn="just"/>
            <a:endParaRPr lang="ru-RU" dirty="0">
              <a:solidFill>
                <a:srgbClr val="000000"/>
              </a:solidFill>
              <a:latin typeface="Times New Roman" panose="02020603050405020304" pitchFamily="18" charset="0"/>
            </a:endParaRPr>
          </a:p>
          <a:p>
            <a:pPr algn="just"/>
            <a:r>
              <a:rPr lang="ru-RU" dirty="0">
                <a:solidFill>
                  <a:srgbClr val="000000"/>
                </a:solidFill>
                <a:latin typeface="Times New Roman" panose="02020603050405020304" pitchFamily="18" charset="0"/>
              </a:rPr>
              <a:t>Заболевания, связанные с перенапряжением </a:t>
            </a:r>
            <a:r>
              <a:rPr lang="ru-RU" dirty="0" err="1">
                <a:solidFill>
                  <a:srgbClr val="000000"/>
                </a:solidFill>
                <a:latin typeface="Times New Roman" panose="02020603050405020304" pitchFamily="18" charset="0"/>
              </a:rPr>
              <a:t>опорнодвигательного</a:t>
            </a:r>
            <a:r>
              <a:rPr lang="ru-RU" dirty="0">
                <a:solidFill>
                  <a:srgbClr val="000000"/>
                </a:solidFill>
                <a:latin typeface="Times New Roman" panose="02020603050405020304" pitchFamily="18" charset="0"/>
              </a:rPr>
              <a:t> аппарата являются одной из проблем современной ветеринарной травматологии. Повторяющиеся стереотипные или периодические взрывные нагрузки способны вызвать болезненные состояния как у спортивных лошадей, которые испытывают самые интенсивные нагрузки на </a:t>
            </a:r>
            <a:r>
              <a:rPr lang="ru-RU" dirty="0" err="1">
                <a:solidFill>
                  <a:srgbClr val="000000"/>
                </a:solidFill>
                <a:latin typeface="Times New Roman" panose="02020603050405020304" pitchFamily="18" charset="0"/>
              </a:rPr>
              <a:t>опорнодвигательный</a:t>
            </a:r>
            <a:r>
              <a:rPr lang="ru-RU" dirty="0">
                <a:solidFill>
                  <a:srgbClr val="000000"/>
                </a:solidFill>
                <a:latin typeface="Times New Roman" panose="02020603050405020304" pitchFamily="18" charset="0"/>
              </a:rPr>
              <a:t> аппарат, так и у домашних животных, эксплуатация которых не предполагает столь сильного воздействия на мышцы, связки и кости. </a:t>
            </a:r>
            <a:endParaRPr lang="ru-RU" dirty="0" smtClean="0">
              <a:solidFill>
                <a:srgbClr val="000000"/>
              </a:solidFill>
              <a:latin typeface="Times New Roman" panose="02020603050405020304" pitchFamily="18" charset="0"/>
            </a:endParaRPr>
          </a:p>
          <a:p>
            <a:pPr algn="just"/>
            <a:endParaRPr lang="ru-RU" dirty="0">
              <a:solidFill>
                <a:srgbClr val="000000"/>
              </a:solidFill>
              <a:latin typeface="Times New Roman" panose="02020603050405020304" pitchFamily="18" charset="0"/>
            </a:endParaRPr>
          </a:p>
          <a:p>
            <a:pPr algn="just"/>
            <a:r>
              <a:rPr lang="ru-RU" dirty="0">
                <a:solidFill>
                  <a:srgbClr val="000000"/>
                </a:solidFill>
                <a:latin typeface="Times New Roman" panose="02020603050405020304" pitchFamily="18" charset="0"/>
              </a:rPr>
              <a:t>При этом совершаются повторяющиеся микро разрывы сосудов и соединительнотканных волокон. Боль вызывает местную реакция: дополнительный спазм сосудов, кислородное </a:t>
            </a:r>
            <a:r>
              <a:rPr lang="ru-RU" dirty="0" smtClean="0">
                <a:solidFill>
                  <a:srgbClr val="000000"/>
                </a:solidFill>
                <a:latin typeface="Times New Roman" panose="02020603050405020304" pitchFamily="18" charset="0"/>
              </a:rPr>
              <a:t>голодание</a:t>
            </a:r>
            <a:r>
              <a:rPr lang="ru-RU" dirty="0">
                <a:solidFill>
                  <a:srgbClr val="000000"/>
                </a:solidFill>
                <a:latin typeface="Times New Roman" panose="02020603050405020304" pitchFamily="18" charset="0"/>
              </a:rPr>
              <a:t>, отек. В результате формируются очаги хронического воспаления, значительно нарушающие функцию </a:t>
            </a:r>
            <a:r>
              <a:rPr lang="ru-RU" dirty="0" err="1">
                <a:solidFill>
                  <a:srgbClr val="000000"/>
                </a:solidFill>
                <a:latin typeface="Times New Roman" panose="02020603050405020304" pitchFamily="18" charset="0"/>
              </a:rPr>
              <a:t>опорнодвигательного</a:t>
            </a:r>
            <a:r>
              <a:rPr lang="ru-RU" dirty="0">
                <a:solidFill>
                  <a:srgbClr val="000000"/>
                </a:solidFill>
                <a:latin typeface="Times New Roman" panose="02020603050405020304" pitchFamily="18" charset="0"/>
              </a:rPr>
              <a:t> аппарата, приводящие к ослаблению, хрупкости сухожильно-связочных элементов, отложению солей кальция в местах их контакта с костями с образованием болезненных выростов (</a:t>
            </a:r>
            <a:r>
              <a:rPr lang="ru-RU" dirty="0" err="1">
                <a:solidFill>
                  <a:srgbClr val="000000"/>
                </a:solidFill>
                <a:latin typeface="Times New Roman" panose="02020603050405020304" pitchFamily="18" charset="0"/>
              </a:rPr>
              <a:t>кальцификации</a:t>
            </a:r>
            <a:r>
              <a:rPr lang="ru-RU" dirty="0">
                <a:solidFill>
                  <a:srgbClr val="000000"/>
                </a:solidFill>
                <a:latin typeface="Times New Roman" panose="02020603050405020304" pitchFamily="18" charset="0"/>
              </a:rPr>
              <a:t>). </a:t>
            </a:r>
            <a:endParaRPr lang="ru-RU" dirty="0"/>
          </a:p>
        </p:txBody>
      </p:sp>
    </p:spTree>
    <p:extLst>
      <p:ext uri="{BB962C8B-B14F-4D97-AF65-F5344CB8AC3E}">
        <p14:creationId xmlns:p14="http://schemas.microsoft.com/office/powerpoint/2010/main" val="1715155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fontScale="70000" lnSpcReduction="20000"/>
          </a:bodyPr>
          <a:lstStyle/>
          <a:p>
            <a:r>
              <a:rPr lang="ru-RU" dirty="0">
                <a:latin typeface="Times New Roman" panose="02020603050405020304" pitchFamily="18" charset="0"/>
                <a:cs typeface="Times New Roman" panose="02020603050405020304" pitchFamily="18" charset="0"/>
              </a:rPr>
              <a:t>Видимый свет в зависимости от длины волны и частоты колебаний </a:t>
            </a:r>
            <a:r>
              <a:rPr lang="ru-RU" dirty="0" smtClean="0">
                <a:latin typeface="Times New Roman" panose="02020603050405020304" pitchFamily="18" charset="0"/>
                <a:cs typeface="Times New Roman" panose="02020603050405020304" pitchFamily="18" charset="0"/>
              </a:rPr>
              <a:t>подразделяется </a:t>
            </a:r>
            <a:r>
              <a:rPr lang="ru-RU" dirty="0">
                <a:latin typeface="Times New Roman" panose="02020603050405020304" pitchFamily="18" charset="0"/>
                <a:cs typeface="Times New Roman" panose="02020603050405020304" pitchFamily="18" charset="0"/>
              </a:rPr>
              <a:t>на красные, оранжевые, желтые, зеленые, голубые, синие и </a:t>
            </a:r>
            <a:r>
              <a:rPr lang="ru-RU" dirty="0" smtClean="0">
                <a:latin typeface="Times New Roman" panose="02020603050405020304" pitchFamily="18" charset="0"/>
                <a:cs typeface="Times New Roman" panose="02020603050405020304" pitchFamily="18" charset="0"/>
              </a:rPr>
              <a:t>фиолетовые лучи.</a:t>
            </a:r>
          </a:p>
          <a:p>
            <a:r>
              <a:rPr lang="ru-RU" dirty="0">
                <a:latin typeface="Times New Roman" panose="02020603050405020304" pitchFamily="18" charset="0"/>
                <a:cs typeface="Times New Roman" panose="02020603050405020304" pitchFamily="18" charset="0"/>
              </a:rPr>
              <a:t>Б и о л о г и ч е с к о е </a:t>
            </a:r>
            <a:r>
              <a:rPr lang="ru-RU" dirty="0" smtClean="0">
                <a:latin typeface="Times New Roman" panose="02020603050405020304" pitchFamily="18" charset="0"/>
                <a:cs typeface="Times New Roman" panose="02020603050405020304" pitchFamily="18" charset="0"/>
              </a:rPr>
              <a:t> д </a:t>
            </a:r>
            <a:r>
              <a:rPr lang="ru-RU" dirty="0">
                <a:latin typeface="Times New Roman" panose="02020603050405020304" pitchFamily="18" charset="0"/>
                <a:cs typeface="Times New Roman" panose="02020603050405020304" pitchFamily="18" charset="0"/>
              </a:rPr>
              <a:t>е й с т в и </a:t>
            </a:r>
            <a:r>
              <a:rPr lang="ru-RU" dirty="0" smtClean="0">
                <a:latin typeface="Times New Roman" panose="02020603050405020304" pitchFamily="18" charset="0"/>
                <a:cs typeface="Times New Roman" panose="02020603050405020304" pitchFamily="18" charset="0"/>
              </a:rPr>
              <a:t>е. </a:t>
            </a:r>
            <a:r>
              <a:rPr lang="ru-RU" dirty="0">
                <a:latin typeface="Times New Roman" panose="02020603050405020304" pitchFamily="18" charset="0"/>
                <a:cs typeface="Times New Roman" panose="02020603050405020304" pitchFamily="18" charset="0"/>
              </a:rPr>
              <a:t>Видимые </a:t>
            </a:r>
            <a:r>
              <a:rPr lang="ru-RU" dirty="0" smtClean="0">
                <a:latin typeface="Times New Roman" panose="02020603050405020304" pitchFamily="18" charset="0"/>
                <a:cs typeface="Times New Roman" panose="02020603050405020304" pitchFamily="18" charset="0"/>
              </a:rPr>
              <a:t>лучи света </a:t>
            </a:r>
            <a:r>
              <a:rPr lang="ru-RU" dirty="0">
                <a:latin typeface="Times New Roman" panose="02020603050405020304" pitchFamily="18" charset="0"/>
                <a:cs typeface="Times New Roman" panose="02020603050405020304" pitchFamily="18" charset="0"/>
              </a:rPr>
              <a:t>оказывают действие на организм главным образом </a:t>
            </a:r>
            <a:r>
              <a:rPr lang="ru-RU" dirty="0" smtClean="0">
                <a:latin typeface="Times New Roman" panose="02020603050405020304" pitchFamily="18" charset="0"/>
                <a:cs typeface="Times New Roman" panose="02020603050405020304" pitchFamily="18" charset="0"/>
              </a:rPr>
              <a:t>через зрительный </a:t>
            </a:r>
            <a:r>
              <a:rPr lang="ru-RU" dirty="0">
                <a:latin typeface="Times New Roman" panose="02020603050405020304" pitchFamily="18" charset="0"/>
                <a:cs typeface="Times New Roman" panose="02020603050405020304" pitchFamily="18" charset="0"/>
              </a:rPr>
              <a:t>аппарат. Экспериментально установлено, что на </a:t>
            </a:r>
            <a:r>
              <a:rPr lang="ru-RU" dirty="0" smtClean="0">
                <a:latin typeface="Times New Roman" panose="02020603050405020304" pitchFamily="18" charset="0"/>
                <a:cs typeface="Times New Roman" panose="02020603050405020304" pitchFamily="18" charset="0"/>
              </a:rPr>
              <a:t>половые</a:t>
            </a:r>
            <a:r>
              <a:rPr lang="ru-RU" dirty="0">
                <a:latin typeface="Times New Roman" panose="02020603050405020304" pitchFamily="18" charset="0"/>
                <a:cs typeface="Times New Roman" panose="02020603050405020304" pitchFamily="18" charset="0"/>
              </a:rPr>
              <a:t>, щитовидные и другие эндокринные железы, а через них </a:t>
            </a:r>
            <a:r>
              <a:rPr lang="ru-RU" dirty="0" smtClean="0">
                <a:latin typeface="Times New Roman" panose="02020603050405020304" pitchFamily="18" charset="0"/>
                <a:cs typeface="Times New Roman" panose="02020603050405020304" pitchFamily="18" charset="0"/>
              </a:rPr>
              <a:t>и на </a:t>
            </a:r>
            <a:r>
              <a:rPr lang="ru-RU" dirty="0">
                <a:latin typeface="Times New Roman" panose="02020603050405020304" pitchFamily="18" charset="0"/>
                <a:cs typeface="Times New Roman" panose="02020603050405020304" pitchFamily="18" charset="0"/>
              </a:rPr>
              <a:t>весь организм свет влияет рефлекторно через </a:t>
            </a:r>
            <a:r>
              <a:rPr lang="ru-RU" dirty="0" smtClean="0">
                <a:latin typeface="Times New Roman" panose="02020603050405020304" pitchFamily="18" charset="0"/>
                <a:cs typeface="Times New Roman" panose="02020603050405020304" pitchFamily="18" charset="0"/>
              </a:rPr>
              <a:t>зрительный нерв</a:t>
            </a:r>
            <a:r>
              <a:rPr lang="ru-RU" dirty="0">
                <a:latin typeface="Times New Roman" panose="02020603050405020304" pitchFamily="18" charset="0"/>
                <a:cs typeface="Times New Roman" panose="02020603050405020304" pitchFamily="18" charset="0"/>
              </a:rPr>
              <a:t>, головной мозг </a:t>
            </a:r>
            <a:r>
              <a:rPr lang="ru-RU" dirty="0" smtClean="0">
                <a:latin typeface="Times New Roman" panose="02020603050405020304" pitchFamily="18" charset="0"/>
                <a:cs typeface="Times New Roman" panose="02020603050405020304" pitchFamily="18" charset="0"/>
              </a:rPr>
              <a:t>и гипофиз</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Установлено также, что стимуляция эндокринных </a:t>
            </a:r>
            <a:r>
              <a:rPr lang="ru-RU" dirty="0" smtClean="0">
                <a:latin typeface="Times New Roman" panose="02020603050405020304" pitchFamily="18" charset="0"/>
                <a:cs typeface="Times New Roman" panose="02020603050405020304" pitchFamily="18" charset="0"/>
              </a:rPr>
              <a:t>желез происходит под </a:t>
            </a:r>
            <a:r>
              <a:rPr lang="ru-RU" dirty="0">
                <a:latin typeface="Times New Roman" panose="02020603050405020304" pitchFamily="18" charset="0"/>
                <a:cs typeface="Times New Roman" panose="02020603050405020304" pitchFamily="18" charset="0"/>
              </a:rPr>
              <a:t>действием главным образом красных и </a:t>
            </a:r>
            <a:r>
              <a:rPr lang="ru-RU" dirty="0" smtClean="0">
                <a:latin typeface="Times New Roman" panose="02020603050405020304" pitchFamily="18" charset="0"/>
                <a:cs typeface="Times New Roman" panose="02020603050405020304" pitchFamily="18" charset="0"/>
              </a:rPr>
              <a:t>оранжевых </a:t>
            </a:r>
            <a:r>
              <a:rPr lang="ru-RU" dirty="0">
                <a:latin typeface="Times New Roman" panose="02020603050405020304" pitchFamily="18" charset="0"/>
                <a:cs typeface="Times New Roman" panose="02020603050405020304" pitchFamily="18" charset="0"/>
              </a:rPr>
              <a:t>лучей, освещение зеленым светом дает наименьший </a:t>
            </a:r>
            <a:r>
              <a:rPr lang="ru-RU" dirty="0" smtClean="0">
                <a:latin typeface="Times New Roman" panose="02020603050405020304" pitchFamily="18" charset="0"/>
                <a:cs typeface="Times New Roman" panose="02020603050405020304" pitchFamily="18" charset="0"/>
              </a:rPr>
              <a:t>эффект. Тепловые </a:t>
            </a:r>
            <a:r>
              <a:rPr lang="ru-RU" dirty="0">
                <a:latin typeface="Times New Roman" panose="02020603050405020304" pitchFamily="18" charset="0"/>
                <a:cs typeface="Times New Roman" panose="02020603050405020304" pitchFamily="18" charset="0"/>
              </a:rPr>
              <a:t>лучи свойством стимуляции эндокринных желез </a:t>
            </a:r>
            <a:r>
              <a:rPr lang="ru-RU" dirty="0" smtClean="0">
                <a:latin typeface="Times New Roman" panose="02020603050405020304" pitchFamily="18" charset="0"/>
                <a:cs typeface="Times New Roman" panose="02020603050405020304" pitchFamily="18" charset="0"/>
              </a:rPr>
              <a:t>не обладают</a:t>
            </a:r>
            <a:r>
              <a:rPr lang="ru-RU" dirty="0">
                <a:latin typeface="Times New Roman" panose="02020603050405020304" pitchFamily="18" charset="0"/>
                <a:cs typeface="Times New Roman" panose="02020603050405020304" pitchFamily="18" charset="0"/>
              </a:rPr>
              <a:t>.</a:t>
            </a:r>
          </a:p>
          <a:p>
            <a:r>
              <a:rPr lang="ru-RU" dirty="0">
                <a:latin typeface="Times New Roman" panose="02020603050405020304" pitchFamily="18" charset="0"/>
                <a:cs typeface="Times New Roman" panose="02020603050405020304" pitchFamily="18" charset="0"/>
              </a:rPr>
              <a:t>Действие видимых лучей на кожу и через кожу при </a:t>
            </a:r>
            <a:r>
              <a:rPr lang="ru-RU" dirty="0" smtClean="0">
                <a:latin typeface="Times New Roman" panose="02020603050405020304" pitchFamily="18" charset="0"/>
                <a:cs typeface="Times New Roman" panose="02020603050405020304" pitchFamily="18" charset="0"/>
              </a:rPr>
              <a:t>их концентрированном </a:t>
            </a:r>
            <a:r>
              <a:rPr lang="ru-RU" dirty="0">
                <a:latin typeface="Times New Roman" panose="02020603050405020304" pitchFamily="18" charset="0"/>
                <a:cs typeface="Times New Roman" panose="02020603050405020304" pitchFamily="18" charset="0"/>
              </a:rPr>
              <a:t>применении в основном сводится к </a:t>
            </a:r>
            <a:r>
              <a:rPr lang="ru-RU" dirty="0" smtClean="0">
                <a:latin typeface="Times New Roman" panose="02020603050405020304" pitchFamily="18" charset="0"/>
                <a:cs typeface="Times New Roman" panose="02020603050405020304" pitchFamily="18" charset="0"/>
              </a:rPr>
              <a:t>тепловому влиянию</a:t>
            </a:r>
            <a:r>
              <a:rPr lang="ru-RU" dirty="0">
                <a:latin typeface="Times New Roman" panose="02020603050405020304" pitchFamily="18" charset="0"/>
                <a:cs typeface="Times New Roman" panose="02020603050405020304" pitchFamily="18" charset="0"/>
              </a:rPr>
              <a:t>. Тепло же оказывает непосредственное и </a:t>
            </a:r>
            <a:r>
              <a:rPr lang="ru-RU" dirty="0" smtClean="0">
                <a:latin typeface="Times New Roman" panose="02020603050405020304" pitchFamily="18" charset="0"/>
                <a:cs typeface="Times New Roman" panose="02020603050405020304" pitchFamily="18" charset="0"/>
              </a:rPr>
              <a:t>рефлекторное действие </a:t>
            </a:r>
            <a:r>
              <a:rPr lang="ru-RU" dirty="0">
                <a:latin typeface="Times New Roman" panose="02020603050405020304" pitchFamily="18" charset="0"/>
                <a:cs typeface="Times New Roman" panose="02020603050405020304" pitchFamily="18" charset="0"/>
              </a:rPr>
              <a:t>на организм через кожные рецепторы.</a:t>
            </a:r>
          </a:p>
        </p:txBody>
      </p:sp>
      <p:sp>
        <p:nvSpPr>
          <p:cNvPr id="3" name="Заголовок 2"/>
          <p:cNvSpPr>
            <a:spLocks noGrp="1"/>
          </p:cNvSpPr>
          <p:nvPr>
            <p:ph type="title"/>
          </p:nvPr>
        </p:nvSpPr>
        <p:spPr/>
        <p:txBody>
          <a:bodyPr/>
          <a:lstStyle/>
          <a:p>
            <a:pPr algn="ctr"/>
            <a:r>
              <a:rPr lang="ru-RU" dirty="0" smtClean="0"/>
              <a:t>Действие </a:t>
            </a:r>
            <a:r>
              <a:rPr lang="ru-RU" dirty="0"/>
              <a:t>видимого света</a:t>
            </a:r>
          </a:p>
        </p:txBody>
      </p:sp>
    </p:spTree>
    <p:extLst>
      <p:ext uri="{BB962C8B-B14F-4D97-AF65-F5344CB8AC3E}">
        <p14:creationId xmlns:p14="http://schemas.microsoft.com/office/powerpoint/2010/main" val="377129449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692696"/>
            <a:ext cx="8280920" cy="5355312"/>
          </a:xfrm>
          <a:prstGeom prst="rect">
            <a:avLst/>
          </a:prstGeom>
        </p:spPr>
        <p:txBody>
          <a:bodyPr wrap="square">
            <a:spAutoFit/>
          </a:bodyPr>
          <a:lstStyle/>
          <a:p>
            <a:pPr algn="just"/>
            <a:r>
              <a:rPr lang="ru-RU" dirty="0">
                <a:solidFill>
                  <a:srgbClr val="000000"/>
                </a:solidFill>
                <a:latin typeface="Times New Roman" panose="02020603050405020304" pitchFamily="18" charset="0"/>
              </a:rPr>
              <a:t>Многообразие этиологических предпосылок и клинических проявлений в значительной мере затрудняет выбор </a:t>
            </a:r>
            <a:r>
              <a:rPr lang="ru-RU" dirty="0" err="1">
                <a:solidFill>
                  <a:srgbClr val="000000"/>
                </a:solidFill>
                <a:latin typeface="Times New Roman" panose="02020603050405020304" pitchFamily="18" charset="0"/>
              </a:rPr>
              <a:t>патогенетически</a:t>
            </a:r>
            <a:r>
              <a:rPr lang="ru-RU" dirty="0">
                <a:solidFill>
                  <a:srgbClr val="000000"/>
                </a:solidFill>
                <a:latin typeface="Times New Roman" panose="02020603050405020304" pitchFamily="18" charset="0"/>
              </a:rPr>
              <a:t> обоснованной лечебной тактики. Применяемые для их лечения дорогие нестероидные противовоспалительные средства, инъекции кортикостероидов, лазеротерапия, </a:t>
            </a:r>
            <a:r>
              <a:rPr lang="ru-RU" dirty="0" smtClean="0">
                <a:solidFill>
                  <a:srgbClr val="000000"/>
                </a:solidFill>
                <a:latin typeface="Times New Roman" panose="02020603050405020304" pitchFamily="18" charset="0"/>
              </a:rPr>
              <a:t>иглорефлексотерапия</a:t>
            </a:r>
            <a:r>
              <a:rPr lang="ru-RU" dirty="0">
                <a:solidFill>
                  <a:srgbClr val="000000"/>
                </a:solidFill>
                <a:latin typeface="Times New Roman" panose="02020603050405020304" pitchFamily="18" charset="0"/>
              </a:rPr>
              <a:t>, массаж обычно не обеспечивают стойкий </a:t>
            </a:r>
            <a:r>
              <a:rPr lang="ru-RU" dirty="0" smtClean="0">
                <a:solidFill>
                  <a:srgbClr val="000000"/>
                </a:solidFill>
                <a:latin typeface="Times New Roman" panose="02020603050405020304" pitchFamily="18" charset="0"/>
              </a:rPr>
              <a:t>положительный </a:t>
            </a:r>
            <a:r>
              <a:rPr lang="ru-RU" dirty="0">
                <a:solidFill>
                  <a:srgbClr val="000000"/>
                </a:solidFill>
                <a:latin typeface="Times New Roman" panose="02020603050405020304" pitchFamily="18" charset="0"/>
              </a:rPr>
              <a:t>эффект. Такие курсы лечения занимают до 1,5-2 месяцев. </a:t>
            </a:r>
          </a:p>
          <a:p>
            <a:pPr algn="just"/>
            <a:r>
              <a:rPr lang="ru-RU" dirty="0">
                <a:solidFill>
                  <a:srgbClr val="000000"/>
                </a:solidFill>
                <a:latin typeface="Times New Roman" panose="02020603050405020304" pitchFamily="18" charset="0"/>
              </a:rPr>
              <a:t>Революционным прорывом в лечении последствий хронических перенапряжений явилась разработка в Германии и Швейцарии метода </a:t>
            </a:r>
            <a:r>
              <a:rPr lang="ru-RU" b="1" dirty="0">
                <a:solidFill>
                  <a:srgbClr val="000000"/>
                </a:solidFill>
                <a:latin typeface="Times New Roman" panose="02020603050405020304" pitchFamily="18" charset="0"/>
              </a:rPr>
              <a:t>ударно-волновой терапии (УВТ)</a:t>
            </a:r>
            <a:r>
              <a:rPr lang="ru-RU" dirty="0">
                <a:solidFill>
                  <a:srgbClr val="000000"/>
                </a:solidFill>
                <a:latin typeface="Times New Roman" panose="02020603050405020304" pitchFamily="18" charset="0"/>
              </a:rPr>
              <a:t>. </a:t>
            </a:r>
            <a:endParaRPr lang="ru-RU" dirty="0" smtClean="0">
              <a:solidFill>
                <a:srgbClr val="000000"/>
              </a:solidFill>
              <a:latin typeface="Times New Roman" panose="02020603050405020304" pitchFamily="18" charset="0"/>
            </a:endParaRPr>
          </a:p>
          <a:p>
            <a:pPr algn="just"/>
            <a:r>
              <a:rPr lang="ru-RU" dirty="0" smtClean="0">
                <a:solidFill>
                  <a:srgbClr val="000000"/>
                </a:solidFill>
                <a:latin typeface="Times New Roman" panose="02020603050405020304" pitchFamily="18" charset="0"/>
              </a:rPr>
              <a:t>Он </a:t>
            </a:r>
            <a:r>
              <a:rPr lang="ru-RU" dirty="0">
                <a:solidFill>
                  <a:srgbClr val="000000"/>
                </a:solidFill>
                <a:latin typeface="Times New Roman" panose="02020603050405020304" pitchFamily="18" charset="0"/>
              </a:rPr>
              <a:t>основан на кратковременном приложении к области заболевания высокоэнергетической вибрации. Выработка акустических ударных волн позволяет отказаться от необходимости точного </a:t>
            </a:r>
            <a:r>
              <a:rPr lang="ru-RU" dirty="0" smtClean="0">
                <a:solidFill>
                  <a:srgbClr val="000000"/>
                </a:solidFill>
                <a:latin typeface="Times New Roman" panose="02020603050405020304" pitchFamily="18" charset="0"/>
              </a:rPr>
              <a:t>прицеливания</a:t>
            </a:r>
            <a:r>
              <a:rPr lang="ru-RU" dirty="0">
                <a:solidFill>
                  <a:srgbClr val="000000"/>
                </a:solidFill>
                <a:latin typeface="Times New Roman" panose="02020603050405020304" pitchFamily="18" charset="0"/>
              </a:rPr>
              <a:t>, что в использования для животных очень удобно. Воздействие низкочастотными энергетическими импульсами (115 Гц) включает в среднем 2-5 сеанса по 2000 импульсов с </a:t>
            </a:r>
            <a:r>
              <a:rPr lang="ru-RU" dirty="0" smtClean="0">
                <a:solidFill>
                  <a:srgbClr val="000000"/>
                </a:solidFill>
                <a:latin typeface="Times New Roman" panose="02020603050405020304" pitchFamily="18" charset="0"/>
              </a:rPr>
              <a:t>интервалами </a:t>
            </a:r>
            <a:r>
              <a:rPr lang="ru-RU" dirty="0">
                <a:solidFill>
                  <a:srgbClr val="000000"/>
                </a:solidFill>
                <a:latin typeface="Times New Roman" panose="02020603050405020304" pitchFamily="18" charset="0"/>
              </a:rPr>
              <a:t>7-10 дней. Сеанс занимает 5 - 10 минут и почти никогда не требует обезболивания. </a:t>
            </a:r>
          </a:p>
          <a:p>
            <a:pPr algn="just"/>
            <a:r>
              <a:rPr lang="ru-RU" dirty="0">
                <a:solidFill>
                  <a:srgbClr val="000000"/>
                </a:solidFill>
                <a:latin typeface="Times New Roman" panose="02020603050405020304" pitchFamily="18" charset="0"/>
              </a:rPr>
              <a:t>Впервые этот метод физиотерапии был применен в медицине. Относительно недавно его стали использовать в ветеринарии, в частности, в спортивном коневодстве. </a:t>
            </a:r>
            <a:endParaRPr lang="ru-RU" dirty="0"/>
          </a:p>
        </p:txBody>
      </p:sp>
    </p:spTree>
    <p:extLst>
      <p:ext uri="{BB962C8B-B14F-4D97-AF65-F5344CB8AC3E}">
        <p14:creationId xmlns:p14="http://schemas.microsoft.com/office/powerpoint/2010/main" val="56549581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620688"/>
            <a:ext cx="8136904" cy="2657331"/>
          </a:xfrm>
          <a:prstGeom prst="rect">
            <a:avLst/>
          </a:prstGeom>
        </p:spPr>
        <p:txBody>
          <a:bodyPr wrap="square">
            <a:spAutoFit/>
          </a:bodyPr>
          <a:lstStyle/>
          <a:p>
            <a:pPr algn="just"/>
            <a:r>
              <a:rPr lang="ru-RU" dirty="0">
                <a:solidFill>
                  <a:srgbClr val="000000"/>
                </a:solidFill>
                <a:latin typeface="Times New Roman" panose="02020603050405020304" pitchFamily="18" charset="0"/>
              </a:rPr>
              <a:t>Наибольший терапевтический эффект от воздействия УВИ происходит в более плотных тканях и на границе раздела тканей: кость-сухожилие, мышца-фасция и т.д. В итоге, стойко уменьшается болевой синдром, улучшается местное кровообращение, разрыхляются болезненные костные выросты, участки обызвествления, фиброзные очаги, с последующим постепенным рассасыванием их фрагментов. Также, положительный эффект выражается: в существенном уменьшении или ликвидации болей, восстановлении объема движений в суставах, а следовательно, в повышении переносимости нагрузок, в возможности возобновления функций органа (конечности</a:t>
            </a:r>
            <a:r>
              <a:rPr lang="ru-RU" dirty="0" smtClean="0">
                <a:solidFill>
                  <a:srgbClr val="000000"/>
                </a:solidFill>
                <a:latin typeface="Times New Roman" panose="02020603050405020304" pitchFamily="18" charset="0"/>
              </a:rPr>
              <a:t>). </a:t>
            </a:r>
            <a:endParaRPr lang="ru-RU" dirty="0"/>
          </a:p>
        </p:txBody>
      </p:sp>
      <p:sp>
        <p:nvSpPr>
          <p:cNvPr id="4" name="Прямоугольник 3"/>
          <p:cNvSpPr/>
          <p:nvPr/>
        </p:nvSpPr>
        <p:spPr>
          <a:xfrm rot="10800000" flipV="1">
            <a:off x="2483768" y="5737324"/>
            <a:ext cx="6264696" cy="646331"/>
          </a:xfrm>
          <a:prstGeom prst="rect">
            <a:avLst/>
          </a:prstGeom>
        </p:spPr>
        <p:txBody>
          <a:bodyPr wrap="square">
            <a:spAutoFit/>
          </a:bodyPr>
          <a:lstStyle/>
          <a:p>
            <a:endParaRPr lang="ru-RU" dirty="0">
              <a:solidFill>
                <a:srgbClr val="000000"/>
              </a:solidFill>
            </a:endParaRPr>
          </a:p>
          <a:p>
            <a:r>
              <a:rPr lang="ru-RU" dirty="0">
                <a:solidFill>
                  <a:srgbClr val="000000"/>
                </a:solidFill>
              </a:rPr>
              <a:t>Аппарат для УВТ (блок управления, рукоятки). </a:t>
            </a:r>
            <a:endParaRPr lang="ru-RU" dirty="0"/>
          </a:p>
        </p:txBody>
      </p:sp>
    </p:spTree>
    <p:extLst>
      <p:ext uri="{BB962C8B-B14F-4D97-AF65-F5344CB8AC3E}">
        <p14:creationId xmlns:p14="http://schemas.microsoft.com/office/powerpoint/2010/main" val="374725352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39552" y="980728"/>
            <a:ext cx="8136904" cy="3693319"/>
          </a:xfrm>
          <a:prstGeom prst="rect">
            <a:avLst/>
          </a:prstGeom>
        </p:spPr>
        <p:txBody>
          <a:bodyPr wrap="square">
            <a:spAutoFit/>
          </a:bodyPr>
          <a:lstStyle/>
          <a:p>
            <a:r>
              <a:rPr lang="ru-RU" b="1" dirty="0">
                <a:solidFill>
                  <a:srgbClr val="000000"/>
                </a:solidFill>
                <a:latin typeface="Times New Roman" panose="02020603050405020304" pitchFamily="18" charset="0"/>
              </a:rPr>
              <a:t>П оказания: </a:t>
            </a:r>
            <a:endParaRPr lang="ru-RU" b="1" dirty="0" smtClean="0">
              <a:solidFill>
                <a:srgbClr val="000000"/>
              </a:solidFill>
              <a:latin typeface="Times New Roman" panose="02020603050405020304" pitchFamily="18" charset="0"/>
            </a:endParaRPr>
          </a:p>
          <a:p>
            <a:pPr algn="just"/>
            <a:r>
              <a:rPr lang="ru-RU" dirty="0" smtClean="0">
                <a:solidFill>
                  <a:srgbClr val="000000"/>
                </a:solidFill>
                <a:latin typeface="Times New Roman" panose="02020603050405020304" pitchFamily="18" charset="0"/>
              </a:rPr>
              <a:t>«</a:t>
            </a:r>
            <a:r>
              <a:rPr lang="ru-RU" dirty="0">
                <a:solidFill>
                  <a:srgbClr val="000000"/>
                </a:solidFill>
                <a:latin typeface="Times New Roman" panose="02020603050405020304" pitchFamily="18" charset="0"/>
              </a:rPr>
              <a:t>Свежие» переломы, гипертрофические ложные суставы и замедление консолидации переломов костей конечностей, </a:t>
            </a:r>
            <a:r>
              <a:rPr lang="ru-RU" dirty="0" smtClean="0">
                <a:solidFill>
                  <a:srgbClr val="000000"/>
                </a:solidFill>
                <a:latin typeface="Times New Roman" panose="02020603050405020304" pitchFamily="18" charset="0"/>
              </a:rPr>
              <a:t>дегенеративные </a:t>
            </a:r>
            <a:r>
              <a:rPr lang="ru-RU" dirty="0">
                <a:solidFill>
                  <a:srgbClr val="000000"/>
                </a:solidFill>
                <a:latin typeface="Times New Roman" panose="02020603050405020304" pitchFamily="18" charset="0"/>
              </a:rPr>
              <a:t>изменения и воспалительные процессы в сухожилиях и связках на участках соединения сухожилие - кость (</a:t>
            </a:r>
            <a:r>
              <a:rPr lang="ru-RU" dirty="0" err="1">
                <a:solidFill>
                  <a:srgbClr val="000000"/>
                </a:solidFill>
                <a:latin typeface="Times New Roman" panose="02020603050405020304" pitchFamily="18" charset="0"/>
              </a:rPr>
              <a:t>энтезопатии</a:t>
            </a:r>
            <a:r>
              <a:rPr lang="ru-RU" dirty="0">
                <a:solidFill>
                  <a:srgbClr val="000000"/>
                </a:solidFill>
                <a:latin typeface="Times New Roman" panose="02020603050405020304" pitchFamily="18" charset="0"/>
              </a:rPr>
              <a:t>). </a:t>
            </a:r>
            <a:endParaRPr lang="ru-RU" dirty="0" smtClean="0">
              <a:solidFill>
                <a:srgbClr val="000000"/>
              </a:solidFill>
              <a:latin typeface="Times New Roman" panose="02020603050405020304" pitchFamily="18" charset="0"/>
            </a:endParaRPr>
          </a:p>
          <a:p>
            <a:pPr algn="just"/>
            <a:r>
              <a:rPr lang="ru-RU" dirty="0" smtClean="0">
                <a:solidFill>
                  <a:srgbClr val="000000"/>
                </a:solidFill>
                <a:latin typeface="Times New Roman" panose="02020603050405020304" pitchFamily="18" charset="0"/>
              </a:rPr>
              <a:t>УВТ </a:t>
            </a:r>
            <a:r>
              <a:rPr lang="ru-RU" dirty="0">
                <a:solidFill>
                  <a:srgbClr val="000000"/>
                </a:solidFill>
                <a:latin typeface="Times New Roman" panose="02020603050405020304" pitchFamily="18" charset="0"/>
              </a:rPr>
              <a:t>триггерных точек (терапия </a:t>
            </a:r>
            <a:r>
              <a:rPr lang="ru-RU" dirty="0" err="1">
                <a:solidFill>
                  <a:srgbClr val="000000"/>
                </a:solidFill>
                <a:latin typeface="Times New Roman" panose="02020603050405020304" pitchFamily="18" charset="0"/>
              </a:rPr>
              <a:t>миофасциальной</a:t>
            </a:r>
            <a:r>
              <a:rPr lang="ru-RU" dirty="0">
                <a:solidFill>
                  <a:srgbClr val="000000"/>
                </a:solidFill>
                <a:latin typeface="Times New Roman" panose="02020603050405020304" pitchFamily="18" charset="0"/>
              </a:rPr>
              <a:t> боли</a:t>
            </a:r>
            <a:r>
              <a:rPr lang="ru-RU" dirty="0" smtClean="0">
                <a:solidFill>
                  <a:srgbClr val="000000"/>
                </a:solidFill>
                <a:latin typeface="Times New Roman" panose="02020603050405020304" pitchFamily="18" charset="0"/>
              </a:rPr>
              <a:t>).</a:t>
            </a:r>
          </a:p>
          <a:p>
            <a:pPr algn="just"/>
            <a:r>
              <a:rPr lang="ru-RU" dirty="0" smtClean="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Акупунктурная</a:t>
            </a:r>
            <a:r>
              <a:rPr lang="ru-RU" dirty="0">
                <a:solidFill>
                  <a:srgbClr val="000000"/>
                </a:solidFill>
                <a:latin typeface="Times New Roman" panose="02020603050405020304" pitchFamily="18" charset="0"/>
              </a:rPr>
              <a:t> ударно-волновая терапия. </a:t>
            </a:r>
            <a:endParaRPr lang="ru-RU" dirty="0" smtClean="0">
              <a:solidFill>
                <a:srgbClr val="000000"/>
              </a:solidFill>
              <a:latin typeface="Times New Roman" panose="02020603050405020304" pitchFamily="18" charset="0"/>
            </a:endParaRPr>
          </a:p>
          <a:p>
            <a:pPr algn="just"/>
            <a:r>
              <a:rPr lang="ru-RU" dirty="0" err="1" smtClean="0">
                <a:solidFill>
                  <a:srgbClr val="000000"/>
                </a:solidFill>
                <a:latin typeface="Times New Roman" panose="02020603050405020304" pitchFamily="18" charset="0"/>
              </a:rPr>
              <a:t>Постиммобилизационные</a:t>
            </a:r>
            <a:r>
              <a:rPr lang="ru-RU" dirty="0" smtClean="0">
                <a:solidFill>
                  <a:srgbClr val="000000"/>
                </a:solidFill>
                <a:latin typeface="Times New Roman" panose="02020603050405020304" pitchFamily="18" charset="0"/>
              </a:rPr>
              <a:t> </a:t>
            </a:r>
            <a:r>
              <a:rPr lang="ru-RU" dirty="0">
                <a:solidFill>
                  <a:srgbClr val="000000"/>
                </a:solidFill>
                <a:latin typeface="Times New Roman" panose="02020603050405020304" pitchFamily="18" charset="0"/>
              </a:rPr>
              <a:t>контрактуры суставов. </a:t>
            </a:r>
            <a:endParaRPr lang="ru-RU" dirty="0" smtClean="0">
              <a:solidFill>
                <a:srgbClr val="000000"/>
              </a:solidFill>
              <a:latin typeface="Times New Roman" panose="02020603050405020304" pitchFamily="18" charset="0"/>
            </a:endParaRPr>
          </a:p>
          <a:p>
            <a:pPr algn="just"/>
            <a:r>
              <a:rPr lang="ru-RU" dirty="0" smtClean="0">
                <a:solidFill>
                  <a:srgbClr val="000000"/>
                </a:solidFill>
                <a:latin typeface="Times New Roman" panose="02020603050405020304" pitchFamily="18" charset="0"/>
              </a:rPr>
              <a:t>Лечение </a:t>
            </a:r>
            <a:r>
              <a:rPr lang="ru-RU" dirty="0">
                <a:solidFill>
                  <a:srgbClr val="000000"/>
                </a:solidFill>
                <a:latin typeface="Times New Roman" panose="02020603050405020304" pitchFamily="18" charset="0"/>
              </a:rPr>
              <a:t>мышечной контрактуры, последствий повреждения </a:t>
            </a:r>
            <a:r>
              <a:rPr lang="ru-RU" dirty="0" err="1">
                <a:solidFill>
                  <a:srgbClr val="000000"/>
                </a:solidFill>
                <a:latin typeface="Times New Roman" panose="02020603050405020304" pitchFamily="18" charset="0"/>
              </a:rPr>
              <a:t>капсульно</a:t>
            </a:r>
            <a:r>
              <a:rPr lang="ru-RU" dirty="0">
                <a:solidFill>
                  <a:srgbClr val="000000"/>
                </a:solidFill>
                <a:latin typeface="Times New Roman" panose="02020603050405020304" pitchFamily="18" charset="0"/>
              </a:rPr>
              <a:t>-связочного аппарата и мышц (растяжения и разрывы), </a:t>
            </a:r>
            <a:r>
              <a:rPr lang="ru-RU" dirty="0" err="1">
                <a:solidFill>
                  <a:srgbClr val="000000"/>
                </a:solidFill>
                <a:latin typeface="Times New Roman" panose="02020603050405020304" pitchFamily="18" charset="0"/>
              </a:rPr>
              <a:t>кальцификаций</a:t>
            </a:r>
            <a:r>
              <a:rPr lang="ru-RU" dirty="0">
                <a:solidFill>
                  <a:srgbClr val="000000"/>
                </a:solidFill>
                <a:latin typeface="Times New Roman" panose="02020603050405020304" pitchFamily="18" charset="0"/>
              </a:rPr>
              <a:t>. </a:t>
            </a:r>
            <a:endParaRPr lang="ru-RU" dirty="0" smtClean="0">
              <a:solidFill>
                <a:srgbClr val="000000"/>
              </a:solidFill>
              <a:latin typeface="Times New Roman" panose="02020603050405020304" pitchFamily="18" charset="0"/>
            </a:endParaRPr>
          </a:p>
          <a:p>
            <a:pPr algn="just"/>
            <a:endParaRPr lang="ru-RU" dirty="0">
              <a:solidFill>
                <a:srgbClr val="000000"/>
              </a:solidFill>
              <a:latin typeface="Times New Roman" panose="02020603050405020304" pitchFamily="18" charset="0"/>
            </a:endParaRPr>
          </a:p>
          <a:p>
            <a:pPr algn="just"/>
            <a:endParaRPr lang="ru-RU" dirty="0">
              <a:solidFill>
                <a:srgbClr val="000000"/>
              </a:solidFill>
              <a:latin typeface="Times New Roman" panose="02020603050405020304" pitchFamily="18" charset="0"/>
            </a:endParaRPr>
          </a:p>
          <a:p>
            <a:r>
              <a:rPr lang="ru-RU" b="1" dirty="0">
                <a:solidFill>
                  <a:srgbClr val="000000"/>
                </a:solidFill>
                <a:latin typeface="Times New Roman" panose="02020603050405020304" pitchFamily="18" charset="0"/>
              </a:rPr>
              <a:t>Противопоказания: </a:t>
            </a:r>
            <a:r>
              <a:rPr lang="ru-RU" dirty="0">
                <a:solidFill>
                  <a:srgbClr val="000000"/>
                </a:solidFill>
                <a:latin typeface="Times New Roman" panose="02020603050405020304" pitchFamily="18" charset="0"/>
              </a:rPr>
              <a:t>аналогичны массажу </a:t>
            </a:r>
            <a:endParaRPr lang="ru-RU" dirty="0"/>
          </a:p>
        </p:txBody>
      </p:sp>
    </p:spTree>
    <p:extLst>
      <p:ext uri="{BB962C8B-B14F-4D97-AF65-F5344CB8AC3E}">
        <p14:creationId xmlns:p14="http://schemas.microsoft.com/office/powerpoint/2010/main" val="261793050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188640"/>
            <a:ext cx="7848872" cy="1785104"/>
          </a:xfrm>
          <a:prstGeom prst="rect">
            <a:avLst/>
          </a:prstGeom>
        </p:spPr>
        <p:txBody>
          <a:bodyPr wrap="square">
            <a:spAutoFit/>
          </a:bodyPr>
          <a:lstStyle/>
          <a:p>
            <a:r>
              <a:rPr lang="ru-RU" sz="2000" b="1" dirty="0">
                <a:solidFill>
                  <a:srgbClr val="000000"/>
                </a:solidFill>
                <a:latin typeface="Times New Roman" panose="02020603050405020304" pitchFamily="18" charset="0"/>
              </a:rPr>
              <a:t>Грязелечение. </a:t>
            </a:r>
          </a:p>
          <a:p>
            <a:pPr algn="just"/>
            <a:r>
              <a:rPr lang="ru-RU" b="1" dirty="0">
                <a:solidFill>
                  <a:srgbClr val="000000"/>
                </a:solidFill>
                <a:latin typeface="Times New Roman" panose="02020603050405020304" pitchFamily="18" charset="0"/>
              </a:rPr>
              <a:t>Лечебные грязи </a:t>
            </a:r>
            <a:r>
              <a:rPr lang="ru-RU" dirty="0">
                <a:solidFill>
                  <a:srgbClr val="000000"/>
                </a:solidFill>
                <a:latin typeface="Times New Roman" panose="02020603050405020304" pitchFamily="18" charset="0"/>
              </a:rPr>
              <a:t>- молодые поверхностные новообразования на дне соленых и пресных водоемов. Иногда они встречаются и на поверхности суши. Различают грязи иловые озерного, морского и болотного происхождения и торфяные - болотного происхождения. Близко к болотным грязям стоят грязи вулканического происхождения </a:t>
            </a:r>
            <a:endParaRPr lang="ru-RU" dirty="0"/>
          </a:p>
        </p:txBody>
      </p:sp>
      <p:sp>
        <p:nvSpPr>
          <p:cNvPr id="3" name="Прямоугольник 2"/>
          <p:cNvSpPr/>
          <p:nvPr/>
        </p:nvSpPr>
        <p:spPr>
          <a:xfrm>
            <a:off x="539552" y="2132856"/>
            <a:ext cx="8064896" cy="3693319"/>
          </a:xfrm>
          <a:prstGeom prst="rect">
            <a:avLst/>
          </a:prstGeom>
        </p:spPr>
        <p:txBody>
          <a:bodyPr wrap="square">
            <a:spAutoFit/>
          </a:bodyPr>
          <a:lstStyle/>
          <a:p>
            <a:pPr algn="just"/>
            <a:r>
              <a:rPr lang="ru-RU" b="1" dirty="0">
                <a:solidFill>
                  <a:srgbClr val="000000"/>
                </a:solidFill>
                <a:latin typeface="Times New Roman" panose="02020603050405020304" pitchFamily="18" charset="0"/>
              </a:rPr>
              <a:t>Горячая грязь</a:t>
            </a:r>
            <a:r>
              <a:rPr lang="ru-RU" dirty="0">
                <a:solidFill>
                  <a:srgbClr val="000000"/>
                </a:solidFill>
                <a:latin typeface="Times New Roman" panose="02020603050405020304" pitchFamily="18" charset="0"/>
              </a:rPr>
              <a:t>, приложенная к коже животного, путем нейрогуморального фактора активизирует </a:t>
            </a:r>
            <a:r>
              <a:rPr lang="ru-RU" dirty="0" err="1">
                <a:solidFill>
                  <a:srgbClr val="000000"/>
                </a:solidFill>
                <a:latin typeface="Times New Roman" panose="02020603050405020304" pitchFamily="18" charset="0"/>
              </a:rPr>
              <a:t>крово-лимфообращение</a:t>
            </a:r>
            <a:r>
              <a:rPr lang="ru-RU" dirty="0">
                <a:solidFill>
                  <a:srgbClr val="000000"/>
                </a:solidFill>
                <a:latin typeface="Times New Roman" panose="02020603050405020304" pitchFamily="18" charset="0"/>
              </a:rPr>
              <a:t>, повышает </a:t>
            </a:r>
            <a:r>
              <a:rPr lang="ru-RU" dirty="0" err="1">
                <a:solidFill>
                  <a:srgbClr val="000000"/>
                </a:solidFill>
                <a:latin typeface="Times New Roman" panose="02020603050405020304" pitchFamily="18" charset="0"/>
              </a:rPr>
              <a:t>окислительно</a:t>
            </a:r>
            <a:r>
              <a:rPr lang="ru-RU" dirty="0">
                <a:solidFill>
                  <a:srgbClr val="000000"/>
                </a:solidFill>
                <a:latin typeface="Times New Roman" panose="02020603050405020304" pitchFamily="18" charset="0"/>
              </a:rPr>
              <a:t>-восстановительные процессы и улучшает питание тканей. </a:t>
            </a:r>
          </a:p>
          <a:p>
            <a:pPr algn="just"/>
            <a:r>
              <a:rPr lang="ru-RU" dirty="0">
                <a:solidFill>
                  <a:srgbClr val="000000"/>
                </a:solidFill>
                <a:latin typeface="Times New Roman" panose="02020603050405020304" pitchFamily="18" charset="0"/>
              </a:rPr>
              <a:t>Грязи можно </a:t>
            </a:r>
            <a:r>
              <a:rPr lang="ru-RU" b="1" dirty="0">
                <a:solidFill>
                  <a:srgbClr val="000000"/>
                </a:solidFill>
                <a:latin typeface="Times New Roman" panose="02020603050405020304" pitchFamily="18" charset="0"/>
              </a:rPr>
              <a:t>применять </a:t>
            </a:r>
            <a:r>
              <a:rPr lang="ru-RU" dirty="0">
                <a:solidFill>
                  <a:srgbClr val="000000"/>
                </a:solidFill>
                <a:latin typeface="Times New Roman" panose="02020603050405020304" pitchFamily="18" charset="0"/>
              </a:rPr>
              <a:t>и на слизистые оболочки, помещая в специальные пакеты (мешочки). Грязелечение стимулирует иммунобиологические защитные силы организма, нормализует физиологические функции больного животного, уменьшает воспалительные реакции (отеки, инфильтраты, </a:t>
            </a:r>
            <a:r>
              <a:rPr lang="ru-RU" dirty="0" err="1">
                <a:solidFill>
                  <a:srgbClr val="000000"/>
                </a:solidFill>
                <a:latin typeface="Times New Roman" panose="02020603050405020304" pitchFamily="18" charset="0"/>
              </a:rPr>
              <a:t>пролифераты</a:t>
            </a:r>
            <a:r>
              <a:rPr lang="ru-RU" dirty="0">
                <a:solidFill>
                  <a:srgbClr val="000000"/>
                </a:solidFill>
                <a:latin typeface="Times New Roman" panose="02020603050405020304" pitchFamily="18" charset="0"/>
              </a:rPr>
              <a:t>, фибринозные и рубцовые ткани). Имеющиеся в грязи химические вещества всасываются и оказывают лечебное действие. Соли кальция, железа, алюминия и кремниевой кислоты, содержащиеся в грязях, придают им вяжущее действие. Сапропель оказывает подсушивающее действие на мокнущие ткани. Грязевые аппликации температурой 42° С сначала снижают артериальное давление, а затем повышают его по сравнению с исходным уровнем </a:t>
            </a:r>
            <a:endParaRPr lang="ru-RU" dirty="0"/>
          </a:p>
        </p:txBody>
      </p:sp>
    </p:spTree>
    <p:extLst>
      <p:ext uri="{BB962C8B-B14F-4D97-AF65-F5344CB8AC3E}">
        <p14:creationId xmlns:p14="http://schemas.microsoft.com/office/powerpoint/2010/main" val="75711180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59632" y="908720"/>
            <a:ext cx="6984776" cy="3970318"/>
          </a:xfrm>
          <a:prstGeom prst="rect">
            <a:avLst/>
          </a:prstGeom>
        </p:spPr>
        <p:txBody>
          <a:bodyPr wrap="square">
            <a:spAutoFit/>
          </a:bodyPr>
          <a:lstStyle/>
          <a:p>
            <a:pPr algn="just"/>
            <a:r>
              <a:rPr lang="ru-RU" b="1" dirty="0" err="1">
                <a:solidFill>
                  <a:srgbClr val="000000"/>
                </a:solidFill>
                <a:latin typeface="Times New Roman" panose="02020603050405020304" pitchFamily="18" charset="0"/>
              </a:rPr>
              <a:t>Торфолечение</a:t>
            </a:r>
            <a:r>
              <a:rPr lang="ru-RU" b="1" dirty="0">
                <a:solidFill>
                  <a:srgbClr val="000000"/>
                </a:solidFill>
                <a:latin typeface="Times New Roman" panose="02020603050405020304" pitchFamily="18" charset="0"/>
              </a:rPr>
              <a:t> </a:t>
            </a:r>
            <a:r>
              <a:rPr lang="ru-RU" dirty="0">
                <a:solidFill>
                  <a:srgbClr val="000000"/>
                </a:solidFill>
                <a:latin typeface="Times New Roman" panose="02020603050405020304" pitchFamily="18" charset="0"/>
              </a:rPr>
              <a:t>показано при подострых и хронических воспалительных процессах в мышцах, суставах, сухожилиях, связочном аппарате, костях, при медленно заживающих ранах, мышечном и суставном ревматизме. Применение органических лечебных грязей противопоказано при сердечной недостаточности, септических процессах, злокачественных новообразованиях и грибковых поражениях. Лечебную массу, подогретую на водяной бане или паром в специальной емкости, назначают в виде индивидуальных или групповых аппликаций. Продолжительность </a:t>
            </a:r>
            <a:r>
              <a:rPr lang="ru-RU" dirty="0" err="1">
                <a:solidFill>
                  <a:srgbClr val="000000"/>
                </a:solidFill>
                <a:latin typeface="Times New Roman" panose="02020603050405020304" pitchFamily="18" charset="0"/>
              </a:rPr>
              <a:t>торфолечения</a:t>
            </a:r>
            <a:r>
              <a:rPr lang="ru-RU" dirty="0">
                <a:solidFill>
                  <a:srgbClr val="000000"/>
                </a:solidFill>
                <a:latin typeface="Times New Roman" panose="02020603050405020304" pitchFamily="18" charset="0"/>
              </a:rPr>
              <a:t> и количество сеансов зависят от характера болезни. Обычно первая процедура длительностью 30-40 минут отпускается при температуре 42 - 44 °С; в последующих сеансах </a:t>
            </a:r>
            <a:r>
              <a:rPr lang="ru-RU" dirty="0" smtClean="0">
                <a:solidFill>
                  <a:srgbClr val="000000"/>
                </a:solidFill>
                <a:latin typeface="Times New Roman" panose="02020603050405020304" pitchFamily="18" charset="0"/>
              </a:rPr>
              <a:t>температура </a:t>
            </a:r>
            <a:r>
              <a:rPr lang="ru-RU" dirty="0" smtClean="0">
                <a:latin typeface="Times New Roman" panose="02020603050405020304" pitchFamily="18" charset="0"/>
              </a:rPr>
              <a:t>лечебной </a:t>
            </a:r>
            <a:r>
              <a:rPr lang="ru-RU" dirty="0">
                <a:latin typeface="Times New Roman" panose="02020603050405020304" pitchFamily="18" charset="0"/>
              </a:rPr>
              <a:t>массы возрастает до 45 - 50 °С; продолжительность процедуры увеличивается до 50 - 60 минут. </a:t>
            </a:r>
            <a:endParaRPr lang="ru-RU" dirty="0"/>
          </a:p>
        </p:txBody>
      </p:sp>
    </p:spTree>
    <p:extLst>
      <p:ext uri="{BB962C8B-B14F-4D97-AF65-F5344CB8AC3E}">
        <p14:creationId xmlns:p14="http://schemas.microsoft.com/office/powerpoint/2010/main" val="11164946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611560" y="188640"/>
            <a:ext cx="8229600" cy="1143000"/>
          </a:xfrm>
        </p:spPr>
        <p:txBody>
          <a:bodyPr/>
          <a:lstStyle/>
          <a:p>
            <a:pPr algn="ctr"/>
            <a:r>
              <a:rPr lang="ru-RU" dirty="0"/>
              <a:t>Инфракрасное излучение</a:t>
            </a:r>
          </a:p>
        </p:txBody>
      </p:sp>
      <p:sp>
        <p:nvSpPr>
          <p:cNvPr id="9" name="Объект 8"/>
          <p:cNvSpPr>
            <a:spLocks noGrp="1"/>
          </p:cNvSpPr>
          <p:nvPr>
            <p:ph sz="quarter" idx="2"/>
          </p:nvPr>
        </p:nvSpPr>
        <p:spPr>
          <a:xfrm>
            <a:off x="179512" y="1196752"/>
            <a:ext cx="4752528" cy="5661248"/>
          </a:xfrm>
        </p:spPr>
        <p:txBody>
          <a:bodyPr>
            <a:noAutofit/>
          </a:bodyPr>
          <a:lstStyle/>
          <a:p>
            <a:r>
              <a:rPr lang="ru-RU" sz="1600" dirty="0">
                <a:latin typeface="Times New Roman" panose="02020603050405020304" pitchFamily="18" charset="0"/>
                <a:cs typeface="Times New Roman" panose="02020603050405020304" pitchFamily="18" charset="0"/>
              </a:rPr>
              <a:t>Б и о л о г и ч е с к о е д е й с т в и е </a:t>
            </a:r>
            <a:r>
              <a:rPr lang="ru-RU" sz="1600" dirty="0" smtClean="0">
                <a:latin typeface="Times New Roman" panose="02020603050405020304" pitchFamily="18" charset="0"/>
                <a:cs typeface="Times New Roman" panose="02020603050405020304" pitchFamily="18" charset="0"/>
              </a:rPr>
              <a:t>. В результате поглощения </a:t>
            </a:r>
            <a:r>
              <a:rPr lang="ru-RU" sz="1600" dirty="0">
                <a:latin typeface="Times New Roman" panose="02020603050405020304" pitchFamily="18" charset="0"/>
                <a:cs typeface="Times New Roman" panose="02020603050405020304" pitchFamily="18" charset="0"/>
              </a:rPr>
              <a:t>инфракрасных лучей кожей и подлежащими </a:t>
            </a:r>
            <a:r>
              <a:rPr lang="ru-RU" sz="1600" dirty="0" smtClean="0">
                <a:latin typeface="Times New Roman" panose="02020603050405020304" pitchFamily="18" charset="0"/>
                <a:cs typeface="Times New Roman" panose="02020603050405020304" pitchFamily="18" charset="0"/>
              </a:rPr>
              <a:t>мягкими </a:t>
            </a:r>
            <a:r>
              <a:rPr lang="ru-RU" sz="1600" dirty="0">
                <a:latin typeface="Times New Roman" panose="02020603050405020304" pitchFamily="18" charset="0"/>
                <a:cs typeface="Times New Roman" panose="02020603050405020304" pitchFamily="18" charset="0"/>
              </a:rPr>
              <a:t>тканями в них возникает тепло. Такое тепловое воздействие </a:t>
            </a:r>
            <a:r>
              <a:rPr lang="ru-RU" sz="1600" dirty="0" smtClean="0">
                <a:latin typeface="Times New Roman" panose="02020603050405020304" pitchFamily="18" charset="0"/>
                <a:cs typeface="Times New Roman" panose="02020603050405020304" pitchFamily="18" charset="0"/>
              </a:rPr>
              <a:t>в первую </a:t>
            </a:r>
            <a:r>
              <a:rPr lang="ru-RU" sz="1600" dirty="0">
                <a:latin typeface="Times New Roman" panose="02020603050405020304" pitchFamily="18" charset="0"/>
                <a:cs typeface="Times New Roman" panose="02020603050405020304" pitchFamily="18" charset="0"/>
              </a:rPr>
              <a:t>очередь вызывает развитие активной гиперемии, </a:t>
            </a:r>
            <a:r>
              <a:rPr lang="ru-RU" sz="1600" dirty="0" smtClean="0">
                <a:latin typeface="Times New Roman" panose="02020603050405020304" pitchFamily="18" charset="0"/>
                <a:cs typeface="Times New Roman" panose="02020603050405020304" pitchFamily="18" charset="0"/>
              </a:rPr>
              <a:t>интенсивность </a:t>
            </a:r>
            <a:r>
              <a:rPr lang="ru-RU" sz="1600" dirty="0">
                <a:latin typeface="Times New Roman" panose="02020603050405020304" pitchFamily="18" charset="0"/>
                <a:cs typeface="Times New Roman" panose="02020603050405020304" pitchFamily="18" charset="0"/>
              </a:rPr>
              <a:t>и глубина которой зависят от времени и степени </a:t>
            </a:r>
            <a:r>
              <a:rPr lang="ru-RU" sz="1600" dirty="0" smtClean="0">
                <a:latin typeface="Times New Roman" panose="02020603050405020304" pitchFamily="18" charset="0"/>
                <a:cs typeface="Times New Roman" panose="02020603050405020304" pitchFamily="18" charset="0"/>
              </a:rPr>
              <a:t>облучения.</a:t>
            </a:r>
          </a:p>
          <a:p>
            <a:r>
              <a:rPr lang="ru-RU" sz="1600" dirty="0" smtClean="0">
                <a:latin typeface="Times New Roman" panose="02020603050405020304" pitchFamily="18" charset="0"/>
                <a:cs typeface="Times New Roman" panose="02020603050405020304" pitchFamily="18" charset="0"/>
              </a:rPr>
              <a:t>Улучшение </a:t>
            </a:r>
            <a:r>
              <a:rPr lang="ru-RU" sz="1600" dirty="0" err="1">
                <a:latin typeface="Times New Roman" panose="02020603050405020304" pitchFamily="18" charset="0"/>
                <a:cs typeface="Times New Roman" panose="02020603050405020304" pitchFamily="18" charset="0"/>
              </a:rPr>
              <a:t>крово</a:t>
            </a:r>
            <a:r>
              <a:rPr lang="ru-RU" sz="1600" dirty="0">
                <a:latin typeface="Times New Roman" panose="02020603050405020304" pitchFamily="18" charset="0"/>
                <a:cs typeface="Times New Roman" panose="02020603050405020304" pitchFamily="18" charset="0"/>
              </a:rPr>
              <a:t>- и </a:t>
            </a:r>
            <a:r>
              <a:rPr lang="ru-RU" sz="1600" dirty="0" err="1">
                <a:latin typeface="Times New Roman" panose="02020603050405020304" pitchFamily="18" charset="0"/>
                <a:cs typeface="Times New Roman" panose="02020603050405020304" pitchFamily="18" charset="0"/>
              </a:rPr>
              <a:t>лимфообращения</a:t>
            </a:r>
            <a:r>
              <a:rPr lang="ru-RU" sz="1600" dirty="0">
                <a:latin typeface="Times New Roman" panose="02020603050405020304" pitchFamily="18" charset="0"/>
                <a:cs typeface="Times New Roman" panose="02020603050405020304" pitchFamily="18" charset="0"/>
              </a:rPr>
              <a:t> способствует </a:t>
            </a:r>
            <a:r>
              <a:rPr lang="ru-RU" sz="1600" dirty="0" smtClean="0">
                <a:latin typeface="Times New Roman" panose="02020603050405020304" pitchFamily="18" charset="0"/>
                <a:cs typeface="Times New Roman" panose="02020603050405020304" pitchFamily="18" charset="0"/>
              </a:rPr>
              <a:t>усилению </a:t>
            </a:r>
            <a:r>
              <a:rPr lang="ru-RU" sz="1600" dirty="0">
                <a:latin typeface="Times New Roman" panose="02020603050405020304" pitchFamily="18" charset="0"/>
                <a:cs typeface="Times New Roman" panose="02020603050405020304" pitchFamily="18" charset="0"/>
              </a:rPr>
              <a:t>питания тканей, размножению и регенерации </a:t>
            </a:r>
            <a:r>
              <a:rPr lang="ru-RU" sz="1600" dirty="0" smtClean="0">
                <a:latin typeface="Times New Roman" panose="02020603050405020304" pitchFamily="18" charset="0"/>
                <a:cs typeface="Times New Roman" panose="02020603050405020304" pitchFamily="18" charset="0"/>
              </a:rPr>
              <a:t>тканей. Увеличение </a:t>
            </a:r>
            <a:r>
              <a:rPr lang="ru-RU" sz="1600" dirty="0">
                <a:latin typeface="Times New Roman" panose="02020603050405020304" pitchFamily="18" charset="0"/>
                <a:cs typeface="Times New Roman" panose="02020603050405020304" pitchFamily="18" charset="0"/>
              </a:rPr>
              <a:t>количества лейкоцитов в этих участках </a:t>
            </a:r>
            <a:r>
              <a:rPr lang="ru-RU" sz="1600" dirty="0" smtClean="0">
                <a:latin typeface="Times New Roman" panose="02020603050405020304" pitchFamily="18" charset="0"/>
                <a:cs typeface="Times New Roman" panose="02020603050405020304" pitchFamily="18" charset="0"/>
              </a:rPr>
              <a:t>способствует </a:t>
            </a:r>
            <a:r>
              <a:rPr lang="ru-RU" sz="1600" dirty="0">
                <a:latin typeface="Times New Roman" panose="02020603050405020304" pitchFamily="18" charset="0"/>
                <a:cs typeface="Times New Roman" panose="02020603050405020304" pitchFamily="18" charset="0"/>
              </a:rPr>
              <a:t>рассасыванию патологических </a:t>
            </a:r>
            <a:r>
              <a:rPr lang="ru-RU" sz="1600" dirty="0" smtClean="0">
                <a:latin typeface="Times New Roman" panose="02020603050405020304" pitchFamily="18" charset="0"/>
                <a:cs typeface="Times New Roman" panose="02020603050405020304" pitchFamily="18" charset="0"/>
              </a:rPr>
              <a:t>продуктов. </a:t>
            </a:r>
          </a:p>
          <a:p>
            <a:r>
              <a:rPr lang="ru-RU" sz="1600" dirty="0" smtClean="0">
                <a:latin typeface="Times New Roman" panose="02020603050405020304" pitchFamily="18" charset="0"/>
                <a:cs typeface="Times New Roman" panose="02020603050405020304" pitchFamily="18" charset="0"/>
              </a:rPr>
              <a:t>Совокупность </a:t>
            </a:r>
            <a:r>
              <a:rPr lang="ru-RU" sz="1600" dirty="0">
                <a:latin typeface="Times New Roman" panose="02020603050405020304" pitchFamily="18" charset="0"/>
                <a:cs typeface="Times New Roman" panose="02020603050405020304" pitchFamily="18" charset="0"/>
              </a:rPr>
              <a:t>нервно-рефлекторных влияний, </a:t>
            </a:r>
            <a:r>
              <a:rPr lang="ru-RU" sz="1600" dirty="0" smtClean="0">
                <a:latin typeface="Times New Roman" panose="02020603050405020304" pitchFamily="18" charset="0"/>
                <a:cs typeface="Times New Roman" panose="02020603050405020304" pitchFamily="18" charset="0"/>
              </a:rPr>
              <a:t>меняющих условия </a:t>
            </a:r>
            <a:r>
              <a:rPr lang="ru-RU" sz="1600" dirty="0">
                <a:latin typeface="Times New Roman" panose="02020603050405020304" pitchFamily="18" charset="0"/>
                <a:cs typeface="Times New Roman" panose="02020603050405020304" pitchFamily="18" charset="0"/>
              </a:rPr>
              <a:t>циркуляции крови, улучшая обменные процессы и </a:t>
            </a:r>
            <a:r>
              <a:rPr lang="ru-RU" sz="1600" dirty="0" smtClean="0">
                <a:latin typeface="Times New Roman" panose="02020603050405020304" pitchFamily="18" charset="0"/>
                <a:cs typeface="Times New Roman" panose="02020603050405020304" pitchFamily="18" charset="0"/>
              </a:rPr>
              <a:t>процессы </a:t>
            </a:r>
            <a:r>
              <a:rPr lang="ru-RU" sz="1600" dirty="0">
                <a:latin typeface="Times New Roman" panose="02020603050405020304" pitchFamily="18" charset="0"/>
                <a:cs typeface="Times New Roman" panose="02020603050405020304" pitchFamily="18" charset="0"/>
              </a:rPr>
              <a:t>рассасывания патологических продуктов, </a:t>
            </a:r>
            <a:r>
              <a:rPr lang="ru-RU" sz="1600" dirty="0" smtClean="0">
                <a:latin typeface="Times New Roman" panose="02020603050405020304" pitchFamily="18" charset="0"/>
                <a:cs typeface="Times New Roman" panose="02020603050405020304" pitchFamily="18" charset="0"/>
              </a:rPr>
              <a:t>обусловливают  широкое </a:t>
            </a:r>
            <a:r>
              <a:rPr lang="ru-RU" sz="1600" dirty="0">
                <a:latin typeface="Times New Roman" panose="02020603050405020304" pitchFamily="18" charset="0"/>
                <a:cs typeface="Times New Roman" panose="02020603050405020304" pitchFamily="18" charset="0"/>
              </a:rPr>
              <a:t>применение этих лучей при различных заболеваниях.</a:t>
            </a:r>
          </a:p>
        </p:txBody>
      </p:sp>
      <p:sp>
        <p:nvSpPr>
          <p:cNvPr id="2" name="Объект 1"/>
          <p:cNvSpPr>
            <a:spLocks noGrp="1"/>
          </p:cNvSpPr>
          <p:nvPr>
            <p:ph sz="quarter" idx="4"/>
          </p:nvPr>
        </p:nvSpPr>
        <p:spPr/>
        <p:txBody>
          <a:bodyPr/>
          <a:lstStyle/>
          <a:p>
            <a:endParaRPr lang="ru-RU"/>
          </a:p>
        </p:txBody>
      </p:sp>
    </p:spTree>
    <p:extLst>
      <p:ext uri="{BB962C8B-B14F-4D97-AF65-F5344CB8AC3E}">
        <p14:creationId xmlns:p14="http://schemas.microsoft.com/office/powerpoint/2010/main" val="2215569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539552" y="1628800"/>
            <a:ext cx="8229600" cy="4525963"/>
          </a:xfrm>
        </p:spPr>
        <p:txBody>
          <a:bodyPr>
            <a:normAutofit fontScale="62500" lnSpcReduction="20000"/>
          </a:bodyPr>
          <a:lstStyle/>
          <a:p>
            <a:pPr marL="109728" indent="0">
              <a:buNone/>
            </a:pPr>
            <a:r>
              <a:rPr lang="ru-RU" b="1" dirty="0">
                <a:latin typeface="Times New Roman" panose="02020603050405020304" pitchFamily="18" charset="0"/>
                <a:cs typeface="Times New Roman" panose="02020603050405020304" pitchFamily="18" charset="0"/>
              </a:rPr>
              <a:t>Показания.</a:t>
            </a:r>
            <a:r>
              <a:rPr lang="ru-RU" dirty="0">
                <a:latin typeface="Times New Roman" panose="02020603050405020304" pitchFamily="18" charset="0"/>
                <a:cs typeface="Times New Roman" panose="02020603050405020304" pitchFamily="18" charset="0"/>
              </a:rPr>
              <a:t> Применяют при хронических процессах: гайморитах, </a:t>
            </a:r>
            <a:r>
              <a:rPr lang="ru-RU" dirty="0" smtClean="0">
                <a:latin typeface="Times New Roman" panose="02020603050405020304" pitchFamily="18" charset="0"/>
                <a:cs typeface="Times New Roman" panose="02020603050405020304" pitchFamily="18" charset="0"/>
              </a:rPr>
              <a:t>фронтитах, пневмонии, плевритах; гипотонии и атонии </a:t>
            </a:r>
            <a:r>
              <a:rPr lang="ru-RU" dirty="0" err="1" smtClean="0">
                <a:latin typeface="Times New Roman" panose="02020603050405020304" pitchFamily="18" charset="0"/>
                <a:cs typeface="Times New Roman" panose="02020603050405020304" pitchFamily="18" charset="0"/>
              </a:rPr>
              <a:t>преджелудков</a:t>
            </a:r>
            <a:r>
              <a:rPr lang="ru-RU" dirty="0" smtClean="0">
                <a:latin typeface="Times New Roman" panose="02020603050405020304" pitchFamily="18" charset="0"/>
                <a:cs typeface="Times New Roman" panose="02020603050405020304" pitchFamily="18" charset="0"/>
              </a:rPr>
              <a:t>, катаральном гастроэнтерите</a:t>
            </a:r>
            <a:r>
              <a:rPr lang="ru-RU" dirty="0">
                <a:latin typeface="Times New Roman" panose="02020603050405020304" pitchFamily="18" charset="0"/>
                <a:cs typeface="Times New Roman" panose="02020603050405020304" pitchFamily="18" charset="0"/>
              </a:rPr>
              <a:t>, спастических коликах, болезнях мочевыделительной </a:t>
            </a:r>
            <a:r>
              <a:rPr lang="ru-RU" dirty="0" smtClean="0">
                <a:latin typeface="Times New Roman" panose="02020603050405020304" pitchFamily="18" charset="0"/>
                <a:cs typeface="Times New Roman" panose="02020603050405020304" pitchFamily="18" charset="0"/>
              </a:rPr>
              <a:t>системы, ревматических </a:t>
            </a:r>
            <a:r>
              <a:rPr lang="ru-RU" dirty="0">
                <a:latin typeface="Times New Roman" panose="02020603050405020304" pitchFamily="18" charset="0"/>
                <a:cs typeface="Times New Roman" panose="02020603050405020304" pitchFamily="18" charset="0"/>
              </a:rPr>
              <a:t>и травматических миозитах и других болезнях. Сочетание </a:t>
            </a:r>
            <a:r>
              <a:rPr lang="ru-RU" dirty="0" smtClean="0">
                <a:latin typeface="Times New Roman" panose="02020603050405020304" pitchFamily="18" charset="0"/>
                <a:cs typeface="Times New Roman" panose="02020603050405020304" pitchFamily="18" charset="0"/>
              </a:rPr>
              <a:t>светового и </a:t>
            </a:r>
            <a:r>
              <a:rPr lang="ru-RU" dirty="0">
                <a:latin typeface="Times New Roman" panose="02020603050405020304" pitchFamily="18" charset="0"/>
                <a:cs typeface="Times New Roman" panose="02020603050405020304" pitchFamily="18" charset="0"/>
              </a:rPr>
              <a:t>теплового действия на организм животных и птиц вызывает учащение </a:t>
            </a:r>
            <a:r>
              <a:rPr lang="ru-RU" dirty="0" smtClean="0">
                <a:latin typeface="Times New Roman" panose="02020603050405020304" pitchFamily="18" charset="0"/>
                <a:cs typeface="Times New Roman" panose="02020603050405020304" pitchFamily="18" charset="0"/>
              </a:rPr>
              <a:t>дыхания, которое </a:t>
            </a:r>
            <a:r>
              <a:rPr lang="ru-RU" dirty="0">
                <a:latin typeface="Times New Roman" panose="02020603050405020304" pitchFamily="18" charset="0"/>
                <a:cs typeface="Times New Roman" panose="02020603050405020304" pitchFamily="18" charset="0"/>
              </a:rPr>
              <a:t>быстро приходит в норму после окончания облучения.</a:t>
            </a:r>
          </a:p>
          <a:p>
            <a:pPr marL="109728" indent="0">
              <a:buNone/>
            </a:pPr>
            <a:r>
              <a:rPr lang="ru-RU" b="1" dirty="0">
                <a:latin typeface="Times New Roman" panose="02020603050405020304" pitchFamily="18" charset="0"/>
                <a:cs typeface="Times New Roman" panose="02020603050405020304" pitchFamily="18" charset="0"/>
              </a:rPr>
              <a:t>Противопоказания</a:t>
            </a:r>
            <a:r>
              <a:rPr lang="ru-RU" dirty="0">
                <a:latin typeface="Times New Roman" panose="02020603050405020304" pitchFamily="18" charset="0"/>
                <a:cs typeface="Times New Roman" panose="02020603050405020304" pitchFamily="18" charset="0"/>
              </a:rPr>
              <a:t>. Инфракрасные лучи не применяют в острой </a:t>
            </a:r>
            <a:r>
              <a:rPr lang="ru-RU" dirty="0" smtClean="0">
                <a:latin typeface="Times New Roman" panose="02020603050405020304" pitchFamily="18" charset="0"/>
                <a:cs typeface="Times New Roman" panose="02020603050405020304" pitchFamily="18" charset="0"/>
              </a:rPr>
              <a:t>стадии воспалительного </a:t>
            </a:r>
            <a:r>
              <a:rPr lang="ru-RU" dirty="0">
                <a:latin typeface="Times New Roman" panose="02020603050405020304" pitchFamily="18" charset="0"/>
                <a:cs typeface="Times New Roman" panose="02020603050405020304" pitchFamily="18" charset="0"/>
              </a:rPr>
              <a:t>процесса при наличии большого кровенаполнения, при </a:t>
            </a:r>
            <a:r>
              <a:rPr lang="ru-RU" dirty="0" smtClean="0">
                <a:latin typeface="Times New Roman" panose="02020603050405020304" pitchFamily="18" charset="0"/>
                <a:cs typeface="Times New Roman" panose="02020603050405020304" pitchFamily="18" charset="0"/>
              </a:rPr>
              <a:t>пороках сердца </a:t>
            </a:r>
            <a:r>
              <a:rPr lang="ru-RU" dirty="0">
                <a:latin typeface="Times New Roman" panose="02020603050405020304" pitchFamily="18" charset="0"/>
                <a:cs typeface="Times New Roman" panose="02020603050405020304" pitchFamily="18" charset="0"/>
              </a:rPr>
              <a:t>в стадии декомпенсации, злокачественных опухолях, </a:t>
            </a:r>
            <a:r>
              <a:rPr lang="ru-RU" dirty="0" smtClean="0">
                <a:latin typeface="Times New Roman" panose="02020603050405020304" pitchFamily="18" charset="0"/>
                <a:cs typeface="Times New Roman" panose="02020603050405020304" pitchFamily="18" charset="0"/>
              </a:rPr>
              <a:t>геморрагических диатезах</a:t>
            </a:r>
            <a:r>
              <a:rPr lang="ru-RU" dirty="0">
                <a:latin typeface="Times New Roman" panose="02020603050405020304" pitchFamily="18" charset="0"/>
                <a:cs typeface="Times New Roman" panose="02020603050405020304" pitchFamily="18" charset="0"/>
              </a:rPr>
              <a:t>, тепловом и солнечном ударах, при </a:t>
            </a:r>
            <a:r>
              <a:rPr lang="ru-RU" dirty="0" err="1">
                <a:latin typeface="Times New Roman" panose="02020603050405020304" pitchFamily="18" charset="0"/>
                <a:cs typeface="Times New Roman" panose="02020603050405020304" pitchFamily="18" charset="0"/>
              </a:rPr>
              <a:t>септикопиемических</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процессах. Осторожно </a:t>
            </a:r>
            <a:r>
              <a:rPr lang="ru-RU" dirty="0">
                <a:latin typeface="Times New Roman" panose="02020603050405020304" pitchFamily="18" charset="0"/>
                <a:cs typeface="Times New Roman" panose="02020603050405020304" pitchFamily="18" charset="0"/>
              </a:rPr>
              <a:t>следует проводить тепловые процедуры короткошерстным собакам </a:t>
            </a:r>
            <a:r>
              <a:rPr lang="ru-RU" dirty="0" smtClean="0">
                <a:latin typeface="Times New Roman" panose="02020603050405020304" pitchFamily="18" charset="0"/>
                <a:cs typeface="Times New Roman" panose="02020603050405020304" pitchFamily="18" charset="0"/>
              </a:rPr>
              <a:t>и кошкам, чтобы избежать перегревания организма, которое сопровождается учащением </a:t>
            </a:r>
            <a:r>
              <a:rPr lang="ru-RU" dirty="0">
                <a:latin typeface="Times New Roman" panose="02020603050405020304" pitchFamily="18" charset="0"/>
                <a:cs typeface="Times New Roman" panose="02020603050405020304" pitchFamily="18" charset="0"/>
              </a:rPr>
              <a:t>дыхания и сердечной деятельности, а в дальнейшем </a:t>
            </a:r>
            <a:r>
              <a:rPr lang="ru-RU" dirty="0" smtClean="0">
                <a:latin typeface="Times New Roman" panose="02020603050405020304" pitchFamily="18" charset="0"/>
                <a:cs typeface="Times New Roman" panose="02020603050405020304" pitchFamily="18" charset="0"/>
              </a:rPr>
              <a:t>депрессивным состоянием.</a:t>
            </a:r>
          </a:p>
          <a:p>
            <a:pPr marL="109728" indent="0">
              <a:buNone/>
            </a:pPr>
            <a:r>
              <a:rPr lang="ru-RU" dirty="0">
                <a:latin typeface="Times New Roman" panose="02020603050405020304" pitchFamily="18" charset="0"/>
                <a:cs typeface="Times New Roman" panose="02020603050405020304" pitchFamily="18" charset="0"/>
              </a:rPr>
              <a:t>С </a:t>
            </a:r>
            <a:r>
              <a:rPr lang="ru-RU" b="1" dirty="0">
                <a:latin typeface="Times New Roman" panose="02020603050405020304" pitchFamily="18" charset="0"/>
                <a:cs typeface="Times New Roman" panose="02020603050405020304" pitchFamily="18" charset="0"/>
              </a:rPr>
              <a:t>профилактической</a:t>
            </a:r>
            <a:r>
              <a:rPr lang="ru-RU" dirty="0">
                <a:latin typeface="Times New Roman" panose="02020603050405020304" pitchFamily="18" charset="0"/>
                <a:cs typeface="Times New Roman" panose="02020603050405020304" pitchFamily="18" charset="0"/>
              </a:rPr>
              <a:t> целью в условиях животноводческих ферм и </a:t>
            </a:r>
            <a:r>
              <a:rPr lang="ru-RU" dirty="0" smtClean="0">
                <a:latin typeface="Times New Roman" panose="02020603050405020304" pitchFamily="18" charset="0"/>
                <a:cs typeface="Times New Roman" panose="02020603050405020304" pitchFamily="18" charset="0"/>
              </a:rPr>
              <a:t>комплексов применяют различные искусственные источники </a:t>
            </a:r>
            <a:r>
              <a:rPr lang="ru-RU" dirty="0">
                <a:latin typeface="Times New Roman" panose="02020603050405020304" pitchFamily="18" charset="0"/>
                <a:cs typeface="Times New Roman" panose="02020603050405020304" pitchFamily="18" charset="0"/>
              </a:rPr>
              <a:t>инфракрасных </a:t>
            </a:r>
            <a:r>
              <a:rPr lang="ru-RU" dirty="0" smtClean="0">
                <a:latin typeface="Times New Roman" panose="02020603050405020304" pitchFamily="18" charset="0"/>
                <a:cs typeface="Times New Roman" panose="02020603050405020304" pitchFamily="18" charset="0"/>
              </a:rPr>
              <a:t>лучей коротковолнового </a:t>
            </a:r>
            <a:r>
              <a:rPr lang="ru-RU" dirty="0">
                <a:latin typeface="Times New Roman" panose="02020603050405020304" pitchFamily="18" charset="0"/>
                <a:cs typeface="Times New Roman" panose="02020603050405020304" pitchFamily="18" charset="0"/>
              </a:rPr>
              <a:t>(проникают в ткани на глубину до 8 см) и </a:t>
            </a:r>
            <a:r>
              <a:rPr lang="ru-RU" dirty="0" smtClean="0">
                <a:latin typeface="Times New Roman" panose="02020603050405020304" pitchFamily="18" charset="0"/>
                <a:cs typeface="Times New Roman" panose="02020603050405020304" pitchFamily="18" charset="0"/>
              </a:rPr>
              <a:t>длинноволнового диапазонов </a:t>
            </a:r>
            <a:r>
              <a:rPr lang="ru-RU" dirty="0">
                <a:latin typeface="Times New Roman" panose="02020603050405020304" pitchFamily="18" charset="0"/>
                <a:cs typeface="Times New Roman" panose="02020603050405020304" pitchFamily="18" charset="0"/>
              </a:rPr>
              <a:t>(вызывают гиперемию поверхностных слоев кожи).</a:t>
            </a:r>
          </a:p>
        </p:txBody>
      </p:sp>
      <p:sp>
        <p:nvSpPr>
          <p:cNvPr id="3" name="Заголовок 2"/>
          <p:cNvSpPr>
            <a:spLocks noGrp="1"/>
          </p:cNvSpPr>
          <p:nvPr>
            <p:ph type="title"/>
          </p:nvPr>
        </p:nvSpPr>
        <p:spPr/>
        <p:txBody>
          <a:bodyPr/>
          <a:lstStyle/>
          <a:p>
            <a:pPr algn="ctr"/>
            <a:r>
              <a:rPr lang="ru-RU" dirty="0"/>
              <a:t>Инфракрасное излучение</a:t>
            </a:r>
          </a:p>
        </p:txBody>
      </p:sp>
    </p:spTree>
    <p:extLst>
      <p:ext uri="{BB962C8B-B14F-4D97-AF65-F5344CB8AC3E}">
        <p14:creationId xmlns:p14="http://schemas.microsoft.com/office/powerpoint/2010/main" val="32932345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79512" y="1268760"/>
            <a:ext cx="8507288" cy="5472608"/>
          </a:xfrm>
        </p:spPr>
        <p:txBody>
          <a:bodyPr>
            <a:noAutofit/>
          </a:bodyPr>
          <a:lstStyle/>
          <a:p>
            <a:pPr marL="109728" indent="0">
              <a:buNone/>
            </a:pPr>
            <a:r>
              <a:rPr lang="ru-RU" sz="1600" dirty="0">
                <a:latin typeface="Times New Roman" panose="02020603050405020304" pitchFamily="18" charset="0"/>
                <a:cs typeface="Times New Roman" panose="02020603050405020304" pitchFamily="18" charset="0"/>
              </a:rPr>
              <a:t>Биологическое действие на организм УФ-лучей разностороннее и зависит </a:t>
            </a:r>
            <a:r>
              <a:rPr lang="ru-RU" sz="1600" dirty="0" smtClean="0">
                <a:latin typeface="Times New Roman" panose="02020603050405020304" pitchFamily="18" charset="0"/>
                <a:cs typeface="Times New Roman" panose="02020603050405020304" pitchFamily="18" charset="0"/>
              </a:rPr>
              <a:t>от длины </a:t>
            </a:r>
            <a:r>
              <a:rPr lang="ru-RU" sz="1600" dirty="0">
                <a:latin typeface="Times New Roman" panose="02020603050405020304" pitchFamily="18" charset="0"/>
                <a:cs typeface="Times New Roman" panose="02020603050405020304" pitchFamily="18" charset="0"/>
              </a:rPr>
              <a:t>волн. В связи с этим весь спектр УФ-лучей разделяют на три области:</a:t>
            </a:r>
          </a:p>
          <a:p>
            <a:r>
              <a:rPr lang="ru-RU" sz="1600" dirty="0">
                <a:latin typeface="Times New Roman" panose="02020603050405020304" pitchFamily="18" charset="0"/>
                <a:cs typeface="Times New Roman" panose="02020603050405020304" pitchFamily="18" charset="0"/>
              </a:rPr>
              <a:t>длинноволновую (спектр А с длиной волн от 400 до 320 </a:t>
            </a:r>
            <a:r>
              <a:rPr lang="ru-RU" sz="1600" dirty="0" err="1">
                <a:latin typeface="Times New Roman" panose="02020603050405020304" pitchFamily="18" charset="0"/>
                <a:cs typeface="Times New Roman" panose="02020603050405020304" pitchFamily="18" charset="0"/>
              </a:rPr>
              <a:t>нм</a:t>
            </a:r>
            <a:r>
              <a:rPr lang="ru-RU" sz="1600" dirty="0">
                <a:latin typeface="Times New Roman" panose="02020603050405020304" pitchFamily="18" charset="0"/>
                <a:cs typeface="Times New Roman" panose="02020603050405020304" pitchFamily="18" charset="0"/>
              </a:rPr>
              <a:t>), </a:t>
            </a:r>
            <a:r>
              <a:rPr lang="ru-RU" sz="1600" dirty="0" smtClean="0">
                <a:latin typeface="Times New Roman" panose="02020603050405020304" pitchFamily="18" charset="0"/>
                <a:cs typeface="Times New Roman" panose="02020603050405020304" pitchFamily="18" charset="0"/>
              </a:rPr>
              <a:t>обладающую </a:t>
            </a:r>
            <a:r>
              <a:rPr lang="ru-RU" sz="1600" dirty="0">
                <a:latin typeface="Times New Roman" panose="02020603050405020304" pitchFamily="18" charset="0"/>
                <a:cs typeface="Times New Roman" panose="02020603050405020304" pitchFamily="18" charset="0"/>
              </a:rPr>
              <a:t>слабовыраженным биологическим действием (вызывает эритему кожи и </a:t>
            </a:r>
            <a:r>
              <a:rPr lang="ru-RU" sz="1600" dirty="0" smtClean="0">
                <a:latin typeface="Times New Roman" panose="02020603050405020304" pitchFamily="18" charset="0"/>
                <a:cs typeface="Times New Roman" panose="02020603050405020304" pitchFamily="18" charset="0"/>
              </a:rPr>
              <a:t>в основном </a:t>
            </a:r>
            <a:r>
              <a:rPr lang="ru-RU" sz="1600" dirty="0">
                <a:latin typeface="Times New Roman" panose="02020603050405020304" pitchFamily="18" charset="0"/>
                <a:cs typeface="Times New Roman" panose="02020603050405020304" pitchFamily="18" charset="0"/>
              </a:rPr>
              <a:t>изменяет биохимические процессы белковых </a:t>
            </a:r>
            <a:r>
              <a:rPr lang="ru-RU" sz="1600" dirty="0" smtClean="0">
                <a:latin typeface="Times New Roman" panose="02020603050405020304" pitchFamily="18" charset="0"/>
                <a:cs typeface="Times New Roman" panose="02020603050405020304" pitchFamily="18" charset="0"/>
              </a:rPr>
              <a:t>субстанций протоплазмы клеток</a:t>
            </a:r>
            <a:r>
              <a:rPr lang="ru-RU" sz="1600" dirty="0">
                <a:latin typeface="Times New Roman" panose="02020603050405020304" pitchFamily="18" charset="0"/>
                <a:cs typeface="Times New Roman" panose="02020603050405020304" pitchFamily="18" charset="0"/>
              </a:rPr>
              <a:t>);</a:t>
            </a:r>
          </a:p>
          <a:p>
            <a:r>
              <a:rPr lang="ru-RU" sz="1600" dirty="0">
                <a:latin typeface="Times New Roman" panose="02020603050405020304" pitchFamily="18" charset="0"/>
                <a:cs typeface="Times New Roman" panose="02020603050405020304" pitchFamily="18" charset="0"/>
              </a:rPr>
              <a:t>средневолновую (спектр В с длиной волн от 320 до 280 </a:t>
            </a:r>
            <a:r>
              <a:rPr lang="ru-RU" sz="1600" dirty="0" err="1">
                <a:latin typeface="Times New Roman" panose="02020603050405020304" pitchFamily="18" charset="0"/>
                <a:cs typeface="Times New Roman" panose="02020603050405020304" pitchFamily="18" charset="0"/>
              </a:rPr>
              <a:t>нм</a:t>
            </a:r>
            <a:r>
              <a:rPr lang="ru-RU" sz="1600" dirty="0">
                <a:latin typeface="Times New Roman" panose="02020603050405020304" pitchFamily="18" charset="0"/>
                <a:cs typeface="Times New Roman" panose="02020603050405020304" pitchFamily="18" charset="0"/>
              </a:rPr>
              <a:t>) с </a:t>
            </a:r>
            <a:r>
              <a:rPr lang="ru-RU" sz="1600" dirty="0" smtClean="0">
                <a:latin typeface="Times New Roman" panose="02020603050405020304" pitchFamily="18" charset="0"/>
                <a:cs typeface="Times New Roman" panose="02020603050405020304" pitchFamily="18" charset="0"/>
              </a:rPr>
              <a:t>выраженным </a:t>
            </a:r>
            <a:r>
              <a:rPr lang="ru-RU" sz="1600" dirty="0">
                <a:latin typeface="Times New Roman" panose="02020603050405020304" pitchFamily="18" charset="0"/>
                <a:cs typeface="Times New Roman" panose="02020603050405020304" pitchFamily="18" charset="0"/>
              </a:rPr>
              <a:t>десенсибилизирующим, противовоспалительным и болеутоляющим </a:t>
            </a:r>
            <a:r>
              <a:rPr lang="ru-RU" sz="1600" dirty="0" smtClean="0">
                <a:latin typeface="Times New Roman" panose="02020603050405020304" pitchFamily="18" charset="0"/>
                <a:cs typeface="Times New Roman" panose="02020603050405020304" pitchFamily="18" charset="0"/>
              </a:rPr>
              <a:t>действием. Лучи </a:t>
            </a:r>
            <a:r>
              <a:rPr lang="ru-RU" sz="1600" dirty="0">
                <a:latin typeface="Times New Roman" panose="02020603050405020304" pitchFamily="18" charset="0"/>
                <a:cs typeface="Times New Roman" panose="02020603050405020304" pitchFamily="18" charset="0"/>
              </a:rPr>
              <a:t>этого спектра оказывают большое влияние на фосфорно-кальциевый обмен </a:t>
            </a:r>
            <a:r>
              <a:rPr lang="ru-RU" sz="1600" dirty="0" smtClean="0">
                <a:latin typeface="Times New Roman" panose="02020603050405020304" pitchFamily="18" charset="0"/>
                <a:cs typeface="Times New Roman" panose="02020603050405020304" pitchFamily="18" charset="0"/>
              </a:rPr>
              <a:t>в организме</a:t>
            </a:r>
            <a:r>
              <a:rPr lang="ru-RU" sz="1600" dirty="0">
                <a:latin typeface="Times New Roman" panose="02020603050405020304" pitchFamily="18" charset="0"/>
                <a:cs typeface="Times New Roman" panose="02020603050405020304" pitchFamily="18" charset="0"/>
              </a:rPr>
              <a:t>, превращая провитамин D (</a:t>
            </a:r>
            <a:r>
              <a:rPr lang="ru-RU" sz="1600" dirty="0" smtClean="0">
                <a:latin typeface="Times New Roman" panose="02020603050405020304" pitchFamily="18" charset="0"/>
                <a:cs typeface="Times New Roman" panose="02020603050405020304" pitchFamily="18" charset="0"/>
              </a:rPr>
              <a:t>эргостерин</a:t>
            </a:r>
            <a:r>
              <a:rPr lang="ru-RU" sz="1600" dirty="0">
                <a:latin typeface="Times New Roman" panose="02020603050405020304" pitchFamily="18" charset="0"/>
                <a:cs typeface="Times New Roman" panose="02020603050405020304" pitchFamily="18" charset="0"/>
              </a:rPr>
              <a:t>) в витамины D2 и D3. В </a:t>
            </a:r>
            <a:r>
              <a:rPr lang="ru-RU" sz="1600" dirty="0" smtClean="0">
                <a:latin typeface="Times New Roman" panose="02020603050405020304" pitchFamily="18" charset="0"/>
                <a:cs typeface="Times New Roman" panose="02020603050405020304" pitchFamily="18" charset="0"/>
              </a:rPr>
              <a:t>сыворотке крови </a:t>
            </a:r>
            <a:r>
              <a:rPr lang="ru-RU" sz="1600" dirty="0">
                <a:latin typeface="Times New Roman" panose="02020603050405020304" pitchFamily="18" charset="0"/>
                <a:cs typeface="Times New Roman" panose="02020603050405020304" pitchFamily="18" charset="0"/>
              </a:rPr>
              <a:t>повышается количество кальция и фосфора, а уровень калия понижается</a:t>
            </a:r>
            <a:r>
              <a:rPr lang="ru-RU" sz="1600" dirty="0" smtClean="0">
                <a:latin typeface="Times New Roman" panose="02020603050405020304" pitchFamily="18" charset="0"/>
                <a:cs typeface="Times New Roman" panose="02020603050405020304" pitchFamily="18" charset="0"/>
              </a:rPr>
              <a:t>.</a:t>
            </a:r>
          </a:p>
          <a:p>
            <a:r>
              <a:rPr lang="ru-RU" sz="1600" dirty="0">
                <a:latin typeface="Times New Roman" panose="02020603050405020304" pitchFamily="18" charset="0"/>
                <a:cs typeface="Times New Roman" panose="02020603050405020304" pitchFamily="18" charset="0"/>
              </a:rPr>
              <a:t>коротковолновую (спектр С </a:t>
            </a:r>
            <a:r>
              <a:rPr lang="ru-RU" sz="1600" dirty="0" err="1">
                <a:latin typeface="Times New Roman" panose="02020603050405020304" pitchFamily="18" charset="0"/>
                <a:cs typeface="Times New Roman" panose="02020603050405020304" pitchFamily="18" charset="0"/>
              </a:rPr>
              <a:t>с</a:t>
            </a:r>
            <a:r>
              <a:rPr lang="ru-RU" sz="1600" dirty="0">
                <a:latin typeface="Times New Roman" panose="02020603050405020304" pitchFamily="18" charset="0"/>
                <a:cs typeface="Times New Roman" panose="02020603050405020304" pitchFamily="18" charset="0"/>
              </a:rPr>
              <a:t> длиной волны от 280 до 180 </a:t>
            </a:r>
            <a:r>
              <a:rPr lang="ru-RU" sz="1600" dirty="0" err="1">
                <a:latin typeface="Times New Roman" panose="02020603050405020304" pitchFamily="18" charset="0"/>
                <a:cs typeface="Times New Roman" panose="02020603050405020304" pitchFamily="18" charset="0"/>
              </a:rPr>
              <a:t>нм</a:t>
            </a:r>
            <a:r>
              <a:rPr lang="ru-RU" sz="1600" dirty="0">
                <a:latin typeface="Times New Roman" panose="02020603050405020304" pitchFamily="18" charset="0"/>
                <a:cs typeface="Times New Roman" panose="02020603050405020304" pitchFamily="18" charset="0"/>
              </a:rPr>
              <a:t>), </a:t>
            </a:r>
            <a:r>
              <a:rPr lang="ru-RU" sz="1600" dirty="0" smtClean="0">
                <a:latin typeface="Times New Roman" panose="02020603050405020304" pitchFamily="18" charset="0"/>
                <a:cs typeface="Times New Roman" panose="02020603050405020304" pitchFamily="18" charset="0"/>
              </a:rPr>
              <a:t>обладающую бактерицидным действием</a:t>
            </a:r>
            <a:r>
              <a:rPr lang="ru-RU" sz="1600" dirty="0">
                <a:latin typeface="Times New Roman" panose="02020603050405020304" pitchFamily="18" charset="0"/>
                <a:cs typeface="Times New Roman" panose="02020603050405020304" pitchFamily="18" charset="0"/>
              </a:rPr>
              <a:t>, способностью денатурировать и </a:t>
            </a:r>
            <a:r>
              <a:rPr lang="ru-RU" sz="1600" dirty="0" smtClean="0">
                <a:latin typeface="Times New Roman" panose="02020603050405020304" pitchFamily="18" charset="0"/>
                <a:cs typeface="Times New Roman" panose="02020603050405020304" pitchFamily="18" charset="0"/>
              </a:rPr>
              <a:t>коагулировать белковые </a:t>
            </a:r>
            <a:r>
              <a:rPr lang="ru-RU" sz="1600" dirty="0">
                <a:latin typeface="Times New Roman" panose="02020603050405020304" pitchFamily="18" charset="0"/>
                <a:cs typeface="Times New Roman" panose="02020603050405020304" pitchFamily="18" charset="0"/>
              </a:rPr>
              <a:t>структуры клеток, влиять на протоплазму вирусов, бактерий, </a:t>
            </a:r>
            <a:r>
              <a:rPr lang="ru-RU" sz="1600" dirty="0" smtClean="0">
                <a:latin typeface="Times New Roman" panose="02020603050405020304" pitchFamily="18" charset="0"/>
                <a:cs typeface="Times New Roman" panose="02020603050405020304" pitchFamily="18" charset="0"/>
              </a:rPr>
              <a:t>прекращая обмен </a:t>
            </a:r>
            <a:r>
              <a:rPr lang="ru-RU" sz="1600" dirty="0">
                <a:latin typeface="Times New Roman" panose="02020603050405020304" pitchFamily="18" charset="0"/>
                <a:cs typeface="Times New Roman" panose="02020603050405020304" pitchFamily="18" charset="0"/>
              </a:rPr>
              <a:t>веществ, в результате чего они гибнут. Чувствительность разных </a:t>
            </a:r>
            <a:r>
              <a:rPr lang="ru-RU" sz="1600" dirty="0" smtClean="0">
                <a:latin typeface="Times New Roman" panose="02020603050405020304" pitchFamily="18" charset="0"/>
                <a:cs typeface="Times New Roman" panose="02020603050405020304" pitchFamily="18" charset="0"/>
              </a:rPr>
              <a:t>видов бактерий </a:t>
            </a:r>
            <a:r>
              <a:rPr lang="ru-RU" sz="1600" dirty="0">
                <a:latin typeface="Times New Roman" panose="02020603050405020304" pitchFamily="18" charset="0"/>
                <a:cs typeface="Times New Roman" panose="02020603050405020304" pitchFamily="18" charset="0"/>
              </a:rPr>
              <a:t>неодинакова. Споровые их формы более устойчивы, чем вегетативные, </a:t>
            </a:r>
            <a:r>
              <a:rPr lang="ru-RU" sz="1600" dirty="0" smtClean="0">
                <a:latin typeface="Times New Roman" panose="02020603050405020304" pitchFamily="18" charset="0"/>
                <a:cs typeface="Times New Roman" panose="02020603050405020304" pitchFamily="18" charset="0"/>
              </a:rPr>
              <a:t>и для </a:t>
            </a:r>
            <a:r>
              <a:rPr lang="ru-RU" sz="1600" dirty="0">
                <a:latin typeface="Times New Roman" panose="02020603050405020304" pitchFamily="18" charset="0"/>
                <a:cs typeface="Times New Roman" panose="02020603050405020304" pitchFamily="18" charset="0"/>
              </a:rPr>
              <a:t>их гибели требуется увеличение облучения в несколько раз. </a:t>
            </a:r>
            <a:r>
              <a:rPr lang="ru-RU" sz="1600" dirty="0" smtClean="0">
                <a:latin typeface="Times New Roman" panose="02020603050405020304" pitchFamily="18" charset="0"/>
                <a:cs typeface="Times New Roman" panose="02020603050405020304" pitchFamily="18" charset="0"/>
              </a:rPr>
              <a:t>Бактерицидное действие </a:t>
            </a:r>
            <a:r>
              <a:rPr lang="ru-RU" sz="1600" dirty="0">
                <a:latin typeface="Times New Roman" panose="02020603050405020304" pitchFamily="18" charset="0"/>
                <a:cs typeface="Times New Roman" panose="02020603050405020304" pitchFamily="18" charset="0"/>
              </a:rPr>
              <a:t>этого спектра от искусственных источников больше, чем от </a:t>
            </a:r>
            <a:r>
              <a:rPr lang="ru-RU" sz="1600" dirty="0" smtClean="0">
                <a:latin typeface="Times New Roman" panose="02020603050405020304" pitchFamily="18" charset="0"/>
                <a:cs typeface="Times New Roman" panose="02020603050405020304" pitchFamily="18" charset="0"/>
              </a:rPr>
              <a:t>солнечной радиации</a:t>
            </a:r>
            <a:r>
              <a:rPr lang="ru-RU" sz="1600" dirty="0">
                <a:latin typeface="Times New Roman" panose="02020603050405020304" pitchFamily="18" charset="0"/>
                <a:cs typeface="Times New Roman" panose="02020603050405020304" pitchFamily="18" charset="0"/>
              </a:rPr>
              <a:t>. Под влиянием этих лучей улучшается микроклимат в помещениях за </a:t>
            </a:r>
            <a:r>
              <a:rPr lang="ru-RU" sz="1600" dirty="0" smtClean="0">
                <a:latin typeface="Times New Roman" panose="02020603050405020304" pitchFamily="18" charset="0"/>
                <a:cs typeface="Times New Roman" panose="02020603050405020304" pitchFamily="18" charset="0"/>
              </a:rPr>
              <a:t>счет ионизации </a:t>
            </a:r>
            <a:r>
              <a:rPr lang="ru-RU" sz="1600" dirty="0">
                <a:latin typeface="Times New Roman" panose="02020603050405020304" pitchFamily="18" charset="0"/>
                <a:cs typeface="Times New Roman" panose="02020603050405020304" pitchFamily="18" charset="0"/>
              </a:rPr>
              <a:t>воздуха, образования озона, уменьшения микробного состава. </a:t>
            </a:r>
          </a:p>
        </p:txBody>
      </p:sp>
      <p:sp>
        <p:nvSpPr>
          <p:cNvPr id="3" name="Заголовок 2"/>
          <p:cNvSpPr>
            <a:spLocks noGrp="1"/>
          </p:cNvSpPr>
          <p:nvPr>
            <p:ph type="title"/>
          </p:nvPr>
        </p:nvSpPr>
        <p:spPr/>
        <p:txBody>
          <a:bodyPr/>
          <a:lstStyle/>
          <a:p>
            <a:pPr algn="ctr"/>
            <a:r>
              <a:rPr lang="ru-RU" dirty="0"/>
              <a:t>Ультрафиолетовое излучение</a:t>
            </a:r>
          </a:p>
        </p:txBody>
      </p:sp>
    </p:spTree>
    <p:extLst>
      <p:ext uri="{BB962C8B-B14F-4D97-AF65-F5344CB8AC3E}">
        <p14:creationId xmlns:p14="http://schemas.microsoft.com/office/powerpoint/2010/main" val="34161950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pPr algn="ctr"/>
            <a:r>
              <a:rPr lang="ru-RU" dirty="0"/>
              <a:t>Ультрафиолетовое излучение</a:t>
            </a:r>
          </a:p>
        </p:txBody>
      </p:sp>
      <p:sp>
        <p:nvSpPr>
          <p:cNvPr id="2" name="Объект 1"/>
          <p:cNvSpPr>
            <a:spLocks noGrp="1"/>
          </p:cNvSpPr>
          <p:nvPr>
            <p:ph sz="quarter" idx="2"/>
          </p:nvPr>
        </p:nvSpPr>
        <p:spPr>
          <a:xfrm>
            <a:off x="4644008" y="1340768"/>
            <a:ext cx="4392488" cy="5297074"/>
          </a:xfrm>
        </p:spPr>
        <p:txBody>
          <a:bodyPr>
            <a:noAutofit/>
          </a:bodyPr>
          <a:lstStyle/>
          <a:p>
            <a:pPr marL="109728" indent="0">
              <a:buNone/>
            </a:pPr>
            <a:r>
              <a:rPr lang="ru-RU" sz="1600" b="1" dirty="0">
                <a:latin typeface="Times New Roman" panose="02020603050405020304" pitchFamily="18" charset="0"/>
                <a:cs typeface="Times New Roman" panose="02020603050405020304" pitchFamily="18" charset="0"/>
              </a:rPr>
              <a:t>П о к а з а н и я :</a:t>
            </a:r>
          </a:p>
          <a:p>
            <a:pPr marL="109728" indent="0">
              <a:buNone/>
            </a:pPr>
            <a:r>
              <a:rPr lang="ru-RU" sz="1600" dirty="0" smtClean="0">
                <a:latin typeface="Times New Roman" panose="02020603050405020304" pitchFamily="18" charset="0"/>
                <a:cs typeface="Times New Roman" panose="02020603050405020304" pitchFamily="18" charset="0"/>
              </a:rPr>
              <a:t>- рахит;</a:t>
            </a:r>
          </a:p>
          <a:p>
            <a:pPr marL="109728" indent="0">
              <a:buNone/>
            </a:pPr>
            <a:r>
              <a:rPr lang="ru-RU" sz="1600" dirty="0" smtClean="0">
                <a:latin typeface="Times New Roman" panose="02020603050405020304" pitchFamily="18" charset="0"/>
                <a:cs typeface="Times New Roman" panose="02020603050405020304" pitchFamily="18" charset="0"/>
              </a:rPr>
              <a:t>- </a:t>
            </a:r>
            <a:r>
              <a:rPr lang="ru-RU" sz="1600" dirty="0">
                <a:latin typeface="Times New Roman" panose="02020603050405020304" pitchFamily="18" charset="0"/>
                <a:cs typeface="Times New Roman" panose="02020603050405020304" pitchFamily="18" charset="0"/>
              </a:rPr>
              <a:t>фурункулез;</a:t>
            </a:r>
          </a:p>
          <a:p>
            <a:pPr marL="109728" indent="0">
              <a:buNone/>
            </a:pPr>
            <a:r>
              <a:rPr lang="ru-RU" sz="1600" dirty="0">
                <a:latin typeface="Times New Roman" panose="02020603050405020304" pitchFamily="18" charset="0"/>
                <a:cs typeface="Times New Roman" panose="02020603050405020304" pitchFamily="18" charset="0"/>
              </a:rPr>
              <a:t>- плохо заживающие раны;</a:t>
            </a:r>
          </a:p>
          <a:p>
            <a:pPr marL="109728" indent="0">
              <a:buNone/>
            </a:pPr>
            <a:r>
              <a:rPr lang="ru-RU" sz="1600" dirty="0">
                <a:latin typeface="Times New Roman" panose="02020603050405020304" pitchFamily="18" charset="0"/>
                <a:cs typeface="Times New Roman" panose="02020603050405020304" pitchFamily="18" charset="0"/>
              </a:rPr>
              <a:t>- различные экземы, особенно осложненные </a:t>
            </a:r>
            <a:r>
              <a:rPr lang="ru-RU" sz="1600" dirty="0" smtClean="0">
                <a:latin typeface="Times New Roman" panose="02020603050405020304" pitchFamily="18" charset="0"/>
                <a:cs typeface="Times New Roman" panose="02020603050405020304" pitchFamily="18" charset="0"/>
              </a:rPr>
              <a:t>гнойной инфекцией</a:t>
            </a:r>
            <a:r>
              <a:rPr lang="ru-RU" sz="1600" dirty="0">
                <a:latin typeface="Times New Roman" panose="02020603050405020304" pitchFamily="18" charset="0"/>
                <a:cs typeface="Times New Roman" panose="02020603050405020304" pitchFamily="18" charset="0"/>
              </a:rPr>
              <a:t>;</a:t>
            </a:r>
          </a:p>
          <a:p>
            <a:pPr marL="109728" indent="0">
              <a:buNone/>
            </a:pPr>
            <a:r>
              <a:rPr lang="ru-RU" sz="1600" dirty="0">
                <a:latin typeface="Times New Roman" panose="02020603050405020304" pitchFamily="18" charset="0"/>
                <a:cs typeface="Times New Roman" panose="02020603050405020304" pitchFamily="18" charset="0"/>
              </a:rPr>
              <a:t>- ожоги;</a:t>
            </a:r>
          </a:p>
          <a:p>
            <a:pPr marL="109728" indent="0">
              <a:buNone/>
            </a:pPr>
            <a:r>
              <a:rPr lang="ru-RU" sz="1600" dirty="0">
                <a:latin typeface="Times New Roman" panose="02020603050405020304" pitchFamily="18" charset="0"/>
                <a:cs typeface="Times New Roman" panose="02020603050405020304" pitchFamily="18" charset="0"/>
              </a:rPr>
              <a:t>- мышечный и суставной ревматизм;</a:t>
            </a:r>
          </a:p>
          <a:p>
            <a:pPr marL="109728" indent="0">
              <a:buNone/>
            </a:pPr>
            <a:r>
              <a:rPr lang="ru-RU" sz="1600" dirty="0">
                <a:latin typeface="Times New Roman" panose="02020603050405020304" pitchFamily="18" charset="0"/>
                <a:cs typeface="Times New Roman" panose="02020603050405020304" pitchFamily="18" charset="0"/>
              </a:rPr>
              <a:t>- анемии;</a:t>
            </a:r>
          </a:p>
          <a:p>
            <a:pPr marL="109728" indent="0">
              <a:buNone/>
            </a:pPr>
            <a:r>
              <a:rPr lang="ru-RU" sz="1600" dirty="0">
                <a:latin typeface="Times New Roman" panose="02020603050405020304" pitchFamily="18" charset="0"/>
                <a:cs typeface="Times New Roman" panose="02020603050405020304" pitchFamily="18" charset="0"/>
              </a:rPr>
              <a:t>- бронхиты;</a:t>
            </a:r>
          </a:p>
          <a:p>
            <a:pPr marL="109728" indent="0">
              <a:buNone/>
            </a:pPr>
            <a:r>
              <a:rPr lang="ru-RU" sz="1600" dirty="0">
                <a:latin typeface="Times New Roman" panose="02020603050405020304" pitchFamily="18" charset="0"/>
                <a:cs typeface="Times New Roman" panose="02020603050405020304" pitchFamily="18" charset="0"/>
              </a:rPr>
              <a:t>- пневмонии;</a:t>
            </a:r>
          </a:p>
          <a:p>
            <a:pPr marL="109728" indent="0">
              <a:buNone/>
            </a:pPr>
            <a:r>
              <a:rPr lang="ru-RU" sz="1600" dirty="0">
                <a:latin typeface="Times New Roman" panose="02020603050405020304" pitchFamily="18" charset="0"/>
                <a:cs typeface="Times New Roman" panose="02020603050405020304" pitchFamily="18" charset="0"/>
              </a:rPr>
              <a:t>- облучение молодняка в целях профилактики.</a:t>
            </a:r>
          </a:p>
          <a:p>
            <a:pPr marL="109728" indent="0">
              <a:buNone/>
            </a:pPr>
            <a:r>
              <a:rPr lang="ru-RU" sz="1600" b="1" dirty="0">
                <a:latin typeface="Times New Roman" panose="02020603050405020304" pitchFamily="18" charset="0"/>
                <a:cs typeface="Times New Roman" panose="02020603050405020304" pitchFamily="18" charset="0"/>
              </a:rPr>
              <a:t>П р о т и в о п о к а з а н и я :</a:t>
            </a:r>
          </a:p>
          <a:p>
            <a:pPr marL="109728" indent="0">
              <a:buNone/>
            </a:pPr>
            <a:r>
              <a:rPr lang="ru-RU" sz="1600" dirty="0">
                <a:latin typeface="Times New Roman" panose="02020603050405020304" pitchFamily="18" charset="0"/>
                <a:cs typeface="Times New Roman" panose="02020603050405020304" pitchFamily="18" charset="0"/>
              </a:rPr>
              <a:t>- повышенная чувствительность к УФЛ;</a:t>
            </a:r>
          </a:p>
          <a:p>
            <a:pPr marL="109728" indent="0">
              <a:buNone/>
            </a:pPr>
            <a:r>
              <a:rPr lang="ru-RU" sz="1600" dirty="0">
                <a:latin typeface="Times New Roman" panose="02020603050405020304" pitchFamily="18" charset="0"/>
                <a:cs typeface="Times New Roman" panose="02020603050405020304" pitchFamily="18" charset="0"/>
              </a:rPr>
              <a:t>- опухоли;</a:t>
            </a:r>
          </a:p>
          <a:p>
            <a:pPr marL="109728" indent="0">
              <a:buNone/>
            </a:pPr>
            <a:r>
              <a:rPr lang="ru-RU" sz="1600" dirty="0" smtClean="0">
                <a:latin typeface="Times New Roman" panose="02020603050405020304" pitchFamily="18" charset="0"/>
                <a:cs typeface="Times New Roman" panose="02020603050405020304" pitchFamily="18" charset="0"/>
              </a:rPr>
              <a:t>- истощение.</a:t>
            </a:r>
          </a:p>
        </p:txBody>
      </p:sp>
      <p:sp>
        <p:nvSpPr>
          <p:cNvPr id="7" name="Объект 6"/>
          <p:cNvSpPr>
            <a:spLocks noGrp="1"/>
          </p:cNvSpPr>
          <p:nvPr>
            <p:ph sz="quarter" idx="4"/>
          </p:nvPr>
        </p:nvSpPr>
        <p:spPr>
          <a:xfrm>
            <a:off x="179512" y="1340768"/>
            <a:ext cx="4104456" cy="5256584"/>
          </a:xfrm>
        </p:spPr>
        <p:txBody>
          <a:bodyPr>
            <a:normAutofit/>
          </a:bodyPr>
          <a:lstStyle/>
          <a:p>
            <a:pPr marL="109728" indent="0">
              <a:buNone/>
            </a:pPr>
            <a:r>
              <a:rPr lang="ru-RU" sz="1600" dirty="0" smtClean="0">
                <a:latin typeface="Times New Roman" panose="02020603050405020304" pitchFamily="18" charset="0"/>
                <a:cs typeface="Times New Roman" panose="02020603050405020304" pitchFamily="18" charset="0"/>
              </a:rPr>
              <a:t>Под действием ультрафиолетового облучения </a:t>
            </a:r>
            <a:r>
              <a:rPr lang="ru-RU" sz="1600" b="1" dirty="0" smtClean="0">
                <a:latin typeface="Times New Roman" panose="02020603050405020304" pitchFamily="18" charset="0"/>
                <a:cs typeface="Times New Roman" panose="02020603050405020304" pitchFamily="18" charset="0"/>
              </a:rPr>
              <a:t>возникает</a:t>
            </a:r>
            <a:r>
              <a:rPr lang="ru-RU" sz="1600" dirty="0" smtClean="0">
                <a:latin typeface="Times New Roman" panose="02020603050405020304" pitchFamily="18" charset="0"/>
                <a:cs typeface="Times New Roman" panose="02020603050405020304" pitchFamily="18" charset="0"/>
              </a:rPr>
              <a:t> гиперемия, улучшающая все обменные процессы, особенно минеральный. Увеличивается количество эритроцитов и гемоглобина; улучшаются функции всех органов и тканей, особенно патологически измененных. Этому способствуют образовавшиеся под </a:t>
            </a:r>
            <a:r>
              <a:rPr lang="ru-RU" sz="1600" dirty="0">
                <a:latin typeface="Times New Roman" panose="02020603050405020304" pitchFamily="18" charset="0"/>
                <a:cs typeface="Times New Roman" panose="02020603050405020304" pitchFamily="18" charset="0"/>
              </a:rPr>
              <a:t>влиянием УФЛ продукты белкового </a:t>
            </a:r>
            <a:r>
              <a:rPr lang="ru-RU" sz="1600" dirty="0" smtClean="0">
                <a:latin typeface="Times New Roman" panose="02020603050405020304" pitchFamily="18" charset="0"/>
                <a:cs typeface="Times New Roman" panose="02020603050405020304" pitchFamily="18" charset="0"/>
              </a:rPr>
              <a:t>распада разнообразной химической </a:t>
            </a:r>
            <a:r>
              <a:rPr lang="ru-RU" sz="1600" dirty="0">
                <a:latin typeface="Times New Roman" panose="02020603050405020304" pitchFamily="18" charset="0"/>
                <a:cs typeface="Times New Roman" panose="02020603050405020304" pitchFamily="18" charset="0"/>
              </a:rPr>
              <a:t>характеристики, вплоть </a:t>
            </a:r>
            <a:r>
              <a:rPr lang="ru-RU" sz="1600" dirty="0" smtClean="0">
                <a:latin typeface="Times New Roman" panose="02020603050405020304" pitchFamily="18" charset="0"/>
                <a:cs typeface="Times New Roman" panose="02020603050405020304" pitchFamily="18" charset="0"/>
              </a:rPr>
              <a:t>до </a:t>
            </a:r>
            <a:r>
              <a:rPr lang="ru-RU" sz="1600" dirty="0" err="1" smtClean="0">
                <a:latin typeface="Times New Roman" panose="02020603050405020304" pitchFamily="18" charset="0"/>
                <a:cs typeface="Times New Roman" panose="02020603050405020304" pitchFamily="18" charset="0"/>
              </a:rPr>
              <a:t>гистаминового</a:t>
            </a:r>
            <a:r>
              <a:rPr lang="ru-RU" sz="1600" dirty="0" smtClean="0">
                <a:latin typeface="Times New Roman" panose="02020603050405020304" pitchFamily="18" charset="0"/>
                <a:cs typeface="Times New Roman" panose="02020603050405020304" pitchFamily="18" charset="0"/>
              </a:rPr>
              <a:t> ряда. </a:t>
            </a:r>
          </a:p>
          <a:p>
            <a:pPr marL="109728" indent="0">
              <a:buNone/>
            </a:pPr>
            <a:endParaRPr lang="ru-RU" sz="1600" dirty="0">
              <a:latin typeface="Times New Roman" panose="02020603050405020304" pitchFamily="18" charset="0"/>
              <a:cs typeface="Times New Roman" panose="02020603050405020304" pitchFamily="18" charset="0"/>
            </a:endParaRPr>
          </a:p>
          <a:p>
            <a:pPr marL="109728" indent="0">
              <a:buNone/>
            </a:pPr>
            <a:r>
              <a:rPr lang="ru-RU" sz="1600" dirty="0" smtClean="0">
                <a:latin typeface="Times New Roman" panose="02020603050405020304" pitchFamily="18" charset="0"/>
                <a:cs typeface="Times New Roman" panose="02020603050405020304" pitchFamily="18" charset="0"/>
              </a:rPr>
              <a:t>Обладая </a:t>
            </a:r>
            <a:r>
              <a:rPr lang="ru-RU" sz="1600" dirty="0">
                <a:latin typeface="Times New Roman" panose="02020603050405020304" pitchFamily="18" charset="0"/>
                <a:cs typeface="Times New Roman" panose="02020603050405020304" pitchFamily="18" charset="0"/>
              </a:rPr>
              <a:t>высокой активностью, ультрафиолетовые лучи</a:t>
            </a:r>
          </a:p>
          <a:p>
            <a:pPr marL="109728" indent="0">
              <a:buNone/>
            </a:pPr>
            <a:r>
              <a:rPr lang="ru-RU" sz="1600" dirty="0">
                <a:latin typeface="Times New Roman" panose="02020603050405020304" pitchFamily="18" charset="0"/>
                <a:cs typeface="Times New Roman" panose="02020603050405020304" pitchFamily="18" charset="0"/>
              </a:rPr>
              <a:t>способны оказывать различные влияния на функцию органов и</a:t>
            </a:r>
          </a:p>
          <a:p>
            <a:pPr marL="109728" indent="0">
              <a:buNone/>
            </a:pPr>
            <a:r>
              <a:rPr lang="ru-RU" sz="1600" dirty="0">
                <a:latin typeface="Times New Roman" panose="02020603050405020304" pitchFamily="18" charset="0"/>
                <a:cs typeface="Times New Roman" panose="02020603050405020304" pitchFamily="18" charset="0"/>
              </a:rPr>
              <a:t>тканей</a:t>
            </a:r>
            <a:r>
              <a:rPr lang="ru-RU" sz="1600" dirty="0" smtClean="0">
                <a:latin typeface="Times New Roman" panose="02020603050405020304" pitchFamily="18" charset="0"/>
                <a:cs typeface="Times New Roman" panose="02020603050405020304" pitchFamily="18" charset="0"/>
              </a:rPr>
              <a:t>.</a:t>
            </a:r>
          </a:p>
          <a:p>
            <a:pPr marL="109728" indent="0">
              <a:buNone/>
            </a:pPr>
            <a:endParaRPr lang="ru-RU" sz="1600" dirty="0">
              <a:latin typeface="Times New Roman" panose="02020603050405020304" pitchFamily="18" charset="0"/>
              <a:cs typeface="Times New Roman" panose="02020603050405020304" pitchFamily="18" charset="0"/>
            </a:endParaRPr>
          </a:p>
          <a:p>
            <a:pPr marL="109728" indent="0">
              <a:buNone/>
            </a:pPr>
            <a:r>
              <a:rPr lang="ru-RU" sz="1600" dirty="0">
                <a:latin typeface="Times New Roman" panose="02020603050405020304" pitchFamily="18" charset="0"/>
                <a:cs typeface="Times New Roman" panose="02020603050405020304" pitchFamily="18" charset="0"/>
              </a:rPr>
              <a:t>УФЛ обладают бактерицидным действием.</a:t>
            </a:r>
          </a:p>
        </p:txBody>
      </p:sp>
    </p:spTree>
    <p:extLst>
      <p:ext uri="{BB962C8B-B14F-4D97-AF65-F5344CB8AC3E}">
        <p14:creationId xmlns:p14="http://schemas.microsoft.com/office/powerpoint/2010/main" val="205322770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287</TotalTime>
  <Words>6897</Words>
  <Application>Microsoft Office PowerPoint</Application>
  <PresentationFormat>Экран (4:3)</PresentationFormat>
  <Paragraphs>335</Paragraphs>
  <Slides>54</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54</vt:i4>
      </vt:variant>
    </vt:vector>
  </HeadingPairs>
  <TitlesOfParts>
    <vt:vector size="61" baseType="lpstr">
      <vt:lpstr>Calibri</vt:lpstr>
      <vt:lpstr>Lucida Sans Unicode</vt:lpstr>
      <vt:lpstr>Times New Roman</vt:lpstr>
      <vt:lpstr>Verdana</vt:lpstr>
      <vt:lpstr>Wingdings 2</vt:lpstr>
      <vt:lpstr>Wingdings 3</vt:lpstr>
      <vt:lpstr>Открытая</vt:lpstr>
      <vt:lpstr>Методы и средства физиотерапии и физиопрофилактики</vt:lpstr>
      <vt:lpstr>Понятия</vt:lpstr>
      <vt:lpstr>Особенности</vt:lpstr>
      <vt:lpstr>Светолечение (фототерапия)</vt:lpstr>
      <vt:lpstr>Действие видимого света</vt:lpstr>
      <vt:lpstr>Инфракрасное излучение</vt:lpstr>
      <vt:lpstr>Инфракрасное излучение</vt:lpstr>
      <vt:lpstr>Ультрафиолетовое излучение</vt:lpstr>
      <vt:lpstr>Ультрафиолетовое излучение</vt:lpstr>
      <vt:lpstr>Электролечение</vt:lpstr>
      <vt:lpstr>Гальванотерапия</vt:lpstr>
      <vt:lpstr>Гальванотерапия</vt:lpstr>
      <vt:lpstr>Высокочастотная импульсная электротерапия  </vt:lpstr>
      <vt:lpstr>Презентация PowerPoint</vt:lpstr>
      <vt:lpstr>Презентация PowerPoint</vt:lpstr>
      <vt:lpstr>Презентация PowerPoint</vt:lpstr>
      <vt:lpstr>Презентация PowerPoint</vt:lpstr>
      <vt:lpstr>Презентация PowerPoint</vt:lpstr>
      <vt:lpstr>Электрофорез</vt:lpstr>
      <vt:lpstr>Электрофорез</vt:lpstr>
      <vt:lpstr>Индуктотермия</vt:lpstr>
      <vt:lpstr>УВЧ - терапия</vt:lpstr>
      <vt:lpstr>УВЧ - терапия</vt:lpstr>
      <vt:lpstr>Аэроионотерапия</vt:lpstr>
      <vt:lpstr>Аэроионотерапия</vt:lpstr>
      <vt:lpstr>Лазерная терапия</vt:lpstr>
      <vt:lpstr>Лазерная терапия</vt:lpstr>
      <vt:lpstr>Аэрозолетерапия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28</cp:revision>
  <dcterms:created xsi:type="dcterms:W3CDTF">2025-10-06T16:15:48Z</dcterms:created>
  <dcterms:modified xsi:type="dcterms:W3CDTF">2026-04-22T13:10:13Z</dcterms:modified>
</cp:coreProperties>
</file>