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7" r:id="rId9"/>
    <p:sldId id="268" r:id="rId10"/>
    <p:sldId id="266" r:id="rId11"/>
    <p:sldId id="260" r:id="rId12"/>
    <p:sldId id="261" r:id="rId13"/>
    <p:sldId id="262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2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6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53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4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61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36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71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2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43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28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6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13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828092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Болезни обмена веществ</a:t>
            </a:r>
            <a:br>
              <a:rPr lang="ru-RU" b="1" i="1" dirty="0" smtClean="0"/>
            </a:br>
            <a:r>
              <a:rPr lang="ru-RU" b="1" i="1" dirty="0" smtClean="0"/>
              <a:t>(микро- и </a:t>
            </a:r>
            <a:r>
              <a:rPr lang="ru-RU" b="1" i="1" dirty="0" err="1" smtClean="0"/>
              <a:t>макроэлементозы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09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/>
          <a:lstStyle/>
          <a:p>
            <a:r>
              <a:rPr lang="ru-RU" dirty="0" err="1"/>
              <a:t>Макроэлементозы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Макроэлементозы</a:t>
            </a:r>
            <a:r>
              <a:rPr lang="ru-RU" dirty="0"/>
              <a:t> у животных — это заболевания, вызванные недостатком или избытком макроэлементов — минеральных веществ, необходимых для нормальной жизнедеятельности организма. К макроэлементам относятся кальций, фосфор, магний, калий, натрий, хлор и сера.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Макроэлементы играют важную роль в жизнедеятельности организма: обеспечивают построение новых клеток, поддержание жизнедеятельности существующих, синтез ферментов и гормонов, передачу нервных импульсов. </a:t>
            </a:r>
          </a:p>
          <a:p>
            <a:pPr marL="0" indent="0">
              <a:buNone/>
            </a:pPr>
            <a:r>
              <a:rPr lang="ru-RU" dirty="0"/>
              <a:t>Недостаток макроэлементов может привести к нарушению обмена веществ, снижению продуктивности, замедлению роста и развитию заболеваний.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81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ru-RU" dirty="0" smtClean="0"/>
              <a:t>Эндемическая </a:t>
            </a:r>
            <a:r>
              <a:rPr lang="ru-RU" dirty="0"/>
              <a:t>остеодистрофия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340768"/>
            <a:ext cx="4464496" cy="5517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Эндемическая (энзоотическая) остеодистрофия — болезнь животных всех видов, характеризующаяся нарушением фосфорно-кальциевого обмена, изменением костной ткани, структуры и функции костяка. Проявляется в определённых местностях с недостаточностью в почвах, воде и кормах солей кальция, фосфора, кобальта, марганца или при избытке стронция, бора, магния, никеля и других химических элементов. </a:t>
            </a:r>
          </a:p>
          <a:p>
            <a:pPr marL="0" indent="0">
              <a:buNone/>
            </a:pPr>
            <a:r>
              <a:rPr lang="ru-RU" dirty="0" smtClean="0"/>
              <a:t>Чаще </a:t>
            </a:r>
            <a:r>
              <a:rPr lang="ru-RU" dirty="0"/>
              <a:t>всего заболевание встречается у крупного рогатого скота, но также может проявляться у северных оленей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5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79512" y="5733256"/>
            <a:ext cx="8424936" cy="998984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Степень проявления болезни связана с климатическими условиями: наиболее </a:t>
            </a:r>
            <a:r>
              <a:rPr lang="ru-RU" sz="2000" dirty="0" smtClean="0"/>
              <a:t>сильно проявляется </a:t>
            </a:r>
            <a:r>
              <a:rPr lang="ru-RU" sz="2000" dirty="0"/>
              <a:t>в засушливые и дождливые годы.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467544" y="116632"/>
            <a:ext cx="4040188" cy="639762"/>
          </a:xfrm>
        </p:spPr>
        <p:txBody>
          <a:bodyPr/>
          <a:lstStyle/>
          <a:p>
            <a:pPr algn="ctr"/>
            <a:r>
              <a:rPr lang="ru-RU" dirty="0" smtClean="0"/>
              <a:t>Этиология: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107504" y="908720"/>
            <a:ext cx="4464496" cy="4752528"/>
          </a:xfrm>
        </p:spPr>
        <p:txBody>
          <a:bodyPr>
            <a:normAutofit/>
          </a:bodyPr>
          <a:lstStyle/>
          <a:p>
            <a:r>
              <a:rPr lang="ru-RU" dirty="0"/>
              <a:t>Дисбаланс поступления в организм кальция и фосфора и их расходования. Несоответствие наиболее явно проявляется в периоды, когда организму необходимы эти вещества, например, в период роста и репродукции.</a:t>
            </a:r>
          </a:p>
          <a:p>
            <a:r>
              <a:rPr lang="ru-RU" dirty="0"/>
              <a:t>Длительное кормление однообразными кормами, содержащими достаточное количество кальция, но при этом обедненными фосфором (жом, силос, солома, сено).</a:t>
            </a:r>
          </a:p>
          <a:p>
            <a:r>
              <a:rPr lang="ru-RU" dirty="0"/>
              <a:t>Длительное кормление концентратами, содержащими фосфор в избытке.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>
          <a:xfrm>
            <a:off x="4716016" y="116632"/>
            <a:ext cx="4041775" cy="639762"/>
          </a:xfrm>
        </p:spPr>
        <p:txBody>
          <a:bodyPr/>
          <a:lstStyle/>
          <a:p>
            <a:pPr algn="ctr"/>
            <a:r>
              <a:rPr lang="ru-RU" dirty="0" smtClean="0"/>
              <a:t>Симптомы:</a:t>
            </a:r>
            <a:endParaRPr lang="ru-RU" dirty="0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572000" y="908720"/>
            <a:ext cx="4464496" cy="4680520"/>
          </a:xfrm>
        </p:spPr>
        <p:txBody>
          <a:bodyPr>
            <a:noAutofit/>
          </a:bodyPr>
          <a:lstStyle/>
          <a:p>
            <a:r>
              <a:rPr lang="ru-RU" sz="1700" dirty="0"/>
              <a:t>Изменения в поведении: животные становятся менее активными, предпочитают лежать, проявляют апатию.</a:t>
            </a:r>
          </a:p>
          <a:p>
            <a:r>
              <a:rPr lang="ru-RU" sz="1700" dirty="0"/>
              <a:t>Снижение аппетита: часто наблюдается потеря интереса к корму, что приводит к снижению продуктивности.</a:t>
            </a:r>
          </a:p>
          <a:p>
            <a:r>
              <a:rPr lang="ru-RU" sz="1700" dirty="0"/>
              <a:t>Деформация костей: у молодых животных возможно искривление конечностей, позвоночника или изменение формы таза.</a:t>
            </a:r>
          </a:p>
          <a:p>
            <a:r>
              <a:rPr lang="ru-RU" sz="1700" dirty="0"/>
              <a:t>Ломкость костей: даже небольшие нагрузки могут привести к переломам.</a:t>
            </a:r>
          </a:p>
          <a:p>
            <a:r>
              <a:rPr lang="ru-RU" sz="1700" dirty="0"/>
              <a:t>Проблемы с передвижением: из-за боли в костях и суставах животные начинают хромать или вовсе не могут встать.</a:t>
            </a:r>
          </a:p>
        </p:txBody>
      </p:sp>
    </p:spTree>
    <p:extLst>
      <p:ext uri="{BB962C8B-B14F-4D97-AF65-F5344CB8AC3E}">
        <p14:creationId xmlns:p14="http://schemas.microsoft.com/office/powerpoint/2010/main" val="9701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Лечение </a:t>
            </a:r>
            <a:r>
              <a:rPr lang="ru-RU" dirty="0"/>
              <a:t>эндемической остеодистрофии направлено на устранение причин заболевания и восстановление нормального обмена веществ. Некоторые методы: </a:t>
            </a:r>
          </a:p>
          <a:p>
            <a:r>
              <a:rPr lang="ru-RU" dirty="0" smtClean="0"/>
              <a:t>Пересмотр </a:t>
            </a:r>
            <a:r>
              <a:rPr lang="ru-RU" dirty="0"/>
              <a:t>рациона: в него включают корма, обогащённые кальцием и фосфором, а также добавки с высоким содержанием фосфора.</a:t>
            </a:r>
          </a:p>
          <a:p>
            <a:r>
              <a:rPr lang="ru-RU" dirty="0"/>
              <a:t>Медикаментозная терапия: может включать инъекции препаратов кальция и фосфора, а также введение витамина D3.</a:t>
            </a:r>
          </a:p>
          <a:p>
            <a:r>
              <a:rPr lang="ru-RU" dirty="0"/>
              <a:t>Назначение средств для снятия воспаления и боли, если у животного отмечаются сильные болезненные проявления.</a:t>
            </a:r>
          </a:p>
          <a:p>
            <a:pPr marL="0" indent="0">
              <a:buNone/>
            </a:pPr>
            <a:r>
              <a:rPr lang="ru-RU" b="1" dirty="0" smtClean="0"/>
              <a:t>Важно</a:t>
            </a:r>
            <a:r>
              <a:rPr lang="ru-RU" b="1" dirty="0"/>
              <a:t>: </a:t>
            </a:r>
            <a:r>
              <a:rPr lang="ru-RU" dirty="0"/>
              <a:t>лечение успешно лишь в первых стадиях болезни — </a:t>
            </a:r>
            <a:r>
              <a:rPr lang="ru-RU" dirty="0" err="1"/>
              <a:t>развившиеся</a:t>
            </a:r>
            <a:r>
              <a:rPr lang="ru-RU" dirty="0"/>
              <a:t> деформации скелета необратимы, а переломы костей таза и конечностей с трудом поддаются терапевтическому воздействию. </a:t>
            </a:r>
          </a:p>
        </p:txBody>
      </p:sp>
    </p:spTree>
    <p:extLst>
      <p:ext uri="{BB962C8B-B14F-4D97-AF65-F5344CB8AC3E}">
        <p14:creationId xmlns:p14="http://schemas.microsoft.com/office/powerpoint/2010/main" val="15278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/>
              <a:t>Пастбищная тетания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Пастбищная тетания — остропротекающая болезнь крупного рогатого скота (КРС), характеризующаяся повышенной возбудимостью и судорогами из-за снижения уровня магния в крови. Развивается чаще всего у стельных и </a:t>
            </a:r>
            <a:r>
              <a:rPr lang="ru-RU" dirty="0" err="1"/>
              <a:t>лактирующих</a:t>
            </a:r>
            <a:r>
              <a:rPr lang="ru-RU" dirty="0"/>
              <a:t> коров в начале пастбищного периода. </a:t>
            </a:r>
          </a:p>
          <a:p>
            <a:pPr marL="0" indent="0">
              <a:buNone/>
            </a:pPr>
            <a:r>
              <a:rPr lang="ru-RU" dirty="0" smtClean="0"/>
              <a:t>Болезнь </a:t>
            </a:r>
            <a:r>
              <a:rPr lang="ru-RU" dirty="0"/>
              <a:t>возникает у коров чаще через 4–6 недель после отёла и, как правило, через 6–20 дней после начала пастбищного содержания</a:t>
            </a:r>
          </a:p>
        </p:txBody>
      </p:sp>
    </p:spTree>
    <p:extLst>
      <p:ext uri="{BB962C8B-B14F-4D97-AF65-F5344CB8AC3E}">
        <p14:creationId xmlns:p14="http://schemas.microsoft.com/office/powerpoint/2010/main" val="38362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88640"/>
            <a:ext cx="4040188" cy="639762"/>
          </a:xfrm>
        </p:spPr>
        <p:txBody>
          <a:bodyPr/>
          <a:lstStyle/>
          <a:p>
            <a:pPr algn="ctr"/>
            <a:r>
              <a:rPr lang="ru-RU" dirty="0"/>
              <a:t>Причины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496" y="980728"/>
            <a:ext cx="4461892" cy="5760640"/>
          </a:xfrm>
        </p:spPr>
        <p:txBody>
          <a:bodyPr>
            <a:normAutofit/>
          </a:bodyPr>
          <a:lstStyle/>
          <a:p>
            <a:r>
              <a:rPr lang="ru-RU" dirty="0"/>
              <a:t>Резкий переход от стойлового содержания к выпасу на пастбищах и смена рациона: отсутствие грубых кормов, выпас на сочных пастбищах с быстрорастущей травой, особенно со злаковым травостоем.</a:t>
            </a:r>
          </a:p>
          <a:p>
            <a:r>
              <a:rPr lang="ru-RU" dirty="0"/>
              <a:t>Скармливание зелёной массы, выращенной на участках, где вносили выше нормы калийные удобрения или свежий навоз.</a:t>
            </a:r>
          </a:p>
          <a:p>
            <a:r>
              <a:rPr lang="ru-RU" dirty="0"/>
              <a:t>Нехватка в рационах поваренной соли, углеводов, низкое содержание натрия в молодой траве.</a:t>
            </a:r>
          </a:p>
          <a:p>
            <a:r>
              <a:rPr lang="ru-RU" dirty="0"/>
              <a:t>Стрессы, резкое изменение температуры воздуха, длительная облачная погода и холодный дождь (такие погодные условия снижают усвояемость магния растениями).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88640"/>
            <a:ext cx="4041775" cy="639762"/>
          </a:xfrm>
        </p:spPr>
        <p:txBody>
          <a:bodyPr/>
          <a:lstStyle/>
          <a:p>
            <a:pPr algn="ctr"/>
            <a:r>
              <a:rPr lang="ru-RU" dirty="0"/>
              <a:t>Симптомы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980728"/>
            <a:ext cx="4319463" cy="5760640"/>
          </a:xfrm>
        </p:spPr>
        <p:txBody>
          <a:bodyPr>
            <a:normAutofit/>
          </a:bodyPr>
          <a:lstStyle/>
          <a:p>
            <a:r>
              <a:rPr lang="ru-RU" dirty="0" smtClean="0"/>
              <a:t>падение </a:t>
            </a:r>
            <a:r>
              <a:rPr lang="ru-RU" dirty="0"/>
              <a:t>аппетита и удоев;</a:t>
            </a:r>
          </a:p>
          <a:p>
            <a:r>
              <a:rPr lang="ru-RU" dirty="0"/>
              <a:t>беспокойство;</a:t>
            </a:r>
          </a:p>
          <a:p>
            <a:r>
              <a:rPr lang="ru-RU" dirty="0"/>
              <a:t>неуверенная, напряжённая походка;</a:t>
            </a:r>
          </a:p>
          <a:p>
            <a:r>
              <a:rPr lang="ru-RU" dirty="0"/>
              <a:t>частые мочеиспускания;</a:t>
            </a:r>
          </a:p>
          <a:p>
            <a:r>
              <a:rPr lang="ru-RU" dirty="0"/>
              <a:t>спотыкание;</a:t>
            </a:r>
          </a:p>
          <a:p>
            <a:r>
              <a:rPr lang="ru-RU" dirty="0"/>
              <a:t>повышенная возбудимость и чувствительность кожи;</a:t>
            </a:r>
          </a:p>
          <a:p>
            <a:r>
              <a:rPr lang="ru-RU" dirty="0"/>
              <a:t>напряжение и тремор мышц (морда, уши, бока).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тяжёлой форме заболевания появляются судороги и сильное возбуждение.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1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388296" cy="5141168"/>
          </a:xfrm>
        </p:spPr>
        <p:txBody>
          <a:bodyPr>
            <a:normAutofit/>
          </a:bodyPr>
          <a:lstStyle/>
          <a:p>
            <a:r>
              <a:rPr lang="ru-RU" dirty="0"/>
              <a:t>Из рациона срочно удаляют зелёные сочные корма, вводят силос, сенаж, сено бобовых, солому, корнеплоды, ячменную дерть.</a:t>
            </a:r>
          </a:p>
          <a:p>
            <a:r>
              <a:rPr lang="ru-RU" dirty="0"/>
              <a:t>Для восстановления в крови и тканях необходимого уровня магния и кальция животному внутримышечно или внутривенно вводят соли магния и кальция.</a:t>
            </a:r>
          </a:p>
          <a:p>
            <a:pPr marL="0" indent="0">
              <a:buNone/>
            </a:pPr>
            <a:r>
              <a:rPr lang="ru-RU" dirty="0" smtClean="0"/>
              <a:t>Эффективность </a:t>
            </a:r>
            <a:r>
              <a:rPr lang="ru-RU" dirty="0"/>
              <a:t>лечения зависит от своевременного оказания лечебной помощи. Для животных с выраженной тяжёлой формой тетании прогноз неблагоприятный, особенно если при первичном лечении не наблюдается никакого улучшения.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4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712968" cy="18026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51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069160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Болезни обмена веществ у животных могут быть связаны с нарушением минерального обмена, вызванным дефицитом или избытком микроэлементов или макроэлементов. Такие патологии часто протекают без специфических клинических признаков, трудно диагностируются. </a:t>
            </a:r>
          </a:p>
          <a:p>
            <a:pPr algn="just"/>
            <a:r>
              <a:rPr lang="ru-RU" sz="3200" dirty="0" smtClean="0"/>
              <a:t>Особенность </a:t>
            </a:r>
            <a:r>
              <a:rPr lang="ru-RU" sz="3200" dirty="0"/>
              <a:t>микроэлементов и макроэлементов — они не синтезируются в живых организмах, должны регулярно поступать извне с кормами, водой или лекарственными препаратами</a:t>
            </a:r>
          </a:p>
        </p:txBody>
      </p:sp>
    </p:spTree>
    <p:extLst>
      <p:ext uri="{BB962C8B-B14F-4D97-AF65-F5344CB8AC3E}">
        <p14:creationId xmlns:p14="http://schemas.microsoft.com/office/powerpoint/2010/main" val="11980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ru-RU" dirty="0" err="1" smtClean="0"/>
              <a:t>Микроэлементозы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Микроэлементозы</a:t>
            </a:r>
            <a:r>
              <a:rPr lang="ru-RU" dirty="0"/>
              <a:t> у животных — это патологические процессы, вызванные дефицитом, избытком или дисбалансом микроэлементов в организме. К </a:t>
            </a:r>
            <a:r>
              <a:rPr lang="ru-RU" dirty="0" err="1"/>
              <a:t>микроэлементозам</a:t>
            </a:r>
            <a:r>
              <a:rPr lang="ru-RU" dirty="0"/>
              <a:t> относятся, например: </a:t>
            </a:r>
          </a:p>
          <a:p>
            <a:r>
              <a:rPr lang="ru-RU" dirty="0" err="1" smtClean="0"/>
              <a:t>Гипомикроэлементозы</a:t>
            </a:r>
            <a:r>
              <a:rPr lang="ru-RU" dirty="0" smtClean="0"/>
              <a:t> </a:t>
            </a:r>
            <a:r>
              <a:rPr lang="ru-RU" dirty="0"/>
              <a:t>— дефицит микроэлементов (железа, меди, цинка, марганца и других). </a:t>
            </a:r>
          </a:p>
          <a:p>
            <a:r>
              <a:rPr lang="ru-RU" dirty="0" err="1" smtClean="0"/>
              <a:t>Гипермикроэлементозы</a:t>
            </a:r>
            <a:r>
              <a:rPr lang="ru-RU" dirty="0" smtClean="0"/>
              <a:t> </a:t>
            </a:r>
            <a:r>
              <a:rPr lang="ru-RU" dirty="0"/>
              <a:t>— избыток микроэлементов (фтора, селена, бора и других). </a:t>
            </a:r>
          </a:p>
          <a:p>
            <a:pPr marL="0" indent="0">
              <a:buNone/>
            </a:pPr>
            <a:r>
              <a:rPr lang="ru-RU" dirty="0" smtClean="0"/>
              <a:t>Часто </a:t>
            </a:r>
            <a:r>
              <a:rPr lang="ru-RU" dirty="0"/>
              <a:t>у животных отмечаются заболевания, обусловленные недостаточностью не одного микроэлемента, а нескольких, но наиболее ярко проявляется патология, вызываемая дефицитом одного элемента.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67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 этиологическому принципу </a:t>
            </a:r>
            <a:r>
              <a:rPr lang="ru-RU" dirty="0" err="1"/>
              <a:t>микроэлементозы</a:t>
            </a:r>
            <a:r>
              <a:rPr lang="ru-RU" dirty="0"/>
              <a:t> делят на три основные группы:</a:t>
            </a:r>
          </a:p>
          <a:p>
            <a:r>
              <a:rPr lang="ru-RU" dirty="0"/>
              <a:t>Природные (эндемические). Проявляются в эндемических зонах или провинциях с недостатком, избытком или дисбалансом микроэлементов в почве, воде и кормах.</a:t>
            </a:r>
          </a:p>
          <a:p>
            <a:r>
              <a:rPr lang="ru-RU" dirty="0"/>
              <a:t>Техногенные. Встречаются в биогеохимических провинциях рядом с промышленными предприятиями, создающими повышенное содержание в биосфере свинца, мышьяка, фтора, ртути, кадмия, марганца, никеля и других элементов.</a:t>
            </a:r>
          </a:p>
          <a:p>
            <a:r>
              <a:rPr lang="ru-RU" dirty="0"/>
              <a:t>Алиментарно-бытовые. Связаны с несбалансированным кормлением.</a:t>
            </a:r>
          </a:p>
        </p:txBody>
      </p:sp>
    </p:spTree>
    <p:extLst>
      <p:ext uri="{BB962C8B-B14F-4D97-AF65-F5344CB8AC3E}">
        <p14:creationId xmlns:p14="http://schemas.microsoft.com/office/powerpoint/2010/main" val="37147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Беломышечная болезнь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388296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Беломышечная болезнь (известна также как пищевая мышечная дистрофия и пищевая миопатия) — острое неинфекционное заболевание молодняка сельскохозяйственных животных. Связано с нарушением обмена веществ в организме и поражением мышц (включая миокард), кровеносной системы и центральной нервной системы. </a:t>
            </a:r>
          </a:p>
          <a:p>
            <a:pPr marL="0" indent="0">
              <a:buNone/>
            </a:pPr>
            <a:r>
              <a:rPr lang="ru-RU" dirty="0" smtClean="0"/>
              <a:t>Группы </a:t>
            </a:r>
            <a:r>
              <a:rPr lang="ru-RU" dirty="0"/>
              <a:t>риска: телята, ягнята, поросята и цыплята, стельные коровы и овцы в период беременности, птицы, особенно куры, утки и гуси, при интенсивном откорме. </a:t>
            </a:r>
          </a:p>
          <a:p>
            <a:pPr marL="0" indent="0">
              <a:buNone/>
            </a:pPr>
            <a:r>
              <a:rPr lang="ru-RU" dirty="0" smtClean="0"/>
              <a:t>Название </a:t>
            </a:r>
            <a:r>
              <a:rPr lang="ru-RU" dirty="0"/>
              <a:t>связано с тем, что у заболевших животных мышечная ткань бледная с белыми прожилками — участками некроза.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4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88640"/>
            <a:ext cx="4040188" cy="639762"/>
          </a:xfrm>
        </p:spPr>
        <p:txBody>
          <a:bodyPr/>
          <a:lstStyle/>
          <a:p>
            <a:pPr algn="ctr"/>
            <a:r>
              <a:rPr lang="ru-RU" dirty="0" smtClean="0"/>
              <a:t>Причины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7504" y="908720"/>
            <a:ext cx="4464496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Беломышечная болезнь развивается из-за дефицита селена и витамина Е в организме животных. Эти вещества играют важную роль в защите клеток от окислительного стресса и поддержании нормального обмена веществ. </a:t>
            </a:r>
          </a:p>
          <a:p>
            <a:pPr marL="0" indent="0">
              <a:buNone/>
            </a:pPr>
            <a:r>
              <a:rPr lang="ru-RU" sz="2000" dirty="0" smtClean="0"/>
              <a:t>Дефицит </a:t>
            </a:r>
            <a:r>
              <a:rPr lang="ru-RU" sz="2000" dirty="0"/>
              <a:t>может быть вызван:</a:t>
            </a:r>
          </a:p>
          <a:p>
            <a:r>
              <a:rPr lang="ru-RU" sz="2000" dirty="0"/>
              <a:t>некачественными кормами, бедными микроэлементами;</a:t>
            </a:r>
          </a:p>
          <a:p>
            <a:r>
              <a:rPr lang="ru-RU" sz="2000" dirty="0"/>
              <a:t>недостаточным содержанием селена в почве, что влияет на состав растений, используемых для кормления;</a:t>
            </a:r>
          </a:p>
          <a:p>
            <a:r>
              <a:rPr lang="ru-RU" sz="2000" dirty="0"/>
              <a:t>плохими условиями содержания животных, такими как отсутствие вентиляции или антисанитария.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88640"/>
            <a:ext cx="4041775" cy="639762"/>
          </a:xfrm>
        </p:spPr>
        <p:txBody>
          <a:bodyPr/>
          <a:lstStyle/>
          <a:p>
            <a:pPr algn="ctr"/>
            <a:r>
              <a:rPr lang="ru-RU" dirty="0" smtClean="0"/>
              <a:t>Симптомы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980728"/>
            <a:ext cx="424847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Клиническая картина беломышечной болезни варьирует в зависимости от тяжести и формы заболевания: </a:t>
            </a:r>
          </a:p>
          <a:p>
            <a:r>
              <a:rPr lang="ru-RU" dirty="0" smtClean="0"/>
              <a:t>Острая </a:t>
            </a:r>
            <a:r>
              <a:rPr lang="ru-RU" dirty="0"/>
              <a:t>форма — внезапное начало, общая слабость, затруднённое дыхание, учащённое сердцебиение и, в некоторых случаях, внезапная смерть.</a:t>
            </a:r>
          </a:p>
          <a:p>
            <a:r>
              <a:rPr lang="ru-RU" dirty="0"/>
              <a:t>При подострой и хронической формах — угнетение, снижение аппетита, скованность движений, шаткая походка, дрожание мышц.</a:t>
            </a:r>
          </a:p>
          <a:p>
            <a:r>
              <a:rPr lang="ru-RU" dirty="0" smtClean="0"/>
              <a:t>При </a:t>
            </a:r>
            <a:r>
              <a:rPr lang="ru-RU" dirty="0"/>
              <a:t>поражении сердца (кардиальная форма) — одышка, учащённое сердцебиение, цианоз слизистых оболочек, отёк нижней части тела и внезапная смерть.</a:t>
            </a:r>
          </a:p>
        </p:txBody>
      </p:sp>
    </p:spTree>
    <p:extLst>
      <p:ext uri="{BB962C8B-B14F-4D97-AF65-F5344CB8AC3E}">
        <p14:creationId xmlns:p14="http://schemas.microsoft.com/office/powerpoint/2010/main" val="187315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Лечение беломышечной болезни должно быть комплексным и направлено на восполнение дефицита селена и витамина Е, а также на устранение последствий повреждения мышечной ткани. Основной метод — парентеральное введение препаратов селена и витамина Е. Дозировка и кратность введения зависят от тяжести заболевания и возраста животного. 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качестве вспомогательной терапии применяются препараты, улучшающие микроциркуляцию и метаболизм в мышечной ткани, такие как витамины группы В и антиоксиданты. В тяжёлых случаях, при развитии сердечной недостаточности, назначаются </a:t>
            </a:r>
            <a:r>
              <a:rPr lang="ru-RU" dirty="0" err="1"/>
              <a:t>кардиотонические</a:t>
            </a:r>
            <a:r>
              <a:rPr lang="ru-RU" dirty="0"/>
              <a:t> средства. </a:t>
            </a:r>
          </a:p>
          <a:p>
            <a:pPr marL="0" indent="0">
              <a:buNone/>
            </a:pPr>
            <a:r>
              <a:rPr lang="ru-RU" dirty="0" smtClean="0"/>
              <a:t>Важный аспект лечения — обеспечение животным покоя и полноценного кормления.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12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ru-RU" dirty="0"/>
              <a:t>Эндемический зоб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Эндемический </a:t>
            </a:r>
            <a:r>
              <a:rPr lang="ru-RU" sz="2000" dirty="0"/>
              <a:t>зоб (недостаточность йода) у животных — хроническое заболевание, сопровождающееся изменением размеров и функции щитовидной железы, а также нарушениями обмена веществ. Болеют животные всех видов и возрастов. </a:t>
            </a:r>
          </a:p>
          <a:p>
            <a:pPr marL="0" indent="0">
              <a:buNone/>
            </a:pPr>
            <a:r>
              <a:rPr lang="ru-RU" sz="2000" dirty="0" smtClean="0"/>
              <a:t>По </a:t>
            </a:r>
            <a:r>
              <a:rPr lang="ru-RU" sz="2000" dirty="0"/>
              <a:t>течению различают острый, подострый и хронический зоб, по происхождению — врождённый и приобретённый.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>Основная причина — недостаток йода в организме, особенно на территориях с содержанием его в почвах, кормах и воде ниже критического уровня (в почвах — 5 мг/кг, в кормах — 0,07–1,2 мг/кг).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Способствуют </a:t>
            </a:r>
            <a:r>
              <a:rPr lang="ru-RU" sz="2000" dirty="0"/>
              <a:t>заболеванию:</a:t>
            </a:r>
          </a:p>
          <a:p>
            <a:r>
              <a:rPr lang="ru-RU" sz="2000" dirty="0"/>
              <a:t>недостаток в кормах и питьевой воде жизненно необходимых микроэлементов (кобальта, цинка, меди и т. д.) и витаминов;</a:t>
            </a:r>
          </a:p>
          <a:p>
            <a:r>
              <a:rPr lang="ru-RU" sz="2000" dirty="0"/>
              <a:t>поступление в организм </a:t>
            </a:r>
            <a:r>
              <a:rPr lang="ru-RU" sz="2000" dirty="0" err="1"/>
              <a:t>тиреостатических</a:t>
            </a:r>
            <a:r>
              <a:rPr lang="ru-RU" sz="2000" dirty="0"/>
              <a:t> веществ, которые блокируют включение йода в состав гормонов в щитовидной железе.</a:t>
            </a:r>
          </a:p>
        </p:txBody>
      </p:sp>
    </p:spTree>
    <p:extLst>
      <p:ext uri="{BB962C8B-B14F-4D97-AF65-F5344CB8AC3E}">
        <p14:creationId xmlns:p14="http://schemas.microsoft.com/office/powerpoint/2010/main" val="23640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6632"/>
            <a:ext cx="4040188" cy="639762"/>
          </a:xfrm>
        </p:spPr>
        <p:txBody>
          <a:bodyPr/>
          <a:lstStyle/>
          <a:p>
            <a:pPr algn="ctr"/>
            <a:r>
              <a:rPr lang="ru-RU" dirty="0"/>
              <a:t>Симптомы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9512" y="836712"/>
            <a:ext cx="4317876" cy="5904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У взрослых животных в очагах йодной недостаточности отмечают низкорослость, вытянутое туловище, снижение молочной, мясной, шерстной и другой продуктивности. Кожа преимущественно сухая, жёсткая, на шее у коров образуются складки «грива». </a:t>
            </a:r>
          </a:p>
          <a:p>
            <a:pPr marL="0" indent="0">
              <a:buNone/>
            </a:pPr>
            <a:r>
              <a:rPr lang="ru-RU" sz="1600" dirty="0" smtClean="0"/>
              <a:t>У </a:t>
            </a:r>
            <a:r>
              <a:rPr lang="ru-RU" sz="1600" dirty="0"/>
              <a:t>молодняка симптомы ярче проявляются, чем у взрослых животных, и зависят от степени эндемии. Некоторые признаки: </a:t>
            </a:r>
          </a:p>
          <a:p>
            <a:r>
              <a:rPr lang="ru-RU" sz="1600" dirty="0" smtClean="0"/>
              <a:t>низкая </a:t>
            </a:r>
            <a:r>
              <a:rPr lang="ru-RU" sz="1600" dirty="0"/>
              <a:t>масса тела: ягнята — 0,7–1,5 кг (норма 2,5–3,5 кг), телята — 12–15 кг (норма 20–35 кг);</a:t>
            </a:r>
          </a:p>
          <a:p>
            <a:r>
              <a:rPr lang="ru-RU" sz="1600" dirty="0"/>
              <a:t>бесшёрстные участки кожи или полное отсутствие волос;</a:t>
            </a:r>
          </a:p>
          <a:p>
            <a:r>
              <a:rPr lang="ru-RU" sz="1600" dirty="0"/>
              <a:t>щитовидная железа увеличена и отчётливо выступает на шее, достигая у ягнят 50–150 г, у телят — 150–300 г (норма 5–7 г).</a:t>
            </a:r>
          </a:p>
          <a:p>
            <a:pPr marL="0" indent="0">
              <a:buNone/>
            </a:pPr>
            <a:r>
              <a:rPr lang="ru-RU" sz="1600" dirty="0" smtClean="0"/>
              <a:t>У </a:t>
            </a:r>
            <a:r>
              <a:rPr lang="ru-RU" sz="1600" dirty="0"/>
              <a:t>новорождённого молодняка болезнь протекает остро и через несколько дней заканчивается гибелью.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16632"/>
            <a:ext cx="4041775" cy="639762"/>
          </a:xfrm>
        </p:spPr>
        <p:txBody>
          <a:bodyPr/>
          <a:lstStyle/>
          <a:p>
            <a:pPr algn="ctr"/>
            <a:r>
              <a:rPr lang="ru-RU" dirty="0"/>
              <a:t>Лечение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836712"/>
            <a:ext cx="4391471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эндемических районах в рационы животных включают йодированную поваренную соль (25–40 г йодида калия на 1 т). </a:t>
            </a:r>
          </a:p>
          <a:p>
            <a:pPr marL="0" indent="0">
              <a:buNone/>
            </a:pPr>
            <a:r>
              <a:rPr lang="ru-RU" dirty="0" smtClean="0"/>
              <a:t>С </a:t>
            </a:r>
            <a:r>
              <a:rPr lang="ru-RU" dirty="0"/>
              <a:t>профилактической и лечебной целью используют добавки солей йодида калия, раствор </a:t>
            </a:r>
            <a:r>
              <a:rPr lang="ru-RU" dirty="0" err="1"/>
              <a:t>Люголя</a:t>
            </a:r>
            <a:r>
              <a:rPr lang="ru-RU" dirty="0"/>
              <a:t>, </a:t>
            </a:r>
            <a:r>
              <a:rPr lang="ru-RU" dirty="0" err="1"/>
              <a:t>кайод</a:t>
            </a:r>
            <a:r>
              <a:rPr lang="ru-RU" dirty="0"/>
              <a:t> и другие препараты. Их дозируют исходя из дефицита йода в основном рационе. </a:t>
            </a:r>
          </a:p>
          <a:p>
            <a:pPr marL="0" indent="0">
              <a:buNone/>
            </a:pPr>
            <a:r>
              <a:rPr lang="ru-RU" dirty="0" smtClean="0"/>
              <a:t>Прогноз </a:t>
            </a:r>
            <a:r>
              <a:rPr lang="ru-RU" dirty="0"/>
              <a:t>при эндемическом зобе от осторожного </a:t>
            </a:r>
            <a:r>
              <a:rPr lang="ru-RU" dirty="0" smtClean="0"/>
              <a:t>до неблагоприятного</a:t>
            </a:r>
            <a:r>
              <a:rPr lang="ru-RU" dirty="0"/>
              <a:t>, особенно это касается молодняка животных. У больных животных вследствие паралича сердца и возникших осложнений возможен летальный исход. </a:t>
            </a:r>
          </a:p>
        </p:txBody>
      </p:sp>
    </p:spTree>
    <p:extLst>
      <p:ext uri="{BB962C8B-B14F-4D97-AF65-F5344CB8AC3E}">
        <p14:creationId xmlns:p14="http://schemas.microsoft.com/office/powerpoint/2010/main" val="28382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</TotalTime>
  <Words>1584</Words>
  <Application>Microsoft Office PowerPoint</Application>
  <PresentationFormat>Экран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Ретро</vt:lpstr>
      <vt:lpstr>Болезни обмена веществ (микро- и макроэлементозы)</vt:lpstr>
      <vt:lpstr>Презентация PowerPoint</vt:lpstr>
      <vt:lpstr>Микроэлементозы</vt:lpstr>
      <vt:lpstr>Классификация</vt:lpstr>
      <vt:lpstr>Беломышечная болезнь </vt:lpstr>
      <vt:lpstr>Презентация PowerPoint</vt:lpstr>
      <vt:lpstr>Лечение</vt:lpstr>
      <vt:lpstr>Эндемический зоб</vt:lpstr>
      <vt:lpstr>Презентация PowerPoint</vt:lpstr>
      <vt:lpstr>Макроэлементозы </vt:lpstr>
      <vt:lpstr>Эндемическая остеодистрофия</vt:lpstr>
      <vt:lpstr>Степень проявления болезни связана с климатическими условиями: наиболее сильно проявляется в засушливые и дождливые годы.  </vt:lpstr>
      <vt:lpstr>Лечение</vt:lpstr>
      <vt:lpstr>Пастбищная тетания </vt:lpstr>
      <vt:lpstr>Презентация PowerPoint</vt:lpstr>
      <vt:lpstr>Лечение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Болезни обмена веществ (микро- и макроэлементозы)</dc:title>
  <dc:creator>User</dc:creator>
  <cp:lastModifiedBy>User</cp:lastModifiedBy>
  <cp:revision>9</cp:revision>
  <dcterms:created xsi:type="dcterms:W3CDTF">2025-10-30T17:59:13Z</dcterms:created>
  <dcterms:modified xsi:type="dcterms:W3CDTF">2026-04-22T13:24:12Z</dcterms:modified>
</cp:coreProperties>
</file>