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4310-68BA-41CF-88D8-81D4E7F266EE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2C673-C2C3-49C3-833F-C9CFAD071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9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2C673-C2C3-49C3-833F-C9CFAD0714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9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6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88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3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421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51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3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6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4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5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1463-31E9-42FB-916B-6E65AF8CE3E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2512A7-588E-45B4-A442-91C0228C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193CA-24C1-62F5-8406-E06B8CE8F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3600" b="1" dirty="0">
                <a:effectLst/>
              </a:rPr>
              <a:t>Тема 11. Анализ моделей бухгалтерского учета при осуществлении страховых операций </a:t>
            </a:r>
            <a:br>
              <a:rPr lang="ru-RU" sz="3600" b="1" dirty="0">
                <a:effectLst/>
              </a:rPr>
            </a:br>
            <a:r>
              <a:rPr lang="ru-RU" sz="3600" b="1" dirty="0">
                <a:effectLst/>
              </a:rPr>
              <a:t>в сельском хозяйстве  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4FF819-4A60-120A-FF4B-E95B43C38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бухгалтерского учета и аудита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НУРИЕВА Регина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Ирековна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0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D5373-A707-3E0C-F995-33D80DA7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В сообщении необходимо указать: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— какое событие повлекло гибель посевов (наводнение, засуха, пожар и т.п.);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— когда наступило это событие;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— как долго оно продолжалось.</a:t>
            </a:r>
          </a:p>
        </p:txBody>
      </p:sp>
    </p:spTree>
    <p:extLst>
      <p:ext uri="{BB962C8B-B14F-4D97-AF65-F5344CB8AC3E}">
        <p14:creationId xmlns:p14="http://schemas.microsoft.com/office/powerpoint/2010/main" val="97552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47245-F9A2-4F0D-E084-164F91D3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061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Для расчета суммы страхового возмещения сельскохозяйственная орга6изация должна предоставить страховщику: </a:t>
            </a:r>
            <a:br>
              <a:rPr lang="ru-RU" dirty="0"/>
            </a:br>
            <a:r>
              <a:rPr lang="ru-RU" dirty="0"/>
              <a:t>— документы, подтверждающие затраты, произведенные на выращивание сельскохозяйственных культур; </a:t>
            </a:r>
            <a:br>
              <a:rPr lang="ru-RU" dirty="0"/>
            </a:br>
            <a:r>
              <a:rPr lang="ru-RU" dirty="0"/>
              <a:t>— удостоверение о </a:t>
            </a:r>
            <a:r>
              <a:rPr lang="ru-RU" dirty="0" err="1"/>
              <a:t>кондиционности</a:t>
            </a:r>
            <a:r>
              <a:rPr lang="ru-RU" dirty="0"/>
              <a:t> посадочного материала; </a:t>
            </a:r>
            <a:br>
              <a:rPr lang="ru-RU" dirty="0"/>
            </a:br>
            <a:r>
              <a:rPr lang="ru-RU" dirty="0"/>
              <a:t>— статистические отчеты по форме № 4-СХ и № 29-СХ, заверенные органом статистики; — документы, подтверждающие право собственности на сельскохозяйственные угодья.</a:t>
            </a:r>
          </a:p>
        </p:txBody>
      </p:sp>
    </p:spTree>
    <p:extLst>
      <p:ext uri="{BB962C8B-B14F-4D97-AF65-F5344CB8AC3E}">
        <p14:creationId xmlns:p14="http://schemas.microsoft.com/office/powerpoint/2010/main" val="355068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A6302-B16E-0088-6E34-A52276E9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146613"/>
            <a:ext cx="9135106" cy="64046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Справка-расчет для получения субсидий на компенсацию части затрат на страхование урожая с/х культур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3999F-B64E-95A5-8D78-695695B6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5" y="1030147"/>
            <a:ext cx="9135105" cy="56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6585A-108B-0E73-427A-E2ACDE15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61" y="23921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Бухгалтерский учет расчетов по страхованию урожая. </a:t>
            </a:r>
            <a:br>
              <a:rPr lang="ru-RU" b="1" dirty="0"/>
            </a:br>
            <a:br>
              <a:rPr lang="ru-RU" dirty="0"/>
            </a:br>
            <a:r>
              <a:rPr lang="ru-RU" dirty="0"/>
              <a:t>В бухгалтерском учете организации согласно п. 5 ПБУ 10/99 «Расходы организации», утвержденного приказом Минфина России от 06.05.1999 № 33н, затраты на добровольное и обязательное страхование отражаются </a:t>
            </a:r>
            <a:r>
              <a:rPr lang="ru-RU" b="1" dirty="0"/>
              <a:t>как расходы по обычным видам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3218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934B-A23E-8614-1B24-EF62FF7C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В соответствии с приказом Минсельхоза России от 06.06.2003 № 792 «Об утверждении Методических рекомендаций по бухгалтерскому учету затрат на производство и калькулированию себестоимости продукции (работ, услуг) в сельскохозяйственных организациях» </a:t>
            </a:r>
            <a:r>
              <a:rPr lang="ru-RU" b="1" dirty="0"/>
              <a:t>платежи по обязательному и добровольному страхованию имущества отражаются по элементу затрат «Прочие затраты».</a:t>
            </a:r>
          </a:p>
        </p:txBody>
      </p:sp>
    </p:spTree>
    <p:extLst>
      <p:ext uri="{BB962C8B-B14F-4D97-AF65-F5344CB8AC3E}">
        <p14:creationId xmlns:p14="http://schemas.microsoft.com/office/powerpoint/2010/main" val="219846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BDC92-7206-2D76-8430-EFE94674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При страховании посевов сельскохозяйственных культур страховые взносы являются в большинстве случаев прямым переменным расходом, поэтому их необходимо учитывать на </a:t>
            </a:r>
            <a:r>
              <a:rPr lang="ru-RU" b="1" dirty="0"/>
              <a:t>субсчете 20-1 «Растениеводство» аналитических счетов по соответствующим культурам.</a:t>
            </a:r>
          </a:p>
        </p:txBody>
      </p:sp>
    </p:spTree>
    <p:extLst>
      <p:ext uri="{BB962C8B-B14F-4D97-AF65-F5344CB8AC3E}">
        <p14:creationId xmlns:p14="http://schemas.microsoft.com/office/powerpoint/2010/main" val="85954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E7394-A25D-B95E-B8AC-381A4E4A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81" y="81794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расчетов по имущественному и личному страхованию Планом счетов бухгалтерского учета, утвержденным приказом Минфина России от 31.10.2000 № 94н, </a:t>
            </a:r>
            <a:r>
              <a:rPr lang="ru-RU" b="1" dirty="0"/>
              <a:t>предусмотрен субсчет 76-1 «Расчеты по имущественному и личному страхованию» счета 76 «Расчеты с разными дебиторами и кредиторами»</a:t>
            </a:r>
          </a:p>
        </p:txBody>
      </p:sp>
    </p:spTree>
    <p:extLst>
      <p:ext uri="{BB962C8B-B14F-4D97-AF65-F5344CB8AC3E}">
        <p14:creationId xmlns:p14="http://schemas.microsoft.com/office/powerpoint/2010/main" val="305672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4E562-6828-43E1-7C1B-CA00E3E6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формирования в бухгалтерском учете информации о получении и использовании государственной помощи, предоставляемой коммерческим организациям, в том числе сельскохозяйственным товаропроизводителям, установлены ПБУ 13/2000 «Учет государственной помощи», утвержденным приказом Минфина России от 16.10.2000 № 92н</a:t>
            </a:r>
          </a:p>
        </p:txBody>
      </p:sp>
    </p:spTree>
    <p:extLst>
      <p:ext uri="{BB962C8B-B14F-4D97-AF65-F5344CB8AC3E}">
        <p14:creationId xmlns:p14="http://schemas.microsoft.com/office/powerpoint/2010/main" val="41890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DF66F-62E4-5123-DFE6-9D3F193A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Порядок учета компенсаций части затрат на страхование урожая сельскохозяйственных культур установлен отраслевыми методическими рекомендациями по бухгалтерскому учету в сельскохозяйственных организациях государственных субсидий и других видов государственной помощи, утвержденными приказом Минсельхоза России от 02.02.2004.</a:t>
            </a:r>
          </a:p>
        </p:txBody>
      </p:sp>
    </p:spTree>
    <p:extLst>
      <p:ext uri="{BB962C8B-B14F-4D97-AF65-F5344CB8AC3E}">
        <p14:creationId xmlns:p14="http://schemas.microsoft.com/office/powerpoint/2010/main" val="119587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18D5E-D433-80D6-F3DC-83B55683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первом варианте (субсидии на компенсацию затрат по страхованию сельскохозяйственных культур направляются на счета сельскохозяйственных товаропроизводителей) Минсельхозом России рекомендован следующий порядок отражения операций по страхованию урожаев сельскохозяйственных культур:</a:t>
            </a:r>
          </a:p>
        </p:txBody>
      </p:sp>
    </p:spTree>
    <p:extLst>
      <p:ext uri="{BB962C8B-B14F-4D97-AF65-F5344CB8AC3E}">
        <p14:creationId xmlns:p14="http://schemas.microsoft.com/office/powerpoint/2010/main" val="253815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3AED5-F396-524B-7E69-A2DF7507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312516"/>
            <a:ext cx="8567946" cy="161788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застраховать свое имущество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сельскохозяйственное предприятие должно заключить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страховой компанией соответствующий договор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страхования по рассматриваемому договору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интересы сельскохозяйственных товаропроизводителей, связанные с риском утраты (гибели), повреждения урожая сельскохозяйственных культур и многолетних насаждений при их выращивании, владении, пользовании и распоряжении</a:t>
            </a:r>
          </a:p>
        </p:txBody>
      </p:sp>
    </p:spTree>
    <p:extLst>
      <p:ext uri="{BB962C8B-B14F-4D97-AF65-F5344CB8AC3E}">
        <p14:creationId xmlns:p14="http://schemas.microsoft.com/office/powerpoint/2010/main" val="336442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54DE6-C92D-DDBD-A2B0-EAC2E969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На полную сумму начисленных платежей по страхованию урожая сельскохозяйственных культур: </a:t>
            </a:r>
            <a:br>
              <a:rPr lang="ru-RU" dirty="0"/>
            </a:br>
            <a:r>
              <a:rPr lang="ru-RU" dirty="0"/>
              <a:t>дебет субсчета 20-1 «Растениеводство» кредит субсчета 76-1 «Расчеты по имущественному и личному страхованию».</a:t>
            </a:r>
          </a:p>
        </p:txBody>
      </p:sp>
    </p:spTree>
    <p:extLst>
      <p:ext uri="{BB962C8B-B14F-4D97-AF65-F5344CB8AC3E}">
        <p14:creationId xmlns:p14="http://schemas.microsoft.com/office/powerpoint/2010/main" val="384272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873F1-4E21-55E2-8FE0-2ED2EC3D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На сумму перечисленных страховой компании страховых платежей: </a:t>
            </a:r>
            <a:br>
              <a:rPr lang="ru-RU" dirty="0"/>
            </a:br>
            <a:r>
              <a:rPr lang="ru-RU" dirty="0"/>
              <a:t>дебет субсчета 76-1 «Расчеты по имущественному и личному страхованию» кредит счета 51 «Расчетные счета»</a:t>
            </a:r>
          </a:p>
        </p:txBody>
      </p:sp>
    </p:spTree>
    <p:extLst>
      <p:ext uri="{BB962C8B-B14F-4D97-AF65-F5344CB8AC3E}">
        <p14:creationId xmlns:p14="http://schemas.microsoft.com/office/powerpoint/2010/main" val="403090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0A34C-CFA8-AD67-C582-F76384EC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На сумму полученных субсидий сельскохозяйственная организация делает записи: </a:t>
            </a:r>
            <a:br>
              <a:rPr lang="ru-RU" dirty="0"/>
            </a:br>
            <a:r>
              <a:rPr lang="ru-RU" dirty="0"/>
              <a:t>дебет счета 51 «Расчетные счета» кредит субсчета 86 «Бюджетные субсидии на компенсацию затрат по страхованию сельскохозяйственных культур». И одновременно: дебет субсчета 86 «Бюджетные субсидии на компенсацию затрат по страхованию сельскохозяйственных культур» кредит счета 98 «Доходы будущих периодов». </a:t>
            </a:r>
          </a:p>
        </p:txBody>
      </p:sp>
    </p:spTree>
    <p:extLst>
      <p:ext uri="{BB962C8B-B14F-4D97-AF65-F5344CB8AC3E}">
        <p14:creationId xmlns:p14="http://schemas.microsoft.com/office/powerpoint/2010/main" val="2877687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093B-B551-033D-B6D8-77E2C2CC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В случае гибели посевов их стоимость отражается записью: дебет субсчета 76-1 «Расчеты по имущественному и личному страхованию» кредит субсчета 20-1 «Растениеводство».</a:t>
            </a:r>
          </a:p>
        </p:txBody>
      </p:sp>
    </p:spTree>
    <p:extLst>
      <p:ext uri="{BB962C8B-B14F-4D97-AF65-F5344CB8AC3E}">
        <p14:creationId xmlns:p14="http://schemas.microsoft.com/office/powerpoint/2010/main" val="78371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D26A0-CE74-A87E-FE8C-7AB6F5B3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В случае гибели посевов их стоимость отражается записью: </a:t>
            </a:r>
            <a:br>
              <a:rPr lang="ru-RU" dirty="0"/>
            </a:br>
            <a:r>
              <a:rPr lang="ru-RU" dirty="0"/>
              <a:t>дебет субсчета 76-1 «Расчеты по имущественному и личному страхованию» кредит субсчета 20-1 «Растениеводство».</a:t>
            </a:r>
          </a:p>
        </p:txBody>
      </p:sp>
    </p:spTree>
    <p:extLst>
      <p:ext uri="{BB962C8B-B14F-4D97-AF65-F5344CB8AC3E}">
        <p14:creationId xmlns:p14="http://schemas.microsoft.com/office/powerpoint/2010/main" val="59497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F3FE0-152A-1237-C31A-C24B9322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На сумму страхового возмещения, полученного сельскохозяйственной организацией от страховой компании в соответствии с договором страхования: дебет счета 51 «Расчетные счета» кредит субсчета 76-1 «Расчеты по имущественному и личному страхованию».</a:t>
            </a:r>
          </a:p>
        </p:txBody>
      </p:sp>
    </p:spTree>
    <p:extLst>
      <p:ext uri="{BB962C8B-B14F-4D97-AF65-F5344CB8AC3E}">
        <p14:creationId xmlns:p14="http://schemas.microsoft.com/office/powerpoint/2010/main" val="1764166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3920C-BAD8-D846-DCA2-F66C3DC6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На не компенсируемые страховыми возмещениями потери от страхования сельскохозяйственных культур (с 2006 г.): дебет субсчета 91-2 «Прочие расходы» аналитического счета «Чрезвычайные расходы» кредит субсчета 76-1 «Расчеты по имущественному и личному страхованию».</a:t>
            </a:r>
          </a:p>
        </p:txBody>
      </p:sp>
    </p:spTree>
    <p:extLst>
      <p:ext uri="{BB962C8B-B14F-4D97-AF65-F5344CB8AC3E}">
        <p14:creationId xmlns:p14="http://schemas.microsoft.com/office/powerpoint/2010/main" val="178916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8CA63-D210-D81B-8246-F550A02A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7. На сумму полученных субсидий по компенсации затрат на страхование сельскохозяйственных культур: </a:t>
            </a:r>
            <a:br>
              <a:rPr lang="ru-RU" dirty="0"/>
            </a:br>
            <a:r>
              <a:rPr lang="ru-RU" dirty="0"/>
              <a:t>дебет счета 98 «Доходы будущих периодов» кредит субсчета 91-1 «Прочие доходы».</a:t>
            </a:r>
          </a:p>
        </p:txBody>
      </p:sp>
    </p:spTree>
    <p:extLst>
      <p:ext uri="{BB962C8B-B14F-4D97-AF65-F5344CB8AC3E}">
        <p14:creationId xmlns:p14="http://schemas.microsoft.com/office/powerpoint/2010/main" val="4138859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55C14-0F60-CC5B-0266-635C9B31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 втором варианте </a:t>
            </a:r>
            <a:r>
              <a:rPr lang="ru-RU" dirty="0"/>
              <a:t>(субсидии на компенсацию затрат по страхованию сельскохозяйственных культур направляются через страховые компании) порядок учета следующий:</a:t>
            </a:r>
            <a:br>
              <a:rPr lang="ru-RU" dirty="0"/>
            </a:br>
            <a:r>
              <a:rPr lang="ru-RU" dirty="0"/>
              <a:t> 1. На сумму начисленных страховых платежей за минусом субсидий: дебет субсчета 20-1 «Растениеводство» кредит субсчета 76-1 «Расчеты по имущественному и личному страхованию»</a:t>
            </a:r>
          </a:p>
        </p:txBody>
      </p:sp>
    </p:spTree>
    <p:extLst>
      <p:ext uri="{BB962C8B-B14F-4D97-AF65-F5344CB8AC3E}">
        <p14:creationId xmlns:p14="http://schemas.microsoft.com/office/powerpoint/2010/main" val="295212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0FFAC-2D90-79B9-916A-69D57E01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На сумму перечисленных страховой компании страховых платежей: дебет субсчета 76-1 «Расчеты по имущественному и личному страхованию» кредит счета 51 «Расчетные счета».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3. В случае гибели посевов их стоимость отражается записью: дебет субсчета 76-1 «Расчеты по имущественному и личному страхованию» кредит субсчета 20-1 «Растениеводство»</a:t>
            </a:r>
          </a:p>
        </p:txBody>
      </p:sp>
    </p:spTree>
    <p:extLst>
      <p:ext uri="{BB962C8B-B14F-4D97-AF65-F5344CB8AC3E}">
        <p14:creationId xmlns:p14="http://schemas.microsoft.com/office/powerpoint/2010/main" val="56548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78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79" name="Isosceles Triangle 2078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80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81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82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83" name="Isosceles Triangle 2082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84" name="Isosceles Triangle 2083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 useBgFill="1">
        <p:nvSpPr>
          <p:cNvPr id="2086" name="Rectangle 2085">
            <a:extLst>
              <a:ext uri="{FF2B5EF4-FFF2-40B4-BE49-F238E27FC236}">
                <a16:creationId xmlns:a16="http://schemas.microsoft.com/office/drawing/2014/main" id="{015E3E78-BF51-4607-86CE-A0299B88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7C42C-417B-2457-6BDC-328C2208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4" y="2404533"/>
            <a:ext cx="5669280" cy="26188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плодовоягодных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плодовоягодных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древесно-кустарниковых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</a:t>
            </a:r>
            <a:r>
              <a:rPr lang="en-US" sz="1800" dirty="0"/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DF78C3F-4D91-AFC0-A865-B1E68DEA4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r="-2" b="38302"/>
          <a:stretch/>
        </p:blipFill>
        <p:spPr bwMode="auto"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ECB8FF2-A482-633A-CE9C-C40A12FF0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2" b="11415"/>
          <a:stretch/>
        </p:blipFill>
        <p:spPr bwMode="auto"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849E7B-6771-A6C8-64E6-5C4612BBC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-1" b="31730"/>
          <a:stretch/>
        </p:blipFill>
        <p:spPr bwMode="auto"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" name="Isosceles Triangle 2087">
            <a:extLst>
              <a:ext uri="{FF2B5EF4-FFF2-40B4-BE49-F238E27FC236}">
                <a16:creationId xmlns:a16="http://schemas.microsoft.com/office/drawing/2014/main" id="{AFCFD6D8-B11A-4FF8-AA6D-F63F472A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90" name="Freeform: Shape 2089">
            <a:extLst>
              <a:ext uri="{FF2B5EF4-FFF2-40B4-BE49-F238E27FC236}">
                <a16:creationId xmlns:a16="http://schemas.microsoft.com/office/drawing/2014/main" id="{8D8213AA-0208-457F-9CD6-78FE26795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7537" y="0"/>
            <a:ext cx="1886594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2" name="Rectangle 29">
            <a:extLst>
              <a:ext uri="{FF2B5EF4-FFF2-40B4-BE49-F238E27FC236}">
                <a16:creationId xmlns:a16="http://schemas.microsoft.com/office/drawing/2014/main" id="{99CDFA5B-0593-4946-8B2B-61B88889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94" name="Isosceles Triangle 2093">
            <a:extLst>
              <a:ext uri="{FF2B5EF4-FFF2-40B4-BE49-F238E27FC236}">
                <a16:creationId xmlns:a16="http://schemas.microsoft.com/office/drawing/2014/main" id="{5BC01963-BAEA-42F8-A0A1-D5323FDF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2096" name="Straight Connector 2095">
            <a:extLst>
              <a:ext uri="{FF2B5EF4-FFF2-40B4-BE49-F238E27FC236}">
                <a16:creationId xmlns:a16="http://schemas.microsoft.com/office/drawing/2014/main" id="{EB60E152-277A-4689-827B-214A55B3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8" name="Straight Connector 2097">
            <a:extLst>
              <a:ext uri="{FF2B5EF4-FFF2-40B4-BE49-F238E27FC236}">
                <a16:creationId xmlns:a16="http://schemas.microsoft.com/office/drawing/2014/main" id="{1993689F-A4B8-43C0-ADED-5E8C083DC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0" name="Rectangle 23">
            <a:extLst>
              <a:ext uri="{FF2B5EF4-FFF2-40B4-BE49-F238E27FC236}">
                <a16:creationId xmlns:a16="http://schemas.microsoft.com/office/drawing/2014/main" id="{9A55474B-4D9C-4A4D-AC41-524963CD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F51F6-8411-9A91-BB26-AFB00774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4. На сумму страхового возмещения, полученного сельскохозяйственной организацией от страховой компании в соответствии с договором страхования: дебет счета 51 «Расчетные счета» кредит субсчета 76-1 «Расчеты по имущественному и личному страхованию»</a:t>
            </a:r>
          </a:p>
        </p:txBody>
      </p:sp>
    </p:spTree>
    <p:extLst>
      <p:ext uri="{BB962C8B-B14F-4D97-AF65-F5344CB8AC3E}">
        <p14:creationId xmlns:p14="http://schemas.microsoft.com/office/powerpoint/2010/main" val="127275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2A407-BDC0-F8F8-B744-8A75E786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 На не компенсируемые страховыми возмещениями потери от страхования сельскохозяйственных культур: </a:t>
            </a:r>
            <a:br>
              <a:rPr lang="ru-RU" dirty="0"/>
            </a:br>
            <a:r>
              <a:rPr lang="ru-RU" dirty="0"/>
              <a:t>дебет субсчета 91-2 «Прочие расходы» аналитического счета «Чрезвычайные расходы» кредит субсчета 76-1 «Расчеты по имущественному и личному страхованию».</a:t>
            </a:r>
          </a:p>
        </p:txBody>
      </p:sp>
    </p:spTree>
    <p:extLst>
      <p:ext uri="{BB962C8B-B14F-4D97-AF65-F5344CB8AC3E}">
        <p14:creationId xmlns:p14="http://schemas.microsoft.com/office/powerpoint/2010/main" val="110415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AEB73-3BCE-7AB0-C6F8-9DD8B125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Считаем, что сельскохозяйственные организации возникновение задолженности по бюджетным средствам в данном случае должны учитывать с использованием счета 86:</a:t>
            </a:r>
            <a:br>
              <a:rPr lang="ru-RU" dirty="0"/>
            </a:br>
            <a:r>
              <a:rPr lang="ru-RU" dirty="0"/>
              <a:t> дебет счета 86 «Целевое финансирование» кредит счета 91 «Прочие доходы и расходы»</a:t>
            </a:r>
          </a:p>
        </p:txBody>
      </p:sp>
    </p:spTree>
    <p:extLst>
      <p:ext uri="{BB962C8B-B14F-4D97-AF65-F5344CB8AC3E}">
        <p14:creationId xmlns:p14="http://schemas.microsoft.com/office/powerpoint/2010/main" val="3766699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3E249-A68A-5FC9-E8FF-6B5E893A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Считаем, что сумму страховой выплаты необходимо отразить в составе прочих доходов организации: дебет субсчета 76-1 «Расчеты по имущественному и личному страхованию» кредит субсчета 91-1 «Прочие доходы».</a:t>
            </a:r>
          </a:p>
        </p:txBody>
      </p:sp>
    </p:spTree>
    <p:extLst>
      <p:ext uri="{BB962C8B-B14F-4D97-AF65-F5344CB8AC3E}">
        <p14:creationId xmlns:p14="http://schemas.microsoft.com/office/powerpoint/2010/main" val="3630302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24BE5B-5BD9-1850-4613-B60EE8C2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" y="162046"/>
            <a:ext cx="10035251" cy="65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85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3B632-B898-27D5-08F0-38589B61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Аналитический учет по счету 86 «Целевое финансирование» ведется по конкретным назначениям целевых средств и в разрезе источников их поступления. При журнально-ордерной форме учета операции по счету 86 отражаются в </a:t>
            </a:r>
            <a:r>
              <a:rPr lang="ru-RU" dirty="0" err="1"/>
              <a:t>журналеордере</a:t>
            </a:r>
            <a:r>
              <a:rPr lang="ru-RU" dirty="0"/>
              <a:t> № 12-АПК и ведомости № 70-АПК. При автоматизации бухгалтерского учета операций целевое финансирование отражается в соответствующих регистрах по счету 86.</a:t>
            </a:r>
          </a:p>
        </p:txBody>
      </p:sp>
    </p:spTree>
    <p:extLst>
      <p:ext uri="{BB962C8B-B14F-4D97-AF65-F5344CB8AC3E}">
        <p14:creationId xmlns:p14="http://schemas.microsoft.com/office/powerpoint/2010/main" val="1255508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B5B86-4D48-C944-7F08-43C895F3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89" y="131287"/>
            <a:ext cx="8596668" cy="5725503"/>
          </a:xfrm>
        </p:spPr>
        <p:txBody>
          <a:bodyPr/>
          <a:lstStyle/>
          <a:p>
            <a:r>
              <a:rPr lang="ru-RU" dirty="0"/>
              <a:t>Налоговый учет расходов и доходов по страхованию урожая . Глава 25 «Налог на прибыль организаций» НК РФ выделяет расходы на страхование имущества в отдельный вид расходов. При этом оговаривается, что этот вид затрат включается в состав прочих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3475003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1D811-A5B8-1EC2-37A5-3C7D35E5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59" y="378106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Таким образом, отнесение сумм расходов по страхованию посевов в бухгалтерском учете на счет 97 «Расходы будущих периодов», а затем их равномерное списание на счета учета затрат пропорционально количеству календарных дней действия договора страхования в отчетном периоде не обусловят необходимости применения норм ПБУ 18/02 «Учет расчетов по налогу на прибыль» для учета разницы между данными налогового и бухгалтерского учета.</a:t>
            </a:r>
          </a:p>
        </p:txBody>
      </p:sp>
    </p:spTree>
    <p:extLst>
      <p:ext uri="{BB962C8B-B14F-4D97-AF65-F5344CB8AC3E}">
        <p14:creationId xmlns:p14="http://schemas.microsoft.com/office/powerpoint/2010/main" val="4155311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6416E-FB03-5F56-9A51-800A8952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Начисление постоянного налогового актива отражают по дебету счета 68, субсчет «Налог на прибыль» и кредиту счета 99, субсчет «Постоянный налоговый актив». При наступлении страхового случая сумма страхового возмещения учитывается в налоговом учете в составе внереализационных доходов организации. Это следует из п. 3ст. 250 НК РФ</a:t>
            </a:r>
          </a:p>
        </p:txBody>
      </p:sp>
    </p:spTree>
    <p:extLst>
      <p:ext uri="{BB962C8B-B14F-4D97-AF65-F5344CB8AC3E}">
        <p14:creationId xmlns:p14="http://schemas.microsoft.com/office/powerpoint/2010/main" val="1803476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49ADA-4BC6-0080-77AC-DDF6AF3D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Согласно ст. 313 НК РФ подтверждением данных налогового учета являются: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1) первичные учетные документы (включая справку бухгалтера);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2) аналитические регистры налогового учета;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3) расчет налоговой базы</a:t>
            </a:r>
          </a:p>
        </p:txBody>
      </p:sp>
    </p:spTree>
    <p:extLst>
      <p:ext uri="{BB962C8B-B14F-4D97-AF65-F5344CB8AC3E}">
        <p14:creationId xmlns:p14="http://schemas.microsoft.com/office/powerpoint/2010/main" val="401855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BB87A-46C7-8F64-EA8D-5CAB8A47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84" y="29708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договоре страхования необходимо указать: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название сельскохозяйственных культур, при гибели которых предусматривается выплата страхового возмещения;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площадь, занимаемую застрахованными посевами;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размер и порядок уплаты страховых взносов; — события, при наступлении которых сельскохозяйственное предприятие получает право на страховое возмещение;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размер и порядок выплаты страхового возмещения;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срок действия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3453800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D38F8-7A86-732E-50A9-6885C48F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налогообложения операций по страхованию сельскохозяйственных культур при уплате ЕСХН. С 01.01.2006 согласно п. 2ст. 346.5 НК РФ расходы по добровольному страхованию урожая сельскохозяйственных культур и животных уменьшают доходы в целях исчисления ЕСХН. </a:t>
            </a:r>
          </a:p>
        </p:txBody>
      </p:sp>
    </p:spTree>
    <p:extLst>
      <p:ext uri="{BB962C8B-B14F-4D97-AF65-F5344CB8AC3E}">
        <p14:creationId xmlns:p14="http://schemas.microsoft.com/office/powerpoint/2010/main" val="3833304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C853E-41F3-9321-AEA3-E4F9754C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3" y="308658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При учете внереализационных доходов в целью уплаты ЕСХН их необходимо увеличить на полученную сумму страхового возмещения, так как в соответствии с п. 1 ст. 346.5 НК РФ внереализационные доходы определяются в том же порядке, что и при налогообложении прибыли в соответствии со ст. 250 НК РФ. Суммы бюджетных субсидий при уплате ЕСХН не увеличивают доходов налогоплательщика, так как отражаются согласно ст. 251 НК РФ в составе доходов, не учитываемых при определении налоговой базы</a:t>
            </a:r>
          </a:p>
        </p:txBody>
      </p:sp>
    </p:spTree>
    <p:extLst>
      <p:ext uri="{BB962C8B-B14F-4D97-AF65-F5344CB8AC3E}">
        <p14:creationId xmlns:p14="http://schemas.microsoft.com/office/powerpoint/2010/main" val="2438878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64D2B-5A21-B37C-566F-F96613D7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67" y="2368952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6895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8FAFD-56B4-7053-A285-C263070C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62" y="250784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Договор страхования заключается: </a:t>
            </a:r>
            <a:br>
              <a:rPr lang="ru-RU" dirty="0"/>
            </a:br>
            <a:r>
              <a:rPr lang="ru-RU" dirty="0"/>
              <a:t>• по страхованию урожая сельскохозяйственных культур — не позднее начала сева (посадки); </a:t>
            </a:r>
            <a:br>
              <a:rPr lang="ru-RU" dirty="0"/>
            </a:br>
            <a:r>
              <a:rPr lang="ru-RU" dirty="0"/>
              <a:t>• по культурам, выращиваемым в защищенном грунте, — не позднее начала производственного цикла (</a:t>
            </a:r>
            <a:r>
              <a:rPr lang="ru-RU" dirty="0" err="1"/>
              <a:t>посева,посадки</a:t>
            </a:r>
            <a:r>
              <a:rPr lang="ru-RU" dirty="0"/>
              <a:t>); </a:t>
            </a:r>
            <a:br>
              <a:rPr lang="ru-RU" dirty="0"/>
            </a:br>
            <a:r>
              <a:rPr lang="ru-RU" dirty="0"/>
              <a:t>• по страхованию урожая многолетних насаждений и самих многолетних насаждений (деревьев, кустов) — до ухода насаждений в зиму (прекращение вегетации).</a:t>
            </a:r>
          </a:p>
        </p:txBody>
      </p:sp>
    </p:spTree>
    <p:extLst>
      <p:ext uri="{BB962C8B-B14F-4D97-AF65-F5344CB8AC3E}">
        <p14:creationId xmlns:p14="http://schemas.microsoft.com/office/powerpoint/2010/main" val="424132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C4445-D618-B6B5-C9E9-A3496B52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5" y="181337"/>
            <a:ext cx="8596668" cy="1320800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организации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страхователю ведут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урожайности сельскохозяйственных культур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который вносятся данные об урожайности за последние 5 лет.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такой информации являются ежегодные статистические отчеты сельскохозяйственной организации.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из журнала используются при определении средней урожайности сельскохозяйственного предприятия за 5 лет. Этот показатель нужен для того, чтобы рассчитать размеры страховых взносов и страхового возмещения.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105303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D9CC0-A74D-4D98-50E9-1FD9182D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8107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товаропроизводителям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субсидий на компенсацию части затрат на страхование сельскохозяйственных культур. При страховании урожая сельскохозяйственные товаропроизводители за счет собственных средств уплачивают страховщикам 50% страховых взносов, остальные 50% погашаются за счет средств федерального бюджета.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РФ может дифференцировать размеры уплаты страховых взносов за счет средств федерального бюджета по сельскохозяйственным культурам и по регионам.</a:t>
            </a:r>
          </a:p>
        </p:txBody>
      </p:sp>
    </p:spTree>
    <p:extLst>
      <p:ext uri="{BB962C8B-B14F-4D97-AF65-F5344CB8AC3E}">
        <p14:creationId xmlns:p14="http://schemas.microsoft.com/office/powerpoint/2010/main" val="336662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DB47A-A9F6-BE93-4DB1-84F5ABFF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81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Средства могут выделяться: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 вариант:  сельскохозяйственным товаропроизводителям</a:t>
            </a:r>
            <a:br>
              <a:rPr lang="en-US" dirty="0"/>
            </a:br>
            <a:br>
              <a:rPr lang="en-US" dirty="0"/>
            </a:br>
            <a:r>
              <a:rPr lang="ru-RU" dirty="0"/>
              <a:t>2 вариант:  страховым компаниям </a:t>
            </a:r>
          </a:p>
        </p:txBody>
      </p:sp>
    </p:spTree>
    <p:extLst>
      <p:ext uri="{BB962C8B-B14F-4D97-AF65-F5344CB8AC3E}">
        <p14:creationId xmlns:p14="http://schemas.microsoft.com/office/powerpoint/2010/main" val="42714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AA174-544A-413A-E04B-963E7572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0"/>
            <a:ext cx="9033825" cy="132080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Сельскохозяйственные товаропроизводители, заключившие договоры страхования урожая сельскохозяйственных культур, для получения бюджетных субсидий на компенсацию части затрат на страхование сельскохозяйственных культур представляют в органы исполнительной власти субъектов РФ: </a:t>
            </a:r>
            <a:br>
              <a:rPr lang="ru-RU" sz="2800" dirty="0"/>
            </a:br>
            <a:r>
              <a:rPr lang="ru-RU" sz="2800" dirty="0"/>
              <a:t>а) справку-расчет для получения субсидий; </a:t>
            </a:r>
            <a:br>
              <a:rPr lang="ru-RU" sz="2800" dirty="0"/>
            </a:br>
            <a:r>
              <a:rPr lang="ru-RU" sz="2800" dirty="0"/>
              <a:t>б) копии договоров страхования и платежных поручений по уплате страхового взноса по договорам страхования урожая сельскохозяйственных культур соответствующего года, включая договоры страхования озимых культур, посеянных в предшествующем году</a:t>
            </a:r>
          </a:p>
        </p:txBody>
      </p:sp>
    </p:spTree>
    <p:extLst>
      <p:ext uri="{BB962C8B-B14F-4D97-AF65-F5344CB8AC3E}">
        <p14:creationId xmlns:p14="http://schemas.microsoft.com/office/powerpoint/2010/main" val="29449629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1749</Words>
  <Application>Microsoft Office PowerPoint</Application>
  <PresentationFormat>Широкоэкранный</PresentationFormat>
  <Paragraphs>44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Trebuchet MS</vt:lpstr>
      <vt:lpstr>Wingdings 3</vt:lpstr>
      <vt:lpstr>Аспект</vt:lpstr>
      <vt:lpstr>Тема 11. Анализ моделей бухгалтерского учета при осуществлении страховых операций  в сельском хозяйстве   </vt:lpstr>
      <vt:lpstr>Чтобы застраховать свое имущество, сельскохозяйственное предприятие должно заключить со страховой компанией соответствующий договор. Объектами страхования по рассматриваемому договору являются имущественные интересы сельскохозяйственных товаропроизводителей, связанные с риском утраты (гибели), повреждения урожая сельскохозяйственных культур и многолетних насаждений при их выращивании, владении, пользовании и распоряжении</vt:lpstr>
      <vt:lpstr>На страхование принимаются: урожай сельскохозяйственных культур и многолетних плодовоягодных насаждений, деревья (кусты) плодовоягодных и других искусственных многолетних древесно-кустарниковых насаждений.</vt:lpstr>
      <vt:lpstr>В договоре страхования необходимо указать:  — название сельскохозяйственных культур, при гибели которых предусматривается выплата страхового возмещения;  — площадь, занимаемую застрахованными посевами;  — размер и порядок уплаты страховых взносов; — события, при наступлении которых сельскохозяйственное предприятие получает право на страховое возмещение;  — размер и порядок выплаты страхового возмещения;  — срок действия договор</vt:lpstr>
      <vt:lpstr>Договор страхования заключается:  • по страхованию урожая сельскохозяйственных культур — не позднее начала сева (посадки);  • по культурам, выращиваемым в защищенном грунте, — не позднее начала производственного цикла (посева,посадки);  • по страхованию урожая многолетних насаждений и самих многолетних насаждений (деревьев, кустов) — до ухода насаждений в зиму (прекращение вегетации).</vt:lpstr>
      <vt:lpstr>Страховые организации по каждому страхователю ведут журнал учета урожайности сельскохозяйственных культур, в который вносятся данные об урожайности за последние 5 лет.  Источниками такой информации являются ежегодные статистические отчеты сельскохозяйственной организации.  Сведения из журнала используются при определении средней урожайности сельскохозяйственного предприятия за 5 лет. Этот показатель нужен для того, чтобы рассчитать размеры страховых взносов и страхового возмещения.</vt:lpstr>
      <vt:lpstr>Сельскохозяйственным товаропроизводителям выделяются бюджетные средства в порядке субсидий на компенсацию части затрат на страхование сельскохозяйственных культур. При страховании урожая сельскохозяйственные товаропроизводители за счет собственных средств уплачивают страховщикам 50% страховых взносов, остальные 50% погашаются за счет средств федерального бюджета.  Правительство РФ может дифференцировать размеры уплаты страховых взносов за счет средств федерального бюджета по сельскохозяйственным культурам и по регионам.</vt:lpstr>
      <vt:lpstr>Средства могут выделяться:  1 вариант:  сельскохозяйственным товаропроизводителям  2 вариант:  страховым компаниям </vt:lpstr>
      <vt:lpstr>Сельскохозяйственные товаропроизводители, заключившие договоры страхования урожая сельскохозяйственных культур, для получения бюджетных субсидий на компенсацию части затрат на страхование сельскохозяйственных культур представляют в органы исполнительной власти субъектов РФ:  а) справку-расчет для получения субсидий;  б) копии договоров страхования и платежных поручений по уплате страхового взноса по договорам страхования урожая сельскохозяйственных культур соответствующего года, включая договоры страхования озимых культур, посеянных в предшествующем году</vt:lpstr>
      <vt:lpstr>В сообщении необходимо указать:  — какое событие повлекло гибель посевов (наводнение, засуха, пожар и т.п.);   — когда наступило это событие;   — как долго оно продолжалось.</vt:lpstr>
      <vt:lpstr>Для расчета суммы страхового возмещения сельскохозяйственная орга6изация должна предоставить страховщику:  — документы, подтверждающие затраты, произведенные на выращивание сельскохозяйственных культур;  — удостоверение о кондиционности посадочного материала;  — статистические отчеты по форме № 4-СХ и № 29-СХ, заверенные органом статистики; — документы, подтверждающие право собственности на сельскохозяйственные угодья.</vt:lpstr>
      <vt:lpstr>Справка-расчет для получения субсидий на компенсацию части затрат на страхование урожая с/х культур</vt:lpstr>
      <vt:lpstr>Бухгалтерский учет расчетов по страхованию урожая.   В бухгалтерском учете организации согласно п. 5 ПБУ 10/99 «Расходы организации», утвержденного приказом Минфина России от 06.05.1999 № 33н, затраты на добровольное и обязательное страхование отражаются как расходы по обычным видам деятельности</vt:lpstr>
      <vt:lpstr>В соответствии с приказом Минсельхоза России от 06.06.2003 № 792 «Об утверждении Методических рекомендаций по бухгалтерскому учету затрат на производство и калькулированию себестоимости продукции (работ, услуг) в сельскохозяйственных организациях» платежи по обязательному и добровольному страхованию имущества отражаются по элементу затрат «Прочие затраты».</vt:lpstr>
      <vt:lpstr>При страховании посевов сельскохозяйственных культур страховые взносы являются в большинстве случаев прямым переменным расходом, поэтому их необходимо учитывать на субсчете 20-1 «Растениеводство» аналитических счетов по соответствующим культурам.</vt:lpstr>
      <vt:lpstr>Для расчетов по имущественному и личному страхованию Планом счетов бухгалтерского учета, утвержденным приказом Минфина России от 31.10.2000 № 94н, предусмотрен субсчет 76-1 «Расчеты по имущественному и личному страхованию» счета 76 «Расчеты с разными дебиторами и кредиторами»</vt:lpstr>
      <vt:lpstr>Правила формирования в бухгалтерском учете информации о получении и использовании государственной помощи, предоставляемой коммерческим организациям, в том числе сельскохозяйственным товаропроизводителям, установлены ПБУ 13/2000 «Учет государственной помощи», утвержденным приказом Минфина России от 16.10.2000 № 92н</vt:lpstr>
      <vt:lpstr>Порядок учета компенсаций части затрат на страхование урожая сельскохозяйственных культур установлен отраслевыми методическими рекомендациями по бухгалтерскому учету в сельскохозяйственных организациях государственных субсидий и других видов государственной помощи, утвержденными приказом Минсельхоза России от 02.02.2004.</vt:lpstr>
      <vt:lpstr>При первом варианте (субсидии на компенсацию затрат по страхованию сельскохозяйственных культур направляются на счета сельскохозяйственных товаропроизводителей) Минсельхозом России рекомендован следующий порядок отражения операций по страхованию урожаев сельскохозяйственных культур:</vt:lpstr>
      <vt:lpstr>1. На полную сумму начисленных платежей по страхованию урожая сельскохозяйственных культур:  дебет субсчета 20-1 «Растениеводство» кредит субсчета 76-1 «Расчеты по имущественному и личному страхованию».</vt:lpstr>
      <vt:lpstr>2. На сумму перечисленных страховой компании страховых платежей:  дебет субсчета 76-1 «Расчеты по имущественному и личному страхованию» кредит счета 51 «Расчетные счета»</vt:lpstr>
      <vt:lpstr>3. На сумму полученных субсидий сельскохозяйственная организация делает записи:  дебет счета 51 «Расчетные счета» кредит субсчета 86 «Бюджетные субсидии на компенсацию затрат по страхованию сельскохозяйственных культур». И одновременно: дебет субсчета 86 «Бюджетные субсидии на компенсацию затрат по страхованию сельскохозяйственных культур» кредит счета 98 «Доходы будущих периодов». </vt:lpstr>
      <vt:lpstr> В случае гибели посевов их стоимость отражается записью: дебет субсчета 76-1 «Расчеты по имущественному и личному страхованию» кредит субсчета 20-1 «Растениеводство».</vt:lpstr>
      <vt:lpstr>4. В случае гибели посевов их стоимость отражается записью:  дебет субсчета 76-1 «Расчеты по имущественному и личному страхованию» кредит субсчета 20-1 «Растениеводство».</vt:lpstr>
      <vt:lpstr>5. На сумму страхового возмещения, полученного сельскохозяйственной организацией от страховой компании в соответствии с договором страхования: дебет счета 51 «Расчетные счета» кредит субсчета 76-1 «Расчеты по имущественному и личному страхованию».</vt:lpstr>
      <vt:lpstr>6. На не компенсируемые страховыми возмещениями потери от страхования сельскохозяйственных культур (с 2006 г.): дебет субсчета 91-2 «Прочие расходы» аналитического счета «Чрезвычайные расходы» кредит субсчета 76-1 «Расчеты по имущественному и личному страхованию».</vt:lpstr>
      <vt:lpstr>7. На сумму полученных субсидий по компенсации затрат на страхование сельскохозяйственных культур:  дебет счета 98 «Доходы будущих периодов» кредит субсчета 91-1 «Прочие доходы».</vt:lpstr>
      <vt:lpstr>При втором варианте (субсидии на компенсацию затрат по страхованию сельскохозяйственных культур направляются через страховые компании) порядок учета следующий:  1. На сумму начисленных страховых платежей за минусом субсидий: дебет субсчета 20-1 «Растениеводство» кредит субсчета 76-1 «Расчеты по имущественному и личному страхованию»</vt:lpstr>
      <vt:lpstr>2. На сумму перечисленных страховой компании страховых платежей: дебет субсчета 76-1 «Расчеты по имущественному и личному страхованию» кредит счета 51 «Расчетные счета».  3. В случае гибели посевов их стоимость отражается записью: дебет субсчета 76-1 «Расчеты по имущественному и личному страхованию» кредит субсчета 20-1 «Растениеводство»</vt:lpstr>
      <vt:lpstr>4. На сумму страхового возмещения, полученного сельскохозяйственной организацией от страховой компании в соответствии с договором страхования: дебет счета 51 «Расчетные счета» кредит субсчета 76-1 «Расчеты по имущественному и личному страхованию»</vt:lpstr>
      <vt:lpstr>5.  На не компенсируемые страховыми возмещениями потери от страхования сельскохозяйственных культур:  дебет субсчета 91-2 «Прочие расходы» аналитического счета «Чрезвычайные расходы» кредит субсчета 76-1 «Расчеты по имущественному и личному страхованию».</vt:lpstr>
      <vt:lpstr>Считаем, что сельскохозяйственные организации возникновение задолженности по бюджетным средствам в данном случае должны учитывать с использованием счета 86:  дебет счета 86 «Целевое финансирование» кредит счета 91 «Прочие доходы и расходы»</vt:lpstr>
      <vt:lpstr>Считаем, что сумму страховой выплаты необходимо отразить в составе прочих доходов организации: дебет субсчета 76-1 «Расчеты по имущественному и личному страхованию» кредит субсчета 91-1 «Прочие доходы».</vt:lpstr>
      <vt:lpstr>Презентация PowerPoint</vt:lpstr>
      <vt:lpstr>Аналитический учет по счету 86 «Целевое финансирование» ведется по конкретным назначениям целевых средств и в разрезе источников их поступления. При журнально-ордерной форме учета операции по счету 86 отражаются в журналеордере № 12-АПК и ведомости № 70-АПК. При автоматизации бухгалтерского учета операций целевое финансирование отражается в соответствующих регистрах по счету 86.</vt:lpstr>
      <vt:lpstr>Налоговый учет расходов и доходов по страхованию урожая . Глава 25 «Налог на прибыль организаций» НК РФ выделяет расходы на страхование имущества в отдельный вид расходов. При этом оговаривается, что этот вид затрат включается в состав прочих расходов. </vt:lpstr>
      <vt:lpstr>Таким образом, отнесение сумм расходов по страхованию посевов в бухгалтерском учете на счет 97 «Расходы будущих периодов», а затем их равномерное списание на счета учета затрат пропорционально количеству календарных дней действия договора страхования в отчетном периоде не обусловят необходимости применения норм ПБУ 18/02 «Учет расчетов по налогу на прибыль» для учета разницы между данными налогового и бухгалтерского учета.</vt:lpstr>
      <vt:lpstr>Начисление постоянного налогового актива отражают по дебету счета 68, субсчет «Налог на прибыль» и кредиту счета 99, субсчет «Постоянный налоговый актив». При наступлении страхового случая сумма страхового возмещения учитывается в налоговом учете в составе внереализационных доходов организации. Это следует из п. 3ст. 250 НК РФ</vt:lpstr>
      <vt:lpstr>Согласно ст. 313 НК РФ подтверждением данных налогового учета являются:   1) первичные учетные документы (включая справку бухгалтера);   2) аналитические регистры налогового учета;   3) расчет налоговой базы</vt:lpstr>
      <vt:lpstr>Особенности налогообложения операций по страхованию сельскохозяйственных культур при уплате ЕСХН. С 01.01.2006 согласно п. 2ст. 346.5 НК РФ расходы по добровольному страхованию урожая сельскохозяйственных культур и животных уменьшают доходы в целях исчисления ЕСХН. </vt:lpstr>
      <vt:lpstr>При учете внереализационных доходов в целью уплаты ЕСХН их необходимо увеличить на полученную сумму страхового возмещения, так как в соответствии с п. 1 ст. 346.5 НК РФ внереализационные доходы определяются в том же порядке, что и при налогообложении прибыли в соответствии со ст. 250 НК РФ. Суммы бюджетных субсидий при уплате ЕСХН не увеличивают доходов налогоплательщика, так как отражаются согласно ст. 251 НК РФ в составе доходов, не учитываемых при определении налоговой базы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11. Анализ моделей бухгалтерского учета при осуществлении страховых операций  в сельском хозяйстве   </dc:title>
  <dc:creator>Регина Нуриева</dc:creator>
  <cp:lastModifiedBy>Регина Нуриева</cp:lastModifiedBy>
  <cp:revision>4</cp:revision>
  <dcterms:created xsi:type="dcterms:W3CDTF">2023-10-18T12:48:18Z</dcterms:created>
  <dcterms:modified xsi:type="dcterms:W3CDTF">2023-10-19T09:50:47Z</dcterms:modified>
</cp:coreProperties>
</file>