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1" r:id="rId1"/>
  </p:sldMasterIdLst>
  <p:notesMasterIdLst>
    <p:notesMasterId r:id="rId34"/>
  </p:notesMasterIdLst>
  <p:handoutMasterIdLst>
    <p:handoutMasterId r:id="rId35"/>
  </p:handoutMasterIdLst>
  <p:sldIdLst>
    <p:sldId id="604" r:id="rId2"/>
    <p:sldId id="652" r:id="rId3"/>
    <p:sldId id="677" r:id="rId4"/>
    <p:sldId id="653" r:id="rId5"/>
    <p:sldId id="675" r:id="rId6"/>
    <p:sldId id="654" r:id="rId7"/>
    <p:sldId id="655" r:id="rId8"/>
    <p:sldId id="657" r:id="rId9"/>
    <p:sldId id="670" r:id="rId10"/>
    <p:sldId id="658" r:id="rId11"/>
    <p:sldId id="678" r:id="rId12"/>
    <p:sldId id="659" r:id="rId13"/>
    <p:sldId id="660" r:id="rId14"/>
    <p:sldId id="665" r:id="rId15"/>
    <p:sldId id="671" r:id="rId16"/>
    <p:sldId id="673" r:id="rId17"/>
    <p:sldId id="661" r:id="rId18"/>
    <p:sldId id="672" r:id="rId19"/>
    <p:sldId id="662" r:id="rId20"/>
    <p:sldId id="663" r:id="rId21"/>
    <p:sldId id="681" r:id="rId22"/>
    <p:sldId id="682" r:id="rId23"/>
    <p:sldId id="683" r:id="rId24"/>
    <p:sldId id="684" r:id="rId25"/>
    <p:sldId id="685" r:id="rId26"/>
    <p:sldId id="686" r:id="rId27"/>
    <p:sldId id="605" r:id="rId28"/>
    <p:sldId id="687" r:id="rId29"/>
    <p:sldId id="688" r:id="rId30"/>
    <p:sldId id="691" r:id="rId31"/>
    <p:sldId id="689" r:id="rId32"/>
    <p:sldId id="690" r:id="rId33"/>
  </p:sldIdLst>
  <p:sldSz cx="9144000" cy="6858000" type="screen4x3"/>
  <p:notesSz cx="6784975" cy="98567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66FF66"/>
    <a:srgbClr val="04FC33"/>
    <a:srgbClr val="009900"/>
    <a:srgbClr val="D5C92B"/>
    <a:srgbClr val="FF00FF"/>
    <a:srgbClr val="FF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7525" autoAdjust="0"/>
  </p:normalViewPr>
  <p:slideViewPr>
    <p:cSldViewPr>
      <p:cViewPr varScale="1">
        <p:scale>
          <a:sx n="90" d="100"/>
          <a:sy n="90" d="100"/>
        </p:scale>
        <p:origin x="-141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616" y="-108"/>
      </p:cViewPr>
      <p:guideLst>
        <p:guide orient="horz" pos="3104"/>
        <p:guide pos="21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00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8" tIns="46209" rIns="92418" bIns="46209" numCol="1" anchor="t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4925" y="0"/>
            <a:ext cx="29400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8" tIns="46209" rIns="92418" bIns="46209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3075"/>
            <a:ext cx="29400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8" tIns="46209" rIns="92418" bIns="46209" numCol="1" anchor="b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4925" y="9363075"/>
            <a:ext cx="29400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18" tIns="46209" rIns="92418" bIns="46209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pPr>
              <a:defRPr/>
            </a:pPr>
            <a:fld id="{06A9D30D-C3AC-471C-841C-0B7780A177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050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3338" y="0"/>
            <a:ext cx="2940050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C3BF993-F014-4DD8-9479-89D93B8081FB}" type="datetimeFigureOut">
              <a:rPr lang="ru-RU"/>
              <a:pPr>
                <a:defRPr/>
              </a:pPr>
              <a:t>28.10.2012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8688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7863" y="4681538"/>
            <a:ext cx="5429250" cy="443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61488"/>
            <a:ext cx="29400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3338" y="9361488"/>
            <a:ext cx="29400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79AA567-82B1-485E-AB99-98EBD1AB00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A9749-CF99-462F-9B47-630A9F583A2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2803CE-4B57-4C28-9D17-12833B2ACF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39834-8D87-426A-9503-B063348397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5CE45-7801-402D-986B-D8FF222C8C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ECE2A-A2D6-4F16-869C-C45E6397DC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1FA668-7DD4-4EDD-846F-AFC41927AC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BE787B-5FA8-4135-99FB-2391E75F342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D7C6AC-1A34-429B-993A-E2247F2B96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F2F026-1F2A-4FCA-B781-3B46D09496F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655FCD-2F85-45BE-8B53-D0192C3590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51DB4F57-A8EF-4A7E-AB5E-F7EE79BCA3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FAA363EA-7408-473E-9E38-3CC285C8D1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52;&#1086;&#1080;%20&#1076;&#1086;&#1082;&#1091;&#1084;&#1077;&#1085;&#1090;&#1099;\&#1052;&#1086;&#1080;%20&#1074;&#1080;&#1076;&#1077;&#1086;&#1079;&#1072;&#1087;&#1080;&#1089;&#1080;\&#1061;&#1086;&#1088;&#1096;%20&#1089;&#1086;&#1082;&#1088;&#1072;&#1097;%202.wm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52;&#1086;&#1080;%20&#1076;&#1086;&#1082;&#1091;&#1084;&#1077;&#1085;&#1090;&#1099;\&#1052;&#1086;&#1080;%20&#1074;&#1080;&#1076;&#1077;&#1086;&#1079;&#1072;&#1087;&#1080;&#1089;&#1080;\&#1052;&#1086;&#1088;&#1088;&#1080;&#1089;%20&#1076;&#1083;&#1103;%20&#1087;&#1088;&#1077;&#1079;&#1077;&#1085;&#1090;&#1072;&#1094;&#1080;&#1080;.wmv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79208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 Narrow" pitchFamily="34" charset="0"/>
              </a:rPr>
              <a:t>ТЕМА:</a:t>
            </a:r>
            <a:r>
              <a:rPr lang="ru-RU" sz="360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ru-RU" sz="3600" cap="all" dirty="0" smtClean="0">
                <a:solidFill>
                  <a:srgbClr val="FF0000"/>
                </a:solidFill>
              </a:rPr>
              <a:t>Машины для посева и посадки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457200" y="2132856"/>
            <a:ext cx="8229600" cy="4191744"/>
          </a:xfrm>
          <a:prstGeom prst="rect">
            <a:avLst/>
          </a:prstGeom>
        </p:spPr>
        <p:txBody>
          <a:bodyPr/>
          <a:lstStyle/>
          <a:p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4000" dirty="0" smtClean="0">
                <a:solidFill>
                  <a:schemeClr val="accent2"/>
                </a:solidFill>
                <a:latin typeface="Arial Narrow" pitchFamily="34" charset="0"/>
              </a:rPr>
              <a:t>ВОПРОСЫ:</a:t>
            </a:r>
            <a:r>
              <a:rPr lang="ru-RU" sz="4000" dirty="0" smtClean="0">
                <a:latin typeface="Arial Narrow" pitchFamily="34" charset="0"/>
              </a:rPr>
              <a:t> </a:t>
            </a:r>
            <a:r>
              <a:rPr lang="ru-RU" sz="4000" b="1" dirty="0" smtClean="0">
                <a:latin typeface="Arial Narrow" pitchFamily="34" charset="0"/>
              </a:rPr>
              <a:t/>
            </a:r>
            <a:br>
              <a:rPr lang="ru-RU" sz="4000" b="1" dirty="0" smtClean="0">
                <a:latin typeface="Arial Narrow" pitchFamily="34" charset="0"/>
              </a:rPr>
            </a:br>
            <a:r>
              <a:rPr lang="ru-RU" sz="4000" dirty="0" smtClean="0">
                <a:latin typeface="Arial Narrow" pitchFamily="34" charset="0"/>
              </a:rPr>
              <a:t>1.</a:t>
            </a:r>
            <a:r>
              <a:rPr lang="en-US" sz="4000" dirty="0" smtClean="0">
                <a:latin typeface="Arial Narrow" pitchFamily="34" charset="0"/>
              </a:rPr>
              <a:t> </a:t>
            </a:r>
            <a:r>
              <a:rPr lang="ru-RU" sz="4000" dirty="0" smtClean="0">
                <a:latin typeface="Arial Narrow" pitchFamily="34" charset="0"/>
              </a:rPr>
              <a:t>Способы посева и посадки</a:t>
            </a:r>
            <a:r>
              <a:rPr lang="ru-RU" sz="4000" dirty="0" smtClean="0"/>
              <a:t>. АТТ.</a:t>
            </a:r>
            <a:r>
              <a:rPr lang="ru-RU" sz="4000" dirty="0" smtClean="0">
                <a:latin typeface="Arial Narrow" pitchFamily="34" charset="0"/>
              </a:rPr>
              <a:t> </a:t>
            </a:r>
            <a:br>
              <a:rPr lang="ru-RU" sz="4000" dirty="0" smtClean="0">
                <a:latin typeface="Arial Narrow" pitchFamily="34" charset="0"/>
              </a:rPr>
            </a:br>
            <a:r>
              <a:rPr lang="ru-RU" sz="4000" dirty="0" smtClean="0">
                <a:latin typeface="Arial Narrow" pitchFamily="34" charset="0"/>
              </a:rPr>
              <a:t>2.</a:t>
            </a:r>
            <a:r>
              <a:rPr lang="ru-RU" sz="4000" dirty="0" smtClean="0"/>
              <a:t> Классификация МПП и их р.о</a:t>
            </a:r>
            <a:r>
              <a:rPr lang="ru-RU" sz="4000" dirty="0" smtClean="0">
                <a:latin typeface="Arial Narrow" pitchFamily="34" charset="0"/>
              </a:rPr>
              <a:t>. </a:t>
            </a:r>
            <a:br>
              <a:rPr lang="ru-RU" sz="4000" dirty="0" smtClean="0">
                <a:latin typeface="Arial Narrow" pitchFamily="34" charset="0"/>
              </a:rPr>
            </a:br>
            <a:r>
              <a:rPr lang="ru-RU" sz="4000" dirty="0" smtClean="0">
                <a:latin typeface="Arial Narrow" pitchFamily="34" charset="0"/>
              </a:rPr>
              <a:t>3.</a:t>
            </a:r>
            <a:r>
              <a:rPr lang="ru-RU" sz="4000" dirty="0" smtClean="0"/>
              <a:t> Тенденции развития МПП</a:t>
            </a:r>
            <a:r>
              <a:rPr lang="ru-RU" sz="4000" dirty="0" smtClean="0">
                <a:latin typeface="Arial Narrow" pitchFamily="34" charset="0"/>
              </a:rPr>
              <a:t>.</a:t>
            </a:r>
          </a:p>
          <a:p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9933FF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0"/>
            <a:ext cx="6733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9933FF"/>
                </a:solidFill>
                <a:latin typeface="Arial" pitchFamily="34" charset="0"/>
              </a:rPr>
              <a:t>Классификация машин для посева и посадки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620688"/>
            <a:ext cx="1875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</a:rPr>
              <a:t>кукурузные,</a:t>
            </a:r>
            <a:endParaRPr lang="ru-RU" dirty="0"/>
          </a:p>
        </p:txBody>
      </p:sp>
      <p:pic>
        <p:nvPicPr>
          <p:cNvPr id="7" name="Picture 4" descr="схема СУПН-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548681"/>
            <a:ext cx="6411548" cy="6287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Сеялка для кукурузы"/>
          <p:cNvPicPr>
            <a:picLocks noChangeAspect="1" noChangeArrowheads="1"/>
          </p:cNvPicPr>
          <p:nvPr/>
        </p:nvPicPr>
        <p:blipFill>
          <a:blip r:embed="rId2" cstate="print"/>
          <a:srcRect t="13720" b="10598"/>
          <a:stretch>
            <a:fillRect/>
          </a:stretch>
        </p:blipFill>
        <p:spPr bwMode="auto">
          <a:xfrm>
            <a:off x="-1" y="3429001"/>
            <a:ext cx="694830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b="3571"/>
          <a:stretch>
            <a:fillRect/>
          </a:stretch>
        </p:blipFill>
        <p:spPr bwMode="auto">
          <a:xfrm>
            <a:off x="1601787" y="0"/>
            <a:ext cx="75422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0"/>
            <a:ext cx="6733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9933FF"/>
                </a:solidFill>
                <a:latin typeface="Arial" pitchFamily="34" charset="0"/>
              </a:rPr>
              <a:t>Классификация машин для посева и посадки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76672"/>
            <a:ext cx="2390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</a:rPr>
              <a:t>свекловичные, </a:t>
            </a:r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459020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15604" t="10905"/>
          <a:stretch>
            <a:fillRect/>
          </a:stretch>
        </p:blipFill>
        <p:spPr bwMode="auto">
          <a:xfrm>
            <a:off x="4499992" y="3453054"/>
            <a:ext cx="4644008" cy="3404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788024" y="1124744"/>
            <a:ext cx="22543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  <a:latin typeface="Arial" pitchFamily="34" charset="0"/>
              </a:rPr>
              <a:t>«</a:t>
            </a:r>
            <a:r>
              <a:rPr lang="ru-RU" dirty="0" err="1" smtClean="0">
                <a:solidFill>
                  <a:srgbClr val="FFC000"/>
                </a:solidFill>
                <a:latin typeface="Arial" pitchFamily="34" charset="0"/>
              </a:rPr>
              <a:t>мультикорн</a:t>
            </a:r>
            <a:r>
              <a:rPr lang="ru-RU" dirty="0" smtClean="0">
                <a:solidFill>
                  <a:srgbClr val="FFC000"/>
                </a:solidFill>
                <a:latin typeface="Arial" pitchFamily="34" charset="0"/>
              </a:rPr>
              <a:t>» 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9592" y="4293096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Сеялка точного высева</a:t>
            </a:r>
            <a:r>
              <a:rPr lang="de-DE" b="1" dirty="0" smtClean="0">
                <a:solidFill>
                  <a:srgbClr val="FFC000"/>
                </a:solidFill>
              </a:rPr>
              <a:t> ED 602 K</a:t>
            </a:r>
            <a:r>
              <a:rPr lang="de-DE" sz="3600" dirty="0" smtClean="0">
                <a:solidFill>
                  <a:srgbClr val="FFC000"/>
                </a:solidFill>
              </a:rPr>
              <a:t> 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476672"/>
            <a:ext cx="3296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</a:rPr>
              <a:t>посевные комплексы;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0"/>
            <a:ext cx="6733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9933FF"/>
                </a:solidFill>
                <a:latin typeface="Arial" pitchFamily="34" charset="0"/>
              </a:rPr>
              <a:t>Классификация машин для посева и посадки</a:t>
            </a:r>
            <a:endParaRPr lang="ru-RU" dirty="0"/>
          </a:p>
        </p:txBody>
      </p:sp>
      <p:pic>
        <p:nvPicPr>
          <p:cNvPr id="5" name="Picture 4" descr="ПНЕВМАТИЧКСКАЯ СЕЯЛ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99" y="980728"/>
            <a:ext cx="6828571" cy="33123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4461317"/>
            <a:ext cx="8496944" cy="239668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  </a:t>
            </a:r>
            <a:r>
              <a:rPr lang="ru-RU" sz="1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Посевной комплекс состоит</a:t>
            </a:r>
          </a:p>
          <a:p>
            <a:r>
              <a:rPr lang="ru-RU" sz="1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из следующих узлов:</a:t>
            </a:r>
          </a:p>
          <a:p>
            <a:r>
              <a:rPr lang="ru-RU" sz="1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 Бункер с отсеками для семян и туков</a:t>
            </a:r>
          </a:p>
          <a:p>
            <a:r>
              <a:rPr lang="ru-RU" sz="1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ru-RU" sz="18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Семявысевающий</a:t>
            </a:r>
            <a:r>
              <a:rPr lang="ru-RU" sz="1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аппарат</a:t>
            </a:r>
          </a:p>
          <a:p>
            <a:r>
              <a:rPr lang="ru-RU" sz="1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3. Туковысевающий аппарат</a:t>
            </a:r>
          </a:p>
          <a:p>
            <a:r>
              <a:rPr lang="ru-RU" sz="1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4. Вентилятор</a:t>
            </a:r>
          </a:p>
          <a:p>
            <a:r>
              <a:rPr lang="ru-RU" sz="1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5. Коллектор</a:t>
            </a:r>
          </a:p>
          <a:p>
            <a:r>
              <a:rPr lang="ru-RU" sz="1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6. </a:t>
            </a:r>
            <a:r>
              <a:rPr lang="ru-RU" sz="18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Гидросистема</a:t>
            </a:r>
            <a:r>
              <a:rPr lang="ru-RU" sz="1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для перевода сошников в транспортное положение</a:t>
            </a:r>
          </a:p>
          <a:p>
            <a:r>
              <a:rPr lang="ru-RU" sz="1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7. Пневматический </a:t>
            </a:r>
            <a:r>
              <a:rPr lang="ru-RU" sz="18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семятукопровод</a:t>
            </a:r>
            <a:endParaRPr lang="ru-RU" sz="1800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8. Гидроцилиндр</a:t>
            </a:r>
          </a:p>
          <a:p>
            <a:r>
              <a:rPr lang="ru-RU" sz="1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9. Механизм подъёма сошников при разворотах сеялки</a:t>
            </a:r>
          </a:p>
          <a:p>
            <a:r>
              <a:rPr lang="ru-RU" sz="1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10. Сошник</a:t>
            </a:r>
          </a:p>
          <a:p>
            <a:r>
              <a:rPr lang="ru-RU" sz="1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11. Прицепное устройство</a:t>
            </a:r>
            <a:endParaRPr lang="ru-RU" sz="1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4788024" y="548680"/>
            <a:ext cx="3816524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ПК «</a:t>
            </a:r>
            <a:r>
              <a:rPr lang="ru-RU" sz="2000" b="1" dirty="0" err="1" smtClean="0">
                <a:solidFill>
                  <a:srgbClr val="00B050"/>
                </a:solidFill>
              </a:rPr>
              <a:t>Агромастер</a:t>
            </a:r>
            <a:r>
              <a:rPr lang="ru-RU" sz="2000" b="1" dirty="0" smtClean="0">
                <a:solidFill>
                  <a:srgbClr val="00B050"/>
                </a:solidFill>
              </a:rPr>
              <a:t>» и «Кузбасс»</a:t>
            </a:r>
            <a:endParaRPr lang="ru-RU" sz="2000" b="1" dirty="0">
              <a:solidFill>
                <a:srgbClr val="00B050"/>
              </a:solidFill>
            </a:endParaRP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0" y="3718679"/>
            <a:ext cx="9144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FFC000"/>
                </a:solidFill>
              </a:rPr>
              <a:t>Семена и удобрения  при помощи дозирующих валиков попадают в центральный семяпровод (5). Воздушный поток, создаваемый вентилятором (2)  подхватывает зернотуковую смесь и транспортирует их в первичный коллектор-распределитель (6). Где продукт распределяется и направляется к  вторичным коллекторам-распределителям (7). Во вторичном коллекторе продукт распределятся  по сошниковым семяпроводам (8), и воздушным потоком направляется  на сошники (13). Сошники при движении посевного комплекса  образуют бороздки,  и  зернотуковая смесь полоской размещается на дно борозды. Заделка бороздок  происходит в результате </a:t>
            </a:r>
            <a:r>
              <a:rPr lang="ru-RU" sz="1800" b="1" dirty="0" err="1">
                <a:solidFill>
                  <a:srgbClr val="FFC000"/>
                </a:solidFill>
              </a:rPr>
              <a:t>самоосыпания</a:t>
            </a:r>
            <a:r>
              <a:rPr lang="ru-RU" sz="1800" b="1" dirty="0">
                <a:solidFill>
                  <a:srgbClr val="FFC000"/>
                </a:solidFill>
              </a:rPr>
              <a:t>  почвы и выравнивания почвы трехрядной пружинной бороной (15). Прикатывающие колеса (16), идущие по следу каждого сошника уплотняют почву.</a:t>
            </a:r>
            <a:r>
              <a:rPr lang="ru-RU" sz="1500" b="1" dirty="0">
                <a:solidFill>
                  <a:srgbClr val="FFC000"/>
                </a:solidFill>
              </a:rPr>
              <a:t>  </a:t>
            </a:r>
          </a:p>
        </p:txBody>
      </p:sp>
      <p:pic>
        <p:nvPicPr>
          <p:cNvPr id="13320" name="Picture 8" descr="1"/>
          <p:cNvPicPr>
            <a:picLocks noChangeAspect="1" noChangeArrowheads="1"/>
          </p:cNvPicPr>
          <p:nvPr/>
        </p:nvPicPr>
        <p:blipFill>
          <a:blip r:embed="rId2" cstate="print"/>
          <a:srcRect r="5901" b="19384"/>
          <a:stretch>
            <a:fillRect/>
          </a:stretch>
        </p:blipFill>
        <p:spPr bwMode="auto">
          <a:xfrm>
            <a:off x="0" y="908720"/>
            <a:ext cx="8892480" cy="273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476672"/>
            <a:ext cx="3296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</a:rPr>
              <a:t>посевные комплексы;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0"/>
            <a:ext cx="6733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9933FF"/>
                </a:solidFill>
                <a:latin typeface="Arial" pitchFamily="34" charset="0"/>
              </a:rPr>
              <a:t>Классификация машин для посева и посадки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Хорш сокращ 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99592" y="1039754"/>
            <a:ext cx="7272808" cy="58182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02382" y="332656"/>
            <a:ext cx="6446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Посевной комплекс «</a:t>
            </a:r>
            <a:r>
              <a:rPr lang="ru-RU" sz="2800" b="1" dirty="0" err="1" smtClean="0">
                <a:solidFill>
                  <a:srgbClr val="FFC000"/>
                </a:solidFill>
              </a:rPr>
              <a:t>Хорш</a:t>
            </a:r>
            <a:r>
              <a:rPr lang="en-US" sz="2800" b="1" dirty="0" smtClean="0">
                <a:solidFill>
                  <a:srgbClr val="FFC000"/>
                </a:solidFill>
              </a:rPr>
              <a:t>-</a:t>
            </a:r>
            <a:r>
              <a:rPr lang="ru-RU" sz="2800" b="1" dirty="0" err="1" smtClean="0">
                <a:solidFill>
                  <a:srgbClr val="FFC000"/>
                </a:solidFill>
              </a:rPr>
              <a:t>Агросоюз</a:t>
            </a:r>
            <a:r>
              <a:rPr lang="ru-RU" sz="2800" b="1" dirty="0" smtClean="0">
                <a:solidFill>
                  <a:srgbClr val="FFC000"/>
                </a:solidFill>
              </a:rPr>
              <a:t>»</a:t>
            </a:r>
            <a:endParaRPr lang="ru-RU" sz="28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оррис для презентации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15617" y="1142999"/>
            <a:ext cx="7584842" cy="56886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2772" y="332656"/>
            <a:ext cx="7845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Посевной комплекс «</a:t>
            </a:r>
            <a:r>
              <a:rPr lang="en-US" sz="2800" b="1" dirty="0" smtClean="0">
                <a:solidFill>
                  <a:srgbClr val="FFC000"/>
                </a:solidFill>
              </a:rPr>
              <a:t>Concept 2000</a:t>
            </a:r>
            <a:r>
              <a:rPr lang="ru-RU" sz="2800" b="1" dirty="0" smtClean="0">
                <a:solidFill>
                  <a:srgbClr val="FFC000"/>
                </a:solidFill>
              </a:rPr>
              <a:t>»</a:t>
            </a:r>
            <a:r>
              <a:rPr lang="en-US" sz="2800" b="1" dirty="0" smtClean="0">
                <a:solidFill>
                  <a:srgbClr val="FFC000"/>
                </a:solidFill>
              </a:rPr>
              <a:t> </a:t>
            </a:r>
            <a:r>
              <a:rPr lang="ru-RU" sz="2800" b="1" dirty="0" smtClean="0">
                <a:solidFill>
                  <a:srgbClr val="FFC000"/>
                </a:solidFill>
              </a:rPr>
              <a:t>(МОРРИС)</a:t>
            </a:r>
            <a:endParaRPr lang="ru-RU" sz="28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0"/>
            <a:ext cx="6733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9933FF"/>
                </a:solidFill>
                <a:latin typeface="Arial" pitchFamily="34" charset="0"/>
              </a:rPr>
              <a:t>Классификация машин для посева и посадки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548680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</a:rPr>
              <a:t>б) картофелепосадочные машины;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44577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6775" y="1844824"/>
            <a:ext cx="44672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572000" y="528834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FFC000"/>
                </a:solidFill>
              </a:rPr>
              <a:t>1-Бункер. 2-Ковш-питатель. 3-Питающий шнек 4-Высевающий (вычерпывающий) аппарат </a:t>
            </a:r>
            <a:r>
              <a:rPr lang="ru-RU" sz="1600" dirty="0" err="1" smtClean="0">
                <a:solidFill>
                  <a:srgbClr val="FFC000"/>
                </a:solidFill>
              </a:rPr>
              <a:t>дискового-ложечного</a:t>
            </a:r>
            <a:r>
              <a:rPr lang="ru-RU" sz="1600" dirty="0" smtClean="0">
                <a:solidFill>
                  <a:srgbClr val="FFC000"/>
                </a:solidFill>
              </a:rPr>
              <a:t> типа 5-Семяпровод 6-Комбинированный </a:t>
            </a:r>
            <a:r>
              <a:rPr lang="ru-RU" sz="1600" dirty="0" err="1" smtClean="0">
                <a:solidFill>
                  <a:srgbClr val="FFC000"/>
                </a:solidFill>
              </a:rPr>
              <a:t>наральниковый</a:t>
            </a:r>
            <a:r>
              <a:rPr lang="ru-RU" sz="1600" dirty="0" smtClean="0">
                <a:solidFill>
                  <a:srgbClr val="FFC000"/>
                </a:solidFill>
              </a:rPr>
              <a:t> сошник 7-Заделывающие диски (</a:t>
            </a:r>
            <a:r>
              <a:rPr lang="ru-RU" sz="1600" dirty="0" err="1" smtClean="0">
                <a:solidFill>
                  <a:srgbClr val="FFC000"/>
                </a:solidFill>
              </a:rPr>
              <a:t>загортачи</a:t>
            </a:r>
            <a:r>
              <a:rPr lang="ru-RU" sz="1600" dirty="0" smtClean="0">
                <a:solidFill>
                  <a:srgbClr val="FFC000"/>
                </a:solidFill>
              </a:rPr>
              <a:t>) 8-Боронки (шлейф) - для гладкого способа посадки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66124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FFC000"/>
                </a:solidFill>
              </a:rPr>
              <a:t>1— бункер; </a:t>
            </a:r>
            <a:r>
              <a:rPr lang="ru-RU" sz="1600" i="1" dirty="0" smtClean="0">
                <a:solidFill>
                  <a:srgbClr val="FFC000"/>
                </a:solidFill>
              </a:rPr>
              <a:t>2 </a:t>
            </a:r>
            <a:r>
              <a:rPr lang="ru-RU" sz="1600" dirty="0" smtClean="0">
                <a:solidFill>
                  <a:srgbClr val="FFC000"/>
                </a:solidFill>
              </a:rPr>
              <a:t>— заслонка; </a:t>
            </a:r>
            <a:r>
              <a:rPr lang="ru-RU" sz="1600" i="1" dirty="0" smtClean="0">
                <a:solidFill>
                  <a:srgbClr val="FFC000"/>
                </a:solidFill>
              </a:rPr>
              <a:t>3 </a:t>
            </a:r>
            <a:r>
              <a:rPr lang="ru-RU" sz="1600" dirty="0" smtClean="0">
                <a:solidFill>
                  <a:srgbClr val="FFC000"/>
                </a:solidFill>
              </a:rPr>
              <a:t>— высаживающий ап­парат; 4—ложечки; 5 — </a:t>
            </a:r>
            <a:r>
              <a:rPr lang="ru-RU" sz="1600" dirty="0" err="1" smtClean="0">
                <a:solidFill>
                  <a:srgbClr val="FFC000"/>
                </a:solidFill>
              </a:rPr>
              <a:t>встряхиватель</a:t>
            </a:r>
            <a:r>
              <a:rPr lang="ru-RU" sz="1600" dirty="0" smtClean="0">
                <a:solidFill>
                  <a:srgbClr val="FFC000"/>
                </a:solidFill>
              </a:rPr>
              <a:t>; </a:t>
            </a:r>
            <a:r>
              <a:rPr lang="ru-RU" sz="1600" i="1" dirty="0" smtClean="0">
                <a:solidFill>
                  <a:srgbClr val="FFC000"/>
                </a:solidFill>
              </a:rPr>
              <a:t>6— </a:t>
            </a:r>
            <a:r>
              <a:rPr lang="ru-RU" sz="1600" dirty="0" err="1" smtClean="0">
                <a:solidFill>
                  <a:srgbClr val="FFC000"/>
                </a:solidFill>
              </a:rPr>
              <a:t>клуб-непроводящий</a:t>
            </a:r>
            <a:r>
              <a:rPr lang="ru-RU" sz="1600" dirty="0" smtClean="0">
                <a:solidFill>
                  <a:srgbClr val="FFC000"/>
                </a:solidFill>
              </a:rPr>
              <a:t> канал;   7—штанга;  8—сошник; 9 – </a:t>
            </a:r>
            <a:r>
              <a:rPr lang="ru-RU" sz="1600" dirty="0" err="1" smtClean="0">
                <a:solidFill>
                  <a:srgbClr val="FFC000"/>
                </a:solidFill>
              </a:rPr>
              <a:t>загортач</a:t>
            </a:r>
            <a:r>
              <a:rPr lang="ru-RU" sz="1600" dirty="0" smtClean="0">
                <a:solidFill>
                  <a:srgbClr val="FFC000"/>
                </a:solidFill>
              </a:rPr>
              <a:t>; 10 – цепная передача.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124744"/>
            <a:ext cx="3715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Картофелесажалка Л-201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572000" y="1207205"/>
            <a:ext cx="4392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</a:rPr>
              <a:t>КАРТОФЕЛЕСАЖАЛКА СН-4 Б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5776" y="836712"/>
            <a:ext cx="554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9933FF"/>
                </a:solidFill>
                <a:latin typeface="Arial" pitchFamily="34" charset="0"/>
              </a:rPr>
              <a:t>Картофелесажалки</a:t>
            </a:r>
            <a:r>
              <a:rPr lang="en-US" i="1" dirty="0" err="1" smtClean="0">
                <a:solidFill>
                  <a:srgbClr val="9933FF"/>
                </a:solidFill>
                <a:latin typeface="Arial" pitchFamily="34" charset="0"/>
              </a:rPr>
              <a:t>Grimme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7703" y="2636912"/>
            <a:ext cx="5886297" cy="371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43100"/>
            <a:ext cx="32385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99592" y="0"/>
            <a:ext cx="6733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9933FF"/>
                </a:solidFill>
                <a:latin typeface="Arial" pitchFamily="34" charset="0"/>
              </a:rPr>
              <a:t>Классификация машин для посева и посадки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54868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</a:rPr>
              <a:t>в) рассадопосадочные машины предназначены для посадки </a:t>
            </a:r>
            <a:r>
              <a:rPr lang="ru-RU" dirty="0" err="1" smtClean="0">
                <a:latin typeface="Arial" pitchFamily="34" charset="0"/>
              </a:rPr>
              <a:t>безгоршечной</a:t>
            </a:r>
            <a:r>
              <a:rPr lang="ru-RU" dirty="0" smtClean="0">
                <a:latin typeface="Arial" pitchFamily="34" charset="0"/>
              </a:rPr>
              <a:t> и горшечной рассад овощей, табака, черенков плодово-ягодных культур широкорядным и ленточным способами.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132856"/>
            <a:ext cx="7257587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868144" y="1988840"/>
            <a:ext cx="3006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САЖАЛКА  ВПС-2,8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5517232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</a:rPr>
              <a:t>1 — бункер; 2—транспортер; 3 — лоток-накопитель;4—неподвижный лоток; 5—пятка под­вижного лотка; 6— подвижный лоток; 7— зарядный диск; 8— конусный держатель; 9 — сиденье; 10— рама; 11, 14, 16— колеса; 12 — рыхлитель; —выталкиватель; 15—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</a:rPr>
              <a:t>загортач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</a:rPr>
              <a:t>; 17—шлейф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305800" cy="548680"/>
          </a:xfrm>
        </p:spPr>
        <p:txBody>
          <a:bodyPr>
            <a:normAutofit/>
          </a:bodyPr>
          <a:lstStyle/>
          <a:p>
            <a:pPr lvl="0" algn="ctr"/>
            <a:r>
              <a:rPr lang="ru-RU" sz="28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ВОПРОС № 1</a:t>
            </a:r>
            <a:endParaRPr lang="ru-RU" sz="28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46238"/>
            <a:ext cx="91440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993366"/>
                </a:solidFill>
                <a:effectLst/>
                <a:latin typeface="Arial" pitchFamily="34" charset="0"/>
                <a:ea typeface="Times New Roman" pitchFamily="18" charset="0"/>
              </a:rPr>
              <a:t>	Цель посева (посадки) –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оптиамльное</a:t>
            </a:r>
            <a:r>
              <a:rPr kumimoji="0" lang="ru-RU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 размещение семян и рассады, обеспечивающем получение максимального качественного урожая.</a:t>
            </a:r>
          </a:p>
          <a:p>
            <a:pPr lvl="0" algn="just"/>
            <a:r>
              <a:rPr lang="ru-RU" dirty="0" smtClean="0">
                <a:latin typeface="Arial" pitchFamily="34" charset="0"/>
                <a:ea typeface="Times New Roman" pitchFamily="18" charset="0"/>
              </a:rPr>
              <a:t>	</a:t>
            </a:r>
            <a:r>
              <a:rPr lang="ru-RU" dirty="0" smtClean="0">
                <a:solidFill>
                  <a:srgbClr val="993366"/>
                </a:solidFill>
                <a:latin typeface="Arial" pitchFamily="34" charset="0"/>
                <a:ea typeface="Times New Roman" pitchFamily="18" charset="0"/>
              </a:rPr>
              <a:t> Задачи посева (посадки) – </a:t>
            </a:r>
            <a:r>
              <a:rPr lang="ru-RU" dirty="0" smtClean="0">
                <a:latin typeface="Arial" pitchFamily="34" charset="0"/>
                <a:ea typeface="Times New Roman" pitchFamily="18" charset="0"/>
              </a:rPr>
              <a:t>высев заданного количества семян (рассад) с равномерным размещением по площади и заделкой на одинаковую требуемую глубину. </a:t>
            </a:r>
          </a:p>
          <a:p>
            <a:pPr lvl="0" algn="ctr"/>
            <a:endParaRPr lang="ru-RU" sz="2200" i="1" dirty="0" smtClean="0">
              <a:solidFill>
                <a:srgbClr val="9933FF"/>
              </a:solidFill>
              <a:latin typeface="Arial" pitchFamily="34" charset="0"/>
            </a:endParaRPr>
          </a:p>
          <a:p>
            <a:pPr lvl="0" algn="ctr"/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9933FF"/>
                </a:solidFill>
                <a:effectLst/>
                <a:latin typeface="Arial" pitchFamily="34" charset="0"/>
              </a:rPr>
              <a:t>Способы посева зерновых культур и посадки картофеля:</a:t>
            </a:r>
          </a:p>
          <a:p>
            <a:pPr lvl="0" algn="just"/>
            <a:r>
              <a:rPr lang="ru-RU" sz="2200" dirty="0" smtClean="0">
                <a:latin typeface="Arial" pitchFamily="34" charset="0"/>
              </a:rPr>
              <a:t>1. По размещению в вертикальной плоскости:</a:t>
            </a:r>
          </a:p>
          <a:p>
            <a:pPr lvl="0" algn="just"/>
            <a:r>
              <a:rPr kumimoji="0" lang="ru-RU" sz="22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	а). Гладкий (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применяется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в районах с нормальной влажностью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  <a:r>
              <a:rPr kumimoji="0" lang="ru-RU" sz="22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;</a:t>
            </a:r>
            <a:endParaRPr lang="ru-RU" sz="2200" dirty="0" smtClean="0">
              <a:latin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8495" r="11459" b="61859"/>
          <a:stretch>
            <a:fillRect/>
          </a:stretch>
        </p:blipFill>
        <p:spPr bwMode="auto">
          <a:xfrm>
            <a:off x="-2" y="4581128"/>
            <a:ext cx="7167594" cy="2276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t="78164" b="6667"/>
          <a:stretch>
            <a:fillRect/>
          </a:stretch>
        </p:blipFill>
        <p:spPr bwMode="auto">
          <a:xfrm>
            <a:off x="2023209" y="4293096"/>
            <a:ext cx="712079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0"/>
            <a:ext cx="6733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9933FF"/>
                </a:solidFill>
                <a:latin typeface="Arial" pitchFamily="34" charset="0"/>
              </a:rPr>
              <a:t>Классификация машин для посева и посадки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620688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AutoNum type="arabicPeriod" startAt="2"/>
            </a:pPr>
            <a:r>
              <a:rPr lang="ru-RU" sz="2200" dirty="0" smtClean="0">
                <a:latin typeface="Arial" pitchFamily="34" charset="0"/>
              </a:rPr>
              <a:t>По способу посева;</a:t>
            </a:r>
          </a:p>
          <a:p>
            <a:pPr marL="457200" lvl="0" indent="-457200" algn="just">
              <a:buAutoNum type="arabicPeriod" startAt="2"/>
            </a:pPr>
            <a:endParaRPr lang="ru-RU" sz="2200" dirty="0" smtClean="0">
              <a:latin typeface="Arial" pitchFamily="34" charset="0"/>
            </a:endParaRPr>
          </a:p>
          <a:p>
            <a:pPr marL="457200" lvl="0" indent="-457200">
              <a:buAutoNum type="arabicPeriod" startAt="2"/>
            </a:pPr>
            <a:r>
              <a:rPr lang="ru-RU" sz="2200" dirty="0" smtClean="0">
                <a:latin typeface="Arial" pitchFamily="34" charset="0"/>
              </a:rPr>
              <a:t>По способу </a:t>
            </a:r>
            <a:r>
              <a:rPr lang="ru-RU" sz="2200" dirty="0" err="1" smtClean="0">
                <a:latin typeface="Arial" pitchFamily="34" charset="0"/>
              </a:rPr>
              <a:t>агрегатирования</a:t>
            </a:r>
            <a:r>
              <a:rPr lang="ru-RU" sz="2200" dirty="0" smtClean="0">
                <a:latin typeface="Arial" pitchFamily="34" charset="0"/>
              </a:rPr>
              <a:t>: </a:t>
            </a:r>
            <a:r>
              <a:rPr lang="ru-RU" sz="2000" dirty="0" smtClean="0">
                <a:latin typeface="Arial" pitchFamily="34" charset="0"/>
              </a:rPr>
              <a:t>навесные; прицепные; полунавесные.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9888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9933FF"/>
                </a:solidFill>
                <a:latin typeface="Arial" pitchFamily="34" charset="0"/>
              </a:rPr>
              <a:t>Классификация рабочих органов машин для посева и посадки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2690336"/>
            <a:ext cx="91440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AutoNum type="arabicPeriod"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Дозирующие устройства 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(высевающие и посадочные аппараты)-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предназначены для дозированной подачи семенного материала из бункера в семяпроводы или непосредственно в заделывающие устройства (сошники)</a:t>
            </a:r>
            <a:r>
              <a:rPr lang="ru-RU" sz="2200" dirty="0" smtClean="0">
                <a:latin typeface="Arial" pitchFamily="34" charset="0"/>
              </a:rPr>
              <a:t>:	</a:t>
            </a:r>
          </a:p>
          <a:p>
            <a:pPr marL="457200" lvl="0" indent="-457200" algn="just"/>
            <a:r>
              <a:rPr lang="ru-RU" sz="2200" dirty="0" smtClean="0">
                <a:latin typeface="Arial" pitchFamily="34" charset="0"/>
              </a:rPr>
              <a:t>	</a:t>
            </a:r>
            <a:r>
              <a:rPr lang="ru-RU" sz="2000" dirty="0" smtClean="0">
                <a:latin typeface="Arial" pitchFamily="34" charset="0"/>
              </a:rPr>
              <a:t>а) По технологии рабочего процесса: </a:t>
            </a:r>
          </a:p>
          <a:p>
            <a:pPr lvl="0"/>
            <a:r>
              <a:rPr lang="ru-RU" sz="2000" dirty="0" smtClean="0">
                <a:latin typeface="Arial" pitchFamily="34" charset="0"/>
              </a:rPr>
              <a:t>	- </a:t>
            </a:r>
            <a:r>
              <a:rPr lang="ru-RU" sz="2000" dirty="0" smtClean="0"/>
              <a:t>непрерывного действия с индивидуальным дозированием(</a:t>
            </a:r>
            <a:r>
              <a:rPr lang="ru-RU" sz="2000" i="1" dirty="0" smtClean="0"/>
              <a:t>зерновые сеялки);</a:t>
            </a:r>
            <a:endParaRPr lang="ru-RU" sz="2000" dirty="0" smtClean="0"/>
          </a:p>
          <a:p>
            <a:pPr lvl="0"/>
            <a:r>
              <a:rPr lang="ru-RU" sz="2000" dirty="0" smtClean="0"/>
              <a:t>	- непрерывного действия с центральным дозированием(</a:t>
            </a:r>
            <a:r>
              <a:rPr lang="ru-RU" sz="2000" i="1" dirty="0" smtClean="0"/>
              <a:t>посевные комплексы);</a:t>
            </a:r>
            <a:endParaRPr lang="ru-RU" sz="2000" dirty="0" smtClean="0">
              <a:latin typeface="Arial" pitchFamily="34" charset="0"/>
            </a:endParaRPr>
          </a:p>
          <a:p>
            <a:pPr marL="457200" indent="-457200" algn="just"/>
            <a:r>
              <a:rPr lang="ru-RU" sz="2000" dirty="0" smtClean="0">
                <a:latin typeface="Arial" pitchFamily="34" charset="0"/>
              </a:rPr>
              <a:t>		- </a:t>
            </a:r>
            <a:r>
              <a:rPr lang="ru-RU" sz="2000" dirty="0" smtClean="0"/>
              <a:t>отбирающие семенной материал поштучно (</a:t>
            </a:r>
            <a:r>
              <a:rPr lang="ru-RU" sz="2000" i="1" dirty="0" smtClean="0"/>
              <a:t>сажалки, пропашные сеялки)</a:t>
            </a:r>
            <a:r>
              <a:rPr lang="ru-RU" sz="2000" dirty="0" smtClean="0">
                <a:latin typeface="Arial" pitchFamily="34" charset="0"/>
              </a:rPr>
              <a:t>;	</a:t>
            </a:r>
            <a:endParaRPr lang="ru-RU" sz="22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9675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/>
            <a:r>
              <a:rPr lang="ru-RU" dirty="0" smtClean="0">
                <a:latin typeface="Arial" pitchFamily="34" charset="0"/>
              </a:rPr>
              <a:t>б) По конструкции:</a:t>
            </a:r>
          </a:p>
          <a:p>
            <a:r>
              <a:rPr lang="ru-RU" dirty="0" smtClean="0">
                <a:latin typeface="Arial" pitchFamily="34" charset="0"/>
              </a:rPr>
              <a:t>	-</a:t>
            </a:r>
            <a:r>
              <a:rPr lang="ru-RU" dirty="0" smtClean="0"/>
              <a:t>катушечно-желобчатый (</a:t>
            </a:r>
            <a:r>
              <a:rPr lang="ru-RU" i="1" dirty="0" smtClean="0"/>
              <a:t>используются на зерновых сеялках);</a:t>
            </a:r>
            <a:r>
              <a:rPr lang="ru-RU" dirty="0" smtClean="0">
                <a:latin typeface="Arial" pitchFamily="34" charset="0"/>
              </a:rPr>
              <a:t> </a:t>
            </a:r>
            <a:endParaRPr lang="ru-RU" sz="2800" dirty="0" smtClean="0"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FFC000"/>
                </a:solidFill>
                <a:latin typeface="Arial" pitchFamily="34" charset="0"/>
              </a:rPr>
              <a:t>Классификация рабочих органов машин для посева и посадки</a:t>
            </a:r>
          </a:p>
          <a:p>
            <a:r>
              <a:rPr lang="ru-RU" dirty="0" smtClean="0">
                <a:solidFill>
                  <a:srgbClr val="FFC000"/>
                </a:solidFill>
                <a:latin typeface="Arial" pitchFamily="34" charset="0"/>
              </a:rPr>
              <a:t>1. Дозирующие устройства..: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9218" name="Picture 2" descr="P2180360"/>
          <p:cNvPicPr>
            <a:picLocks noChangeAspect="1" noChangeArrowheads="1"/>
          </p:cNvPicPr>
          <p:nvPr/>
        </p:nvPicPr>
        <p:blipFill>
          <a:blip r:embed="rId2" cstate="print"/>
          <a:srcRect b="13619"/>
          <a:stretch>
            <a:fillRect/>
          </a:stretch>
        </p:blipFill>
        <p:spPr bwMode="auto">
          <a:xfrm>
            <a:off x="1095375" y="2276872"/>
            <a:ext cx="8048625" cy="439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67544" y="1484784"/>
            <a:ext cx="71901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-катушечно-штифтовые (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для высева удобрений);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FFC000"/>
                </a:solidFill>
                <a:latin typeface="Arial" pitchFamily="34" charset="0"/>
              </a:rPr>
              <a:t>Классификация рабочих органов машин для посева и посадки</a:t>
            </a:r>
          </a:p>
          <a:p>
            <a:r>
              <a:rPr lang="ru-RU" dirty="0" smtClean="0">
                <a:solidFill>
                  <a:srgbClr val="FFC000"/>
                </a:solidFill>
                <a:latin typeface="Arial" pitchFamily="34" charset="0"/>
              </a:rPr>
              <a:t>1. Дозирующие устройства..: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0242" name="Picture 2" descr="P2180361"/>
          <p:cNvPicPr>
            <a:picLocks noChangeAspect="1" noChangeArrowheads="1"/>
          </p:cNvPicPr>
          <p:nvPr/>
        </p:nvPicPr>
        <p:blipFill>
          <a:blip r:embed="rId2" cstate="print"/>
          <a:srcRect t="10250" r="8763" b="26969"/>
          <a:stretch>
            <a:fillRect/>
          </a:stretch>
        </p:blipFill>
        <p:spPr bwMode="auto">
          <a:xfrm>
            <a:off x="611560" y="2132856"/>
            <a:ext cx="815536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07504" y="1124744"/>
            <a:ext cx="90364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-дисковые (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  основном используются на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	свекловичных и кукурузных сеялках);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3009" name="Picture 1" descr="P2180367"/>
          <p:cNvPicPr>
            <a:picLocks noChangeAspect="1" noChangeArrowheads="1"/>
          </p:cNvPicPr>
          <p:nvPr/>
        </p:nvPicPr>
        <p:blipFill>
          <a:blip r:embed="rId2" cstate="print"/>
          <a:srcRect r="5914"/>
          <a:stretch>
            <a:fillRect/>
          </a:stretch>
        </p:blipFill>
        <p:spPr bwMode="auto">
          <a:xfrm>
            <a:off x="2339752" y="1845203"/>
            <a:ext cx="6646118" cy="501279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FFC000"/>
                </a:solidFill>
                <a:latin typeface="Arial" pitchFamily="34" charset="0"/>
              </a:rPr>
              <a:t>Классификация рабочих органов машин для посева и посадки</a:t>
            </a:r>
          </a:p>
          <a:p>
            <a:r>
              <a:rPr lang="ru-RU" dirty="0" smtClean="0">
                <a:solidFill>
                  <a:srgbClr val="FFC000"/>
                </a:solidFill>
                <a:latin typeface="Arial" pitchFamily="34" charset="0"/>
              </a:rPr>
              <a:t>1. Дозирующие устройства..: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1052736"/>
            <a:ext cx="886588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-ложечно-дисковые, ложечно-цепочные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	(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используются на картофелесажалках);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36912"/>
            <a:ext cx="44577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r="39481" b="3354"/>
          <a:stretch>
            <a:fillRect/>
          </a:stretch>
        </p:blipFill>
        <p:spPr bwMode="auto">
          <a:xfrm>
            <a:off x="5652120" y="2852936"/>
            <a:ext cx="3096344" cy="371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908720"/>
            <a:ext cx="9144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817563" algn="l"/>
              </a:tabLst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</a:rPr>
              <a:t>2. СЕМЯПРОВОДЫ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–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НАПРАВЛЯЮТ СЕМЕННОЙ МАТЕРИАЛ ОТ ДОЗИРУЮЩИХ УСТРОЙСТВ  К  ЗАДЕЛЫВАЮЩИМ УСТРОЙСТВАМ.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FFC000"/>
                </a:solidFill>
                <a:latin typeface="Arial" pitchFamily="34" charset="0"/>
              </a:rPr>
              <a:t>Классификация рабочих органов машин для посева и посадки</a:t>
            </a:r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2780928"/>
            <a:ext cx="914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095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Times New Roman" pitchFamily="18" charset="0"/>
              </a:rPr>
              <a:t>СПИРАЛЬНО-ЛЕНТОЧНЫЕ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(ИСПОЛЬЗУЮТСЯ  В ОВОЩНЫХ И ТРАВЯНЫХ СЕЯЛКАХ);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095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Times New Roman" pitchFamily="18" charset="0"/>
              </a:rPr>
              <a:t>ТРУБЧАТЫЕ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(ИСПОЛЬЗУЮТСЯ  НА СТЕРНЕВЫХ СЕЯЛКАХ);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095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Times New Roman" pitchFamily="18" charset="0"/>
              </a:rPr>
              <a:t>ВОРОНКООБРАЗНЫЕ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(ИСПОЛЬЗУЮТСЯ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ДЛЯ МАЛОСЫПУЧИХ СЕМЯН);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095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Times New Roman" pitchFamily="18" charset="0"/>
              </a:rPr>
              <a:t>ГОФРИРОВАННЫЕ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 НАИБОЛЕЕ ШИРОКО ПРИМЕНЯЕМЫЕ);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095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Times New Roman" pitchFamily="18" charset="0"/>
              </a:rPr>
              <a:t>СПИРАЛЬНО-ПРОВОЛОЧНЫЕ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(ИСПОЛЬЗУЮТСЯ  НА СЕЯЛКАХ ДЛЯ ВЫСЕВА ЛУКА-СЕВКА, ЧЕСНОКА, ТЮЛЬПАНОВ И Т.Д.)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836712"/>
            <a:ext cx="9144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cap="all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3. заделывающие устройства (сошники) - </a:t>
            </a:r>
            <a:r>
              <a:rPr lang="ru-RU" i="1" cap="all" dirty="0" smtClean="0"/>
              <a:t>предназначены для образования бороздки, размещения в ней семян и их заделки.</a:t>
            </a:r>
          </a:p>
          <a:p>
            <a:endParaRPr lang="ru-RU" i="1" cap="all" dirty="0" smtClean="0"/>
          </a:p>
          <a:p>
            <a:pPr algn="ctr"/>
            <a:r>
              <a:rPr lang="ru-RU" sz="28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Классификация сошников</a:t>
            </a:r>
          </a:p>
          <a:p>
            <a:pPr algn="just"/>
            <a:r>
              <a:rPr lang="ru-RU" sz="2800" i="1" dirty="0" smtClean="0">
                <a:latin typeface="Arial" pitchFamily="34" charset="0"/>
                <a:cs typeface="Arial" pitchFamily="34" charset="0"/>
              </a:rPr>
              <a:t>1. По конструкции:</a:t>
            </a:r>
          </a:p>
          <a:p>
            <a:pPr algn="just"/>
            <a:r>
              <a:rPr lang="ru-RU" sz="2800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а) дисковые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(вращательного действия):</a:t>
            </a:r>
          </a:p>
          <a:p>
            <a:pPr algn="just"/>
            <a:r>
              <a:rPr lang="ru-RU" sz="2800" i="1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- однодисковые 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(используются на зернотравяных сеялках для посева по обработанной почве и стерне);</a:t>
            </a:r>
          </a:p>
          <a:p>
            <a:pPr algn="just"/>
            <a:r>
              <a:rPr lang="ru-RU" sz="2000" i="1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- двухдисковые 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(используются на зернотравяных сеялках для посева по обработанной почве);</a:t>
            </a:r>
          </a:p>
          <a:p>
            <a:pPr algn="just"/>
            <a:r>
              <a:rPr lang="ru-RU" sz="2000" i="1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- двухдисковые с ограничительными ребордами 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(используются на овощных сеялках);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FFC000"/>
                </a:solidFill>
                <a:latin typeface="Arial" pitchFamily="34" charset="0"/>
              </a:rPr>
              <a:t>Классификация рабочих органов машин для посева и посадки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ДВУХДИСКОВЫЙ СОШНИК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412776"/>
            <a:ext cx="2857500" cy="1047751"/>
          </a:xfrm>
          <a:prstGeom prst="rect">
            <a:avLst/>
          </a:prstGeom>
          <a:noFill/>
        </p:spPr>
      </p:pic>
      <p:pic>
        <p:nvPicPr>
          <p:cNvPr id="48134" name="Picture 6" descr="ДВУХДИСКОВЫЙ СОШНИ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2857500" cy="119062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2609528"/>
            <a:ext cx="2123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1. Диск с подшипником — 2 шт.</a:t>
            </a:r>
          </a:p>
          <a:p>
            <a:r>
              <a:rPr lang="ru-RU" sz="1000" dirty="0" smtClean="0"/>
              <a:t>2. Чистик — 2 шт.</a:t>
            </a:r>
          </a:p>
          <a:p>
            <a:r>
              <a:rPr lang="ru-RU" sz="1000" dirty="0" smtClean="0"/>
              <a:t>3. </a:t>
            </a:r>
            <a:r>
              <a:rPr lang="ru-RU" sz="1000" dirty="0" err="1" smtClean="0"/>
              <a:t>Направитель</a:t>
            </a:r>
            <a:r>
              <a:rPr lang="ru-RU" sz="1000" dirty="0" smtClean="0"/>
              <a:t> семян</a:t>
            </a:r>
          </a:p>
          <a:p>
            <a:r>
              <a:rPr lang="ru-RU" sz="1000" dirty="0" smtClean="0"/>
              <a:t>4. Корпус</a:t>
            </a:r>
            <a:endParaRPr lang="ru-RU" sz="1000" dirty="0"/>
          </a:p>
        </p:txBody>
      </p:sp>
      <p:pic>
        <p:nvPicPr>
          <p:cNvPr id="48136" name="Picture 8" descr="УЗКОРЯДНЫЙ СОШНИ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412776"/>
            <a:ext cx="2857500" cy="1190625"/>
          </a:xfrm>
          <a:prstGeom prst="rect">
            <a:avLst/>
          </a:prstGeom>
          <a:noFill/>
        </p:spPr>
      </p:pic>
      <p:pic>
        <p:nvPicPr>
          <p:cNvPr id="48138" name="Picture 10" descr="http://felisov.narod.ru/imige/soshsravnen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780928"/>
            <a:ext cx="2286000" cy="161925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444208" y="332656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prstClr val="black"/>
                </a:solidFill>
                <a:latin typeface="Constantia"/>
              </a:rPr>
              <a:t>УСТРОЙСТВО УЗКОРЯДНОГО СОШНИКА</a:t>
            </a:r>
            <a:endParaRPr lang="ru-RU" sz="1800" b="1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16216" y="4653136"/>
            <a:ext cx="228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000" dirty="0" smtClean="0"/>
              <a:t>Диск с подшипником — 2 шт.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000" dirty="0" smtClean="0"/>
              <a:t>Чистик — 2 шт.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000" dirty="0" err="1" smtClean="0"/>
              <a:t>Направитель</a:t>
            </a:r>
            <a:r>
              <a:rPr lang="ru-RU" sz="1000" dirty="0" smtClean="0"/>
              <a:t> семян Y-образный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000" dirty="0" smtClean="0"/>
              <a:t>Корпус</a:t>
            </a:r>
            <a:endParaRPr lang="ru-RU" sz="1000" dirty="0"/>
          </a:p>
        </p:txBody>
      </p:sp>
      <p:pic>
        <p:nvPicPr>
          <p:cNvPr id="12" name="Picture 2" descr="СОШН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221088"/>
            <a:ext cx="4762500" cy="119062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899592" y="544522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dirty="0" smtClean="0"/>
              <a:t>1.Диск с подшипником — 2 шт.</a:t>
            </a:r>
          </a:p>
          <a:p>
            <a:r>
              <a:rPr lang="ru-RU" sz="1000" dirty="0" smtClean="0"/>
              <a:t>2. Чистик — 2 шт.</a:t>
            </a:r>
          </a:p>
          <a:p>
            <a:r>
              <a:rPr lang="ru-RU" sz="1000" dirty="0" smtClean="0"/>
              <a:t>3. </a:t>
            </a:r>
            <a:r>
              <a:rPr lang="ru-RU" sz="1000" dirty="0" err="1" smtClean="0"/>
              <a:t>Направитель</a:t>
            </a:r>
            <a:r>
              <a:rPr lang="ru-RU" sz="1000" dirty="0" smtClean="0"/>
              <a:t> семян</a:t>
            </a:r>
          </a:p>
          <a:p>
            <a:r>
              <a:rPr lang="ru-RU" sz="1000" dirty="0" smtClean="0"/>
              <a:t>4. Корпус</a:t>
            </a:r>
          </a:p>
          <a:p>
            <a:r>
              <a:rPr lang="ru-RU" sz="1000" dirty="0" smtClean="0"/>
              <a:t>5. Реборда</a:t>
            </a:r>
          </a:p>
          <a:p>
            <a:r>
              <a:rPr lang="ru-RU" sz="1000" dirty="0" smtClean="0"/>
              <a:t>6. Крепеж</a:t>
            </a:r>
            <a:endParaRPr lang="ru-RU" sz="1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419872" y="260648"/>
            <a:ext cx="228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prstClr val="black"/>
                </a:solidFill>
                <a:latin typeface="Constantia"/>
              </a:rPr>
              <a:t>Порядок сборки  сошника</a:t>
            </a:r>
            <a:endParaRPr lang="ru-RU" sz="1800" b="1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7544" y="260648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prstClr val="black"/>
                </a:solidFill>
                <a:latin typeface="Constantia"/>
              </a:rPr>
              <a:t>УСТРОЙСТВО ДИСКОВОГО СОШНИКА</a:t>
            </a:r>
            <a:endParaRPr lang="ru-RU" sz="1800" b="1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15616" y="3501008"/>
            <a:ext cx="3870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prstClr val="black"/>
                </a:solidFill>
                <a:latin typeface="Constantia"/>
              </a:rPr>
              <a:t>УСТРОЙСТВО СОШНИКА ОВОЩНОЙ СЕЯЛКИ</a:t>
            </a:r>
            <a:endParaRPr lang="ru-RU" sz="1800" b="1" dirty="0">
              <a:solidFill>
                <a:prstClr val="black"/>
              </a:solidFill>
              <a:latin typeface="Constant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60648"/>
            <a:ext cx="896448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Классификация сошников</a:t>
            </a:r>
          </a:p>
          <a:p>
            <a:pPr marL="457200" indent="-457200" algn="just">
              <a:buAutoNum type="arabicPeriod"/>
            </a:pPr>
            <a:r>
              <a:rPr lang="ru-RU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По конструкции:</a:t>
            </a:r>
          </a:p>
          <a:p>
            <a:pPr marL="457200" indent="-457200" algn="just">
              <a:buAutoNum type="arabicPeriod"/>
            </a:pPr>
            <a:endParaRPr lang="ru-RU" i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i="1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algn="just"/>
            <a:r>
              <a:rPr lang="ru-RU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б) </a:t>
            </a:r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Наральниковые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(поступательного действия):</a:t>
            </a:r>
          </a:p>
          <a:p>
            <a:pPr algn="just"/>
            <a:endParaRPr lang="ru-RU" i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i="1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- анкерные 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(используются на зернотравяных сеялках для посева по обработанной почве);</a:t>
            </a:r>
          </a:p>
          <a:p>
            <a:pPr algn="just"/>
            <a:r>
              <a:rPr lang="ru-RU" i="1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килевидные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(используются на кукурузных и свекловичных сеялках по обработанной почве);</a:t>
            </a:r>
          </a:p>
          <a:p>
            <a:pPr algn="just"/>
            <a:r>
              <a:rPr lang="ru-RU" i="1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полозовидные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(используются на кукурузных и свекловичных сеялках по обработанной почве);</a:t>
            </a:r>
          </a:p>
          <a:p>
            <a:pPr algn="just"/>
            <a:r>
              <a:rPr lang="ru-RU" i="1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- лаповые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(используются на зернотравяных сеялках для посева по стерне);</a:t>
            </a:r>
          </a:p>
          <a:p>
            <a:pPr algn="just"/>
            <a:r>
              <a:rPr lang="ru-RU" i="1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- трубчатые 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(используются на зернотравяных сеялках для посева по обработанной почве и стерне);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0" y="980728"/>
            <a:ext cx="9144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9966"/>
                </a:solidFill>
                <a:effectLst/>
                <a:latin typeface="Arial" pitchFamily="34" charset="0"/>
                <a:ea typeface="Times New Roman" pitchFamily="18" charset="0"/>
              </a:rPr>
              <a:t>2. ПО ТЕХНОЛОГИИ ОБРАЗОВАНИЯ БОРОЗДКИ: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Times New Roman" pitchFamily="18" charset="0"/>
              </a:rPr>
              <a:t>	а) С ОСТРЫМ УГЛОМ ВХОЖДЕНИЯ В ПОЧВУ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(ОБРАЗУЮТ БОРОЗДКУ ПЕРЕМЕЩАЯ ПОЧВУ СНИЗУ ВВЕРХ, ПОЭТОМУ ДНО БОРОЗДЫ РЫХЛОЕ)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39966"/>
                </a:solidFill>
                <a:effectLst/>
                <a:latin typeface="Arial" pitchFamily="34" charset="0"/>
                <a:ea typeface="Times New Roman" pitchFamily="18" charset="0"/>
              </a:rPr>
              <a:t>НАПРИМЕР: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ЛАПОВЫЕ, ТРУБЧАТЫЕ СОШНИКИ (СЗА-3,6, СЗС-2,1).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Times New Roman" pitchFamily="18" charset="0"/>
              </a:rPr>
              <a:t>	б) С ТУПЫМ УГЛОМ ВХОЖДЕНИЯ В ПОЧВУ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(ОБРАЗУЮТ БОРОЗДКУ, ВДАВЛИВАЯ ПОЧВУ СВЕРХУ ВНИЗ, ПОЭТОМУ ДНО БОРОЗДЫ ПОЛУЧАЕТСЯ УПЛОТНЕННЫМ);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339966"/>
                </a:solidFill>
                <a:effectLst/>
                <a:latin typeface="Arial" pitchFamily="34" charset="0"/>
                <a:ea typeface="Times New Roman" pitchFamily="18" charset="0"/>
              </a:rPr>
              <a:t>НАПРИМЕР: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АНКЕРНЫЕ, ПОЛОЗОВИДНЫЕ, КИЛЕВИДНЫЕ СОШНИКИ (СУПН-8, ССТ-12Б);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ea typeface="Times New Roman" pitchFamily="18" charset="0"/>
              </a:rPr>
              <a:t>	в) С ПРЯМЫМ УГЛОМ ВХОЖДЕНИЯ В ПОЧВУ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(ОБРАЗУЕТ БОРОЗДКУ, РАЗДВИГАЯ ПОЧВУ В СТОРОНЫ;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Times New Roman" pitchFamily="18" charset="0"/>
              </a:rPr>
              <a:t>НАПРИМЕР: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ДИСКОВЫЕ СОШНИКИ(СЗ-3,6; СО-4,2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).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188640"/>
            <a:ext cx="3932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Классификация сошников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196752"/>
            <a:ext cx="84969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smtClean="0">
                <a:latin typeface="Arial" pitchFamily="34" charset="0"/>
              </a:rPr>
              <a:t>	б). Гребневой в один ряд (применяется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 районах с повышенной влажностью</a:t>
            </a:r>
            <a:r>
              <a:rPr lang="ru-RU" dirty="0" smtClean="0">
                <a:latin typeface="Arial" pitchFamily="34" charset="0"/>
              </a:rPr>
              <a:t>);</a:t>
            </a:r>
          </a:p>
          <a:p>
            <a:pPr lvl="0" algn="just"/>
            <a:r>
              <a:rPr lang="ru-RU" dirty="0" smtClean="0">
                <a:latin typeface="Arial" pitchFamily="34" charset="0"/>
              </a:rPr>
              <a:t>	в). Гребневой в два ряда (применяется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 районах с повышенной влажностью</a:t>
            </a:r>
            <a:r>
              <a:rPr lang="ru-RU" dirty="0" smtClean="0">
                <a:latin typeface="Arial" pitchFamily="34" charset="0"/>
              </a:rPr>
              <a:t>);</a:t>
            </a:r>
          </a:p>
          <a:p>
            <a:pPr lvl="0" algn="just"/>
            <a:r>
              <a:rPr lang="ru-RU" dirty="0" smtClean="0">
                <a:latin typeface="Arial" pitchFamily="34" charset="0"/>
              </a:rPr>
              <a:t>	г). Посев в борозды (применяется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 районах с недостаточной влажностью</a:t>
            </a:r>
            <a:r>
              <a:rPr lang="ru-RU" dirty="0" smtClean="0">
                <a:latin typeface="Arial" pitchFamily="34" charset="0"/>
              </a:rPr>
              <a:t>);</a:t>
            </a:r>
          </a:p>
          <a:p>
            <a:pPr lvl="0" algn="just"/>
            <a:r>
              <a:rPr lang="ru-RU" dirty="0" smtClean="0">
                <a:latin typeface="Arial" pitchFamily="34" charset="0"/>
              </a:rPr>
              <a:t>	</a:t>
            </a:r>
            <a:r>
              <a:rPr lang="ru-RU" dirty="0" err="1" smtClean="0">
                <a:latin typeface="Arial" pitchFamily="34" charset="0"/>
              </a:rPr>
              <a:t>д</a:t>
            </a:r>
            <a:r>
              <a:rPr lang="ru-RU" dirty="0" smtClean="0">
                <a:latin typeface="Arial" pitchFamily="34" charset="0"/>
              </a:rPr>
              <a:t>). По стерне (применяется на почвах, подверженной ветровой эрозии).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60648"/>
            <a:ext cx="5724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i="1" dirty="0" smtClean="0">
                <a:solidFill>
                  <a:srgbClr val="9933FF"/>
                </a:solidFill>
                <a:latin typeface="Arial" pitchFamily="34" charset="0"/>
              </a:rPr>
              <a:t>Способы посева :</a:t>
            </a:r>
          </a:p>
        </p:txBody>
      </p:sp>
      <p:pic>
        <p:nvPicPr>
          <p:cNvPr id="3074" name="Picture 2" descr="Сеялка прямого посева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 l="2687" t="46702" r="3284" b="2218"/>
          <a:stretch>
            <a:fillRect/>
          </a:stretch>
        </p:blipFill>
        <p:spPr bwMode="auto">
          <a:xfrm>
            <a:off x="1943200" y="4337720"/>
            <a:ext cx="720080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Сеялка прямого посева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 l="22612" r="19990" b="90228"/>
          <a:stretch>
            <a:fillRect/>
          </a:stretch>
        </p:blipFill>
        <p:spPr bwMode="auto">
          <a:xfrm>
            <a:off x="171106" y="4581128"/>
            <a:ext cx="4345702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0" y="11663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993366"/>
                </a:solidFill>
                <a:effectLst/>
                <a:latin typeface="Arial" pitchFamily="34" charset="0"/>
                <a:ea typeface="Times New Roman" pitchFamily="18" charset="0"/>
              </a:rPr>
              <a:t>РАССМОТРИМ НЕКОТОРЫЕ ВИДЫ СОШНИКОВ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</a:p>
        </p:txBody>
      </p:sp>
      <p:pic>
        <p:nvPicPr>
          <p:cNvPr id="51202" name="Picture 2" descr="P2180351"/>
          <p:cNvPicPr>
            <a:picLocks noChangeAspect="1" noChangeArrowheads="1"/>
          </p:cNvPicPr>
          <p:nvPr/>
        </p:nvPicPr>
        <p:blipFill>
          <a:blip r:embed="rId2" cstate="print"/>
          <a:srcRect l="68188" t="53145" r="1522" b="14968"/>
          <a:stretch>
            <a:fillRect/>
          </a:stretch>
        </p:blipFill>
        <p:spPr bwMode="auto">
          <a:xfrm>
            <a:off x="63386" y="1268760"/>
            <a:ext cx="301495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9552" y="764704"/>
            <a:ext cx="1988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ru-RU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</a:rPr>
              <a:t>АНКЕРНЫЕ </a:t>
            </a:r>
            <a:endParaRPr lang="ru-RU" dirty="0" smtClean="0">
              <a:solidFill>
                <a:srgbClr val="FFC000"/>
              </a:solidFill>
              <a:latin typeface="Arial" pitchFamily="34" charset="0"/>
            </a:endParaRPr>
          </a:p>
        </p:txBody>
      </p:sp>
      <p:pic>
        <p:nvPicPr>
          <p:cNvPr id="51203" name="Picture 3" descr="P2180376"/>
          <p:cNvPicPr>
            <a:picLocks noChangeAspect="1" noChangeArrowheads="1"/>
          </p:cNvPicPr>
          <p:nvPr/>
        </p:nvPicPr>
        <p:blipFill>
          <a:blip r:embed="rId3" cstate="print"/>
          <a:srcRect l="13822" t="52186" r="41520" b="4091"/>
          <a:stretch>
            <a:fillRect/>
          </a:stretch>
        </p:blipFill>
        <p:spPr bwMode="auto">
          <a:xfrm>
            <a:off x="3131840" y="1268760"/>
            <a:ext cx="302433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203848" y="764704"/>
            <a:ext cx="2412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ru-RU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</a:rPr>
              <a:t>КИЛЕВИДНЫЕ </a:t>
            </a:r>
            <a:endParaRPr lang="ru-RU" dirty="0" smtClean="0">
              <a:solidFill>
                <a:srgbClr val="FFC000"/>
              </a:solidFill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3645024"/>
            <a:ext cx="2923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ru-RU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</a:rPr>
              <a:t>ПОЛОЗОВИДНЫЕ </a:t>
            </a:r>
            <a:endParaRPr lang="ru-RU" dirty="0" smtClean="0">
              <a:solidFill>
                <a:srgbClr val="FFC000"/>
              </a:solidFill>
              <a:latin typeface="Arial" pitchFamily="34" charset="0"/>
            </a:endParaRPr>
          </a:p>
        </p:txBody>
      </p:sp>
      <p:pic>
        <p:nvPicPr>
          <p:cNvPr id="51205" name="Picture 5" descr="P2180366"/>
          <p:cNvPicPr>
            <a:picLocks noChangeAspect="1" noChangeArrowheads="1"/>
          </p:cNvPicPr>
          <p:nvPr/>
        </p:nvPicPr>
        <p:blipFill>
          <a:blip r:embed="rId4" cstate="print"/>
          <a:srcRect l="7607" t="41346" b="8493"/>
          <a:stretch>
            <a:fillRect/>
          </a:stretch>
        </p:blipFill>
        <p:spPr bwMode="auto">
          <a:xfrm flipH="1">
            <a:off x="0" y="5597235"/>
            <a:ext cx="3096344" cy="126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P2180379"/>
          <p:cNvPicPr>
            <a:picLocks noChangeAspect="1" noChangeArrowheads="1"/>
          </p:cNvPicPr>
          <p:nvPr/>
        </p:nvPicPr>
        <p:blipFill>
          <a:blip r:embed="rId5" cstate="print"/>
          <a:srcRect l="2098" t="55280" r="48622" b="10357"/>
          <a:stretch>
            <a:fillRect/>
          </a:stretch>
        </p:blipFill>
        <p:spPr bwMode="auto">
          <a:xfrm>
            <a:off x="0" y="4077072"/>
            <a:ext cx="3168352" cy="1550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06" name="Picture 6" descr="SAPHIR_ES_1 019"/>
          <p:cNvPicPr>
            <a:picLocks noChangeAspect="1" noChangeArrowheads="1"/>
          </p:cNvPicPr>
          <p:nvPr/>
        </p:nvPicPr>
        <p:blipFill>
          <a:blip r:embed="rId6" cstate="print"/>
          <a:srcRect l="50574" t="43201" r="15705" b="15681"/>
          <a:stretch>
            <a:fillRect/>
          </a:stretch>
        </p:blipFill>
        <p:spPr bwMode="auto">
          <a:xfrm>
            <a:off x="6372200" y="1268760"/>
            <a:ext cx="2520280" cy="2304256"/>
          </a:xfrm>
          <a:prstGeom prst="rect">
            <a:avLst/>
          </a:prstGeom>
          <a:noFill/>
          <a:ln w="25400">
            <a:solidFill>
              <a:srgbClr val="0066CC"/>
            </a:solidFill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6300192" y="764704"/>
            <a:ext cx="29152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ru-RU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</a:rPr>
              <a:t>ОДНОДИСКОВЫЕ </a:t>
            </a:r>
            <a:endParaRPr lang="ru-RU" dirty="0" smtClean="0">
              <a:solidFill>
                <a:srgbClr val="FFC000"/>
              </a:solidFill>
              <a:latin typeface="Arial" pitchFamily="34" charset="0"/>
            </a:endParaRPr>
          </a:p>
        </p:txBody>
      </p:sp>
      <p:pic>
        <p:nvPicPr>
          <p:cNvPr id="51208" name="Picture 8" descr="P2180363"/>
          <p:cNvPicPr>
            <a:picLocks noChangeAspect="1" noChangeArrowheads="1"/>
          </p:cNvPicPr>
          <p:nvPr/>
        </p:nvPicPr>
        <p:blipFill>
          <a:blip r:embed="rId7" cstate="print"/>
          <a:srcRect l="3810" t="29162" r="35231" b="6847"/>
          <a:stretch>
            <a:fillRect/>
          </a:stretch>
        </p:blipFill>
        <p:spPr bwMode="auto">
          <a:xfrm>
            <a:off x="6300193" y="4725145"/>
            <a:ext cx="2843807" cy="213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6228715" y="4077072"/>
            <a:ext cx="2823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ru-RU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</a:rPr>
              <a:t>ДВУХДИСКОВЫЕ </a:t>
            </a:r>
            <a:endParaRPr lang="ru-RU" dirty="0" smtClean="0">
              <a:solidFill>
                <a:srgbClr val="FFC000"/>
              </a:solidFill>
              <a:latin typeface="Arial" pitchFamily="34" charset="0"/>
            </a:endParaRPr>
          </a:p>
        </p:txBody>
      </p:sp>
      <p:pic>
        <p:nvPicPr>
          <p:cNvPr id="51209" name="Picture 9" descr="P2180373"/>
          <p:cNvPicPr>
            <a:picLocks noChangeAspect="1" noChangeArrowheads="1"/>
          </p:cNvPicPr>
          <p:nvPr/>
        </p:nvPicPr>
        <p:blipFill>
          <a:blip r:embed="rId8" cstate="print"/>
          <a:srcRect l="10720" t="22473" r="48091" b="24837"/>
          <a:stretch>
            <a:fillRect/>
          </a:stretch>
        </p:blipFill>
        <p:spPr bwMode="auto">
          <a:xfrm>
            <a:off x="3347864" y="4235709"/>
            <a:ext cx="2736304" cy="262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3203848" y="3501008"/>
            <a:ext cx="28303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/>
            <a:r>
              <a:rPr lang="ru-RU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</a:rPr>
              <a:t>ОДНОДИСКОВЫЕ</a:t>
            </a:r>
          </a:p>
          <a:p>
            <a:pPr lvl="0" algn="ctr" eaLnBrk="0" hangingPunct="0"/>
            <a:r>
              <a:rPr lang="ru-RU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</a:rPr>
              <a:t>С РЕБОРДАМИ </a:t>
            </a:r>
            <a:endParaRPr lang="ru-RU" dirty="0" smtClean="0">
              <a:solidFill>
                <a:srgbClr val="FFC000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620688"/>
            <a:ext cx="9144000" cy="3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РАЗМЕЩЕНИЕ СОШНИКОВ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1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 работе сеялок  образуется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предсошниковый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холмы, которые смыкаются</a:t>
            </a:r>
            <a:r>
              <a:rPr kumimoji="0" lang="ru-RU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образуют сплошной вал, в результате чего сошники гребут почву и процесс </a:t>
            </a:r>
            <a:r>
              <a:rPr kumimoji="0" lang="ru-RU" b="0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бороздообразования</a:t>
            </a:r>
            <a:r>
              <a:rPr kumimoji="0" lang="ru-RU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нарушается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Это явление учитывается при относительном размещении сошников на раме сеялок. По этому сошники приходится расставлять в два и более ряда.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4180344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95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По опытным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данным расстояние между сошниками в одном ряду: </a:t>
            </a:r>
            <a:r>
              <a:rPr lang="ru-RU" dirty="0" smtClean="0">
                <a:latin typeface="Arial" pitchFamily="34" charset="0"/>
                <a:ea typeface="Times New Roman" pitchFamily="18" charset="0"/>
              </a:rPr>
              <a:t> для </a:t>
            </a:r>
            <a:r>
              <a:rPr lang="ru-RU" dirty="0" err="1" smtClean="0">
                <a:latin typeface="Arial" pitchFamily="34" charset="0"/>
                <a:ea typeface="Times New Roman" pitchFamily="18" charset="0"/>
              </a:rPr>
              <a:t>наральниковых</a:t>
            </a:r>
            <a:r>
              <a:rPr lang="ru-RU" dirty="0" smtClean="0">
                <a:latin typeface="Arial" pitchFamily="34" charset="0"/>
                <a:ea typeface="Times New Roman" pitchFamily="18" charset="0"/>
              </a:rPr>
              <a:t> -15…20 см,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9575" algn="l"/>
              </a:tabLst>
            </a:pPr>
            <a:r>
              <a:rPr lang="ru-RU" dirty="0" smtClean="0">
                <a:latin typeface="Arial" pitchFamily="34" charset="0"/>
                <a:ea typeface="Times New Roman" pitchFamily="18" charset="0"/>
              </a:rPr>
              <a:t>				- дисковых	 – 20…25 см.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95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 продольном направлении расстояние между сошниками для: 	Дисковых	– 		22 см;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95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Узкорядных  дисковых – 	47 см;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95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Килевидных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 – 	35 см;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0" y="302359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ВОПРОС № 4.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ТЕНДЕНЦИИ РАЗВИТИЯ МПП: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- РАЗРАБОТКА МНОГОФУНКЦИОНАЛЬНЫХ МАШИН, ВЫПОЛНЯЮЩИХ ЗА ОДИН ПРОХОД ПОДГОТОВКУ ПОЧВЫ, ВНЕСЕНИЕ УДОБРЕНИЙ И ПОСЕВ (ПОСАДКУ);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- РАЗРАБОТКА СКОРОСТНЫХ (ДО 15 КМ/Ч) ШИРОКОЗАХВАТНЫХ (15-20 М.,) БЛОЧНО-МОДУЛЬНЫХ МАШИН СО СКЛАДЫВАЮЩИМИСЯ РАМАМИ, ОБЕСПЕЧИВАЮЩИХ  ВЫСОКУЮ ПРОИЗВОДИТЕЛЬНОСТЬ;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 УНИВЕРСАЛИЗАЦИЯ СЕЯЛОК И ИХ Р.О.;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 ИСПОЛЬЗОВАНИЕ ЭЛЕКТРОГИДРАВЛИЧЕСКОГО ДИСТАНЦИОННОГО УПРАВЛЕНИЯ Р.О.;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-УПРОЩЕНИЕ ИЗМЕНЕНИЯ НОРМЫ ВЫСЕВА И ПОСАДКИ ПУТЕМ  ПРИМЕНЕНИЯ ЦЕНТРАЛИЗОВАННОГО ПРИВОДА ВЫСЕВАЮЩИХ  И ВЫСАЖИВАЮЩИХ АППАРАТОВ;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СОЗДАНИЕ МАШИН, ОБЕСПЕЧИВАЮЩИХ НОВЫЕ ТЕХНОЛОГИИ (ПОСЕВ В ЛУНКИ, ПОСЕВ В ВОДОРАСТВОРИМОЙ ПЛЕНКЕ, ПОСЕВ ПРОРОЩЕННЫХ СЕМЯН);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-ИСПОЛЬЗОВАНИЕ КАЧЕСТВЕННЫХ МАТЕРИАЛОВ (ВЫСОКОЛЕГИРОВАННЫЕ СТАЛИ, ПЛАСТМАССА И ДР.), А ТАКЖЕ ВЫСОКОТОЧНОЕ СОБЛЮДЕНИЕ ДОПУСКОВ И ПОСАДОК;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326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i="1" dirty="0" smtClean="0">
                <a:solidFill>
                  <a:srgbClr val="9933FF"/>
                </a:solidFill>
                <a:latin typeface="Arial" pitchFamily="34" charset="0"/>
              </a:rPr>
              <a:t>Способы посева зерновых культур и посадки картофеля: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628800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/>
            <a:r>
              <a:rPr lang="ru-RU" dirty="0" smtClean="0">
                <a:latin typeface="Arial" pitchFamily="34" charset="0"/>
              </a:rPr>
              <a:t>2. По размещению в горизонтальной плоскости ( по ширине междурядий и размещению семян в рядках): </a:t>
            </a:r>
          </a:p>
          <a:p>
            <a:r>
              <a:rPr lang="ru-RU" dirty="0" smtClean="0">
                <a:latin typeface="Arial" pitchFamily="34" charset="0"/>
              </a:rPr>
              <a:t>	</a:t>
            </a:r>
            <a:r>
              <a:rPr lang="ru-RU" cap="all" dirty="0" smtClean="0"/>
              <a:t>- БЕЗРЯДКОВЫЙ (РАЗБРОСНЫЙ);</a:t>
            </a:r>
            <a:endParaRPr lang="ru-RU" dirty="0" smtClean="0"/>
          </a:p>
          <a:p>
            <a:r>
              <a:rPr lang="ru-RU" cap="all" dirty="0" smtClean="0"/>
              <a:t>	- РЯДКОВЫЙ;</a:t>
            </a:r>
            <a:endParaRPr lang="ru-RU" dirty="0" smtClean="0"/>
          </a:p>
          <a:p>
            <a:r>
              <a:rPr lang="ru-RU" cap="all" dirty="0" smtClean="0"/>
              <a:t>	- </a:t>
            </a:r>
            <a:r>
              <a:rPr lang="ru-RU" cap="all" dirty="0" err="1" smtClean="0"/>
              <a:t>рАЗБРОСНО-ПОЛОСОВОЙ</a:t>
            </a:r>
            <a:r>
              <a:rPr lang="ru-RU" cap="all" dirty="0" smtClean="0"/>
              <a:t>;</a:t>
            </a:r>
            <a:endParaRPr lang="ru-RU" dirty="0" smtClean="0"/>
          </a:p>
          <a:p>
            <a:r>
              <a:rPr lang="ru-RU" cap="all" dirty="0" smtClean="0"/>
              <a:t>	- ПЕРЕКРЕСТНЫЙ;</a:t>
            </a:r>
            <a:endParaRPr lang="ru-RU" dirty="0" smtClean="0"/>
          </a:p>
          <a:p>
            <a:r>
              <a:rPr lang="ru-RU" cap="all" dirty="0" smtClean="0"/>
              <a:t>	- УЗКОРЯДНЫЙ;</a:t>
            </a:r>
            <a:endParaRPr lang="ru-RU" dirty="0" smtClean="0"/>
          </a:p>
          <a:p>
            <a:r>
              <a:rPr lang="ru-RU" cap="all" dirty="0" smtClean="0"/>
              <a:t>	- ЛЕНТОЧНЫЙ;</a:t>
            </a:r>
            <a:endParaRPr lang="ru-RU" dirty="0" smtClean="0"/>
          </a:p>
          <a:p>
            <a:r>
              <a:rPr lang="ru-RU" cap="all" dirty="0" smtClean="0"/>
              <a:t>	- ШИРКОРЯДНЫЙ;</a:t>
            </a:r>
            <a:endParaRPr lang="ru-RU" dirty="0" smtClean="0"/>
          </a:p>
          <a:p>
            <a:r>
              <a:rPr lang="ru-RU" cap="all" dirty="0" smtClean="0"/>
              <a:t>	- ПУНКТИРНЫЙ;</a:t>
            </a:r>
            <a:endParaRPr lang="ru-RU" dirty="0" smtClean="0"/>
          </a:p>
          <a:p>
            <a:r>
              <a:rPr lang="ru-RU" cap="all" dirty="0" smtClean="0"/>
              <a:t>	- ГНЕЗДОВОЙ;</a:t>
            </a:r>
            <a:endParaRPr lang="ru-RU" dirty="0" smtClean="0"/>
          </a:p>
          <a:p>
            <a:r>
              <a:rPr lang="ru-RU" cap="all" dirty="0" smtClean="0"/>
              <a:t>	- КВАДРАТНО- ГНЕЗДОВОЙ.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548680"/>
            <a:ext cx="835292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ctr"/>
            <a:r>
              <a:rPr lang="ru-RU" sz="2800" i="1" dirty="0" smtClean="0">
                <a:solidFill>
                  <a:srgbClr val="9933FF"/>
                </a:solidFill>
                <a:latin typeface="Arial" pitchFamily="34" charset="0"/>
              </a:rPr>
              <a:t>Агротехнические требования к посеву</a:t>
            </a:r>
          </a:p>
          <a:p>
            <a:pPr marL="457200" lvl="0" indent="-457200" algn="ctr"/>
            <a:endParaRPr lang="ru-RU" sz="2800" i="1" dirty="0" smtClean="0">
              <a:solidFill>
                <a:srgbClr val="9933FF"/>
              </a:solidFill>
              <a:latin typeface="Arial" pitchFamily="34" charset="0"/>
            </a:endParaRPr>
          </a:p>
          <a:p>
            <a:pPr marL="457200" lvl="0" indent="-457200" algn="ctr"/>
            <a:endParaRPr lang="ru-RU" i="1" dirty="0" smtClean="0">
              <a:solidFill>
                <a:srgbClr val="9933FF"/>
              </a:solidFill>
              <a:latin typeface="Arial" pitchFamily="34" charset="0"/>
            </a:endParaRPr>
          </a:p>
          <a:p>
            <a:pPr marL="457200" indent="-457200">
              <a:buAutoNum type="arabicPeriod"/>
            </a:pPr>
            <a:r>
              <a:rPr lang="ru-RU" sz="2000" b="1" i="1" cap="all" dirty="0" smtClean="0">
                <a:latin typeface="Arial" pitchFamily="34" charset="0"/>
                <a:cs typeface="Arial" pitchFamily="34" charset="0"/>
              </a:rPr>
              <a:t>допустимые отклонения:</a:t>
            </a:r>
          </a:p>
          <a:p>
            <a:pPr marL="457200" indent="-457200">
              <a:buAutoNum type="arabicPeriod"/>
            </a:pPr>
            <a:endParaRPr lang="ru-RU" sz="2000" b="1" i="1" cap="all" dirty="0" smtClean="0"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ru-RU" sz="2000" b="1" i="1" cap="all" dirty="0" smtClean="0">
                <a:latin typeface="Arial" pitchFamily="34" charset="0"/>
                <a:cs typeface="Arial" pitchFamily="34" charset="0"/>
              </a:rPr>
              <a:t>	-</a:t>
            </a:r>
            <a:r>
              <a:rPr lang="ru-RU" sz="2000" cap="all" dirty="0" smtClean="0">
                <a:latin typeface="Arial" pitchFamily="34" charset="0"/>
                <a:cs typeface="Arial" pitchFamily="34" charset="0"/>
              </a:rPr>
              <a:t>нормы высева семян                        </a:t>
            </a:r>
            <a:r>
              <a:rPr lang="ru-RU" sz="2000" i="1" u="sng" cap="all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000" i="1" cap="all" dirty="0" smtClean="0">
                <a:latin typeface="Arial" pitchFamily="34" charset="0"/>
                <a:cs typeface="Arial" pitchFamily="34" charset="0"/>
              </a:rPr>
              <a:t>3 %;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ru-RU" sz="2000" cap="all" dirty="0" smtClean="0">
                <a:latin typeface="Arial" pitchFamily="34" charset="0"/>
                <a:cs typeface="Arial" pitchFamily="34" charset="0"/>
              </a:rPr>
              <a:t>	-нормы  внесения   удобрений       </a:t>
            </a:r>
            <a:r>
              <a:rPr lang="ru-RU" sz="2000" i="1" u="sng" cap="all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000" i="1" cap="all" dirty="0" smtClean="0">
                <a:latin typeface="Arial" pitchFamily="34" charset="0"/>
                <a:cs typeface="Arial" pitchFamily="34" charset="0"/>
              </a:rPr>
              <a:t>10 %;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ru-RU" sz="2000" cap="all" dirty="0" smtClean="0">
                <a:latin typeface="Arial" pitchFamily="34" charset="0"/>
                <a:cs typeface="Arial" pitchFamily="34" charset="0"/>
              </a:rPr>
              <a:t>	-глубины заделки семян:</a:t>
            </a:r>
          </a:p>
          <a:p>
            <a:r>
              <a:rPr lang="ru-RU" sz="2000" cap="all" dirty="0" smtClean="0">
                <a:latin typeface="Arial" pitchFamily="34" charset="0"/>
                <a:cs typeface="Arial" pitchFamily="34" charset="0"/>
              </a:rPr>
              <a:t>			до 5 СМ                         </a:t>
            </a:r>
            <a:r>
              <a:rPr lang="ru-RU" sz="2000" i="1" u="sng" cap="all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000" i="1" cap="all" dirty="0" smtClean="0">
                <a:latin typeface="Arial" pitchFamily="34" charset="0"/>
                <a:cs typeface="Arial" pitchFamily="34" charset="0"/>
              </a:rPr>
              <a:t>0,7см;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cap="all" dirty="0" smtClean="0">
                <a:latin typeface="Arial" pitchFamily="34" charset="0"/>
                <a:cs typeface="Arial" pitchFamily="34" charset="0"/>
              </a:rPr>
              <a:t>                                  	свыше 5 СМ               </a:t>
            </a:r>
            <a:r>
              <a:rPr lang="ru-RU" sz="2000" i="1" u="sng" cap="all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000" i="1" cap="all" dirty="0" smtClean="0">
                <a:latin typeface="Arial" pitchFamily="34" charset="0"/>
                <a:cs typeface="Arial" pitchFamily="34" charset="0"/>
              </a:rPr>
              <a:t>1 см;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ru-RU" sz="2000" cap="all" dirty="0" smtClean="0">
                <a:latin typeface="Arial" pitchFamily="34" charset="0"/>
                <a:cs typeface="Arial" pitchFamily="34" charset="0"/>
              </a:rPr>
              <a:t>	-стыковых междурядий: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cap="all" dirty="0" smtClean="0">
                <a:latin typeface="Arial" pitchFamily="34" charset="0"/>
                <a:cs typeface="Arial" pitchFamily="34" charset="0"/>
              </a:rPr>
              <a:t>  	между сошниками одной сеялки             </a:t>
            </a:r>
            <a:r>
              <a:rPr lang="ru-RU" sz="2000" i="1" u="sng" cap="all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000" i="1" cap="all" dirty="0" smtClean="0">
                <a:latin typeface="Arial" pitchFamily="34" charset="0"/>
                <a:cs typeface="Arial" pitchFamily="34" charset="0"/>
              </a:rPr>
              <a:t>0,5 см;</a:t>
            </a:r>
            <a:r>
              <a:rPr lang="ru-RU" sz="2000" cap="all" dirty="0" smtClean="0">
                <a:latin typeface="Arial" pitchFamily="34" charset="0"/>
                <a:cs typeface="Arial" pitchFamily="34" charset="0"/>
              </a:rPr>
              <a:t>  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cap="all" dirty="0" smtClean="0">
                <a:latin typeface="Arial" pitchFamily="34" charset="0"/>
                <a:cs typeface="Arial" pitchFamily="34" charset="0"/>
              </a:rPr>
              <a:t>              у смежных сеялок      			   </a:t>
            </a:r>
            <a:r>
              <a:rPr lang="ru-RU" sz="2000" i="1" u="sng" cap="all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000" i="1" cap="all" dirty="0" smtClean="0">
                <a:latin typeface="Arial" pitchFamily="34" charset="0"/>
                <a:cs typeface="Arial" pitchFamily="34" charset="0"/>
              </a:rPr>
              <a:t>2 см;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cap="all" dirty="0" smtClean="0">
                <a:latin typeface="Arial" pitchFamily="34" charset="0"/>
                <a:cs typeface="Arial" pitchFamily="34" charset="0"/>
              </a:rPr>
              <a:t>              у смежных проходов    			   </a:t>
            </a:r>
            <a:r>
              <a:rPr lang="ru-RU" sz="2000" i="1" u="sng" cap="all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ru-RU" sz="2000" i="1" cap="all" dirty="0" smtClean="0">
                <a:latin typeface="Arial" pitchFamily="34" charset="0"/>
                <a:cs typeface="Arial" pitchFamily="34" charset="0"/>
              </a:rPr>
              <a:t>5 см;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0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ctr"/>
            <a:r>
              <a:rPr lang="ru-RU" i="1" dirty="0" smtClean="0">
                <a:solidFill>
                  <a:srgbClr val="9933FF"/>
                </a:solidFill>
                <a:latin typeface="Arial" pitchFamily="34" charset="0"/>
              </a:rPr>
              <a:t>Агротехнические требования к посеву.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764704"/>
            <a:ext cx="91440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/>
              <a:t> </a:t>
            </a:r>
            <a:r>
              <a:rPr lang="ru-RU" sz="2000" b="1" cap="all" dirty="0" smtClean="0"/>
              <a:t>2.</a:t>
            </a:r>
            <a:r>
              <a:rPr lang="ru-RU" sz="2000" cap="all" dirty="0" smtClean="0"/>
              <a:t> </a:t>
            </a:r>
            <a:r>
              <a:rPr lang="ru-RU" sz="2000" b="1" cap="all" dirty="0" smtClean="0"/>
              <a:t>допустимая неравномерность высева отдельными высевающими аппаратами:</a:t>
            </a:r>
            <a:endParaRPr lang="ru-RU" sz="2000" dirty="0" smtClean="0"/>
          </a:p>
          <a:p>
            <a:r>
              <a:rPr lang="ru-RU" sz="2000" b="1" cap="all" dirty="0" smtClean="0"/>
              <a:t>                             </a:t>
            </a:r>
          </a:p>
          <a:p>
            <a:r>
              <a:rPr lang="ru-RU" sz="2000" b="1" cap="all" dirty="0" smtClean="0"/>
              <a:t>	-</a:t>
            </a:r>
            <a:r>
              <a:rPr lang="ru-RU" sz="2000" cap="all" dirty="0" smtClean="0"/>
              <a:t>семян зерновых</a:t>
            </a:r>
            <a:r>
              <a:rPr lang="ru-RU" sz="2000" b="1" cap="all" dirty="0" smtClean="0"/>
              <a:t>             </a:t>
            </a:r>
            <a:r>
              <a:rPr lang="ru-RU" sz="2000" i="1" u="sng" cap="all" dirty="0" smtClean="0"/>
              <a:t>+</a:t>
            </a:r>
            <a:r>
              <a:rPr lang="ru-RU" sz="2000" i="1" cap="all" dirty="0" smtClean="0"/>
              <a:t>3 %;</a:t>
            </a:r>
            <a:endParaRPr lang="ru-RU" sz="2000" dirty="0" smtClean="0"/>
          </a:p>
          <a:p>
            <a:r>
              <a:rPr lang="ru-RU" sz="2000" cap="all" dirty="0" smtClean="0"/>
              <a:t>            -семян зернобобовых</a:t>
            </a:r>
            <a:r>
              <a:rPr lang="ru-RU" sz="2000" b="1" cap="all" dirty="0" smtClean="0"/>
              <a:t>   </a:t>
            </a:r>
            <a:r>
              <a:rPr lang="ru-RU" sz="2000" i="1" u="sng" cap="all" dirty="0" smtClean="0"/>
              <a:t>+</a:t>
            </a:r>
            <a:r>
              <a:rPr lang="ru-RU" sz="2000" i="1" cap="all" dirty="0" smtClean="0"/>
              <a:t>4 %;</a:t>
            </a:r>
            <a:endParaRPr lang="ru-RU" sz="2000" dirty="0" smtClean="0"/>
          </a:p>
          <a:p>
            <a:r>
              <a:rPr lang="ru-RU" sz="2000" cap="all" dirty="0" smtClean="0"/>
              <a:t>         	-гранулированных удобрений</a:t>
            </a:r>
            <a:r>
              <a:rPr lang="ru-RU" sz="2000" b="1" cap="all" dirty="0" smtClean="0"/>
              <a:t>   </a:t>
            </a:r>
            <a:r>
              <a:rPr lang="ru-RU" sz="2000" i="1" u="sng" cap="all" dirty="0" smtClean="0"/>
              <a:t>+</a:t>
            </a:r>
            <a:r>
              <a:rPr lang="ru-RU" sz="2000" i="1" cap="all" dirty="0" smtClean="0"/>
              <a:t>10 %;</a:t>
            </a:r>
            <a:endParaRPr lang="ru-RU" sz="2000" dirty="0" smtClean="0"/>
          </a:p>
          <a:p>
            <a:pPr lvl="0"/>
            <a:endParaRPr lang="ru-RU" dirty="0" smtClean="0"/>
          </a:p>
          <a:p>
            <a:pPr marL="914400" lvl="1" indent="-457200" algn="just"/>
            <a:endParaRPr lang="ru-RU" i="1" dirty="0" smtClean="0"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293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/>
            <a:r>
              <a:rPr lang="ru-RU" sz="2000" b="1" dirty="0" smtClean="0">
                <a:cs typeface="Times New Roman" pitchFamily="18" charset="0"/>
              </a:rPr>
              <a:t>3. </a:t>
            </a:r>
            <a:r>
              <a:rPr lang="ru-RU" sz="2200" b="1" dirty="0" smtClean="0">
                <a:cs typeface="Times New Roman" pitchFamily="18" charset="0"/>
              </a:rPr>
              <a:t>ОГРЕХИ И НЕЗАСЕЯННЫЕ ПОВОРОТНЫЕ ПОЛОСЫ </a:t>
            </a:r>
          </a:p>
          <a:p>
            <a:pPr marL="457200" lvl="0" indent="-457200" algn="just"/>
            <a:r>
              <a:rPr lang="ru-RU" sz="2200" b="1" i="1" dirty="0" smtClean="0">
                <a:latin typeface="Arial" pitchFamily="34" charset="0"/>
                <a:cs typeface="Times New Roman" pitchFamily="18" charset="0"/>
              </a:rPr>
              <a:t>							           </a:t>
            </a:r>
            <a:r>
              <a:rPr lang="ru-RU" sz="2200" i="1" dirty="0" smtClean="0">
                <a:latin typeface="Arial" pitchFamily="34" charset="0"/>
              </a:rPr>
              <a:t>… </a:t>
            </a:r>
            <a:r>
              <a:rPr lang="ru-RU" sz="2200" i="1" dirty="0" smtClean="0">
                <a:solidFill>
                  <a:srgbClr val="9933FF"/>
                </a:solidFill>
                <a:latin typeface="Arial" pitchFamily="34" charset="0"/>
              </a:rPr>
              <a:t>не допускаются.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005064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ctr"/>
            <a:r>
              <a:rPr lang="ru-RU" i="1" dirty="0" smtClean="0">
                <a:solidFill>
                  <a:srgbClr val="9933FF"/>
                </a:solidFill>
                <a:latin typeface="Arial" pitchFamily="34" charset="0"/>
              </a:rPr>
              <a:t>Агротехнические требования к посадке картофеля.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450912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/>
            <a:r>
              <a:rPr lang="ru-RU" i="1" dirty="0" smtClean="0">
                <a:latin typeface="Arial" pitchFamily="34" charset="0"/>
              </a:rPr>
              <a:t>1. Допустимые отклонения:</a:t>
            </a:r>
          </a:p>
          <a:p>
            <a:pPr marL="914400" lvl="1" indent="-457200" algn="just"/>
            <a:r>
              <a:rPr lang="ru-RU" i="1" dirty="0" smtClean="0">
                <a:latin typeface="Arial" pitchFamily="34" charset="0"/>
              </a:rPr>
              <a:t>а) нормы посадки………………………</a:t>
            </a:r>
            <a:r>
              <a:rPr lang="ru-RU" i="1" u="sng" cap="all" dirty="0" smtClean="0"/>
              <a:t> +</a:t>
            </a:r>
            <a:r>
              <a:rPr lang="ru-RU" i="1" cap="all" dirty="0" smtClean="0"/>
              <a:t>10 %;</a:t>
            </a:r>
            <a:endParaRPr lang="ru-RU" i="1" dirty="0" smtClean="0">
              <a:latin typeface="Arial" pitchFamily="34" charset="0"/>
            </a:endParaRPr>
          </a:p>
          <a:p>
            <a:pPr marL="914400" lvl="1" indent="-457200" algn="just"/>
            <a:r>
              <a:rPr lang="ru-RU" i="1" dirty="0" smtClean="0">
                <a:latin typeface="Arial" pitchFamily="34" charset="0"/>
              </a:rPr>
              <a:t>б) нормы внесения удобрений……….</a:t>
            </a:r>
            <a:r>
              <a:rPr lang="ru-RU" i="1" u="sng" cap="all" dirty="0" smtClean="0"/>
              <a:t> +</a:t>
            </a:r>
            <a:r>
              <a:rPr lang="ru-RU" i="1" cap="all" dirty="0" smtClean="0"/>
              <a:t>10 %;</a:t>
            </a:r>
            <a:endParaRPr lang="ru-RU" i="1" dirty="0" smtClean="0">
              <a:latin typeface="Arial" pitchFamily="34" charset="0"/>
            </a:endParaRPr>
          </a:p>
          <a:p>
            <a:pPr marL="914400" lvl="1" indent="-457200" algn="just"/>
            <a:r>
              <a:rPr lang="ru-RU" i="1" dirty="0" smtClean="0">
                <a:latin typeface="Arial" pitchFamily="34" charset="0"/>
              </a:rPr>
              <a:t>в) глубины заделки клубней………….</a:t>
            </a:r>
            <a:r>
              <a:rPr lang="ru-RU" i="1" u="sng" cap="all" dirty="0" smtClean="0"/>
              <a:t> +</a:t>
            </a:r>
            <a:r>
              <a:rPr lang="ru-RU" i="1" dirty="0" smtClean="0"/>
              <a:t>4 см</a:t>
            </a:r>
            <a:r>
              <a:rPr lang="ru-RU" i="1" cap="all" dirty="0" smtClean="0"/>
              <a:t>;</a:t>
            </a:r>
            <a:endParaRPr lang="ru-RU" i="1" dirty="0" smtClean="0">
              <a:latin typeface="Arial" pitchFamily="34" charset="0"/>
            </a:endParaRPr>
          </a:p>
          <a:p>
            <a:pPr marL="914400" lvl="1" indent="-457200" algn="just"/>
            <a:r>
              <a:rPr lang="ru-RU" i="1" dirty="0" smtClean="0">
                <a:latin typeface="Arial" pitchFamily="34" charset="0"/>
              </a:rPr>
              <a:t>г) стыковых междурядий…………….</a:t>
            </a:r>
            <a:r>
              <a:rPr lang="ru-RU" i="1" u="sng" cap="all" dirty="0" smtClean="0"/>
              <a:t> +</a:t>
            </a:r>
            <a:r>
              <a:rPr lang="ru-RU" i="1" dirty="0" smtClean="0"/>
              <a:t>5 см</a:t>
            </a:r>
            <a:r>
              <a:rPr lang="ru-RU" i="1" cap="all" dirty="0" smtClean="0"/>
              <a:t>;</a:t>
            </a:r>
            <a:endParaRPr lang="ru-RU" i="1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548680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ctr"/>
            <a:r>
              <a:rPr lang="ru-RU" i="1" dirty="0" smtClean="0">
                <a:solidFill>
                  <a:srgbClr val="9933FF"/>
                </a:solidFill>
                <a:latin typeface="Arial" pitchFamily="34" charset="0"/>
              </a:rPr>
              <a:t>Агротехнические требования к посадке картофеля.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916832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/>
            <a:r>
              <a:rPr lang="ru-RU" i="1" dirty="0" smtClean="0">
                <a:latin typeface="Arial" pitchFamily="34" charset="0"/>
              </a:rPr>
              <a:t>2. Пропусков  ………………………………….не более 3%</a:t>
            </a:r>
          </a:p>
          <a:p>
            <a:pPr marL="457200" lvl="0" indent="-457200" algn="just"/>
            <a:r>
              <a:rPr lang="ru-RU" i="1" dirty="0" smtClean="0">
                <a:latin typeface="Arial" pitchFamily="34" charset="0"/>
              </a:rPr>
              <a:t>3. Всхожесть клубней  ………………………не менее 98%</a:t>
            </a:r>
          </a:p>
          <a:p>
            <a:pPr marL="457200" lvl="0" indent="-457200" algn="just"/>
            <a:r>
              <a:rPr lang="ru-RU" i="1" dirty="0" smtClean="0">
                <a:latin typeface="Arial" pitchFamily="34" charset="0"/>
              </a:rPr>
              <a:t>4. Ростки яровизированных клубней ……..не более 20 мм </a:t>
            </a:r>
          </a:p>
          <a:p>
            <a:pPr marL="457200" lvl="0" indent="-457200" algn="just"/>
            <a:r>
              <a:rPr lang="ru-RU" i="1" dirty="0" smtClean="0">
                <a:latin typeface="Arial" pitchFamily="34" charset="0"/>
              </a:rPr>
              <a:t>5. Клубни перед посадкой необходимо рассортировать на фракции:</a:t>
            </a:r>
          </a:p>
          <a:p>
            <a:pPr marL="914400" lvl="1" indent="-457200" algn="just"/>
            <a:r>
              <a:rPr lang="ru-RU" i="1" dirty="0" smtClean="0">
                <a:latin typeface="Arial" pitchFamily="34" charset="0"/>
              </a:rPr>
              <a:t>а) кормовая 30…50 мм</a:t>
            </a:r>
          </a:p>
          <a:p>
            <a:pPr marL="914400" lvl="1" indent="-457200" algn="just"/>
            <a:r>
              <a:rPr lang="ru-RU" i="1" dirty="0" smtClean="0">
                <a:latin typeface="Arial" pitchFamily="34" charset="0"/>
              </a:rPr>
              <a:t>б) семенная 50…80 мм</a:t>
            </a:r>
          </a:p>
          <a:p>
            <a:pPr marL="914400" lvl="1" indent="-457200" algn="just"/>
            <a:r>
              <a:rPr lang="ru-RU" i="1" dirty="0" smtClean="0">
                <a:latin typeface="Arial" pitchFamily="34" charset="0"/>
              </a:rPr>
              <a:t>в) продовольственная более 80 мм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332656"/>
            <a:ext cx="9144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9933FF"/>
                </a:solidFill>
                <a:effectLst/>
                <a:latin typeface="Arial" pitchFamily="34" charset="0"/>
              </a:rPr>
              <a:t>	Классификация машин для </a:t>
            </a:r>
            <a:r>
              <a:rPr lang="ru-RU" i="1" dirty="0" smtClean="0">
                <a:solidFill>
                  <a:srgbClr val="9933FF"/>
                </a:solidFill>
                <a:latin typeface="Arial" pitchFamily="34" charset="0"/>
              </a:rPr>
              <a:t>посева и посадки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9933FF"/>
              </a:solidFill>
              <a:effectLst/>
              <a:latin typeface="Arial" pitchFamily="34" charset="0"/>
            </a:endParaRPr>
          </a:p>
          <a:p>
            <a:pPr marL="457200" lvl="0" indent="-457200" algn="just">
              <a:buAutoNum type="arabicPeriod"/>
            </a:pPr>
            <a:r>
              <a:rPr lang="ru-RU" sz="2200" dirty="0" smtClean="0">
                <a:latin typeface="Arial" pitchFamily="34" charset="0"/>
              </a:rPr>
              <a:t>По назначению:	</a:t>
            </a:r>
            <a:r>
              <a:rPr lang="ru-RU" sz="2000" dirty="0" smtClean="0">
                <a:latin typeface="Arial" pitchFamily="34" charset="0"/>
              </a:rPr>
              <a:t>а) сеялки: зерновые, </a:t>
            </a:r>
            <a:endParaRPr kumimoji="0" lang="ru-RU" sz="2200" b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305800" cy="476672"/>
          </a:xfrm>
        </p:spPr>
        <p:txBody>
          <a:bodyPr>
            <a:normAutofit/>
          </a:bodyPr>
          <a:lstStyle/>
          <a:p>
            <a:pPr lvl="0" algn="ctr"/>
            <a:r>
              <a:rPr lang="ru-RU" sz="28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ВОПРОС № 2</a:t>
            </a:r>
            <a:endParaRPr lang="ru-RU" sz="2800" dirty="0"/>
          </a:p>
        </p:txBody>
      </p:sp>
      <p:pic>
        <p:nvPicPr>
          <p:cNvPr id="5" name="Picture 2" descr="СЕЯЛКА СЗ-3,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9246" y="1255197"/>
            <a:ext cx="4453234" cy="3431014"/>
          </a:xfrm>
          <a:prstGeom prst="rect">
            <a:avLst/>
          </a:prstGeom>
          <a:noFill/>
        </p:spPr>
      </p:pic>
      <p:pic>
        <p:nvPicPr>
          <p:cNvPr id="6" name="Picture 4" descr="СЕЯЛКА СЗА-3,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4454924" cy="331236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4653136"/>
            <a:ext cx="8604448" cy="206210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1600" dirty="0" smtClean="0">
                <a:solidFill>
                  <a:srgbClr val="FFC000"/>
                </a:solidFill>
              </a:rPr>
              <a:t>Сеялка СЗ-3,6 состоит из следующих узлов:</a:t>
            </a:r>
          </a:p>
          <a:p>
            <a:pPr>
              <a:buFont typeface="+mj-lt"/>
              <a:buAutoNum type="arabicPeriod"/>
            </a:pPr>
            <a:r>
              <a:rPr lang="ru-RU" sz="1600" dirty="0" smtClean="0">
                <a:solidFill>
                  <a:srgbClr val="FFC000"/>
                </a:solidFill>
              </a:rPr>
              <a:t>Бункер - 2 шт.</a:t>
            </a:r>
          </a:p>
          <a:p>
            <a:pPr>
              <a:buFont typeface="+mj-lt"/>
              <a:buAutoNum type="arabicPeriod"/>
            </a:pPr>
            <a:r>
              <a:rPr lang="ru-RU" sz="1600" dirty="0" err="1" smtClean="0">
                <a:solidFill>
                  <a:srgbClr val="FFC000"/>
                </a:solidFill>
              </a:rPr>
              <a:t>Семявысевающий</a:t>
            </a:r>
            <a:r>
              <a:rPr lang="ru-RU" sz="1600" dirty="0" smtClean="0">
                <a:solidFill>
                  <a:srgbClr val="FFC000"/>
                </a:solidFill>
              </a:rPr>
              <a:t> аппарат —24 шт.</a:t>
            </a:r>
          </a:p>
          <a:p>
            <a:pPr>
              <a:buFont typeface="+mj-lt"/>
              <a:buAutoNum type="arabicPeriod"/>
            </a:pPr>
            <a:r>
              <a:rPr lang="ru-RU" sz="1600" dirty="0" smtClean="0">
                <a:solidFill>
                  <a:srgbClr val="FFC000"/>
                </a:solidFill>
              </a:rPr>
              <a:t>Туковысевающий аппарат —24 шт.</a:t>
            </a:r>
          </a:p>
          <a:p>
            <a:pPr>
              <a:buFont typeface="+mj-lt"/>
              <a:buAutoNum type="arabicPeriod"/>
            </a:pPr>
            <a:r>
              <a:rPr lang="ru-RU" sz="1600" dirty="0" err="1" smtClean="0">
                <a:solidFill>
                  <a:srgbClr val="FFC000"/>
                </a:solidFill>
              </a:rPr>
              <a:t>Семятукопровод</a:t>
            </a:r>
            <a:r>
              <a:rPr lang="ru-RU" sz="1600" dirty="0" smtClean="0">
                <a:solidFill>
                  <a:srgbClr val="FFC000"/>
                </a:solidFill>
              </a:rPr>
              <a:t> —24 шт.</a:t>
            </a:r>
          </a:p>
          <a:p>
            <a:pPr>
              <a:buFont typeface="+mj-lt"/>
              <a:buAutoNum type="arabicPeriod"/>
            </a:pPr>
            <a:r>
              <a:rPr lang="ru-RU" sz="1600" dirty="0" smtClean="0">
                <a:solidFill>
                  <a:srgbClr val="FFC000"/>
                </a:solidFill>
              </a:rPr>
              <a:t>Сошник (дисковый, анкерный) – 24 шт.</a:t>
            </a:r>
          </a:p>
          <a:p>
            <a:pPr>
              <a:buFont typeface="+mj-lt"/>
              <a:buAutoNum type="arabicPeriod"/>
            </a:pPr>
            <a:r>
              <a:rPr lang="ru-RU" sz="1600" dirty="0" err="1" smtClean="0">
                <a:solidFill>
                  <a:srgbClr val="FFC000"/>
                </a:solidFill>
              </a:rPr>
              <a:t>Загортач</a:t>
            </a:r>
            <a:r>
              <a:rPr lang="ru-RU" sz="1600" dirty="0" smtClean="0">
                <a:solidFill>
                  <a:srgbClr val="FFC000"/>
                </a:solidFill>
              </a:rPr>
              <a:t> —25 шт.</a:t>
            </a:r>
          </a:p>
          <a:p>
            <a:pPr>
              <a:buFont typeface="+mj-lt"/>
              <a:buAutoNum type="arabicPeriod" startAt="7"/>
            </a:pPr>
            <a:r>
              <a:rPr lang="ru-RU" sz="1600" dirty="0" smtClean="0">
                <a:solidFill>
                  <a:srgbClr val="FFC000"/>
                </a:solidFill>
              </a:rPr>
              <a:t>Шлейф (цепной или из 6 легких посевных </a:t>
            </a:r>
            <a:r>
              <a:rPr lang="ru-RU" sz="1600" dirty="0" err="1" smtClean="0">
                <a:solidFill>
                  <a:srgbClr val="FFC000"/>
                </a:solidFill>
              </a:rPr>
              <a:t>боронок</a:t>
            </a:r>
            <a:r>
              <a:rPr lang="ru-RU" sz="1600" dirty="0" smtClean="0">
                <a:solidFill>
                  <a:srgbClr val="FFC000"/>
                </a:solidFill>
              </a:rPr>
              <a:t>)</a:t>
            </a:r>
          </a:p>
          <a:p>
            <a:pPr>
              <a:buFont typeface="+mj-lt"/>
              <a:buAutoNum type="arabicPeriod" startAt="7"/>
            </a:pPr>
            <a:r>
              <a:rPr lang="ru-RU" sz="1600" dirty="0" err="1" smtClean="0">
                <a:solidFill>
                  <a:srgbClr val="FFC000"/>
                </a:solidFill>
              </a:rPr>
              <a:t>Опорноприводное</a:t>
            </a:r>
            <a:r>
              <a:rPr lang="ru-RU" sz="1600" dirty="0" smtClean="0">
                <a:solidFill>
                  <a:srgbClr val="FFC000"/>
                </a:solidFill>
              </a:rPr>
              <a:t> колесо —2 шт.</a:t>
            </a:r>
          </a:p>
          <a:p>
            <a:pPr>
              <a:buFont typeface="+mj-lt"/>
              <a:buAutoNum type="arabicPeriod" startAt="7"/>
            </a:pPr>
            <a:r>
              <a:rPr lang="ru-RU" sz="1600" dirty="0" smtClean="0">
                <a:solidFill>
                  <a:srgbClr val="FFC000"/>
                </a:solidFill>
              </a:rPr>
              <a:t>Механизм привода</a:t>
            </a:r>
          </a:p>
          <a:p>
            <a:pPr>
              <a:buFont typeface="+mj-lt"/>
              <a:buAutoNum type="arabicPeriod" startAt="7"/>
            </a:pPr>
            <a:r>
              <a:rPr lang="ru-RU" sz="1600" dirty="0" smtClean="0">
                <a:solidFill>
                  <a:srgbClr val="FFC000"/>
                </a:solidFill>
              </a:rPr>
              <a:t>Механизм подъема сошников</a:t>
            </a:r>
          </a:p>
          <a:p>
            <a:pPr>
              <a:buFont typeface="+mj-lt"/>
              <a:buAutoNum type="arabicPeriod" startAt="7"/>
            </a:pPr>
            <a:r>
              <a:rPr lang="ru-RU" sz="1600" dirty="0" smtClean="0">
                <a:solidFill>
                  <a:srgbClr val="FFC000"/>
                </a:solidFill>
              </a:rPr>
              <a:t>Прицепное устройство</a:t>
            </a:r>
          </a:p>
          <a:p>
            <a:pPr>
              <a:buFont typeface="+mj-lt"/>
              <a:buAutoNum type="arabicPeriod" startAt="7"/>
            </a:pPr>
            <a:r>
              <a:rPr lang="ru-RU" sz="1600" dirty="0" smtClean="0">
                <a:solidFill>
                  <a:srgbClr val="FFC000"/>
                </a:solidFill>
              </a:rPr>
              <a:t>Подножная доска с поручнем</a:t>
            </a:r>
          </a:p>
          <a:p>
            <a:pPr>
              <a:buFont typeface="+mj-lt"/>
              <a:buAutoNum type="arabicPeriod" startAt="7"/>
            </a:pPr>
            <a:r>
              <a:rPr lang="ru-RU" sz="1600" dirty="0" smtClean="0">
                <a:solidFill>
                  <a:srgbClr val="FFC000"/>
                </a:solidFill>
              </a:rPr>
              <a:t>Рама</a:t>
            </a:r>
          </a:p>
          <a:p>
            <a:pPr>
              <a:buFont typeface="+mj-lt"/>
              <a:buAutoNum type="arabicPeriod" startAt="7"/>
            </a:pPr>
            <a:r>
              <a:rPr lang="ru-RU" sz="1600" dirty="0" smtClean="0">
                <a:solidFill>
                  <a:srgbClr val="FFC000"/>
                </a:solidFill>
              </a:rPr>
              <a:t>Маркер —2 шт.</a:t>
            </a:r>
            <a:endParaRPr lang="ru-RU" sz="16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Механическая сеялка D9-60 Super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t="13795" r="3852" b="4812"/>
          <a:stretch>
            <a:fillRect/>
          </a:stretch>
        </p:blipFill>
        <p:spPr bwMode="auto">
          <a:xfrm>
            <a:off x="179512" y="1124744"/>
            <a:ext cx="734481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Механическая сеялка D9-60 Super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32514" r="30723" b="92247"/>
          <a:stretch>
            <a:fillRect/>
          </a:stretch>
        </p:blipFill>
        <p:spPr bwMode="auto">
          <a:xfrm>
            <a:off x="2267744" y="1628800"/>
            <a:ext cx="2808312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5212</TotalTime>
  <Words>1104</Words>
  <Application>Microsoft Office PowerPoint</Application>
  <PresentationFormat>Экран (4:3)</PresentationFormat>
  <Paragraphs>221</Paragraphs>
  <Slides>32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ТЕМА: Машины для посева и посадки</vt:lpstr>
      <vt:lpstr>ВОПРОС № 1</vt:lpstr>
      <vt:lpstr>Слайд 3</vt:lpstr>
      <vt:lpstr>Слайд 4</vt:lpstr>
      <vt:lpstr>Слайд 5</vt:lpstr>
      <vt:lpstr>Слайд 6</vt:lpstr>
      <vt:lpstr>Слайд 7</vt:lpstr>
      <vt:lpstr>ВОПРОС № 2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КГМУ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Учебная часть</dc:creator>
  <cp:lastModifiedBy>User</cp:lastModifiedBy>
  <cp:revision>430</cp:revision>
  <dcterms:created xsi:type="dcterms:W3CDTF">2005-10-14T10:01:51Z</dcterms:created>
  <dcterms:modified xsi:type="dcterms:W3CDTF">2012-10-28T17:28:56Z</dcterms:modified>
</cp:coreProperties>
</file>