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8" r:id="rId4"/>
    <p:sldId id="260" r:id="rId5"/>
    <p:sldId id="261" r:id="rId6"/>
    <p:sldId id="271" r:id="rId7"/>
    <p:sldId id="272" r:id="rId8"/>
    <p:sldId id="273" r:id="rId9"/>
    <p:sldId id="274" r:id="rId10"/>
    <p:sldId id="275" r:id="rId11"/>
    <p:sldId id="262" r:id="rId12"/>
    <p:sldId id="263" r:id="rId13"/>
    <p:sldId id="265" r:id="rId14"/>
    <p:sldId id="277" r:id="rId15"/>
    <p:sldId id="266" r:id="rId16"/>
    <p:sldId id="278" r:id="rId17"/>
    <p:sldId id="276" r:id="rId18"/>
    <p:sldId id="279" r:id="rId19"/>
    <p:sldId id="267" r:id="rId20"/>
    <p:sldId id="268" r:id="rId21"/>
    <p:sldId id="269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26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548680"/>
            <a:ext cx="7772400" cy="4267200"/>
          </a:xfrm>
        </p:spPr>
        <p:txBody>
          <a:bodyPr/>
          <a:lstStyle/>
          <a:p>
            <a:r>
              <a:rPr lang="ru-RU" dirty="0" smtClean="0"/>
              <a:t>Основы общей терапии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0932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Контроль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Регулярные обследования — лабораторные анализы играют важную роль в мониторинге эффективности лечения и позволяют своевременно корректировать терапию. </a:t>
            </a:r>
          </a:p>
          <a:p>
            <a:r>
              <a:rPr lang="ru-RU" dirty="0"/>
              <a:t>Коррекция протокола лечения — если в процессе терапии возникают непредсказуемые и тяжёлые побочные реакции, ветеринарный специалист корректирует протокол — это может касаться выбора лекарственных средств, дозировок или режима их введения. </a:t>
            </a:r>
          </a:p>
          <a:p>
            <a:r>
              <a:rPr lang="ru-RU" dirty="0"/>
              <a:t>Учёт побочных действий препаратов — если они имели место, в истории болезни описывают и объясняют причины отмены или замены препаратов, изменения диеты и режима содержания.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8715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Методы терапии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683568" y="1600200"/>
            <a:ext cx="8003232" cy="4525963"/>
          </a:xfrm>
        </p:spPr>
        <p:txBody>
          <a:bodyPr/>
          <a:lstStyle/>
          <a:p>
            <a:r>
              <a:rPr lang="ru-RU" dirty="0"/>
              <a:t>Основными методами терапии являются: диетотерапия, фармакотерапия (этиотропная, патогенетическая и др.), фитотерапия, рефлексотерапия, физиотерапия.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5371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404664"/>
            <a:ext cx="8013576" cy="1096144"/>
          </a:xfrm>
        </p:spPr>
        <p:txBody>
          <a:bodyPr/>
          <a:lstStyle/>
          <a:p>
            <a:r>
              <a:rPr lang="ru-RU" dirty="0"/>
              <a:t>Диетотерапия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772816"/>
            <a:ext cx="8208912" cy="46085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400" dirty="0"/>
              <a:t>Успех лечения во многом определяют диета и режим кормления. Больным животным назначают легкоусвояемые доброкачественные корма с учетом биологического вида, возраста и характера заболевания. Для взрослого крупного рогатого скота в рацион входят следующие диетические корма: в стойловый период хорошее мягкое сено из разнотравья, сенная резка, ячменная, овсяная дерть, кормовые корнеплоды, болтушка из отрубей; в летний период — зеленые корма, сено естественной сушки, концентраты из злаковых культур. Эти корма, введенные в рационы в правильных соотношениях, способствуют нормализации моторики </a:t>
            </a:r>
            <a:r>
              <a:rPr lang="ru-RU" sz="1400" dirty="0" err="1"/>
              <a:t>преджелудков</a:t>
            </a:r>
            <a:r>
              <a:rPr lang="ru-RU" sz="1400" dirty="0"/>
              <a:t>, кишечника и процессов пищеварения.</a:t>
            </a:r>
          </a:p>
          <a:p>
            <a:pPr marL="0" indent="0">
              <a:buNone/>
            </a:pPr>
            <a:r>
              <a:rPr lang="ru-RU" sz="1400" dirty="0" smtClean="0"/>
              <a:t>Для </a:t>
            </a:r>
            <a:r>
              <a:rPr lang="ru-RU" sz="1400" dirty="0"/>
              <a:t>молодняка крупного рогатого скота молочного периода основными диетическими кормами служат ацидофильное молоко, отвар льняного семени, рисовый отвар, овсяный кисель. В более старшем возрасте назначают болтушку из отрубей, ячменной, овсяной дерти, хорошее мягкое сено, молоко, свежее обезжиренное молоко. Для овец и коз используют в хорошее сено, зеленые корма, злаковые концентраты. Для лошадей — хорошее мягкое сено, овес, болтушку из отрубей. Для взрослых свиней — мешанки из вареного картофеля, концентратов, травяной муки, зеленые корма. Для собак и пушных зверей — свежий мясной фарш, сырую печень, мясной бульон, супы, кисели, овсяную кашу, творог, молоко, тертые яблоки. Для птиц — каши пшенную, овсяную, свежую зелень, творог, простоквашу, молочную сыворотку, вареные яйца.</a:t>
            </a:r>
          </a:p>
          <a:p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850160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51520" y="-315416"/>
            <a:ext cx="4824536" cy="1800200"/>
          </a:xfrm>
        </p:spPr>
        <p:txBody>
          <a:bodyPr/>
          <a:lstStyle/>
          <a:p>
            <a:r>
              <a:rPr lang="ru-RU" dirty="0" smtClean="0"/>
              <a:t>Диетотерапия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13"/>
          </p:nvPr>
        </p:nvSpPr>
        <p:spPr>
          <a:xfrm>
            <a:off x="107504" y="2348880"/>
            <a:ext cx="8856984" cy="406104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000" dirty="0" smtClean="0"/>
              <a:t>Рационы обогащают </a:t>
            </a:r>
            <a:r>
              <a:rPr lang="ru-RU" sz="2000" dirty="0"/>
              <a:t>витаминами, вводят добавки </a:t>
            </a:r>
            <a:r>
              <a:rPr lang="ru-RU" sz="2000" dirty="0" smtClean="0"/>
              <a:t>аминокислот</a:t>
            </a:r>
            <a:r>
              <a:rPr lang="ru-RU" sz="2000" dirty="0"/>
              <a:t>, макро- и микроэлементов, ферментные препараты, вкусовые добавки. Для лучшей </a:t>
            </a:r>
            <a:r>
              <a:rPr lang="ru-RU" sz="2000" dirty="0" err="1"/>
              <a:t>поедаемости</a:t>
            </a:r>
            <a:r>
              <a:rPr lang="ru-RU" sz="2000" dirty="0"/>
              <a:t> кормов и усвояемости питательных веществ прибегают к проращиванию, поджариванию, размачиванию зерна, </a:t>
            </a:r>
            <a:r>
              <a:rPr lang="ru-RU" sz="2000" dirty="0" err="1"/>
              <a:t>осоложению</a:t>
            </a:r>
            <a:r>
              <a:rPr lang="ru-RU" sz="2000" dirty="0"/>
              <a:t>, дрожжеванию и другим методам их подготовки.</a:t>
            </a:r>
          </a:p>
          <a:p>
            <a:pPr marL="0" indent="0" algn="just">
              <a:buNone/>
            </a:pPr>
            <a:r>
              <a:rPr lang="ru-RU" sz="2000" dirty="0" smtClean="0"/>
              <a:t>Кормят </a:t>
            </a:r>
            <a:r>
              <a:rPr lang="ru-RU" sz="2000" dirty="0"/>
              <a:t>больных животных небольшими порциями 4...5 раз в сутки. При назначении голодной или полуголодной диеты не ограничивают норму питьевой воды. На режиме полного голодания выдерживают животное 1...2 суток, что способствует разгрузке желудочно-кишечного тракта и облегчает работу почек, сердца и других органов. На полуголодной диете обычно выдерживают 2...3 суток при переходе с голодной на обычный рацион питания.</a:t>
            </a:r>
          </a:p>
          <a:p>
            <a:endParaRPr lang="ru-RU" sz="2000" dirty="0"/>
          </a:p>
          <a:p>
            <a:endParaRPr lang="ru-RU" sz="1100" dirty="0"/>
          </a:p>
        </p:txBody>
      </p:sp>
      <p:sp>
        <p:nvSpPr>
          <p:cNvPr id="2" name="Объект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9447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>
              <a:buNone/>
            </a:pPr>
            <a:r>
              <a:rPr lang="ru-RU" sz="2000" dirty="0">
                <a:solidFill>
                  <a:prstClr val="black">
                    <a:lumMod val="50000"/>
                    <a:lumOff val="50000"/>
                  </a:prstClr>
                </a:solidFill>
              </a:rPr>
              <a:t>Больным животным в зависимости от вида при воспалении желудочно-кишечного тракта назначают свежее молоко, простоквашу, овсяный и рисовый кисели, отвары из льна, мясные бульоны, вареный картофель, болтушку из отрубей, мягкое сено. При поражениях печени жвачным вволю скармливают хорошее сено, сенную резку, злаковые концентраты; плотоядным (собаки и пушные звери) — свежее мясо, творог, каши; свиньям — мешанки из вареного картофеля, свеклу, концентраты, свежее обезжиренное молоко. В рацион обязательно вводят витаминные препараты. При болезнях почек ограничивают потребление поваренной соли. При болезнях обмена веществ используют естественные корма, средства химического и микробиологического синтеза, специальные добавки.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11103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-243408"/>
            <a:ext cx="7992888" cy="1224136"/>
          </a:xfrm>
        </p:spPr>
        <p:txBody>
          <a:bodyPr/>
          <a:lstStyle/>
          <a:p>
            <a:r>
              <a:rPr lang="ru-RU" dirty="0" smtClean="0"/>
              <a:t>Фармакотерапия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80728"/>
            <a:ext cx="8568952" cy="547260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000" dirty="0"/>
              <a:t>Фармакотерапия. Для лечения животных применяют лекарственные средства различного фармакологического действия. По их воздействию на организм выделяют: этиотропную терапию, неспецифическую стимулирующую </a:t>
            </a:r>
            <a:r>
              <a:rPr lang="ru-RU" sz="2000" dirty="0" smtClean="0"/>
              <a:t>терапию, патогенетическую </a:t>
            </a:r>
            <a:r>
              <a:rPr lang="ru-RU" sz="2000" dirty="0"/>
              <a:t>терапию, терапию, регулирующую нервно-трофическую </a:t>
            </a:r>
            <a:r>
              <a:rPr lang="ru-RU" sz="2000" dirty="0" smtClean="0"/>
              <a:t>функцию</a:t>
            </a:r>
            <a:r>
              <a:rPr lang="ru-RU" sz="2000" dirty="0"/>
              <a:t>.</a:t>
            </a:r>
          </a:p>
          <a:p>
            <a:pPr algn="just"/>
            <a:r>
              <a:rPr lang="ru-RU" sz="2000" b="1" dirty="0"/>
              <a:t>Этиотропная терапия</a:t>
            </a:r>
            <a:r>
              <a:rPr lang="ru-RU" sz="2000" dirty="0"/>
              <a:t>, ее средства. Наиболее действенная форма терапии и она направлена на устранение основной причины болезни: уничтожение в организме больного животного возбудителей инфекционных или инвазионных болезней, подавление условно патогенной и патогенной микрофлоры, нейтрализацию ядов. К средствам этиотропной терапии относят: антибиотики, сульфаниламидные и </a:t>
            </a:r>
            <a:r>
              <a:rPr lang="ru-RU" sz="2000" dirty="0" err="1"/>
              <a:t>нитрофурановые</a:t>
            </a:r>
            <a:r>
              <a:rPr lang="ru-RU" sz="2000" dirty="0"/>
              <a:t> препараты, </a:t>
            </a:r>
            <a:r>
              <a:rPr lang="ru-RU" sz="2000" dirty="0" err="1"/>
              <a:t>кокцидиостатики</a:t>
            </a:r>
            <a:r>
              <a:rPr lang="ru-RU" sz="2000" dirty="0"/>
              <a:t>, </a:t>
            </a:r>
            <a:r>
              <a:rPr lang="ru-RU" sz="2000" dirty="0" err="1"/>
              <a:t>антигельминтики</a:t>
            </a:r>
            <a:r>
              <a:rPr lang="ru-RU" sz="2000" dirty="0"/>
              <a:t>, антидоты, специфические сыворотки, бактериофаги, интерфероны, </a:t>
            </a:r>
            <a:r>
              <a:rPr lang="ru-RU" sz="2000" dirty="0" err="1"/>
              <a:t>пробиотики</a:t>
            </a:r>
            <a:r>
              <a:rPr lang="ru-RU" sz="2000" dirty="0"/>
              <a:t> (</a:t>
            </a:r>
            <a:r>
              <a:rPr lang="ru-RU" sz="2000" dirty="0" err="1"/>
              <a:t>бифидумбактерин</a:t>
            </a:r>
            <a:r>
              <a:rPr lang="ru-RU" sz="2000" dirty="0"/>
              <a:t>, ацидофилин, </a:t>
            </a:r>
            <a:r>
              <a:rPr lang="ru-RU" sz="2000" dirty="0" err="1"/>
              <a:t>иропиовит</a:t>
            </a:r>
            <a:r>
              <a:rPr lang="ru-RU" sz="2000" dirty="0"/>
              <a:t>, </a:t>
            </a:r>
            <a:r>
              <a:rPr lang="ru-RU" sz="2000" dirty="0" err="1"/>
              <a:t>пропиоцид</a:t>
            </a:r>
            <a:r>
              <a:rPr lang="ru-RU" sz="2000" dirty="0"/>
              <a:t>, </a:t>
            </a:r>
            <a:r>
              <a:rPr lang="ru-RU" sz="2000" dirty="0" err="1"/>
              <a:t>бифилакт</a:t>
            </a:r>
            <a:r>
              <a:rPr lang="ru-RU" sz="2000" dirty="0"/>
              <a:t>, </a:t>
            </a:r>
            <a:r>
              <a:rPr lang="ru-RU" sz="2000" dirty="0" err="1"/>
              <a:t>лактобактерин</a:t>
            </a:r>
            <a:r>
              <a:rPr lang="ru-RU" sz="2000" dirty="0" smtClean="0"/>
              <a:t>).</a:t>
            </a:r>
            <a:endParaRPr lang="ru-RU" sz="2000" dirty="0"/>
          </a:p>
          <a:p>
            <a:pPr algn="just"/>
            <a:r>
              <a:rPr lang="ru-RU" sz="2000" dirty="0" smtClean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058283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4525963"/>
          </a:xfrm>
        </p:spPr>
        <p:txBody>
          <a:bodyPr>
            <a:noAutofit/>
          </a:bodyPr>
          <a:lstStyle/>
          <a:p>
            <a:pPr algn="just"/>
            <a:r>
              <a:rPr lang="ru-RU" sz="2000" b="1" dirty="0">
                <a:solidFill>
                  <a:prstClr val="black">
                    <a:lumMod val="50000"/>
                    <a:lumOff val="50000"/>
                  </a:prstClr>
                </a:solidFill>
              </a:rPr>
              <a:t>Неспецифическая стимулирующая терапия</a:t>
            </a:r>
            <a:r>
              <a:rPr lang="ru-RU" sz="2000" dirty="0">
                <a:solidFill>
                  <a:prstClr val="black">
                    <a:lumMod val="50000"/>
                    <a:lumOff val="50000"/>
                  </a:prstClr>
                </a:solidFill>
              </a:rPr>
              <a:t>. Воздействие на организм средствами, повышающими его естественную (природную) резистентность. К ним относят иммунные стимуляторы (</a:t>
            </a:r>
            <a:r>
              <a:rPr lang="ru-RU" sz="2000" dirty="0" err="1">
                <a:solidFill>
                  <a:prstClr val="black">
                    <a:lumMod val="50000"/>
                    <a:lumOff val="50000"/>
                  </a:prstClr>
                </a:solidFill>
              </a:rPr>
              <a:t>цитомидины</a:t>
            </a:r>
            <a:r>
              <a:rPr lang="ru-RU" sz="2000" dirty="0">
                <a:solidFill>
                  <a:prstClr val="black">
                    <a:lumMod val="50000"/>
                    <a:lumOff val="50000"/>
                  </a:prstClr>
                </a:solidFill>
              </a:rPr>
              <a:t>, </a:t>
            </a:r>
            <a:r>
              <a:rPr lang="ru-RU" sz="2000" dirty="0" err="1">
                <a:solidFill>
                  <a:prstClr val="black">
                    <a:lumMod val="50000"/>
                    <a:lumOff val="50000"/>
                  </a:prstClr>
                </a:solidFill>
              </a:rPr>
              <a:t>тималин</a:t>
            </a:r>
            <a:r>
              <a:rPr lang="ru-RU" sz="2000" dirty="0">
                <a:solidFill>
                  <a:prstClr val="black">
                    <a:lumMod val="50000"/>
                    <a:lumOff val="50000"/>
                  </a:prstClr>
                </a:solidFill>
              </a:rPr>
              <a:t>, </a:t>
            </a:r>
            <a:r>
              <a:rPr lang="ru-RU" sz="2000" dirty="0" err="1">
                <a:solidFill>
                  <a:prstClr val="black">
                    <a:lumMod val="50000"/>
                    <a:lumOff val="50000"/>
                  </a:prstClr>
                </a:solidFill>
              </a:rPr>
              <a:t>дастим</a:t>
            </a:r>
            <a:r>
              <a:rPr lang="ru-RU" sz="2000" dirty="0">
                <a:solidFill>
                  <a:prstClr val="black">
                    <a:lumMod val="50000"/>
                    <a:lumOff val="50000"/>
                  </a:prstClr>
                </a:solidFill>
              </a:rPr>
              <a:t>, </a:t>
            </a:r>
            <a:r>
              <a:rPr lang="ru-RU" sz="2000" dirty="0" err="1">
                <a:solidFill>
                  <a:prstClr val="black">
                    <a:lumMod val="50000"/>
                    <a:lumOff val="50000"/>
                  </a:prstClr>
                </a:solidFill>
              </a:rPr>
              <a:t>нуклеонат</a:t>
            </a:r>
            <a:r>
              <a:rPr lang="ru-RU" sz="2000" dirty="0">
                <a:solidFill>
                  <a:prstClr val="black">
                    <a:lumMod val="50000"/>
                    <a:lumOff val="50000"/>
                  </a:prstClr>
                </a:solidFill>
              </a:rPr>
              <a:t> натрия, лизоцим), кровь (аутогемотерапия, </a:t>
            </a:r>
            <a:r>
              <a:rPr lang="ru-RU" sz="2000" dirty="0" err="1">
                <a:solidFill>
                  <a:prstClr val="black">
                    <a:lumMod val="50000"/>
                    <a:lumOff val="50000"/>
                  </a:prstClr>
                </a:solidFill>
              </a:rPr>
              <a:t>гетерогемотерапия</a:t>
            </a:r>
            <a:r>
              <a:rPr lang="ru-RU" sz="2000" dirty="0">
                <a:solidFill>
                  <a:prstClr val="black">
                    <a:lumMod val="50000"/>
                    <a:lumOff val="50000"/>
                  </a:prstClr>
                </a:solidFill>
              </a:rPr>
              <a:t>), молозиво и молоко (</a:t>
            </a:r>
            <a:r>
              <a:rPr lang="ru-RU" sz="2000" dirty="0" err="1">
                <a:solidFill>
                  <a:prstClr val="black">
                    <a:lumMod val="50000"/>
                    <a:lumOff val="50000"/>
                  </a:prstClr>
                </a:solidFill>
              </a:rPr>
              <a:t>лактотерапия</a:t>
            </a:r>
            <a:r>
              <a:rPr lang="ru-RU" sz="2000" dirty="0">
                <a:solidFill>
                  <a:prstClr val="black">
                    <a:lumMod val="50000"/>
                    <a:lumOff val="50000"/>
                  </a:prstClr>
                </a:solidFill>
              </a:rPr>
              <a:t>), </a:t>
            </a:r>
            <a:r>
              <a:rPr lang="ru-RU" sz="2000" dirty="0" err="1">
                <a:solidFill>
                  <a:prstClr val="black">
                    <a:lumMod val="50000"/>
                    <a:lumOff val="50000"/>
                  </a:prstClr>
                </a:solidFill>
              </a:rPr>
              <a:t>гидролизаты</a:t>
            </a:r>
            <a:r>
              <a:rPr lang="ru-RU" sz="2000" dirty="0">
                <a:solidFill>
                  <a:prstClr val="black">
                    <a:lumMod val="50000"/>
                    <a:lumOff val="50000"/>
                  </a:prstClr>
                </a:solidFill>
              </a:rPr>
              <a:t> (</a:t>
            </a:r>
            <a:r>
              <a:rPr lang="ru-RU" sz="2000" dirty="0" err="1">
                <a:solidFill>
                  <a:prstClr val="black">
                    <a:lumMod val="50000"/>
                    <a:lumOff val="50000"/>
                  </a:prstClr>
                </a:solidFill>
              </a:rPr>
              <a:t>гидролизин</a:t>
            </a:r>
            <a:r>
              <a:rPr lang="ru-RU" sz="2000" dirty="0">
                <a:solidFill>
                  <a:prstClr val="black">
                    <a:lumMod val="50000"/>
                    <a:lumOff val="50000"/>
                  </a:prstClr>
                </a:solidFill>
              </a:rPr>
              <a:t> Л-103, </a:t>
            </a:r>
            <a:r>
              <a:rPr lang="ru-RU" sz="2000" dirty="0" err="1">
                <a:solidFill>
                  <a:prstClr val="black">
                    <a:lumMod val="50000"/>
                    <a:lumOff val="50000"/>
                  </a:prstClr>
                </a:solidFill>
              </a:rPr>
              <a:t>аминопептид</a:t>
            </a:r>
            <a:r>
              <a:rPr lang="ru-RU" sz="2000" dirty="0">
                <a:solidFill>
                  <a:prstClr val="black">
                    <a:lumMod val="50000"/>
                    <a:lumOff val="50000"/>
                  </a:prstClr>
                </a:solidFill>
              </a:rPr>
              <a:t>, </a:t>
            </a:r>
            <a:r>
              <a:rPr lang="ru-RU" sz="2000" dirty="0" err="1">
                <a:solidFill>
                  <a:prstClr val="black">
                    <a:lumMod val="50000"/>
                    <a:lumOff val="50000"/>
                  </a:prstClr>
                </a:solidFill>
              </a:rPr>
              <a:t>гемолизат</a:t>
            </a:r>
            <a:r>
              <a:rPr lang="ru-RU" sz="2000" dirty="0">
                <a:solidFill>
                  <a:prstClr val="black">
                    <a:lumMod val="50000"/>
                    <a:lumOff val="50000"/>
                  </a:prstClr>
                </a:solidFill>
              </a:rPr>
              <a:t>), тканевые препараты (экстракт алоэ, антисептик-стимулятор </a:t>
            </a:r>
            <a:r>
              <a:rPr lang="ru-RU" sz="2000" dirty="0" err="1">
                <a:solidFill>
                  <a:prstClr val="black">
                    <a:lumMod val="50000"/>
                    <a:lumOff val="50000"/>
                  </a:prstClr>
                </a:solidFill>
              </a:rPr>
              <a:t>Дорогова</a:t>
            </a:r>
            <a:r>
              <a:rPr lang="ru-RU" sz="2000" dirty="0">
                <a:solidFill>
                  <a:prstClr val="black">
                    <a:lumMod val="50000"/>
                    <a:lumOff val="50000"/>
                  </a:prstClr>
                </a:solidFill>
              </a:rPr>
              <a:t> — АСД). Средства неспецифической стимулирующей терапии применяют при иммунных дефицитах, подостром и хроническом бронхитах, бронхопневмонии, анемии, синдроме диареи у молодняка, долго не заживающих ранах, дерматитах, гипотрофии яичников, атонии матки, эндометрите. Нецелесообразно их применение при истощении, отсутствии каких-либо компенсаторных возможностей в организме, выраженной почечной, печеночной, сердечно-сосудистой недостаточности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9933263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980728"/>
            <a:ext cx="8579296" cy="5145435"/>
          </a:xfrm>
        </p:spPr>
        <p:txBody>
          <a:bodyPr>
            <a:noAutofit/>
          </a:bodyPr>
          <a:lstStyle/>
          <a:p>
            <a:pPr algn="just"/>
            <a:r>
              <a:rPr lang="ru-RU" sz="2000" b="1" dirty="0"/>
              <a:t>Патогенетическая терапия</a:t>
            </a:r>
            <a:r>
              <a:rPr lang="ru-RU" sz="2000" dirty="0"/>
              <a:t>, ее средства. Основной вид терапии при внутренних незаразных болезнях и она направлена на коррекцию патогенеза болезни, нормализацию обмена веществ, восстановление нарушенных функций органов и систем. К средствам патогенетической терапии относят сахара, витамины, макро- и микроэлементы, гормоны, ферменты; препараты нуклеотидов (</a:t>
            </a:r>
            <a:r>
              <a:rPr lang="ru-RU" sz="2000" dirty="0" err="1"/>
              <a:t>рибоксин</a:t>
            </a:r>
            <a:r>
              <a:rPr lang="ru-RU" sz="2000" dirty="0"/>
              <a:t>, калия </a:t>
            </a:r>
            <a:r>
              <a:rPr lang="ru-RU" sz="2000" dirty="0" err="1"/>
              <a:t>оротат</a:t>
            </a:r>
            <a:r>
              <a:rPr lang="ru-RU" sz="2000" dirty="0"/>
              <a:t>), железа (</a:t>
            </a:r>
            <a:r>
              <a:rPr lang="ru-RU" sz="2000" dirty="0" err="1"/>
              <a:t>ферроглюкин</a:t>
            </a:r>
            <a:r>
              <a:rPr lang="ru-RU" sz="2000" dirty="0"/>
              <a:t>, </a:t>
            </a:r>
            <a:r>
              <a:rPr lang="ru-RU" sz="2000" dirty="0" err="1"/>
              <a:t>железоглицерофосфат</a:t>
            </a:r>
            <a:r>
              <a:rPr lang="ru-RU" sz="2000" dirty="0"/>
              <a:t>), кальция, магния, фосфора (кальция хлорид, магния сульфат, </a:t>
            </a:r>
            <a:r>
              <a:rPr lang="ru-RU" sz="2000" dirty="0" err="1"/>
              <a:t>фосфасан</a:t>
            </a:r>
            <a:r>
              <a:rPr lang="ru-RU" sz="2000" dirty="0"/>
              <a:t>); желчегонные средства и </a:t>
            </a:r>
            <a:r>
              <a:rPr lang="ru-RU" sz="2000" dirty="0" err="1"/>
              <a:t>гепатопротекторы</a:t>
            </a:r>
            <a:r>
              <a:rPr lang="ru-RU" sz="2000" dirty="0"/>
              <a:t> (</a:t>
            </a:r>
            <a:r>
              <a:rPr lang="ru-RU" sz="2000" dirty="0" err="1"/>
              <a:t>холензим</a:t>
            </a:r>
            <a:r>
              <a:rPr lang="ru-RU" sz="2000" dirty="0"/>
              <a:t>, </a:t>
            </a:r>
            <a:r>
              <a:rPr lang="ru-RU" sz="2000" dirty="0" err="1"/>
              <a:t>аллохол</a:t>
            </a:r>
            <a:r>
              <a:rPr lang="ru-RU" sz="2000" dirty="0"/>
              <a:t>, </a:t>
            </a:r>
            <a:r>
              <a:rPr lang="ru-RU" sz="2000" dirty="0" err="1"/>
              <a:t>липомид</a:t>
            </a:r>
            <a:r>
              <a:rPr lang="ru-RU" sz="2000" dirty="0"/>
              <a:t>, </a:t>
            </a:r>
            <a:r>
              <a:rPr lang="ru-RU" sz="2000" dirty="0" err="1"/>
              <a:t>эссенциале</a:t>
            </a:r>
            <a:r>
              <a:rPr lang="ru-RU" sz="2000" dirty="0"/>
              <a:t>); сердечно-сосудистые средства, диуретики; препараты, нормализующие </a:t>
            </a:r>
            <a:r>
              <a:rPr lang="ru-RU" sz="2000" dirty="0" err="1"/>
              <a:t>кислотноосновное</a:t>
            </a:r>
            <a:r>
              <a:rPr lang="ru-RU" sz="2000" dirty="0"/>
              <a:t> равновесие и водно-электролитный обмен, и многие другие. </a:t>
            </a:r>
            <a:endParaRPr lang="ru-RU" sz="1500" dirty="0"/>
          </a:p>
        </p:txBody>
      </p:sp>
    </p:spTree>
    <p:extLst>
      <p:ext uri="{BB962C8B-B14F-4D97-AF65-F5344CB8AC3E}">
        <p14:creationId xmlns:p14="http://schemas.microsoft.com/office/powerpoint/2010/main" val="1269485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ru-RU" sz="2000" dirty="0">
                <a:solidFill>
                  <a:prstClr val="black">
                    <a:lumMod val="50000"/>
                    <a:lumOff val="50000"/>
                  </a:prstClr>
                </a:solidFill>
              </a:rPr>
              <a:t>Все лекарственные средства в той или иной степени влияют на патогенетические звенья болезни, поэтому их можно отнести к средствам патогенетической терапии. Разновидностями патогенетической терапии являются симптоматическая (слабительные, отхаркивающие средства) и заместительная (витамины, гормоны, ферменты, макро- и микроэлементы).</a:t>
            </a:r>
          </a:p>
          <a:p>
            <a:pPr lvl="0" algn="just"/>
            <a:r>
              <a:rPr lang="ru-RU" sz="2000" b="1" dirty="0">
                <a:solidFill>
                  <a:prstClr val="black">
                    <a:lumMod val="50000"/>
                    <a:lumOff val="50000"/>
                  </a:prstClr>
                </a:solidFill>
              </a:rPr>
              <a:t>Терапия, регулирующая нервно-трофические функции</a:t>
            </a:r>
            <a:r>
              <a:rPr lang="ru-RU" sz="2000" dirty="0">
                <a:solidFill>
                  <a:prstClr val="black">
                    <a:lumMod val="50000"/>
                    <a:lumOff val="50000"/>
                  </a:prstClr>
                </a:solidFill>
              </a:rPr>
              <a:t>. Воздействие на нервную и эндокринную системы организма с применением следующих средств: новокаин, анальгин, </a:t>
            </a:r>
            <a:r>
              <a:rPr lang="ru-RU" sz="2000" dirty="0" err="1">
                <a:solidFill>
                  <a:prstClr val="black">
                    <a:lumMod val="50000"/>
                    <a:lumOff val="50000"/>
                  </a:prstClr>
                </a:solidFill>
              </a:rPr>
              <a:t>галоперидол</a:t>
            </a:r>
            <a:r>
              <a:rPr lang="ru-RU" sz="2000" dirty="0">
                <a:solidFill>
                  <a:prstClr val="black">
                    <a:lumMod val="50000"/>
                    <a:lumOff val="50000"/>
                  </a:prstClr>
                </a:solidFill>
              </a:rPr>
              <a:t>, бромиды, </a:t>
            </a:r>
            <a:r>
              <a:rPr lang="ru-RU" sz="2000" dirty="0" err="1">
                <a:solidFill>
                  <a:prstClr val="black">
                    <a:lumMod val="50000"/>
                    <a:lumOff val="50000"/>
                  </a:prstClr>
                </a:solidFill>
              </a:rPr>
              <a:t>диазепам</a:t>
            </a:r>
            <a:r>
              <a:rPr lang="ru-RU" sz="2000" dirty="0">
                <a:solidFill>
                  <a:prstClr val="black">
                    <a:lumMod val="50000"/>
                    <a:lumOff val="50000"/>
                  </a:prstClr>
                </a:solidFill>
              </a:rPr>
              <a:t>, </a:t>
            </a:r>
            <a:r>
              <a:rPr lang="ru-RU" sz="2000" dirty="0" err="1">
                <a:solidFill>
                  <a:prstClr val="black">
                    <a:lumMod val="50000"/>
                    <a:lumOff val="50000"/>
                  </a:prstClr>
                </a:solidFill>
              </a:rPr>
              <a:t>феназепам</a:t>
            </a:r>
            <a:r>
              <a:rPr lang="ru-RU" sz="2000" dirty="0">
                <a:solidFill>
                  <a:prstClr val="black">
                    <a:lumMod val="50000"/>
                    <a:lumOff val="50000"/>
                  </a:prstClr>
                </a:solidFill>
              </a:rPr>
              <a:t>.</a:t>
            </a:r>
          </a:p>
          <a:p>
            <a:pPr lvl="0"/>
            <a:endParaRPr lang="ru-RU" sz="1500" dirty="0">
              <a:solidFill>
                <a:prstClr val="black">
                  <a:lumMod val="50000"/>
                  <a:lumOff val="50000"/>
                </a:prst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02019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0"/>
            <a:ext cx="4608512" cy="1484784"/>
          </a:xfrm>
        </p:spPr>
        <p:txBody>
          <a:bodyPr/>
          <a:lstStyle/>
          <a:p>
            <a:r>
              <a:rPr lang="ru-RU" dirty="0" smtClean="0"/>
              <a:t>Фитотерапия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365760" y="2255152"/>
            <a:ext cx="8238688" cy="4486216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/>
              <a:t>Лечение основано на применении лекарственных растений. В качестве сердечно-сосудистых средств используют валериану лекарственную, ландыш майский, лимонник китайский, наперстянку крупноцветную; отхаркивающих и мягчительных средств — алтей лекарственный, девясил высокий, термопсис ланцетный, чабрец, подорожник большой; улучшающих пищеварение — алтей лекарственный, девясил высокий, зверобой, полынь горькую, мяту перечную, ромашку ап­течную, чабрец, щавель конский; вяжущих — горец перечный, зверобой, кору дуба, щавель конский, орех; слабительных — кру­шину ломкую, подорожник большой, пырей ползучий; желчегонных—девясил высокий, крапиву двудомную, рыльца кукурузы полынь горькую, тысячелистник; мочегонных — бруснику, девясил, можжевельник, рябину сибирскую, чеснок полевой.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3207455" cy="4526280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1221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Понятие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7878648" cy="4526280"/>
          </a:xfrm>
        </p:spPr>
        <p:txBody>
          <a:bodyPr>
            <a:normAutofit/>
          </a:bodyPr>
          <a:lstStyle/>
          <a:p>
            <a:r>
              <a:rPr lang="ru-RU" dirty="0"/>
              <a:t>Общая терапия — раздел клинической ветеринарии, объединяющий общие принципы и методы оказания лечебной помощи больным животным. Научным обоснованием общей терапии служат закон о единстве организма и внешней среды и закон о целостности организма как единой биологической системы.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0804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11560" y="-171400"/>
            <a:ext cx="8229600" cy="1600200"/>
          </a:xfrm>
        </p:spPr>
        <p:txBody>
          <a:bodyPr/>
          <a:lstStyle/>
          <a:p>
            <a:r>
              <a:rPr lang="ru-RU" dirty="0" smtClean="0"/>
              <a:t>Рефлексотерапия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ru-RU" dirty="0"/>
              <a:t>Общее название методов, основанных на раздражении биологически активных точек (БАТ) поверхности тела, воздействие на которые обусловливает возникновение рефлекторных реакций со стороны различных органов и систем. Несмотря на маленькие размеры — до нескольких миллиметров в диаметре, в них заложены многочисленные нервные окончания — рецепторы, воспринимающие раздражения. У каждого органа на поверхности тела есть присущие ему БАТ, с которыми он связан двусто­ронними связями. Воздействуя на БАТ рефлекторно, влияют на орган. В то же время состояние органа отражается на реактивнос­ти и чувствительности БАТ. У человека известно около 700 биологически активных точек; топография их очень сложна и требует специального изучения. В последнее время рефлексотерапию применяют и в ветеринарии.</a:t>
            </a:r>
          </a:p>
        </p:txBody>
      </p:sp>
    </p:spTree>
    <p:extLst>
      <p:ext uri="{BB962C8B-B14F-4D97-AF65-F5344CB8AC3E}">
        <p14:creationId xmlns:p14="http://schemas.microsoft.com/office/powerpoint/2010/main" val="595105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-315416"/>
            <a:ext cx="8229600" cy="1600200"/>
          </a:xfrm>
        </p:spPr>
        <p:txBody>
          <a:bodyPr/>
          <a:lstStyle/>
          <a:p>
            <a:r>
              <a:rPr lang="ru-RU" sz="4800" dirty="0" smtClean="0"/>
              <a:t>Методы рефлексотерапии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340768"/>
            <a:ext cx="8229600" cy="4525963"/>
          </a:xfrm>
        </p:spPr>
        <p:txBody>
          <a:bodyPr>
            <a:noAutofit/>
          </a:bodyPr>
          <a:lstStyle/>
          <a:p>
            <a:r>
              <a:rPr lang="ru-RU" sz="1800" dirty="0"/>
              <a:t>Иглоукалывание (иглорефлексотерапия) — введение специальных игл в БАТ. </a:t>
            </a:r>
            <a:endParaRPr lang="ru-RU" sz="1800" dirty="0" smtClean="0"/>
          </a:p>
          <a:p>
            <a:r>
              <a:rPr lang="ru-RU" sz="1800" dirty="0" smtClean="0"/>
              <a:t>Прогревание </a:t>
            </a:r>
            <a:r>
              <a:rPr lang="ru-RU" sz="1800" dirty="0"/>
              <a:t>и прижигание — воздействие на БАТ термическими, химическими и другими факторами до локального ожога. </a:t>
            </a:r>
            <a:endParaRPr lang="ru-RU" sz="1800" dirty="0" smtClean="0"/>
          </a:p>
          <a:p>
            <a:r>
              <a:rPr lang="ru-RU" sz="1800" dirty="0" smtClean="0"/>
              <a:t>Точечный </a:t>
            </a:r>
            <a:r>
              <a:rPr lang="ru-RU" sz="1800" dirty="0"/>
              <a:t>массаж (акупрессура) — механическое воздействие на БАТ. Вакуумная рефлексотерапия — локальное раздражение рефлексогенных зон при массаже разреженным воз­духом (баночная терапия). </a:t>
            </a:r>
            <a:endParaRPr lang="ru-RU" sz="1800" dirty="0" smtClean="0"/>
          </a:p>
          <a:p>
            <a:r>
              <a:rPr lang="ru-RU" sz="1800" dirty="0" smtClean="0"/>
              <a:t>Электропунктура </a:t>
            </a:r>
            <a:r>
              <a:rPr lang="ru-RU" sz="1800" dirty="0"/>
              <a:t>— подведение к иглам во время процедуры электрического (гальванического, импульсного) тока. </a:t>
            </a:r>
            <a:endParaRPr lang="ru-RU" sz="1800" dirty="0" smtClean="0"/>
          </a:p>
          <a:p>
            <a:r>
              <a:rPr lang="ru-RU" sz="1800" dirty="0" smtClean="0"/>
              <a:t>Лазерная </a:t>
            </a:r>
            <a:r>
              <a:rPr lang="ru-RU" sz="1800" dirty="0"/>
              <a:t>рефлексотерапия — воздействие лазерным излучением на БАТ. </a:t>
            </a:r>
            <a:endParaRPr lang="ru-RU" sz="1800" dirty="0" smtClean="0"/>
          </a:p>
          <a:p>
            <a:endParaRPr lang="ru-RU" sz="1800" dirty="0" smtClean="0"/>
          </a:p>
          <a:p>
            <a:pPr marL="0" indent="0">
              <a:buNone/>
            </a:pPr>
            <a:r>
              <a:rPr lang="ru-RU" sz="1800" dirty="0" smtClean="0"/>
              <a:t>Показания </a:t>
            </a:r>
            <a:r>
              <a:rPr lang="ru-RU" sz="1800" dirty="0"/>
              <a:t>к рефлексотерапии: неврозы, болезни респираторных органов, вымени, желудка и кишечника, печени. Противопоказания: доброкачественные и злокачественные новообразования, лихорадочное состояние, истощение, туберкулез, беременность, острое психическое возбуждение.</a:t>
            </a:r>
          </a:p>
        </p:txBody>
      </p:sp>
    </p:spTree>
    <p:extLst>
      <p:ext uri="{BB962C8B-B14F-4D97-AF65-F5344CB8AC3E}">
        <p14:creationId xmlns:p14="http://schemas.microsoft.com/office/powerpoint/2010/main" val="704419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692696"/>
            <a:ext cx="8712968" cy="1008112"/>
          </a:xfrm>
        </p:spPr>
        <p:txBody>
          <a:bodyPr/>
          <a:lstStyle/>
          <a:p>
            <a:r>
              <a:rPr lang="ru-RU" dirty="0"/>
              <a:t>Принципы современной </a:t>
            </a:r>
            <a:r>
              <a:rPr lang="ru-RU" dirty="0" smtClean="0"/>
              <a:t>терапии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Выделяют пять основных принципов общей терапии. </a:t>
            </a:r>
            <a:endParaRPr lang="ru-RU" dirty="0" smtClean="0"/>
          </a:p>
          <a:p>
            <a:pPr algn="just"/>
            <a:r>
              <a:rPr lang="ru-RU" dirty="0" smtClean="0"/>
              <a:t>Первый </a:t>
            </a:r>
            <a:r>
              <a:rPr lang="ru-RU" dirty="0"/>
              <a:t>принцип — причинности — основывается на законе о единстве организма и внешней среды. Без его соблюдения успех лечения невозможен. При любой болезни в первую очередь раскрывают ее причины и устраняют их. </a:t>
            </a:r>
            <a:endParaRPr lang="ru-RU" dirty="0" smtClean="0"/>
          </a:p>
          <a:p>
            <a:pPr algn="just"/>
            <a:r>
              <a:rPr lang="ru-RU" dirty="0" smtClean="0"/>
              <a:t>Второй </a:t>
            </a:r>
            <a:r>
              <a:rPr lang="ru-RU" dirty="0"/>
              <a:t>принцип — лечить больного, а не болезнь; основывается на законе о целостности организма как единой биологической системы. </a:t>
            </a:r>
            <a:endParaRPr lang="ru-RU" dirty="0" smtClean="0"/>
          </a:p>
          <a:p>
            <a:pPr algn="just"/>
            <a:r>
              <a:rPr lang="ru-RU" dirty="0" smtClean="0"/>
              <a:t>Третий </a:t>
            </a:r>
            <a:r>
              <a:rPr lang="ru-RU" dirty="0"/>
              <a:t>принцип — комплексность лечения; приемлем при большинстве болезней со сложным патогенезом и поражением нескольких органов или систем. Чаще при лечении животных одновременно используют диетотерапию, фармакотерапию, физиотерапию и другие методы. </a:t>
            </a:r>
            <a:endParaRPr lang="ru-RU" dirty="0" smtClean="0"/>
          </a:p>
          <a:p>
            <a:pPr algn="just"/>
            <a:r>
              <a:rPr lang="ru-RU" dirty="0" smtClean="0"/>
              <a:t>Четвертый </a:t>
            </a:r>
            <a:r>
              <a:rPr lang="ru-RU" dirty="0"/>
              <a:t>принцип — это мобилизация защитных сил организма, повышение естественной его резистентности; достигается применением иммунных стимуляторов, рефлексотерапией, щадящей фармакотерапией, не подавляющей иммунную защиту организма. </a:t>
            </a:r>
            <a:endParaRPr lang="ru-RU" dirty="0" smtClean="0"/>
          </a:p>
          <a:p>
            <a:pPr algn="just"/>
            <a:r>
              <a:rPr lang="ru-RU" dirty="0" smtClean="0"/>
              <a:t>Пятый </a:t>
            </a:r>
            <a:r>
              <a:rPr lang="ru-RU" dirty="0"/>
              <a:t>принцип — леча, не повреди</a:t>
            </a:r>
          </a:p>
        </p:txBody>
      </p:sp>
    </p:spTree>
    <p:extLst>
      <p:ext uri="{BB962C8B-B14F-4D97-AF65-F5344CB8AC3E}">
        <p14:creationId xmlns:p14="http://schemas.microsoft.com/office/powerpoint/2010/main" val="257691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147248" cy="1483568"/>
          </a:xfrm>
        </p:spPr>
        <p:txBody>
          <a:bodyPr/>
          <a:lstStyle/>
          <a:p>
            <a:r>
              <a:rPr lang="ru-RU" dirty="0"/>
              <a:t>Задачи общей </a:t>
            </a:r>
            <a:r>
              <a:rPr lang="ru-RU" dirty="0" smtClean="0"/>
              <a:t>терапии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dirty="0"/>
              <a:t>1. Достижение полного выздоровления животного с последующим хозяйственным его использованием. Эта задача выполнима при многих болезнях в случаях своевременной их диагностики и оказания квалифицированной лечебной помощи (бронхопневмония, тимпания рубца, расширение желудка, закупорка пищевода, ацидоз и алкалоз рубца, </a:t>
            </a:r>
            <a:r>
              <a:rPr lang="ru-RU" dirty="0" err="1"/>
              <a:t>кетоз</a:t>
            </a:r>
            <a:r>
              <a:rPr lang="ru-RU" dirty="0"/>
              <a:t>, остеодистрофия).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2. Приостановление патологического процесса на определенной стадии, недопущение усугубления болезни, снижения биологической полноценности продуктов питания и сырья для промышленности. При неизлечимых болезнях или при запоздалой диагностике целенаправленной терапией достигается приостановление патологического процесса с ограничением хозяйственной ценности или убоем животного. К таким болезням относят травматический перикардит, пороки сердца, хроническую альвеолярную эмфизему легких, цирроз печени.</a:t>
            </a:r>
          </a:p>
        </p:txBody>
      </p:sp>
    </p:spTree>
    <p:extLst>
      <p:ext uri="{BB962C8B-B14F-4D97-AF65-F5344CB8AC3E}">
        <p14:creationId xmlns:p14="http://schemas.microsoft.com/office/powerpoint/2010/main" val="1094249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075240" cy="1196752"/>
          </a:xfrm>
        </p:spPr>
        <p:txBody>
          <a:bodyPr/>
          <a:lstStyle/>
          <a:p>
            <a:r>
              <a:rPr lang="ru-RU" dirty="0" smtClean="0"/>
              <a:t>Виды терапии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363272" cy="604867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/>
              <a:t>По </a:t>
            </a:r>
            <a:r>
              <a:rPr lang="ru-RU" sz="2900" dirty="0"/>
              <a:t>назначению и характеру выполнения лечебных процедур выделяют следующие виды терапии: индивидуальную, групповую, клинических форм болезней, доклинических форм болезней (профилактическая терапия), умеренную и интенсивную. </a:t>
            </a:r>
            <a:endParaRPr lang="ru-RU" sz="2900" dirty="0" smtClean="0"/>
          </a:p>
          <a:p>
            <a:r>
              <a:rPr lang="ru-RU" sz="2900" dirty="0" smtClean="0"/>
              <a:t>Индивидуальную </a:t>
            </a:r>
            <a:r>
              <a:rPr lang="ru-RU" sz="2900" dirty="0"/>
              <a:t>терапию преимущественно используют при лечении домашних животных, обитателей зоопарков, принадлежащих частным владельцам</a:t>
            </a:r>
            <a:r>
              <a:rPr lang="ru-RU" sz="2900" dirty="0" smtClean="0"/>
              <a:t>; </a:t>
            </a:r>
            <a:r>
              <a:rPr lang="ru-RU" sz="2900" dirty="0"/>
              <a:t>групповую — при лечении мелких животных, свиней, овец, птицы, пушных зверей, животных промышленных комплексов. </a:t>
            </a:r>
            <a:endParaRPr lang="ru-RU" sz="2900" dirty="0" smtClean="0"/>
          </a:p>
          <a:p>
            <a:r>
              <a:rPr lang="ru-RU" sz="2900" dirty="0" smtClean="0"/>
              <a:t>Терапия </a:t>
            </a:r>
            <a:r>
              <a:rPr lang="ru-RU" sz="2900" dirty="0"/>
              <a:t>клинических форм болезней является традиционным видом лечения при большинстве внутренних заболеваний. Терапию доклинических форм болезней называют профилактической, так как ее используют в </a:t>
            </a:r>
            <a:r>
              <a:rPr lang="ru-RU" sz="2900" dirty="0" err="1"/>
              <a:t>предболезненной</a:t>
            </a:r>
            <a:r>
              <a:rPr lang="ru-RU" sz="2900" dirty="0"/>
              <a:t> стадии, когда клинические признаки ярко не проявляются, но болезнь уже развивается. Своевременная диагностика доклинического состояния болезни и применение средств профилактической терапии дают высокий лечебный эффект; например, применение кормовых фосфатов, премиксов, витаминных препаратов при болезнях обмена веществ</a:t>
            </a:r>
            <a:r>
              <a:rPr lang="ru-RU" sz="2900" dirty="0" smtClean="0"/>
              <a:t>.</a:t>
            </a:r>
            <a:endParaRPr lang="ru-RU" sz="2900" dirty="0"/>
          </a:p>
          <a:p>
            <a:r>
              <a:rPr lang="ru-RU" sz="2900" dirty="0"/>
              <a:t>Умеренную терапию применяют при большинстве болезней в подострой и хронической стадиях их </a:t>
            </a:r>
            <a:r>
              <a:rPr lang="ru-RU" sz="2900" dirty="0" err="1" smtClean="0"/>
              <a:t>течения.Интенсивную</a:t>
            </a:r>
            <a:r>
              <a:rPr lang="ru-RU" sz="2900" dirty="0" smtClean="0"/>
              <a:t> </a:t>
            </a:r>
            <a:r>
              <a:rPr lang="ru-RU" sz="2900" dirty="0"/>
              <a:t>терапию назначают при остро протекающих болезнях или заболеваниях сложного генеза: острой тимпании рубца, остром расширении желудка, крупозной пневмонии, бронхопневмонии.</a:t>
            </a:r>
          </a:p>
        </p:txBody>
      </p:sp>
    </p:spTree>
    <p:extLst>
      <p:ext uri="{BB962C8B-B14F-4D97-AF65-F5344CB8AC3E}">
        <p14:creationId xmlns:p14="http://schemas.microsoft.com/office/powerpoint/2010/main" val="3852751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Этапы терапии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7734632" cy="4526280"/>
          </a:xfrm>
        </p:spPr>
        <p:txBody>
          <a:bodyPr/>
          <a:lstStyle/>
          <a:p>
            <a:pPr algn="just"/>
            <a:r>
              <a:rPr lang="ru-RU" dirty="0"/>
              <a:t>Общая терапия в ветеринарии включает несколько этапов: диагностику, лечение, уход и контроль. Эти этапы направлены на выявление заболеваний, назначение терапии и обеспечение оптимальных условий для выздоровления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9572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Диагностика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dirty="0"/>
              <a:t>Осмотр и сбор анамнеза. Ветеринарный врач оценивает общее состояние животного, измеряет температуру, прослушивает сердце и лёгкие. Важно собрать информацию о симптомах заболевания, образе жизни питомца, его рационе питания и условиях содержания.</a:t>
            </a:r>
          </a:p>
          <a:p>
            <a:pPr algn="just"/>
            <a:r>
              <a:rPr lang="ru-RU" dirty="0"/>
              <a:t>Лабораторные исследования. Включают анализы крови, мочи, кала и других биологических жидкостей, которые позволяют выявлять инфекции, воспалительные процессы, нарушения обмена веществ и другие патологии.</a:t>
            </a:r>
          </a:p>
          <a:p>
            <a:pPr algn="just"/>
            <a:r>
              <a:rPr lang="ru-RU" dirty="0"/>
              <a:t>Инструментальная диагностика. Используют рентгенографию, ультразвуковое исследование (УЗИ), эндоскопию и другие методы, которые позволяют увидеть внутренние органы и ткани животного без хирургического вмешательства.</a:t>
            </a:r>
          </a:p>
          <a:p>
            <a:pPr algn="just"/>
            <a:r>
              <a:rPr lang="ru-RU" dirty="0"/>
              <a:t>Постановка диагноза. После проведения всех необходимых исследований ветеринарный врач анализирует полученные данные и ставит окончательный диагноз.</a:t>
            </a:r>
          </a:p>
        </p:txBody>
      </p:sp>
    </p:spTree>
    <p:extLst>
      <p:ext uri="{BB962C8B-B14F-4D97-AF65-F5344CB8AC3E}">
        <p14:creationId xmlns:p14="http://schemas.microsoft.com/office/powerpoint/2010/main" val="2764907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Лечение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dirty="0"/>
              <a:t>Разработка плана лечения. Учитывают причину болезни, механизм развития патологического процесса и другие факторы. Могут назначить:</a:t>
            </a:r>
          </a:p>
          <a:p>
            <a:pPr algn="just"/>
            <a:r>
              <a:rPr lang="ru-RU" dirty="0"/>
              <a:t>Этиотропную терапию — устранение или ослабление этиологического фактора, то есть причины, вызвавшей болезнь. </a:t>
            </a:r>
          </a:p>
          <a:p>
            <a:pPr algn="just"/>
            <a:r>
              <a:rPr lang="ru-RU" dirty="0" smtClean="0"/>
              <a:t>Патогенетическую </a:t>
            </a:r>
            <a:r>
              <a:rPr lang="ru-RU" dirty="0"/>
              <a:t>терапию — мобилизацию и стимуляцию защитных сил организма для ликвидации патологического процесса. </a:t>
            </a:r>
          </a:p>
          <a:p>
            <a:pPr algn="just"/>
            <a:r>
              <a:rPr lang="ru-RU" dirty="0" smtClean="0"/>
              <a:t>Заместительную </a:t>
            </a:r>
            <a:r>
              <a:rPr lang="ru-RU" dirty="0"/>
              <a:t>терапию — восполнение недостающих ингредиентов в организме для его нормального функционирования. </a:t>
            </a:r>
          </a:p>
          <a:p>
            <a:pPr algn="just"/>
            <a:r>
              <a:rPr lang="ru-RU" dirty="0" smtClean="0"/>
              <a:t>Симптоматическую </a:t>
            </a:r>
            <a:r>
              <a:rPr lang="ru-RU" dirty="0"/>
              <a:t>терапию — устранение или ослабление неблагоприятных симптомов болезни. Как самостоятельный метод не применяется, так как устранение какого-либо симптома (например, кашля, боли, поноса) ещё не является показателем выздоровления. </a:t>
            </a:r>
          </a:p>
        </p:txBody>
      </p:sp>
    </p:spTree>
    <p:extLst>
      <p:ext uri="{BB962C8B-B14F-4D97-AF65-F5344CB8AC3E}">
        <p14:creationId xmlns:p14="http://schemas.microsoft.com/office/powerpoint/2010/main" val="1941676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Уход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1043608" y="1600200"/>
            <a:ext cx="7643192" cy="4525963"/>
          </a:xfrm>
        </p:spPr>
        <p:txBody>
          <a:bodyPr>
            <a:normAutofit/>
          </a:bodyPr>
          <a:lstStyle/>
          <a:p>
            <a:r>
              <a:rPr lang="ru-RU" dirty="0"/>
              <a:t>Создание комфортных условий для животного, например, в период стационарного лечения. Учитывают рекомендации ветеринарного врача по кормлению, медикаментозному лечению и другим процедурам.</a:t>
            </a:r>
          </a:p>
          <a:p>
            <a:r>
              <a:rPr lang="ru-RU" dirty="0"/>
              <a:t>Наблюдение за состоянием животного — ветеринар может отслеживать изменения в поведении, весе и общем состоянии питомца, что помогает скорректировать лечение.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128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60</TotalTime>
  <Words>2131</Words>
  <Application>Microsoft Office PowerPoint</Application>
  <PresentationFormat>Экран (4:3)</PresentationFormat>
  <Paragraphs>68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6" baseType="lpstr">
      <vt:lpstr>Arial</vt:lpstr>
      <vt:lpstr>Century Gothic</vt:lpstr>
      <vt:lpstr>Courier New</vt:lpstr>
      <vt:lpstr>Palatino Linotype</vt:lpstr>
      <vt:lpstr>Исполнительная</vt:lpstr>
      <vt:lpstr>Основы общей терапии</vt:lpstr>
      <vt:lpstr>Понятие</vt:lpstr>
      <vt:lpstr>Принципы современной терапии</vt:lpstr>
      <vt:lpstr>Задачи общей терапии</vt:lpstr>
      <vt:lpstr>Виды терапии</vt:lpstr>
      <vt:lpstr>Этапы терапии</vt:lpstr>
      <vt:lpstr>Диагностика</vt:lpstr>
      <vt:lpstr>Лечение</vt:lpstr>
      <vt:lpstr>Уход</vt:lpstr>
      <vt:lpstr>Контроль</vt:lpstr>
      <vt:lpstr>Методы терапии</vt:lpstr>
      <vt:lpstr>Диетотерапия</vt:lpstr>
      <vt:lpstr>Диетотерапия</vt:lpstr>
      <vt:lpstr>Презентация PowerPoint</vt:lpstr>
      <vt:lpstr>Фармакотерапия</vt:lpstr>
      <vt:lpstr>Презентация PowerPoint</vt:lpstr>
      <vt:lpstr>Презентация PowerPoint</vt:lpstr>
      <vt:lpstr>Презентация PowerPoint</vt:lpstr>
      <vt:lpstr>Фитотерапия </vt:lpstr>
      <vt:lpstr>Рефлексотерапия</vt:lpstr>
      <vt:lpstr>Методы рефлексотерапии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Основы общей терапии</dc:title>
  <dc:creator>User</dc:creator>
  <cp:lastModifiedBy>User</cp:lastModifiedBy>
  <cp:revision>9</cp:revision>
  <dcterms:created xsi:type="dcterms:W3CDTF">2025-10-04T16:59:40Z</dcterms:created>
  <dcterms:modified xsi:type="dcterms:W3CDTF">2026-04-22T13:03:00Z</dcterms:modified>
</cp:coreProperties>
</file>