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handoutMasterIdLst>
    <p:handoutMasterId r:id="rId52"/>
  </p:handoutMasterIdLst>
  <p:sldIdLst>
    <p:sldId id="256" r:id="rId2"/>
    <p:sldId id="257" r:id="rId3"/>
    <p:sldId id="261" r:id="rId4"/>
    <p:sldId id="260" r:id="rId5"/>
    <p:sldId id="262" r:id="rId6"/>
    <p:sldId id="258" r:id="rId7"/>
    <p:sldId id="263" r:id="rId8"/>
    <p:sldId id="259"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206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C7D70E-E52F-48DE-B4BC-C82C355446E4}" type="datetimeFigureOut">
              <a:rPr lang="ru-RU" smtClean="0"/>
              <a:pPr/>
              <a:t>11.10.2022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9EFACD-54CD-4338-9830-D5263E2D2242}"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75C9A-9178-44D5-8760-A7F87F6345DB}" type="datetimeFigureOut">
              <a:rPr lang="ru-RU" smtClean="0"/>
              <a:pPr/>
              <a:t>11.10.2022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66657C-DBBE-4967-A91E-6911894A1E7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BEA3ABD-FDF3-4EAF-8AA3-E0BA0B7CBC54}" type="datetimeFigureOut">
              <a:rPr lang="ru-RU" smtClean="0"/>
              <a:pPr/>
              <a:t>11.10.2022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9727FDC-17B4-4CF6-9624-43DDF74F15C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EA3ABD-FDF3-4EAF-8AA3-E0BA0B7CBC54}"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727FDC-17B4-4CF6-9624-43DDF74F15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EA3ABD-FDF3-4EAF-8AA3-E0BA0B7CBC54}"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727FDC-17B4-4CF6-9624-43DDF74F15C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BEA3ABD-FDF3-4EAF-8AA3-E0BA0B7CBC54}"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727FDC-17B4-4CF6-9624-43DDF74F15CA}"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BEA3ABD-FDF3-4EAF-8AA3-E0BA0B7CBC54}"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9727FDC-17B4-4CF6-9624-43DDF74F15CA}"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BEA3ABD-FDF3-4EAF-8AA3-E0BA0B7CBC54}" type="datetimeFigureOut">
              <a:rPr lang="ru-RU" smtClean="0"/>
              <a:pPr/>
              <a:t>11.10.2022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9727FDC-17B4-4CF6-9624-43DDF74F15CA}"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BEA3ABD-FDF3-4EAF-8AA3-E0BA0B7CBC54}" type="datetimeFigureOut">
              <a:rPr lang="ru-RU" smtClean="0"/>
              <a:pPr/>
              <a:t>11.10.2022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9727FDC-17B4-4CF6-9624-43DDF74F15C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ABEA3ABD-FDF3-4EAF-8AA3-E0BA0B7CBC54}" type="datetimeFigureOut">
              <a:rPr lang="ru-RU" smtClean="0"/>
              <a:pPr/>
              <a:t>11.10.2022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9727FDC-17B4-4CF6-9624-43DDF74F15CA}"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BEA3ABD-FDF3-4EAF-8AA3-E0BA0B7CBC54}" type="datetimeFigureOut">
              <a:rPr lang="ru-RU" smtClean="0"/>
              <a:pPr/>
              <a:t>11.10.2022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9727FDC-17B4-4CF6-9624-43DDF74F15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ABEA3ABD-FDF3-4EAF-8AA3-E0BA0B7CBC54}" type="datetimeFigureOut">
              <a:rPr lang="ru-RU" smtClean="0"/>
              <a:pPr/>
              <a:t>11.10.2022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9727FDC-17B4-4CF6-9624-43DDF74F15CA}"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BEA3ABD-FDF3-4EAF-8AA3-E0BA0B7CBC54}" type="datetimeFigureOut">
              <a:rPr lang="ru-RU" smtClean="0"/>
              <a:pPr/>
              <a:t>11.10.2022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9727FDC-17B4-4CF6-9624-43DDF74F15CA}"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BEA3ABD-FDF3-4EAF-8AA3-E0BA0B7CBC54}" type="datetimeFigureOut">
              <a:rPr lang="ru-RU" smtClean="0"/>
              <a:pPr/>
              <a:t>11.10.2022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727FDC-17B4-4CF6-9624-43DDF74F15C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lovari.yandex.ru/~%D0%BA%D0%BD%D0%B8%D0%B3%D0%B8/%D0%9E%D1%85%D1%80%D0%B0%D0%BD%D0%B0%20%D1%82%D1%80%D1%83%D0%B4%D0%B0/%D0%97%D0%B4%D0%BE%D1%80%D0%BE%D0%B2%D1%8C%D0%B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ovari.yandex.ru/~%D0%BA%D0%BD%D0%B8%D0%B3%D0%B8/%D0%9E%D1%85%D1%80%D0%B0%D0%BD%D0%B0%20%D1%82%D1%80%D1%83%D0%B4%D0%B0/%D0%9D%D0%BE%D1%87%D0%BD%D0%BE%D0%B5%20%D0%B2%D1%80%D0%B5%D0%BC%D1%8F/" TargetMode="External"/><Relationship Id="rId2" Type="http://schemas.openxmlformats.org/officeDocument/2006/relationships/hyperlink" Target="http://slovari.yandex.ru/~%D0%BA%D0%BD%D0%B8%D0%B3%D0%B8/%D0%9E%D1%85%D1%80%D0%B0%D0%BD%D0%B0%20%D1%82%D1%80%D1%83%D0%B4%D0%B0/%D0%A1%D0%BB%D1%83%D0%B6%D0%B5%D0%B1%D0%BD%D0%B0%D1%8F%20%D0%BA%D0%BE%D0%BC%D0%B0%D0%BD%D0%B4%D0%B8%D1%80%D0%BE%D0%B2%D0%BA%D0%B0/" TargetMode="External"/><Relationship Id="rId1" Type="http://schemas.openxmlformats.org/officeDocument/2006/relationships/slideLayout" Target="../slideLayouts/slideLayout2.xml"/><Relationship Id="rId4" Type="http://schemas.openxmlformats.org/officeDocument/2006/relationships/hyperlink" Target="http://slovari.yandex.ru/~%D0%BA%D0%BD%D0%B8%D0%B3%D0%B8/%D0%9E%D1%85%D1%80%D0%B0%D0%BD%D0%B0%20%D1%82%D1%80%D1%83%D0%B4%D0%B0/%D0%A1%D0%B2%D0%B5%D1%80%D1%85%D1%83%D1%80%D0%BE%D1%87%D0%BD%D0%B0%D1%8F%20%D1%80%D0%B0%D0%B1%D0%BE%D1%82%D0%B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ovari.yandex.ru/~%D0%BA%D0%BD%D0%B8%D0%B3%D0%B8/%D0%9E%D1%85%D1%80%D0%B0%D0%BD%D0%B0%20%D1%82%D1%80%D1%83%D0%B4%D0%B0/%D0%A0%D0%B0%D0%B1%D0%BE%D1%82%D0%BE%D0%B4%D0%B0%D1%82%D0%B5%D0%BB%D1%8C/" TargetMode="External"/><Relationship Id="rId2" Type="http://schemas.openxmlformats.org/officeDocument/2006/relationships/hyperlink" Target="http://slovari.yandex.ru/~%D0%BA%D0%BD%D0%B8%D0%B3%D0%B8/%D0%9E%D1%85%D1%80%D0%B0%D0%BD%D0%B0%20%D1%82%D1%80%D1%83%D0%B4%D0%B0/%D0%9C%D0%B5%D0%B4%D0%B8%D1%86%D0%B8%D0%BD%D1%81%D0%BA%D0%B8%D0%B5%20%D0%BE%D1%81%D0%BC%D0%BE%D1%82%D1%80%D1%8B/"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9C%D0%B8%D0%BD%D0%B8%D1%81%D1%82%D0%B5%D1%80%D1%81%D1%82%D0%B2%D0%BE_%D0%B7%D0%B4%D1%80%D0%B0%D0%B2%D0%BE%D0%BE%D1%85%D1%80%D0%B0%D0%BD%D0%B5%D0%BD%D0%B8%D1%8F_%D0%B8_%D1%81%D0%BE%D1%86%D0%B8%D0%B0%D0%BB%D1%8C%D0%BD%D0%BE%D0%B3%D0%BE_%D1%80%D0%B0%D0%B7%D0%B2%D0%B8%D1%82%D0%B8%D1%8F_%D0%A0%D0%BE%D1%81%D1%81%D0%B8%D0%B9%D1%81%D0%BA%D0%BE%D0%B9_%D0%A4%D0%B5%D0%B4%D0%B5%D1%80%D0%B0%D1%86%D0%B8%D0%B8" TargetMode="External"/><Relationship Id="rId2" Type="http://schemas.openxmlformats.org/officeDocument/2006/relationships/hyperlink" Target="http://ru.wikipedia.org/wiki/%D0%A0%D0%BE%D1%81%D1%81%D0%B8%D0%B9%D1%81%D0%BA%D0%B0%D1%8F_%D0%A4%D0%B5%D0%B4%D0%B5%D1%80%D0%B0%D1%86%D0%B8%D1%8F"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ru-RU" sz="3200" b="1" dirty="0" smtClean="0">
                <a:solidFill>
                  <a:schemeClr val="bg2">
                    <a:lumMod val="10000"/>
                  </a:schemeClr>
                </a:solidFill>
                <a:effectLst>
                  <a:outerShdw blurRad="38100" dist="38100" dir="2700000" algn="tl">
                    <a:srgbClr val="000000">
                      <a:alpha val="43137"/>
                    </a:srgbClr>
                  </a:outerShdw>
                </a:effectLst>
              </a:rPr>
              <a:t>Основные документы, регламентирующие охрану труда.</a:t>
            </a:r>
            <a:endParaRPr lang="ru-RU" sz="3200" b="1" dirty="0">
              <a:solidFill>
                <a:schemeClr val="bg2">
                  <a:lumMod val="10000"/>
                </a:schemeClr>
              </a:solidFill>
              <a:effectLst>
                <a:outerShdw blurRad="38100" dist="38100" dir="2700000" algn="tl">
                  <a:srgbClr val="000000">
                    <a:alpha val="43137"/>
                  </a:srgbClr>
                </a:outerShdw>
              </a:effectLst>
            </a:endParaRPr>
          </a:p>
        </p:txBody>
      </p:sp>
      <p:pic>
        <p:nvPicPr>
          <p:cNvPr id="17410" name="Picture 2" descr="http://www.chtivo.ru/getpic3d/16775388/350/714534.jpg"/>
          <p:cNvPicPr>
            <a:picLocks noChangeAspect="1" noChangeArrowheads="1"/>
          </p:cNvPicPr>
          <p:nvPr/>
        </p:nvPicPr>
        <p:blipFill>
          <a:blip r:embed="rId2"/>
          <a:srcRect/>
          <a:stretch>
            <a:fillRect/>
          </a:stretch>
        </p:blipFill>
        <p:spPr bwMode="auto">
          <a:xfrm>
            <a:off x="0" y="285728"/>
            <a:ext cx="3333750" cy="3333750"/>
          </a:xfrm>
          <a:prstGeom prst="rect">
            <a:avLst/>
          </a:prstGeom>
          <a:noFill/>
        </p:spPr>
      </p:pic>
      <p:sp>
        <p:nvSpPr>
          <p:cNvPr id="5" name="Заголовок 4"/>
          <p:cNvSpPr>
            <a:spLocks noGrp="1"/>
          </p:cNvSpPr>
          <p:nvPr>
            <p:ph type="ctrTitle"/>
          </p:nvPr>
        </p:nvSpPr>
        <p:spPr/>
        <p:txBody>
          <a:bodyPr/>
          <a:lstStyle/>
          <a:p>
            <a:r>
              <a:rPr lang="ru-RU" dirty="0" smtClean="0"/>
              <a:t>ОХРАНА ТРУДА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500298" y="142852"/>
            <a:ext cx="407196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effectLst>
                  <a:outerShdw blurRad="38100" dist="38100" dir="2700000" algn="tl">
                    <a:srgbClr val="000000">
                      <a:alpha val="43137"/>
                    </a:srgbClr>
                  </a:outerShdw>
                </a:effectLst>
              </a:rPr>
              <a:t>Рабочее время</a:t>
            </a:r>
            <a:endParaRPr lang="ru-RU" sz="3200" b="1" dirty="0">
              <a:effectLst>
                <a:outerShdw blurRad="38100" dist="38100" dir="2700000" algn="tl">
                  <a:srgbClr val="000000">
                    <a:alpha val="43137"/>
                  </a:srgbClr>
                </a:outerShdw>
              </a:effectLst>
            </a:endParaRPr>
          </a:p>
        </p:txBody>
      </p:sp>
      <p:sp>
        <p:nvSpPr>
          <p:cNvPr id="6" name="Скругленный прямоугольник 5"/>
          <p:cNvSpPr/>
          <p:nvPr/>
        </p:nvSpPr>
        <p:spPr>
          <a:xfrm>
            <a:off x="214282" y="1000108"/>
            <a:ext cx="2857520" cy="21431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1200" b="1" u="sng" dirty="0">
                <a:solidFill>
                  <a:schemeClr val="accent1"/>
                </a:solidFill>
              </a:rPr>
              <a:t>Рабочий день</a:t>
            </a:r>
            <a:r>
              <a:rPr lang="ru-RU" sz="1200" dirty="0"/>
              <a:t> — это установленная законом продолжительность рабочего времени в течение суток. Согласно ст. 95 ТК рабочий день равен семи часам при шестидневной рабочей неделе (пяти часам накануне выходных и праздничных дней) и восьми часам при пятидневной рабочей неделе.</a:t>
            </a:r>
          </a:p>
        </p:txBody>
      </p:sp>
      <p:sp>
        <p:nvSpPr>
          <p:cNvPr id="7" name="Скругленный прямоугольник 6"/>
          <p:cNvSpPr/>
          <p:nvPr/>
        </p:nvSpPr>
        <p:spPr>
          <a:xfrm>
            <a:off x="3214678" y="1000108"/>
            <a:ext cx="2857520" cy="21431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1200" b="1" u="sng" dirty="0">
                <a:solidFill>
                  <a:schemeClr val="accent1"/>
                </a:solidFill>
              </a:rPr>
              <a:t>Рабочая смена</a:t>
            </a:r>
            <a:r>
              <a:rPr lang="ru-RU" sz="1200" dirty="0"/>
              <a:t> — это продолжительность рабочего времени, которое работник должен отработать согласно графику сменности в течение суток. По длительности рабочая смена может быть больше рабочего дня, но необходимо, чтобы в течение недели или месяца установленная законом норма рабочего соблюдалась. </a:t>
            </a:r>
          </a:p>
        </p:txBody>
      </p:sp>
      <p:sp>
        <p:nvSpPr>
          <p:cNvPr id="8" name="Скругленный прямоугольник 7"/>
          <p:cNvSpPr/>
          <p:nvPr/>
        </p:nvSpPr>
        <p:spPr>
          <a:xfrm>
            <a:off x="6215074" y="1000108"/>
            <a:ext cx="2786082" cy="21431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1400" b="1" u="sng" dirty="0">
                <a:solidFill>
                  <a:schemeClr val="accent1"/>
                </a:solidFill>
              </a:rPr>
              <a:t>Рабочая неделя</a:t>
            </a:r>
            <a:r>
              <a:rPr lang="ru-RU" sz="1400" dirty="0"/>
              <a:t> — это установленная законом продолжительность рабочего времени в часах в рамках календарной недели. Недельная норма не должна превышать 40 часов</a:t>
            </a:r>
          </a:p>
        </p:txBody>
      </p:sp>
      <p:sp>
        <p:nvSpPr>
          <p:cNvPr id="9" name="Скругленный прямоугольник 8"/>
          <p:cNvSpPr/>
          <p:nvPr/>
        </p:nvSpPr>
        <p:spPr>
          <a:xfrm>
            <a:off x="2428860" y="3286124"/>
            <a:ext cx="4000528" cy="64294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dirty="0" smtClean="0"/>
              <a:t>Сокращенное рабочее время</a:t>
            </a:r>
            <a:endParaRPr lang="ru-RU" dirty="0"/>
          </a:p>
        </p:txBody>
      </p:sp>
      <p:sp>
        <p:nvSpPr>
          <p:cNvPr id="10" name="Скругленный прямоугольник 9"/>
          <p:cNvSpPr/>
          <p:nvPr/>
        </p:nvSpPr>
        <p:spPr>
          <a:xfrm>
            <a:off x="142844" y="4071942"/>
            <a:ext cx="3786214" cy="22860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u="sng" dirty="0">
                <a:solidFill>
                  <a:schemeClr val="accent1"/>
                </a:solidFill>
              </a:rPr>
              <a:t>несовершеннолетние</a:t>
            </a:r>
            <a:r>
              <a:rPr lang="ru-RU" sz="1200" dirty="0"/>
              <a:t>: </a:t>
            </a:r>
            <a:endParaRPr lang="ru-RU" sz="1200" dirty="0" smtClean="0"/>
          </a:p>
          <a:p>
            <a:pPr algn="just"/>
            <a:r>
              <a:rPr lang="ru-RU" sz="1200" dirty="0" smtClean="0"/>
              <a:t>с </a:t>
            </a:r>
            <a:r>
              <a:rPr lang="ru-RU" sz="1200" dirty="0"/>
              <a:t>16 до 18 лет подростки могут работать шести часов в день (36 часов в неделю), </a:t>
            </a:r>
            <a:endParaRPr lang="ru-RU" sz="1200" dirty="0" smtClean="0"/>
          </a:p>
          <a:p>
            <a:pPr algn="just"/>
            <a:r>
              <a:rPr lang="ru-RU" sz="1200" dirty="0" smtClean="0"/>
              <a:t>подростки </a:t>
            </a:r>
            <a:r>
              <a:rPr lang="ru-RU" sz="1200" dirty="0"/>
              <a:t>с 15 до 16 лет, а также учащиеся с 14 до 16 лет, работающие в период каникул, — четыре часа в день (24 часа в неделю). </a:t>
            </a:r>
            <a:endParaRPr lang="ru-RU" sz="1200" dirty="0" smtClean="0"/>
          </a:p>
          <a:p>
            <a:pPr algn="just"/>
            <a:r>
              <a:rPr lang="ru-RU" sz="1200" dirty="0" smtClean="0"/>
              <a:t>Для </a:t>
            </a:r>
            <a:r>
              <a:rPr lang="ru-RU" sz="1200" dirty="0"/>
              <a:t>учащихся, работающих в течение учебного года в свободное от учебы время, рабочее время не может превышать половину указанных по их возрасту норм (т. е. 18 или 12 часов в неделю</a:t>
            </a:r>
            <a:r>
              <a:rPr lang="ru-RU" sz="1200" dirty="0" smtClean="0"/>
              <a:t>)</a:t>
            </a:r>
            <a:endParaRPr lang="ru-RU" sz="1200" dirty="0"/>
          </a:p>
        </p:txBody>
      </p:sp>
      <p:sp>
        <p:nvSpPr>
          <p:cNvPr id="11" name="Скругленный прямоугольник 10"/>
          <p:cNvSpPr/>
          <p:nvPr/>
        </p:nvSpPr>
        <p:spPr>
          <a:xfrm>
            <a:off x="4071934" y="4143380"/>
            <a:ext cx="2357454" cy="15716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1200" b="1" u="sng" dirty="0">
                <a:solidFill>
                  <a:schemeClr val="accent1"/>
                </a:solidFill>
              </a:rPr>
              <a:t>занятые на работе с вредными условиями труда. </a:t>
            </a:r>
            <a:r>
              <a:rPr lang="ru-RU" sz="1200" dirty="0"/>
              <a:t>В зависимости от степени вредности для здоровья устанавливается или 36-часовая, или 24-часовая рабочая неделя</a:t>
            </a:r>
            <a:r>
              <a:rPr lang="ru-RU" sz="1400" dirty="0"/>
              <a:t>.</a:t>
            </a:r>
            <a:r>
              <a:rPr lang="ru-RU" dirty="0"/>
              <a:t> </a:t>
            </a:r>
          </a:p>
        </p:txBody>
      </p:sp>
      <p:sp>
        <p:nvSpPr>
          <p:cNvPr id="12" name="Скругленный прямоугольник 11"/>
          <p:cNvSpPr/>
          <p:nvPr/>
        </p:nvSpPr>
        <p:spPr>
          <a:xfrm>
            <a:off x="6858016" y="3929066"/>
            <a:ext cx="2143140" cy="24288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1200" b="1" u="sng" dirty="0">
                <a:solidFill>
                  <a:schemeClr val="accent1"/>
                </a:solidFill>
              </a:rPr>
              <a:t>работники, чья работа связана с повышенным умственным, </a:t>
            </a:r>
            <a:r>
              <a:rPr lang="ru-RU" sz="1200" dirty="0"/>
              <a:t>эмоциональным и нервным напряжением (преподаватели, учителя, врачи, воспитатели и др.). У этих категорий работников в основном рабочая неделя составляет 36 </a:t>
            </a:r>
            <a:r>
              <a:rPr lang="ru-RU" sz="1200" dirty="0" smtClean="0"/>
              <a:t>часов</a:t>
            </a:r>
            <a:endParaRPr lang="ru-RU" sz="1200" dirty="0"/>
          </a:p>
        </p:txBody>
      </p:sp>
      <p:sp>
        <p:nvSpPr>
          <p:cNvPr id="13" name="Скругленный прямоугольник 12"/>
          <p:cNvSpPr/>
          <p:nvPr/>
        </p:nvSpPr>
        <p:spPr>
          <a:xfrm>
            <a:off x="5072066" y="5857892"/>
            <a:ext cx="1714512" cy="8572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200" b="1" u="sng" dirty="0">
                <a:solidFill>
                  <a:schemeClr val="accent1"/>
                </a:solidFill>
              </a:rPr>
              <a:t>работники-инвалиды I и II групп — 35 часов в неделю.</a:t>
            </a:r>
          </a:p>
        </p:txBody>
      </p:sp>
      <p:cxnSp>
        <p:nvCxnSpPr>
          <p:cNvPr id="15" name="Прямая со стрелкой 14"/>
          <p:cNvCxnSpPr>
            <a:stCxn id="5" idx="2"/>
            <a:endCxn id="6" idx="0"/>
          </p:cNvCxnSpPr>
          <p:nvPr/>
        </p:nvCxnSpPr>
        <p:spPr>
          <a:xfrm rot="5400000">
            <a:off x="2946786" y="-589387"/>
            <a:ext cx="285752" cy="28932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5" idx="2"/>
            <a:endCxn id="7" idx="0"/>
          </p:cNvCxnSpPr>
          <p:nvPr/>
        </p:nvCxnSpPr>
        <p:spPr>
          <a:xfrm rot="16200000" flipH="1">
            <a:off x="4446983" y="803653"/>
            <a:ext cx="285752" cy="1071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endCxn id="8" idx="0"/>
          </p:cNvCxnSpPr>
          <p:nvPr/>
        </p:nvCxnSpPr>
        <p:spPr>
          <a:xfrm>
            <a:off x="4464844" y="714357"/>
            <a:ext cx="3143271" cy="28575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9" idx="2"/>
            <a:endCxn id="10" idx="0"/>
          </p:cNvCxnSpPr>
          <p:nvPr/>
        </p:nvCxnSpPr>
        <p:spPr>
          <a:xfrm rot="5400000">
            <a:off x="3161100" y="2803918"/>
            <a:ext cx="142876" cy="2393173"/>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11" idx="0"/>
          </p:cNvCxnSpPr>
          <p:nvPr/>
        </p:nvCxnSpPr>
        <p:spPr>
          <a:xfrm>
            <a:off x="4357686" y="3929066"/>
            <a:ext cx="892975" cy="2143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9" idx="3"/>
            <a:endCxn id="12" idx="0"/>
          </p:cNvCxnSpPr>
          <p:nvPr/>
        </p:nvCxnSpPr>
        <p:spPr>
          <a:xfrm>
            <a:off x="6429388" y="3607595"/>
            <a:ext cx="1500198" cy="3214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9" idx="3"/>
          </p:cNvCxnSpPr>
          <p:nvPr/>
        </p:nvCxnSpPr>
        <p:spPr>
          <a:xfrm>
            <a:off x="6429388" y="3607595"/>
            <a:ext cx="285752" cy="22502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Прямоугольник 38"/>
          <p:cNvSpPr/>
          <p:nvPr/>
        </p:nvSpPr>
        <p:spPr>
          <a:xfrm>
            <a:off x="6643702" y="0"/>
            <a:ext cx="2500298" cy="954107"/>
          </a:xfrm>
          <a:prstGeom prst="rect">
            <a:avLst/>
          </a:prstGeom>
        </p:spPr>
        <p:txBody>
          <a:bodyPr wrap="square">
            <a:spAutoFit/>
          </a:bodyPr>
          <a:lstStyle/>
          <a:p>
            <a:r>
              <a:rPr lang="ru-RU" sz="1200" b="1" dirty="0" smtClean="0"/>
              <a:t>— </a:t>
            </a:r>
            <a:r>
              <a:rPr lang="ru-RU" sz="1100" b="1" dirty="0"/>
              <a:t>это установленный законом отрезок времени, в течение которого работник должен выполнять свои трудовые функции.</a:t>
            </a:r>
          </a:p>
        </p:txBody>
      </p:sp>
      <p:pic>
        <p:nvPicPr>
          <p:cNvPr id="38916" name="Picture 4" descr="http://im3-tub-ru.yandex.net/i?id=728284635-23-72&amp;n=21"/>
          <p:cNvPicPr>
            <a:picLocks noChangeAspect="1" noChangeArrowheads="1"/>
          </p:cNvPicPr>
          <p:nvPr/>
        </p:nvPicPr>
        <p:blipFill>
          <a:blip r:embed="rId2"/>
          <a:srcRect/>
          <a:stretch>
            <a:fillRect/>
          </a:stretch>
        </p:blipFill>
        <p:spPr bwMode="auto">
          <a:xfrm>
            <a:off x="571472" y="-34"/>
            <a:ext cx="928694" cy="92869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2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out)">
                                      <p:cBhvr>
                                        <p:cTn id="15" dur="20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out)">
                                      <p:cBhvr>
                                        <p:cTn id="21" dur="20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par>
                                <p:cTn id="25" presetID="6" presetClass="entr" presetSubtype="3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out)">
                                      <p:cBhvr>
                                        <p:cTn id="27" dur="2000"/>
                                        <p:tgtEl>
                                          <p:spTgt spid="8"/>
                                        </p:tgtEl>
                                      </p:cBhvr>
                                    </p:animEffect>
                                  </p:childTnLst>
                                </p:cTn>
                              </p:par>
                              <p:par>
                                <p:cTn id="28" presetID="2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edge">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edge">
                                      <p:cBhvr>
                                        <p:cTn id="40" dur="2000"/>
                                        <p:tgtEl>
                                          <p:spTgt spid="10"/>
                                        </p:tgtEl>
                                      </p:cBhvr>
                                    </p:animEffect>
                                  </p:childTnLst>
                                </p:cTn>
                              </p:par>
                              <p:par>
                                <p:cTn id="41" presetID="9"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ssolve">
                                      <p:cBhvr>
                                        <p:cTn id="43" dur="500"/>
                                        <p:tgtEl>
                                          <p:spTgt spid="25"/>
                                        </p:tgtEl>
                                      </p:cBhvr>
                                    </p:animEffect>
                                  </p:childTnLst>
                                </p:cTn>
                              </p:par>
                              <p:par>
                                <p:cTn id="44" presetID="2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edge">
                                      <p:cBhvr>
                                        <p:cTn id="46" dur="2000"/>
                                        <p:tgtEl>
                                          <p:spTgt spid="11"/>
                                        </p:tgtEl>
                                      </p:cBhvr>
                                    </p:animEffect>
                                  </p:childTnLst>
                                </p:cTn>
                              </p:par>
                              <p:par>
                                <p:cTn id="47" presetID="9"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dissolve">
                                      <p:cBhvr>
                                        <p:cTn id="49" dur="500"/>
                                        <p:tgtEl>
                                          <p:spTgt spid="27"/>
                                        </p:tgtEl>
                                      </p:cBhvr>
                                    </p:animEffect>
                                  </p:childTnLst>
                                </p:cTn>
                              </p:par>
                            </p:childTnLst>
                          </p:cTn>
                        </p:par>
                        <p:par>
                          <p:cTn id="50" fill="hold">
                            <p:stCondLst>
                              <p:cond delay="2000"/>
                            </p:stCondLst>
                            <p:childTnLst>
                              <p:par>
                                <p:cTn id="51" presetID="2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edge">
                                      <p:cBhvr>
                                        <p:cTn id="53" dur="2000"/>
                                        <p:tgtEl>
                                          <p:spTgt spid="12"/>
                                        </p:tgtEl>
                                      </p:cBhvr>
                                    </p:animEffect>
                                  </p:childTnLst>
                                </p:cTn>
                              </p:par>
                              <p:par>
                                <p:cTn id="54" presetID="9"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500"/>
                                        <p:tgtEl>
                                          <p:spTgt spid="32"/>
                                        </p:tgtEl>
                                      </p:cBhvr>
                                    </p:animEffect>
                                  </p:childTnLst>
                                </p:cTn>
                              </p:par>
                            </p:childTnLst>
                          </p:cTn>
                        </p:par>
                        <p:par>
                          <p:cTn id="57" fill="hold">
                            <p:stCondLst>
                              <p:cond delay="4000"/>
                            </p:stCondLst>
                            <p:childTnLst>
                              <p:par>
                                <p:cTn id="58" presetID="20"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edge">
                                      <p:cBhvr>
                                        <p:cTn id="60" dur="2000"/>
                                        <p:tgtEl>
                                          <p:spTgt spid="13"/>
                                        </p:tgtEl>
                                      </p:cBhvr>
                                    </p:animEffect>
                                  </p:childTnLst>
                                </p:cTn>
                              </p:par>
                              <p:par>
                                <p:cTn id="61" presetID="9"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dissolv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857224" y="214290"/>
            <a:ext cx="4857784"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Неполное рабочее время</a:t>
            </a:r>
            <a:endParaRPr lang="ru-RU" sz="2400" b="1" dirty="0">
              <a:effectLst>
                <a:outerShdw blurRad="38100" dist="38100" dir="2700000" algn="tl">
                  <a:srgbClr val="000000">
                    <a:alpha val="43137"/>
                  </a:srgbClr>
                </a:outerShdw>
              </a:effectLst>
            </a:endParaRPr>
          </a:p>
        </p:txBody>
      </p:sp>
      <p:sp>
        <p:nvSpPr>
          <p:cNvPr id="6" name="Прямоугольник 5"/>
          <p:cNvSpPr/>
          <p:nvPr/>
        </p:nvSpPr>
        <p:spPr>
          <a:xfrm>
            <a:off x="6143636" y="0"/>
            <a:ext cx="3000364" cy="1277273"/>
          </a:xfrm>
          <a:prstGeom prst="rect">
            <a:avLst/>
          </a:prstGeom>
        </p:spPr>
        <p:txBody>
          <a:bodyPr wrap="square">
            <a:spAutoFit/>
          </a:bodyPr>
          <a:lstStyle/>
          <a:p>
            <a:pPr algn="just"/>
            <a:r>
              <a:rPr lang="ru-RU" sz="1100" b="1" dirty="0" smtClean="0"/>
              <a:t>это </a:t>
            </a:r>
            <a:r>
              <a:rPr lang="ru-RU" sz="1100" b="1" dirty="0"/>
              <a:t>рабочее время, устанавливаемое по соглашению сторон, продолжительность которого меньше нормального рабочего времени (40 часов в неделю), с оплатой, пропорциональной отработанному времени.</a:t>
            </a:r>
          </a:p>
        </p:txBody>
      </p:sp>
      <p:sp>
        <p:nvSpPr>
          <p:cNvPr id="7" name="Скругленный прямоугольник 6"/>
          <p:cNvSpPr/>
          <p:nvPr/>
        </p:nvSpPr>
        <p:spPr>
          <a:xfrm>
            <a:off x="428596" y="1000108"/>
            <a:ext cx="2643206" cy="8572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Уменьшение рабочего времени</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Скругленный прямоугольник 7"/>
          <p:cNvSpPr/>
          <p:nvPr/>
        </p:nvSpPr>
        <p:spPr>
          <a:xfrm>
            <a:off x="3500430" y="1000108"/>
            <a:ext cx="2643206" cy="85725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Уменьшение числа рабочих дней в неделю</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0" name="Прямая со стрелкой 9"/>
          <p:cNvCxnSpPr>
            <a:stCxn id="5" idx="2"/>
            <a:endCxn id="7" idx="0"/>
          </p:cNvCxnSpPr>
          <p:nvPr/>
        </p:nvCxnSpPr>
        <p:spPr>
          <a:xfrm rot="5400000">
            <a:off x="2339563" y="53555"/>
            <a:ext cx="357190" cy="15359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5" idx="2"/>
            <a:endCxn id="8" idx="0"/>
          </p:cNvCxnSpPr>
          <p:nvPr/>
        </p:nvCxnSpPr>
        <p:spPr>
          <a:xfrm rot="16200000" flipH="1">
            <a:off x="3875479" y="53554"/>
            <a:ext cx="357190" cy="153591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Скругленный прямоугольник 12"/>
          <p:cNvSpPr/>
          <p:nvPr/>
        </p:nvSpPr>
        <p:spPr>
          <a:xfrm>
            <a:off x="500034" y="2143116"/>
            <a:ext cx="5715040" cy="10001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smtClean="0"/>
              <a:t>1. Состояние беременности</a:t>
            </a:r>
          </a:p>
          <a:p>
            <a:pPr algn="ctr"/>
            <a:r>
              <a:rPr lang="ru-RU" sz="1400" dirty="0" smtClean="0"/>
              <a:t>2. Наличие у женщины детей в возрасте до 14 лет</a:t>
            </a:r>
          </a:p>
          <a:p>
            <a:pPr algn="ctr"/>
            <a:r>
              <a:rPr lang="ru-RU" sz="1400" dirty="0" smtClean="0"/>
              <a:t>3. В отношении лица, осуществляющего уход за больным членом семьи</a:t>
            </a:r>
            <a:endParaRPr lang="ru-RU" sz="1400" dirty="0"/>
          </a:p>
        </p:txBody>
      </p:sp>
      <p:sp>
        <p:nvSpPr>
          <p:cNvPr id="14" name="Левая фигурная скобка 13"/>
          <p:cNvSpPr/>
          <p:nvPr/>
        </p:nvSpPr>
        <p:spPr>
          <a:xfrm rot="16200000">
            <a:off x="3250397" y="-250057"/>
            <a:ext cx="285752" cy="4500594"/>
          </a:xfrm>
          <a:prstGeom prst="leftBrace">
            <a:avLst>
              <a:gd name="adj1" fmla="val 89277"/>
              <a:gd name="adj2" fmla="val 4933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Скругленный прямоугольник 14"/>
          <p:cNvSpPr/>
          <p:nvPr/>
        </p:nvSpPr>
        <p:spPr>
          <a:xfrm>
            <a:off x="1928794" y="3429000"/>
            <a:ext cx="557216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effectLst>
                  <a:outerShdw blurRad="38100" dist="38100" dir="2700000" algn="tl">
                    <a:srgbClr val="000000">
                      <a:alpha val="43137"/>
                    </a:srgbClr>
                  </a:outerShdw>
                </a:effectLst>
              </a:rPr>
              <a:t>Ненормированный рабочий день</a:t>
            </a:r>
            <a:endParaRPr lang="ru-RU" sz="2400" b="1" dirty="0">
              <a:effectLst>
                <a:outerShdw blurRad="38100" dist="38100" dir="2700000" algn="tl">
                  <a:srgbClr val="000000">
                    <a:alpha val="43137"/>
                  </a:srgbClr>
                </a:outerShdw>
              </a:effectLst>
            </a:endParaRPr>
          </a:p>
        </p:txBody>
      </p:sp>
      <p:sp>
        <p:nvSpPr>
          <p:cNvPr id="19" name="Скругленный прямоугольник 18"/>
          <p:cNvSpPr/>
          <p:nvPr/>
        </p:nvSpPr>
        <p:spPr>
          <a:xfrm>
            <a:off x="1357290" y="4572008"/>
            <a:ext cx="7215238" cy="15716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smtClean="0"/>
              <a:t>Устанавливается в отношении </a:t>
            </a:r>
            <a:r>
              <a:rPr lang="ru-RU" sz="1400" dirty="0"/>
              <a:t>лишь некоторых категорий работников, которые по распоряжению работодателя обязаны в случае необходимости выполнять эпизодически работу сверх нормальной продолжительности, как правило, без дополнительной оплаты или отгула. Речь идет о работниках с ответственным характером труда или о лицах, рабочее время которых не поддается учету (руководителях, </a:t>
            </a:r>
            <a:r>
              <a:rPr lang="ru-RU" sz="1400" dirty="0" smtClean="0"/>
              <a:t>начальниках и т.п.)</a:t>
            </a:r>
            <a:endParaRPr lang="ru-RU" sz="1400" dirty="0"/>
          </a:p>
        </p:txBody>
      </p:sp>
      <p:cxnSp>
        <p:nvCxnSpPr>
          <p:cNvPr id="21" name="Прямая со стрелкой 20"/>
          <p:cNvCxnSpPr>
            <a:stCxn id="15" idx="2"/>
            <a:endCxn id="19" idx="0"/>
          </p:cNvCxnSpPr>
          <p:nvPr/>
        </p:nvCxnSpPr>
        <p:spPr>
          <a:xfrm rot="16200000" flipH="1">
            <a:off x="4589859" y="4196958"/>
            <a:ext cx="500066" cy="2500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9942" name="Picture 6" descr="http://img.gorod.lv/images/news_item/pic/151873/0.png"/>
          <p:cNvPicPr>
            <a:picLocks noChangeAspect="1" noChangeArrowheads="1"/>
          </p:cNvPicPr>
          <p:nvPr/>
        </p:nvPicPr>
        <p:blipFill>
          <a:blip r:embed="rId2"/>
          <a:srcRect/>
          <a:stretch>
            <a:fillRect/>
          </a:stretch>
        </p:blipFill>
        <p:spPr bwMode="auto">
          <a:xfrm>
            <a:off x="6929454" y="1571612"/>
            <a:ext cx="1715454" cy="1443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Прямая со стрелкой 15"/>
          <p:cNvCxnSpPr>
            <a:stCxn id="4" idx="2"/>
            <a:endCxn id="11" idx="0"/>
          </p:cNvCxnSpPr>
          <p:nvPr/>
        </p:nvCxnSpPr>
        <p:spPr>
          <a:xfrm rot="5400000">
            <a:off x="1155339" y="1664342"/>
            <a:ext cx="3332861" cy="207170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endCxn id="10" idx="0"/>
          </p:cNvCxnSpPr>
          <p:nvPr/>
        </p:nvCxnSpPr>
        <p:spPr>
          <a:xfrm>
            <a:off x="3929059" y="1071547"/>
            <a:ext cx="3500461" cy="31522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 name="Блок-схема: документ 3"/>
          <p:cNvSpPr/>
          <p:nvPr/>
        </p:nvSpPr>
        <p:spPr>
          <a:xfrm>
            <a:off x="1857356" y="500042"/>
            <a:ext cx="4000528" cy="57150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effectLst>
                  <a:outerShdw blurRad="38100" dist="38100" dir="2700000" algn="tl">
                    <a:srgbClr val="000000">
                      <a:alpha val="43137"/>
                    </a:srgbClr>
                  </a:outerShdw>
                </a:effectLst>
              </a:rPr>
              <a:t>Время отдыха</a:t>
            </a:r>
            <a:endParaRPr lang="ru-RU" sz="2800" b="1" dirty="0">
              <a:effectLst>
                <a:outerShdw blurRad="38100" dist="38100" dir="2700000" algn="tl">
                  <a:srgbClr val="000000">
                    <a:alpha val="43137"/>
                  </a:srgbClr>
                </a:outerShdw>
              </a:effectLst>
            </a:endParaRPr>
          </a:p>
        </p:txBody>
      </p:sp>
      <p:sp>
        <p:nvSpPr>
          <p:cNvPr id="5" name="Прямоугольник 4"/>
          <p:cNvSpPr/>
          <p:nvPr/>
        </p:nvSpPr>
        <p:spPr>
          <a:xfrm>
            <a:off x="6072198" y="142852"/>
            <a:ext cx="2928942" cy="1107996"/>
          </a:xfrm>
          <a:prstGeom prst="rect">
            <a:avLst/>
          </a:prstGeom>
        </p:spPr>
        <p:txBody>
          <a:bodyPr wrap="square">
            <a:spAutoFit/>
          </a:bodyPr>
          <a:lstStyle/>
          <a:p>
            <a:r>
              <a:rPr lang="ru-RU" sz="1200" dirty="0"/>
              <a:t>время, в течение которого работник свободен от исполнения трудовых обязанностей и которое он может использовать по </a:t>
            </a:r>
            <a:r>
              <a:rPr lang="ru-RU" sz="1200" dirty="0" smtClean="0"/>
              <a:t>своему усмотрению </a:t>
            </a:r>
            <a:r>
              <a:rPr lang="ru-RU" sz="1200" dirty="0"/>
              <a:t>(ст. 106 ТК РФ</a:t>
            </a:r>
            <a:r>
              <a:rPr lang="ru-RU" dirty="0"/>
              <a:t>)</a:t>
            </a:r>
          </a:p>
        </p:txBody>
      </p:sp>
      <p:sp>
        <p:nvSpPr>
          <p:cNvPr id="8" name="Горизонтальный свиток 7"/>
          <p:cNvSpPr/>
          <p:nvPr/>
        </p:nvSpPr>
        <p:spPr>
          <a:xfrm>
            <a:off x="357158" y="2214554"/>
            <a:ext cx="2286016" cy="178595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400" b="1" dirty="0" smtClean="0"/>
              <a:t>Перерывы в течении рабочей смены для отдыха и питания (не более 2 часов и не менее 30 минут)</a:t>
            </a:r>
            <a:endParaRPr lang="ru-RU" sz="1400" b="1" dirty="0"/>
          </a:p>
        </p:txBody>
      </p:sp>
      <p:sp>
        <p:nvSpPr>
          <p:cNvPr id="10" name="Горизонтальный свиток 9"/>
          <p:cNvSpPr/>
          <p:nvPr/>
        </p:nvSpPr>
        <p:spPr>
          <a:xfrm>
            <a:off x="6286512" y="4000504"/>
            <a:ext cx="2286016" cy="178595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Ежегодный оплачиваемый отпуск</a:t>
            </a:r>
            <a:endParaRPr lang="ru-RU" b="1" dirty="0"/>
          </a:p>
        </p:txBody>
      </p:sp>
      <p:sp>
        <p:nvSpPr>
          <p:cNvPr id="11" name="Горизонтальный свиток 10"/>
          <p:cNvSpPr/>
          <p:nvPr/>
        </p:nvSpPr>
        <p:spPr>
          <a:xfrm>
            <a:off x="642910" y="4143380"/>
            <a:ext cx="2286016" cy="178595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Нерабочие праздничные дни</a:t>
            </a:r>
            <a:endParaRPr lang="ru-RU" b="1" dirty="0"/>
          </a:p>
        </p:txBody>
      </p:sp>
      <p:sp>
        <p:nvSpPr>
          <p:cNvPr id="12" name="Горизонтальный свиток 11"/>
          <p:cNvSpPr/>
          <p:nvPr/>
        </p:nvSpPr>
        <p:spPr>
          <a:xfrm>
            <a:off x="3428992" y="1785926"/>
            <a:ext cx="2286016" cy="178595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1600" b="1" dirty="0" smtClean="0"/>
              <a:t>Ежедневный (междусменный) отдых</a:t>
            </a:r>
            <a:endParaRPr lang="ru-RU" sz="1600" b="1" dirty="0"/>
          </a:p>
        </p:txBody>
      </p:sp>
      <p:sp>
        <p:nvSpPr>
          <p:cNvPr id="13" name="Горизонтальный свиток 12"/>
          <p:cNvSpPr/>
          <p:nvPr/>
        </p:nvSpPr>
        <p:spPr>
          <a:xfrm>
            <a:off x="6429388" y="2000240"/>
            <a:ext cx="2286016" cy="178595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smtClean="0"/>
              <a:t>Выходные дни</a:t>
            </a:r>
            <a:endParaRPr lang="ru-RU" b="1" dirty="0"/>
          </a:p>
        </p:txBody>
      </p:sp>
      <p:cxnSp>
        <p:nvCxnSpPr>
          <p:cNvPr id="15" name="Прямая со стрелкой 14"/>
          <p:cNvCxnSpPr>
            <a:stCxn id="4" idx="2"/>
            <a:endCxn id="8" idx="0"/>
          </p:cNvCxnSpPr>
          <p:nvPr/>
        </p:nvCxnSpPr>
        <p:spPr>
          <a:xfrm rot="5400000">
            <a:off x="1976876" y="557053"/>
            <a:ext cx="1404035" cy="23574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4" idx="2"/>
            <a:endCxn id="12" idx="0"/>
          </p:cNvCxnSpPr>
          <p:nvPr/>
        </p:nvCxnSpPr>
        <p:spPr>
          <a:xfrm rot="16200000" flipH="1">
            <a:off x="3727107" y="1164276"/>
            <a:ext cx="975407" cy="714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4" idx="2"/>
            <a:endCxn id="13" idx="0"/>
          </p:cNvCxnSpPr>
          <p:nvPr/>
        </p:nvCxnSpPr>
        <p:spPr>
          <a:xfrm rot="16200000" flipH="1">
            <a:off x="5120148" y="-228765"/>
            <a:ext cx="1189721" cy="3714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41986" name="Picture 2" descr="http://www.zhaba.ru/_pics/zvtibqxl2z3fhaci.jpg"/>
          <p:cNvPicPr>
            <a:picLocks noChangeAspect="1" noChangeArrowheads="1"/>
          </p:cNvPicPr>
          <p:nvPr/>
        </p:nvPicPr>
        <p:blipFill>
          <a:blip r:embed="rId2"/>
          <a:srcRect/>
          <a:stretch>
            <a:fillRect/>
          </a:stretch>
        </p:blipFill>
        <p:spPr bwMode="auto">
          <a:xfrm>
            <a:off x="3214678" y="4000504"/>
            <a:ext cx="2738410" cy="1822999"/>
          </a:xfrm>
          <a:prstGeom prst="rect">
            <a:avLst/>
          </a:prstGeom>
          <a:ln>
            <a:noFill/>
          </a:ln>
          <a:effectLst>
            <a:softEdge rad="112500"/>
          </a:effectLst>
        </p:spPr>
      </p:pic>
      <p:pic>
        <p:nvPicPr>
          <p:cNvPr id="41988" name="Picture 4" descr="http://randomvspu.files.wordpress.com/2011/03/13_d0bed180d0b3d0b0d0bdd0b8d0b7d183d0b9d182d0b52.jpg"/>
          <p:cNvPicPr>
            <a:picLocks noChangeAspect="1" noChangeArrowheads="1"/>
          </p:cNvPicPr>
          <p:nvPr/>
        </p:nvPicPr>
        <p:blipFill>
          <a:blip r:embed="rId3"/>
          <a:srcRect/>
          <a:stretch>
            <a:fillRect/>
          </a:stretch>
        </p:blipFill>
        <p:spPr bwMode="auto">
          <a:xfrm>
            <a:off x="214282" y="142852"/>
            <a:ext cx="1381118" cy="20716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solidFill>
                <a:schemeClr val="accent4">
                  <a:lumMod val="50000"/>
                </a:schemeClr>
              </a:solidFill>
            </a:endParaRPr>
          </a:p>
        </p:txBody>
      </p:sp>
      <p:sp>
        <p:nvSpPr>
          <p:cNvPr id="3" name="Подзаголовок 2"/>
          <p:cNvSpPr>
            <a:spLocks noGrp="1"/>
          </p:cNvSpPr>
          <p:nvPr>
            <p:ph type="subTitle" idx="1"/>
          </p:nvPr>
        </p:nvSpPr>
        <p:spPr>
          <a:xfrm>
            <a:off x="142844" y="4214818"/>
            <a:ext cx="8786842" cy="1199704"/>
          </a:xfrm>
        </p:spPr>
        <p:txBody>
          <a:bodyPr/>
          <a:lstStyle/>
          <a:p>
            <a:r>
              <a:rPr lang="ru-RU" b="1" dirty="0" smtClean="0">
                <a:solidFill>
                  <a:schemeClr val="tx1"/>
                </a:solidFill>
                <a:effectLst>
                  <a:outerShdw blurRad="38100" dist="38100" dir="2700000" algn="tl">
                    <a:srgbClr val="000000">
                      <a:alpha val="43137"/>
                    </a:srgbClr>
                  </a:outerShdw>
                </a:effectLst>
              </a:rPr>
              <a:t>Охрана труда работников в возрасте до 18 лет</a:t>
            </a:r>
            <a:endParaRPr lang="ru-RU" b="1" dirty="0">
              <a:solidFill>
                <a:schemeClr val="tx1"/>
              </a:solidFill>
              <a:effectLst>
                <a:outerShdw blurRad="38100" dist="38100" dir="2700000" algn="tl">
                  <a:srgbClr val="000000">
                    <a:alpha val="43137"/>
                  </a:srgbClr>
                </a:outerShdw>
              </a:effectLst>
            </a:endParaRPr>
          </a:p>
        </p:txBody>
      </p:sp>
      <p:pic>
        <p:nvPicPr>
          <p:cNvPr id="7" name="Picture 2" descr="http://pr.adcontext.net/files/uden-s.jpg"/>
          <p:cNvPicPr>
            <a:picLocks noChangeAspect="1" noChangeArrowheads="1"/>
          </p:cNvPicPr>
          <p:nvPr/>
        </p:nvPicPr>
        <p:blipFill>
          <a:blip r:embed="rId2"/>
          <a:srcRect/>
          <a:stretch>
            <a:fillRect/>
          </a:stretch>
        </p:blipFill>
        <p:spPr bwMode="auto">
          <a:xfrm>
            <a:off x="642910" y="785794"/>
            <a:ext cx="3810000" cy="30384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214290"/>
            <a:ext cx="8229600" cy="4714908"/>
          </a:xfrm>
        </p:spPr>
        <p:txBody>
          <a:bodyPr>
            <a:normAutofit fontScale="92500"/>
          </a:bodyPr>
          <a:lstStyle/>
          <a:p>
            <a:pPr algn="just"/>
            <a:r>
              <a:rPr lang="ru-RU" b="1" dirty="0" smtClean="0">
                <a:solidFill>
                  <a:srgbClr val="FF0000"/>
                </a:solidFill>
                <a:effectLst>
                  <a:outerShdw blurRad="38100" dist="38100" dir="2700000" algn="tl">
                    <a:srgbClr val="000000">
                      <a:alpha val="43137"/>
                    </a:srgbClr>
                  </a:outerShdw>
                </a:effectLst>
              </a:rPr>
              <a:t>ОХРАНА ТРУДА МОЛОДЕЖИ</a:t>
            </a:r>
            <a:r>
              <a:rPr lang="ru-RU" dirty="0" smtClean="0"/>
              <a:t> — система сохранения жизни и </a:t>
            </a:r>
            <a:r>
              <a:rPr lang="ru-RU" i="1" u="sng" dirty="0" smtClean="0">
                <a:effectLst>
                  <a:outerShdw blurRad="38100" dist="38100" dir="2700000" algn="tl">
                    <a:srgbClr val="000000">
                      <a:alpha val="43137"/>
                    </a:srgbClr>
                  </a:outerShdw>
                </a:effectLst>
                <a:hlinkClick r:id="rId2"/>
              </a:rPr>
              <a:t>здоровья</a:t>
            </a:r>
            <a:r>
              <a:rPr lang="ru-RU" dirty="0" smtClean="0">
                <a:effectLst>
                  <a:outerShdw blurRad="38100" dist="38100" dir="2700000" algn="tl">
                    <a:srgbClr val="000000">
                      <a:alpha val="43137"/>
                    </a:srgbClr>
                  </a:outerShdw>
                </a:effectLst>
              </a:rPr>
              <a:t> </a:t>
            </a:r>
            <a:r>
              <a:rPr lang="ru-RU" dirty="0" smtClean="0"/>
              <a:t>работающих в возрасте до 18 лет. </a:t>
            </a:r>
          </a:p>
          <a:p>
            <a:pPr algn="just"/>
            <a:r>
              <a:rPr lang="ru-RU" u="sng" dirty="0" smtClean="0">
                <a:solidFill>
                  <a:srgbClr val="FF0000"/>
                </a:solidFill>
                <a:effectLst>
                  <a:outerShdw blurRad="38100" dist="38100" dir="2700000" algn="tl">
                    <a:srgbClr val="000000">
                      <a:alpha val="43137"/>
                    </a:srgbClr>
                  </a:outerShdw>
                </a:effectLst>
              </a:rPr>
              <a:t>Глава 42 ТК РФ </a:t>
            </a:r>
            <a:r>
              <a:rPr lang="ru-RU" dirty="0" smtClean="0"/>
              <a:t>устанавливает ограничения и запреты на применение труда несовершеннолетних работников в отдельных сферах. Установление таких ограничений и запретов призвано обеспечить охрану здоровья и нравственного развития работников моложе 18 лет, в частности запрещается физически тяжелый труд и труд в опасных и вредных условиях.</a:t>
            </a:r>
            <a:endParaRPr lang="ru-RU" dirty="0"/>
          </a:p>
        </p:txBody>
      </p:sp>
      <p:pic>
        <p:nvPicPr>
          <p:cNvPr id="2052" name="Picture 4" descr="http://www.mintrudrh.ru/assets/images/photos/DSC_2696.jpg"/>
          <p:cNvPicPr>
            <a:picLocks noChangeAspect="1" noChangeArrowheads="1"/>
          </p:cNvPicPr>
          <p:nvPr/>
        </p:nvPicPr>
        <p:blipFill>
          <a:blip r:embed="rId3"/>
          <a:srcRect/>
          <a:stretch>
            <a:fillRect/>
          </a:stretch>
        </p:blipFill>
        <p:spPr bwMode="auto">
          <a:xfrm>
            <a:off x="4000496" y="4429132"/>
            <a:ext cx="2952728" cy="2265296"/>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285729"/>
            <a:ext cx="8229600" cy="3571900"/>
          </a:xfrm>
        </p:spPr>
        <p:txBody>
          <a:bodyPr/>
          <a:lstStyle/>
          <a:p>
            <a:pPr algn="just"/>
            <a:r>
              <a:rPr lang="ru-RU" dirty="0" smtClean="0"/>
              <a:t>Перечень тяжелых работ и работ с вредными или опасными условиями труда, при выполнении которых запрещается применять труд лиц моложе 18 лет, утвержден Постановлением Правительства РФ от 25 февраля 2000 г. N 163. В него включены 43 вида производств и 2198 видов работ в них.</a:t>
            </a:r>
            <a:endParaRPr lang="ru-RU" dirty="0"/>
          </a:p>
        </p:txBody>
      </p:sp>
      <p:pic>
        <p:nvPicPr>
          <p:cNvPr id="36866" name="Picture 2" descr="http://www.rabota-nsk.ru/stat/stat348/348.jpg"/>
          <p:cNvPicPr>
            <a:picLocks noChangeAspect="1" noChangeArrowheads="1"/>
          </p:cNvPicPr>
          <p:nvPr/>
        </p:nvPicPr>
        <p:blipFill>
          <a:blip r:embed="rId2"/>
          <a:srcRect/>
          <a:stretch>
            <a:fillRect/>
          </a:stretch>
        </p:blipFill>
        <p:spPr bwMode="auto">
          <a:xfrm>
            <a:off x="4429124" y="3500438"/>
            <a:ext cx="4071926" cy="3053945"/>
          </a:xfrm>
          <a:prstGeom prst="rect">
            <a:avLst/>
          </a:prstGeom>
          <a:ln>
            <a:solidFill>
              <a:schemeClr val="accent2">
                <a:lumMod val="60000"/>
                <a:lumOff val="40000"/>
              </a:schemeClr>
            </a:solid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428604"/>
            <a:ext cx="5543560" cy="5578687"/>
          </a:xfrm>
        </p:spPr>
        <p:txBody>
          <a:bodyPr>
            <a:normAutofit fontScale="70000" lnSpcReduction="20000"/>
          </a:bodyPr>
          <a:lstStyle/>
          <a:p>
            <a:pPr algn="just" fontAlgn="base">
              <a:buNone/>
            </a:pPr>
            <a:r>
              <a:rPr lang="ru-RU" dirty="0" smtClean="0"/>
              <a:t>	В частности, Перечень содержит ограничения по следующим видам работ:</a:t>
            </a:r>
          </a:p>
          <a:p>
            <a:pPr algn="just" fontAlgn="base">
              <a:buNone/>
            </a:pPr>
            <a:endParaRPr lang="ru-RU" dirty="0" smtClean="0"/>
          </a:p>
          <a:p>
            <a:pPr algn="just" fontAlgn="base"/>
            <a:r>
              <a:rPr lang="ru-RU" dirty="0" smtClean="0"/>
              <a:t>- работы, связанные с подъемом и перемещением тяжестей вручную;</a:t>
            </a:r>
          </a:p>
          <a:p>
            <a:pPr algn="just" fontAlgn="base"/>
            <a:r>
              <a:rPr lang="ru-RU" dirty="0" smtClean="0"/>
              <a:t>- легкая промышленность;</a:t>
            </a:r>
          </a:p>
          <a:p>
            <a:pPr algn="just" fontAlgn="base"/>
            <a:r>
              <a:rPr lang="ru-RU" dirty="0" smtClean="0"/>
              <a:t>- пищевая промышленность;</a:t>
            </a:r>
          </a:p>
          <a:p>
            <a:pPr algn="just" fontAlgn="base"/>
            <a:r>
              <a:rPr lang="ru-RU" dirty="0" smtClean="0"/>
              <a:t>- полиграфическое производство;</a:t>
            </a:r>
          </a:p>
          <a:p>
            <a:pPr algn="just" fontAlgn="base"/>
            <a:r>
              <a:rPr lang="ru-RU" dirty="0" smtClean="0"/>
              <a:t>- транспорт;</a:t>
            </a:r>
          </a:p>
          <a:p>
            <a:pPr algn="just" fontAlgn="base"/>
            <a:r>
              <a:rPr lang="ru-RU" dirty="0" smtClean="0"/>
              <a:t>- связь;</a:t>
            </a:r>
          </a:p>
          <a:p>
            <a:pPr algn="just" fontAlgn="base"/>
            <a:r>
              <a:rPr lang="ru-RU" dirty="0" smtClean="0"/>
              <a:t>- сельское хозяйство;</a:t>
            </a:r>
          </a:p>
          <a:p>
            <a:pPr fontAlgn="base"/>
            <a:r>
              <a:rPr lang="ru-RU" dirty="0" smtClean="0"/>
              <a:t>- учреждения здравоохранения, ветеринарные учреждения, фармацевтические фабрики;</a:t>
            </a:r>
          </a:p>
          <a:p>
            <a:pPr fontAlgn="base"/>
            <a:r>
              <a:rPr lang="ru-RU" dirty="0" smtClean="0"/>
              <a:t>- производство учебно-наглядных пособий;</a:t>
            </a:r>
          </a:p>
          <a:p>
            <a:pPr fontAlgn="base"/>
            <a:r>
              <a:rPr lang="ru-RU" dirty="0" smtClean="0"/>
              <a:t>- работы, выполняемые в различных отраслях экономики.</a:t>
            </a:r>
          </a:p>
          <a:p>
            <a:pPr algn="just"/>
            <a:r>
              <a:rPr lang="ru-RU" dirty="0" smtClean="0"/>
              <a:t>и т.д. </a:t>
            </a:r>
            <a:endParaRPr lang="ru-RU" dirty="0"/>
          </a:p>
        </p:txBody>
      </p:sp>
      <p:pic>
        <p:nvPicPr>
          <p:cNvPr id="35842" name="Picture 2" descr="http://xn--b1arjdngb.xn--p1ai/upload/resize_cache/iblock/2c2/350_1000_1/PM5.jpg"/>
          <p:cNvPicPr>
            <a:picLocks noChangeAspect="1" noChangeArrowheads="1"/>
          </p:cNvPicPr>
          <p:nvPr/>
        </p:nvPicPr>
        <p:blipFill>
          <a:blip r:embed="rId2"/>
          <a:srcRect l="14286" r="14999"/>
          <a:stretch>
            <a:fillRect/>
          </a:stretch>
        </p:blipFill>
        <p:spPr bwMode="auto">
          <a:xfrm>
            <a:off x="6072198" y="1285860"/>
            <a:ext cx="2828965" cy="40005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6"/>
            <a:ext cx="8229600" cy="5650125"/>
          </a:xfrm>
        </p:spPr>
        <p:txBody>
          <a:bodyPr>
            <a:normAutofit fontScale="92500" lnSpcReduction="10000"/>
          </a:bodyPr>
          <a:lstStyle/>
          <a:p>
            <a:pPr algn="just"/>
            <a:r>
              <a:rPr lang="ru-RU" u="sng" dirty="0" smtClean="0">
                <a:solidFill>
                  <a:srgbClr val="FF0000"/>
                </a:solidFill>
                <a:effectLst>
                  <a:outerShdw blurRad="38100" dist="38100" dir="2700000" algn="tl">
                    <a:srgbClr val="000000">
                      <a:alpha val="43137"/>
                    </a:srgbClr>
                  </a:outerShdw>
                </a:effectLst>
              </a:rPr>
              <a:t>Гигиенические критерии допустимых условий и видов работ</a:t>
            </a:r>
            <a:r>
              <a:rPr lang="ru-RU" dirty="0" smtClean="0"/>
              <a:t> для профессионального обучения и труда подростков утверждены Постановлением Госкомсанэпиднадзора РФ от 4 апреля 1997 г. N 5, в соответствии с которым, безопасными для подростков видами деятельности </a:t>
            </a:r>
            <a:r>
              <a:rPr lang="ru-RU" dirty="0" smtClean="0">
                <a:solidFill>
                  <a:srgbClr val="FF0000"/>
                </a:solidFill>
                <a:effectLst>
                  <a:outerShdw blurRad="38100" dist="38100" dir="2700000" algn="tl">
                    <a:srgbClr val="000000">
                      <a:alpha val="43137"/>
                    </a:srgbClr>
                  </a:outerShdw>
                </a:effectLst>
              </a:rPr>
              <a:t>являются те, которые соответствуют их возрастным и функциональным возможностям, не оказывают неблагоприятного влияния на их рост, развитие и состояние здоровья, исключают повышенную опасность травматизма для подростков и окружающих, учитывают повышенную чувствительность организма подростков к действию факторов производственной среды.</a:t>
            </a:r>
            <a:endParaRPr lang="ru-RU" dirty="0">
              <a:solidFill>
                <a:srgbClr val="FF0000"/>
              </a:solidFill>
              <a:effectLst>
                <a:outerShdw blurRad="38100" dist="38100" dir="2700000" algn="tl">
                  <a:srgbClr val="000000">
                    <a:alpha val="43137"/>
                  </a:srgbClr>
                </a:outerShdw>
              </a:effectLst>
            </a:endParaRPr>
          </a:p>
        </p:txBody>
      </p:sp>
      <p:pic>
        <p:nvPicPr>
          <p:cNvPr id="34818" name="Picture 2" descr="http://www.letopisi.likt590.ru/lib/exe/fetch.php/2010-2011:boy.gif"/>
          <p:cNvPicPr>
            <a:picLocks noChangeAspect="1" noChangeArrowheads="1" noCrop="1"/>
          </p:cNvPicPr>
          <p:nvPr/>
        </p:nvPicPr>
        <p:blipFill>
          <a:blip r:embed="rId2" cstate="print"/>
          <a:srcRect/>
          <a:stretch>
            <a:fillRect/>
          </a:stretch>
        </p:blipFill>
        <p:spPr bwMode="auto">
          <a:xfrm>
            <a:off x="7000892" y="5643578"/>
            <a:ext cx="857256" cy="114300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6"/>
            <a:ext cx="8229600" cy="5650125"/>
          </a:xfrm>
        </p:spPr>
        <p:txBody>
          <a:bodyPr>
            <a:normAutofit/>
          </a:bodyPr>
          <a:lstStyle/>
          <a:p>
            <a:pPr algn="just"/>
            <a:r>
              <a:rPr lang="ru-RU" dirty="0" smtClean="0">
                <a:solidFill>
                  <a:srgbClr val="FF0000"/>
                </a:solidFill>
                <a:effectLst>
                  <a:outerShdw blurRad="38100" dist="38100" dir="2700000" algn="tl">
                    <a:srgbClr val="000000">
                      <a:alpha val="43137"/>
                    </a:srgbClr>
                  </a:outerShdw>
                </a:effectLst>
              </a:rPr>
              <a:t>При прохождении производственной практики </a:t>
            </a:r>
            <a:r>
              <a:rPr lang="ru-RU" dirty="0" smtClean="0"/>
              <a:t>(производственного обучения) </a:t>
            </a:r>
            <a:r>
              <a:rPr lang="ru-RU" dirty="0" smtClean="0">
                <a:solidFill>
                  <a:srgbClr val="FF0000"/>
                </a:solidFill>
                <a:effectLst>
                  <a:outerShdw blurRad="38100" dist="38100" dir="2700000" algn="tl">
                    <a:srgbClr val="000000">
                      <a:alpha val="43137"/>
                    </a:srgbClr>
                  </a:outerShdw>
                </a:effectLst>
              </a:rPr>
              <a:t>учащиеся</a:t>
            </a:r>
            <a:r>
              <a:rPr lang="ru-RU" dirty="0" smtClean="0"/>
              <a:t> общеобразовательных и </a:t>
            </a:r>
            <a:r>
              <a:rPr lang="ru-RU" dirty="0" smtClean="0">
                <a:solidFill>
                  <a:srgbClr val="FF0000"/>
                </a:solidFill>
                <a:effectLst>
                  <a:outerShdw blurRad="38100" dist="38100" dir="2700000" algn="tl">
                    <a:srgbClr val="000000">
                      <a:alpha val="43137"/>
                    </a:srgbClr>
                  </a:outerShdw>
                </a:effectLst>
              </a:rPr>
              <a:t>образовательных учреждений начального профессионального образования, студенты образовательных учреждений среднего профессионального образования, достигшие 16-летнего возраста, могут находиться на работах, включенных в Перечень, не свыше четырех часов в день </a:t>
            </a:r>
            <a:r>
              <a:rPr lang="ru-RU" dirty="0" smtClean="0"/>
              <a:t>при условии строгого соблюдения на этих работах действующих санитарных правил и норм и правил по охране труда.</a:t>
            </a:r>
            <a:endParaRPr lang="ru-RU" dirty="0"/>
          </a:p>
        </p:txBody>
      </p:sp>
      <p:pic>
        <p:nvPicPr>
          <p:cNvPr id="33794" name="Picture 2" descr="http://delogazeta.ru/up/news/20112/2011-10-31-tk.jpg"/>
          <p:cNvPicPr>
            <a:picLocks noChangeAspect="1" noChangeArrowheads="1"/>
          </p:cNvPicPr>
          <p:nvPr/>
        </p:nvPicPr>
        <p:blipFill>
          <a:blip r:embed="rId2"/>
          <a:srcRect/>
          <a:stretch>
            <a:fillRect/>
          </a:stretch>
        </p:blipFill>
        <p:spPr bwMode="auto">
          <a:xfrm>
            <a:off x="6715140" y="5286388"/>
            <a:ext cx="1737711" cy="142492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500042"/>
            <a:ext cx="8229600" cy="5793001"/>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ru-RU" dirty="0" smtClean="0"/>
              <a:t>Работников, не достигших возраста 18 лет, запрещено направлять в </a:t>
            </a:r>
            <a:r>
              <a:rPr lang="ru-RU" i="1" u="sng" dirty="0" smtClean="0">
                <a:effectLst>
                  <a:outerShdw blurRad="38100" dist="38100" dir="2700000" algn="tl">
                    <a:srgbClr val="000000">
                      <a:alpha val="43137"/>
                    </a:srgbClr>
                  </a:outerShdw>
                </a:effectLst>
                <a:hlinkClick r:id="rId2"/>
              </a:rPr>
              <a:t>служебные командировки</a:t>
            </a:r>
            <a:r>
              <a:rPr lang="ru-RU" dirty="0" smtClean="0"/>
              <a:t>, привлекать к работе в </a:t>
            </a:r>
            <a:r>
              <a:rPr lang="ru-RU" i="1" u="sng" dirty="0" smtClean="0">
                <a:effectLst>
                  <a:outerShdw blurRad="38100" dist="38100" dir="2700000" algn="tl">
                    <a:srgbClr val="000000">
                      <a:alpha val="43137"/>
                    </a:srgbClr>
                  </a:outerShdw>
                </a:effectLst>
                <a:hlinkClick r:id="rId3"/>
              </a:rPr>
              <a:t>ночное время</a:t>
            </a:r>
            <a:r>
              <a:rPr lang="ru-RU" dirty="0" smtClean="0"/>
              <a:t>, к </a:t>
            </a:r>
            <a:r>
              <a:rPr lang="ru-RU" i="1" u="sng" dirty="0" smtClean="0">
                <a:effectLst>
                  <a:outerShdw blurRad="38100" dist="38100" dir="2700000" algn="tl">
                    <a:srgbClr val="000000">
                      <a:alpha val="43137"/>
                    </a:srgbClr>
                  </a:outerShdw>
                </a:effectLst>
                <a:hlinkClick r:id="rId4"/>
              </a:rPr>
              <a:t>сверхурочной работе</a:t>
            </a:r>
            <a:r>
              <a:rPr lang="ru-RU" dirty="0" smtClean="0"/>
              <a:t>, к работе в выходные и нерабочие праздничные дни (ст. 96, 268 ТК РФ).</a:t>
            </a:r>
          </a:p>
          <a:p>
            <a:r>
              <a:rPr lang="ru-RU" dirty="0" smtClean="0"/>
              <a:t>Ежегодный основной оплачиваемый отпуск — 31 календарный день в удобное для работника время (ст. 267 ТК РФ). </a:t>
            </a:r>
          </a:p>
          <a:p>
            <a:r>
              <a:rPr lang="ru-RU" dirty="0" smtClean="0"/>
              <a:t>Отпуск может быть предоставлен до истечения 6 месяцев непрерывной работы в данной организации (ст. 122 ТК РФ). </a:t>
            </a:r>
          </a:p>
          <a:p>
            <a:r>
              <a:rPr lang="ru-RU" dirty="0" smtClean="0"/>
              <a:t>Замена отпуска денежной компенсацией не допускается (ст. 126 ТК РФ).</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734671"/>
            <a:ext cx="8572560" cy="4235823"/>
          </a:xfrm>
        </p:spPr>
        <p:txBody>
          <a:bodyPr>
            <a:noAutofit/>
          </a:bodyPr>
          <a:lstStyle/>
          <a:p>
            <a:pPr algn="just">
              <a:buNone/>
            </a:pPr>
            <a:r>
              <a:rPr lang="ru-RU" sz="3200" dirty="0" smtClean="0">
                <a:effectLst>
                  <a:outerShdw blurRad="38100" dist="38100" dir="2700000" algn="tl">
                    <a:srgbClr val="000000">
                      <a:alpha val="43137"/>
                    </a:srgbClr>
                  </a:outerShdw>
                </a:effectLst>
              </a:rPr>
              <a:t>  система обеспечения безопасности жизни и здоровья работников в процессе трудовой деятельности, включающая правовые, санитарно-гигиенические, лечебно-профилактические, реабилитационные и иные мероприятия.</a:t>
            </a:r>
            <a:endParaRPr lang="ru-RU" sz="3200" dirty="0">
              <a:effectLst>
                <a:outerShdw blurRad="38100" dist="38100" dir="2700000" algn="tl">
                  <a:srgbClr val="000000">
                    <a:alpha val="43137"/>
                  </a:srgbClr>
                </a:outerShdw>
              </a:effectLst>
            </a:endParaRPr>
          </a:p>
        </p:txBody>
      </p:sp>
      <p:sp>
        <p:nvSpPr>
          <p:cNvPr id="2" name="Заголовок 1"/>
          <p:cNvSpPr>
            <a:spLocks noGrp="1"/>
          </p:cNvSpPr>
          <p:nvPr>
            <p:ph type="title"/>
          </p:nvPr>
        </p:nvSpPr>
        <p:spPr/>
        <p:txBody>
          <a:bodyPr/>
          <a:lstStyle/>
          <a:p>
            <a:pPr algn="ctr"/>
            <a:r>
              <a:rPr lang="ru-RU" dirty="0" smtClean="0">
                <a:solidFill>
                  <a:srgbClr val="FF0000"/>
                </a:solidFill>
              </a:rPr>
              <a:t>ОХРАНА ТРУДА (ОТ) </a:t>
            </a:r>
            <a:r>
              <a:rPr lang="ru-RU" dirty="0" smtClean="0"/>
              <a:t>- это</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500042"/>
            <a:ext cx="8229600" cy="5507249"/>
          </a:xfrm>
        </p:spPr>
        <p:txBody>
          <a:bodyPr/>
          <a:lstStyle/>
          <a:p>
            <a:r>
              <a:rPr lang="ru-RU" dirty="0" smtClean="0"/>
              <a:t>Подростки не должны назначаться на работы, заключающиеся исключительно </a:t>
            </a:r>
            <a:r>
              <a:rPr lang="ru-RU" dirty="0" smtClean="0">
                <a:solidFill>
                  <a:srgbClr val="C00000"/>
                </a:solidFill>
                <a:effectLst>
                  <a:outerShdw blurRad="38100" dist="38100" dir="2700000" algn="tl">
                    <a:srgbClr val="000000">
                      <a:alpha val="43137"/>
                    </a:srgbClr>
                  </a:outerShdw>
                </a:effectLst>
              </a:rPr>
              <a:t>в переносе и передвижении тяжестей</a:t>
            </a:r>
            <a:r>
              <a:rPr lang="ru-RU" dirty="0" smtClean="0"/>
              <a:t>, весом </a:t>
            </a:r>
            <a:r>
              <a:rPr lang="ru-RU" dirty="0" smtClean="0">
                <a:solidFill>
                  <a:srgbClr val="C00000"/>
                </a:solidFill>
                <a:effectLst>
                  <a:outerShdw blurRad="38100" dist="38100" dir="2700000" algn="tl">
                    <a:srgbClr val="000000">
                      <a:alpha val="43137"/>
                    </a:srgbClr>
                  </a:outerShdw>
                </a:effectLst>
              </a:rPr>
              <a:t>свыше 4,1 кг</a:t>
            </a:r>
            <a:r>
              <a:rPr lang="ru-RU" dirty="0" smtClean="0"/>
              <a:t>.</a:t>
            </a:r>
          </a:p>
          <a:p>
            <a:r>
              <a:rPr lang="ru-RU" dirty="0" smtClean="0"/>
              <a:t>Перемещение тяжести подростками не должно </a:t>
            </a:r>
            <a:r>
              <a:rPr lang="ru-RU" dirty="0" smtClean="0">
                <a:solidFill>
                  <a:srgbClr val="C00000"/>
                </a:solidFill>
                <a:effectLst>
                  <a:outerShdw blurRad="38100" dist="38100" dir="2700000" algn="tl">
                    <a:srgbClr val="000000">
                      <a:alpha val="43137"/>
                    </a:srgbClr>
                  </a:outerShdw>
                </a:effectLst>
              </a:rPr>
              <a:t>занимать более 1/3</a:t>
            </a:r>
            <a:r>
              <a:rPr lang="ru-RU" dirty="0" smtClean="0"/>
              <a:t> рабочего дня.</a:t>
            </a:r>
            <a:endParaRPr lang="ru-RU" dirty="0"/>
          </a:p>
        </p:txBody>
      </p:sp>
      <p:pic>
        <p:nvPicPr>
          <p:cNvPr id="31746" name="Picture 2" descr="http://med-books.info/files/uch_group35/uch_pgroup40/uch_uch346/image/8602.png"/>
          <p:cNvPicPr>
            <a:picLocks noChangeAspect="1" noChangeArrowheads="1"/>
          </p:cNvPicPr>
          <p:nvPr/>
        </p:nvPicPr>
        <p:blipFill>
          <a:blip r:embed="rId2"/>
          <a:srcRect/>
          <a:stretch>
            <a:fillRect/>
          </a:stretch>
        </p:blipFill>
        <p:spPr bwMode="auto">
          <a:xfrm>
            <a:off x="2500298" y="3214686"/>
            <a:ext cx="4991100" cy="324802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28597" y="1481138"/>
          <a:ext cx="8258203" cy="4561395"/>
        </p:xfrm>
        <a:graphic>
          <a:graphicData uri="http://schemas.openxmlformats.org/drawingml/2006/table">
            <a:tbl>
              <a:tblPr firstRow="1" bandRow="1">
                <a:tableStyleId>{5C22544A-7EE6-4342-B048-85BDC9FD1C3A}</a:tableStyleId>
              </a:tblPr>
              <a:tblGrid>
                <a:gridCol w="2336944"/>
                <a:gridCol w="716863"/>
                <a:gridCol w="788549"/>
                <a:gridCol w="860236"/>
                <a:gridCol w="788549"/>
                <a:gridCol w="716863"/>
                <a:gridCol w="716863"/>
                <a:gridCol w="716863"/>
                <a:gridCol w="616473"/>
              </a:tblGrid>
              <a:tr h="504465">
                <a:tc rowSpan="3">
                  <a:txBody>
                    <a:bodyPr/>
                    <a:lstStyle/>
                    <a:p>
                      <a:pPr algn="ctr"/>
                      <a:endParaRPr lang="ru-RU" sz="1100" dirty="0" smtClean="0"/>
                    </a:p>
                    <a:p>
                      <a:pPr algn="ctr"/>
                      <a:r>
                        <a:rPr lang="ru-RU" sz="1600" dirty="0" smtClean="0"/>
                        <a:t>Характер работы, показатели</a:t>
                      </a:r>
                      <a:r>
                        <a:rPr lang="ru-RU" sz="1600" baseline="0" dirty="0" smtClean="0"/>
                        <a:t> тяжести труда</a:t>
                      </a:r>
                      <a:endParaRPr lang="ru-RU" sz="16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8">
                  <a:txBody>
                    <a:bodyPr/>
                    <a:lstStyle/>
                    <a:p>
                      <a:pPr algn="ctr"/>
                      <a:r>
                        <a:rPr lang="ru-RU" sz="1600" dirty="0" smtClean="0"/>
                        <a:t>Предельно допустимая нагрузка</a:t>
                      </a:r>
                      <a:endParaRPr lang="ru-RU" sz="16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465">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ru-RU" dirty="0" smtClean="0"/>
                        <a:t>юноши</a:t>
                      </a:r>
                      <a:endParaRPr lang="ru-RU"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ru-RU" dirty="0" smtClean="0"/>
                        <a:t>девушки</a:t>
                      </a:r>
                      <a:endParaRPr lang="ru-RU"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00"/>
                    </a:solidFill>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465">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050" dirty="0" smtClean="0"/>
                        <a:t>14 лет</a:t>
                      </a:r>
                      <a:endParaRPr lang="ru-RU" sz="105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1050" dirty="0" smtClean="0"/>
                        <a:t>15лет</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1050" dirty="0" smtClean="0"/>
                        <a:t>16лет</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1050" dirty="0" smtClean="0"/>
                        <a:t>17лет</a:t>
                      </a:r>
                      <a:endParaRPr lang="ru-RU" sz="105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ru-RU" sz="1050" dirty="0" smtClean="0"/>
                        <a:t>14 лет</a:t>
                      </a:r>
                      <a:endParaRPr lang="ru-RU" sz="105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ru-RU" sz="1050" dirty="0" smtClean="0"/>
                        <a:t>15лет</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ru-RU" sz="1050" dirty="0" smtClean="0"/>
                        <a:t>16 лет</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ru-RU" sz="1050" dirty="0" smtClean="0"/>
                        <a:t>17 лет</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808526">
                <a:tc>
                  <a:txBody>
                    <a:bodyPr/>
                    <a:lstStyle/>
                    <a:p>
                      <a:pPr algn="just"/>
                      <a:r>
                        <a:rPr lang="ru-RU" sz="1400" dirty="0" smtClean="0"/>
                        <a:t>Подъем и перемещение груза</a:t>
                      </a:r>
                      <a:r>
                        <a:rPr lang="ru-RU" sz="1400" baseline="0" dirty="0" smtClean="0"/>
                        <a:t> вручную постоянно в течении рабочей смены (кг)</a:t>
                      </a:r>
                      <a:endParaRPr lang="ru-RU" sz="14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600" dirty="0" smtClean="0"/>
                        <a:t>3</a:t>
                      </a:r>
                      <a:endParaRPr lang="ru-RU" sz="16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600" dirty="0" smtClean="0"/>
                        <a:t>3</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600" dirty="0" smtClean="0"/>
                        <a:t>4</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600" dirty="0" smtClean="0"/>
                        <a:t>4</a:t>
                      </a:r>
                      <a:endParaRPr lang="ru-RU" sz="16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600" dirty="0" smtClean="0"/>
                        <a:t>2</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600" dirty="0" smtClean="0"/>
                        <a:t>3</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ru-RU" sz="1600" dirty="0" smtClean="0"/>
                        <a:t>3</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264617">
                <a:tc>
                  <a:txBody>
                    <a:bodyPr/>
                    <a:lstStyle/>
                    <a:p>
                      <a:pPr algn="just"/>
                      <a:r>
                        <a:rPr lang="ru-RU" sz="1400" dirty="0" smtClean="0"/>
                        <a:t>Подъем и перемещение груза</a:t>
                      </a:r>
                      <a:r>
                        <a:rPr lang="ru-RU" sz="1400" baseline="0" dirty="0" smtClean="0"/>
                        <a:t> вручную в течении не более 1/3 рабочей смены: постоянно (более 2-х раз в час)</a:t>
                      </a:r>
                      <a:endParaRPr lang="ru-RU" sz="14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ru-RU" sz="1600" dirty="0" smtClean="0"/>
                    </a:p>
                    <a:p>
                      <a:pPr algn="ctr"/>
                      <a:r>
                        <a:rPr lang="ru-RU" sz="1600" dirty="0" smtClean="0"/>
                        <a:t>6</a:t>
                      </a:r>
                      <a:endParaRPr lang="ru-RU" sz="16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ru-RU" sz="1600" dirty="0" smtClean="0"/>
                    </a:p>
                    <a:p>
                      <a:pPr algn="ctr"/>
                      <a:r>
                        <a:rPr lang="ru-RU" sz="1600" dirty="0" smtClean="0"/>
                        <a:t>7</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ru-RU" sz="1600" dirty="0" smtClean="0"/>
                    </a:p>
                    <a:p>
                      <a:pPr algn="ctr"/>
                      <a:r>
                        <a:rPr lang="ru-RU" sz="1600" dirty="0" smtClean="0"/>
                        <a:t>11</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ru-RU" sz="1600" dirty="0" smtClean="0"/>
                    </a:p>
                    <a:p>
                      <a:pPr algn="ctr"/>
                      <a:r>
                        <a:rPr lang="ru-RU" sz="1600" dirty="0" smtClean="0"/>
                        <a:t>13</a:t>
                      </a:r>
                      <a:endParaRPr lang="ru-RU" sz="16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ru-RU" sz="1600" dirty="0" smtClean="0"/>
                    </a:p>
                    <a:p>
                      <a:pPr algn="ctr"/>
                      <a:r>
                        <a:rPr lang="ru-RU" sz="1600" dirty="0" smtClean="0"/>
                        <a:t>3</a:t>
                      </a:r>
                      <a:endParaRPr lang="ru-RU" sz="1600"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ru-RU" sz="1600" dirty="0" smtClean="0"/>
                    </a:p>
                    <a:p>
                      <a:pPr algn="ctr"/>
                      <a:r>
                        <a:rPr lang="ru-RU" sz="1600" dirty="0" smtClean="0"/>
                        <a:t>4</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ru-RU" sz="1600" dirty="0" smtClean="0"/>
                    </a:p>
                    <a:p>
                      <a:pPr algn="ctr"/>
                      <a:r>
                        <a:rPr lang="ru-RU" sz="1600" dirty="0" smtClean="0"/>
                        <a:t>5</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ru-RU" sz="1600" dirty="0" smtClean="0"/>
                    </a:p>
                    <a:p>
                      <a:pPr algn="ctr"/>
                      <a:r>
                        <a:rPr lang="ru-RU" sz="1600" dirty="0" smtClean="0"/>
                        <a:t>6</a:t>
                      </a:r>
                      <a:endParaRPr lang="ru-R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04465">
                <a:tc>
                  <a:txBody>
                    <a:bodyPr/>
                    <a:lstStyle/>
                    <a:p>
                      <a:r>
                        <a:rPr lang="ru-RU" sz="1400" dirty="0" smtClean="0"/>
                        <a:t>При чередовании</a:t>
                      </a:r>
                      <a:r>
                        <a:rPr lang="ru-RU" sz="1400" baseline="0" dirty="0" smtClean="0"/>
                        <a:t> с другой работой (до 2-х раз в час)</a:t>
                      </a:r>
                      <a:endParaRPr lang="ru-RU" sz="14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smtClean="0"/>
                    </a:p>
                    <a:p>
                      <a:pPr algn="ctr"/>
                      <a:r>
                        <a:rPr lang="ru-RU" dirty="0" smtClean="0"/>
                        <a:t>12</a:t>
                      </a:r>
                      <a:endParaRPr lang="ru-RU"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smtClean="0"/>
                    </a:p>
                    <a:p>
                      <a:pPr algn="ctr"/>
                      <a:r>
                        <a:rPr lang="ru-RU" dirty="0" smtClean="0"/>
                        <a:t>15</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smtClean="0"/>
                    </a:p>
                    <a:p>
                      <a:pPr algn="ctr"/>
                      <a:r>
                        <a:rPr lang="ru-RU" dirty="0" smtClean="0"/>
                        <a:t>20</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smtClean="0"/>
                    </a:p>
                    <a:p>
                      <a:pPr algn="ctr"/>
                      <a:r>
                        <a:rPr lang="ru-RU" dirty="0" smtClean="0"/>
                        <a:t>24</a:t>
                      </a:r>
                      <a:endParaRPr lang="ru-RU"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smtClean="0"/>
                    </a:p>
                    <a:p>
                      <a:pPr algn="ctr"/>
                      <a:r>
                        <a:rPr lang="ru-RU" dirty="0" smtClean="0"/>
                        <a:t>4</a:t>
                      </a:r>
                      <a:endParaRPr lang="ru-RU" dirty="0"/>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smtClean="0"/>
                    </a:p>
                    <a:p>
                      <a:pPr algn="ctr"/>
                      <a:r>
                        <a:rPr lang="ru-RU" dirty="0" smtClean="0"/>
                        <a:t>5</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smtClean="0"/>
                    </a:p>
                    <a:p>
                      <a:pPr algn="ctr"/>
                      <a:r>
                        <a:rPr lang="ru-RU" dirty="0" smtClean="0"/>
                        <a:t>7</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dirty="0" smtClean="0"/>
                    </a:p>
                    <a:p>
                      <a:pPr algn="ctr"/>
                      <a:r>
                        <a:rPr lang="ru-RU" dirty="0" smtClean="0"/>
                        <a:t>8</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Заголовок 2"/>
          <p:cNvSpPr>
            <a:spLocks noGrp="1"/>
          </p:cNvSpPr>
          <p:nvPr>
            <p:ph type="title"/>
          </p:nvPr>
        </p:nvSpPr>
        <p:spPr>
          <a:xfrm>
            <a:off x="457200" y="274638"/>
            <a:ext cx="6400816" cy="1143000"/>
          </a:xfrm>
        </p:spPr>
        <p:txBody>
          <a:bodyPr>
            <a:noAutofit/>
          </a:bodyPr>
          <a:lstStyle/>
          <a:p>
            <a:pPr algn="ctr"/>
            <a:r>
              <a:rPr lang="ru-RU" sz="2400" dirty="0" smtClean="0">
                <a:solidFill>
                  <a:srgbClr val="C00000"/>
                </a:solidFill>
              </a:rPr>
              <a:t>Предельная норма перемещения тяжести</a:t>
            </a:r>
            <a:r>
              <a:rPr lang="ru-RU" sz="2400" dirty="0" smtClean="0"/>
              <a:t> для несовершеннолетних</a:t>
            </a:r>
            <a:endParaRPr lang="ru-RU" sz="2400" dirty="0"/>
          </a:p>
        </p:txBody>
      </p:sp>
      <p:pic>
        <p:nvPicPr>
          <p:cNvPr id="30722" name="Picture 2" descr="http://www.yuginform.ru/media/adv/60478.jpg"/>
          <p:cNvPicPr>
            <a:picLocks noChangeAspect="1" noChangeArrowheads="1"/>
          </p:cNvPicPr>
          <p:nvPr/>
        </p:nvPicPr>
        <p:blipFill>
          <a:blip r:embed="rId2" cstate="print"/>
          <a:srcRect/>
          <a:stretch>
            <a:fillRect/>
          </a:stretch>
        </p:blipFill>
        <p:spPr bwMode="auto">
          <a:xfrm>
            <a:off x="6786578" y="142852"/>
            <a:ext cx="1200136" cy="120013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428604"/>
            <a:ext cx="8786874" cy="3214710"/>
          </a:xfrm>
        </p:spPr>
        <p:txBody>
          <a:bodyPr/>
          <a:lstStyle/>
          <a:p>
            <a:pPr algn="just"/>
            <a:r>
              <a:rPr lang="ru-RU" dirty="0" smtClean="0"/>
              <a:t>Лица в возрасте до 18 лет принимаются на работу после предварительного </a:t>
            </a:r>
            <a:r>
              <a:rPr lang="ru-RU" i="1" u="sng" dirty="0" smtClean="0">
                <a:hlinkClick r:id="rId2"/>
              </a:rPr>
              <a:t>медицинского осмотра</a:t>
            </a:r>
            <a:r>
              <a:rPr lang="ru-RU" dirty="0" smtClean="0"/>
              <a:t> и в дальнейшем, до достижения возраста 18 лет, ежегодно подлежат обязательному медосмотру. </a:t>
            </a:r>
          </a:p>
          <a:p>
            <a:pPr algn="just"/>
            <a:r>
              <a:rPr lang="ru-RU" dirty="0" smtClean="0"/>
              <a:t>Медосмотры осуществляются за счет средств </a:t>
            </a:r>
            <a:r>
              <a:rPr lang="ru-RU" i="1" u="sng" dirty="0" smtClean="0">
                <a:hlinkClick r:id="rId3"/>
              </a:rPr>
              <a:t>работодателя</a:t>
            </a:r>
            <a:r>
              <a:rPr lang="ru-RU" dirty="0" smtClean="0"/>
              <a:t> (ст. 266 ТК РФ).</a:t>
            </a:r>
            <a:endParaRPr lang="ru-RU" dirty="0"/>
          </a:p>
        </p:txBody>
      </p:sp>
      <p:pic>
        <p:nvPicPr>
          <p:cNvPr id="29700" name="Picture 4" descr="http://900igr.net/datai/chelovek/Prava-rebjonka.files/0006-006-Deti-imejut-pravo-na-meditsinskij-ukhod.jpg"/>
          <p:cNvPicPr>
            <a:picLocks noChangeAspect="1" noChangeArrowheads="1"/>
          </p:cNvPicPr>
          <p:nvPr/>
        </p:nvPicPr>
        <p:blipFill>
          <a:blip r:embed="rId4"/>
          <a:srcRect/>
          <a:stretch>
            <a:fillRect/>
          </a:stretch>
        </p:blipFill>
        <p:spPr bwMode="auto">
          <a:xfrm>
            <a:off x="3643306" y="3643314"/>
            <a:ext cx="3848070" cy="2820716"/>
          </a:xfrm>
          <a:prstGeom prst="rect">
            <a:avLst/>
          </a:prstGeom>
          <a:noFill/>
        </p:spPr>
      </p:pic>
      <p:pic>
        <p:nvPicPr>
          <p:cNvPr id="29702" name="Picture 6" descr="http://pravda.lutsk.ua/imgsize.php?src=/abton/spaw2/uploads/images/news/34899_1.jpg&amp;h=381&amp;w=480&amp;zc=1"/>
          <p:cNvPicPr>
            <a:picLocks noChangeAspect="1" noChangeArrowheads="1"/>
          </p:cNvPicPr>
          <p:nvPr/>
        </p:nvPicPr>
        <p:blipFill>
          <a:blip r:embed="rId5"/>
          <a:srcRect/>
          <a:stretch>
            <a:fillRect/>
          </a:stretch>
        </p:blipFill>
        <p:spPr bwMode="auto">
          <a:xfrm>
            <a:off x="571472" y="3714752"/>
            <a:ext cx="1961982" cy="155732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Организация работы по охране труда.</a:t>
            </a:r>
            <a:endParaRPr lang="ru-RU" dirty="0"/>
          </a:p>
        </p:txBody>
      </p:sp>
      <p:sp>
        <p:nvSpPr>
          <p:cNvPr id="3" name="Содержимое 2"/>
          <p:cNvSpPr>
            <a:spLocks noGrp="1"/>
          </p:cNvSpPr>
          <p:nvPr>
            <p:ph idx="1"/>
          </p:nvPr>
        </p:nvSpPr>
        <p:spPr/>
        <p:txBody>
          <a:bodyPr/>
          <a:lstStyle/>
          <a:p>
            <a:r>
              <a:rPr lang="ru-RU" dirty="0" smtClean="0"/>
              <a:t>Специалистом по организации работы по охране труда на предприятии является специалист по охране труда.</a:t>
            </a:r>
          </a:p>
          <a:p>
            <a:pPr>
              <a:buNone/>
            </a:pPr>
            <a:endParaRPr lang="ru-RU" dirty="0"/>
          </a:p>
        </p:txBody>
      </p:sp>
      <p:pic>
        <p:nvPicPr>
          <p:cNvPr id="1026" name="Picture 2" descr="http://apruo.ru/images/stories/demo/rokbox/organizaziya-raboti-po-ochrane-truda.jpg"/>
          <p:cNvPicPr>
            <a:picLocks noChangeAspect="1" noChangeArrowheads="1"/>
          </p:cNvPicPr>
          <p:nvPr/>
        </p:nvPicPr>
        <p:blipFill>
          <a:blip r:embed="rId2"/>
          <a:srcRect/>
          <a:stretch>
            <a:fillRect/>
          </a:stretch>
        </p:blipFill>
        <p:spPr bwMode="auto">
          <a:xfrm>
            <a:off x="4214810" y="3714752"/>
            <a:ext cx="3340388" cy="25498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Организация работы по охране труда.</a:t>
            </a:r>
            <a:endParaRPr lang="ru-RU" dirty="0"/>
          </a:p>
        </p:txBody>
      </p:sp>
      <p:sp>
        <p:nvSpPr>
          <p:cNvPr id="3" name="Содержимое 2"/>
          <p:cNvSpPr>
            <a:spLocks noGrp="1"/>
          </p:cNvSpPr>
          <p:nvPr>
            <p:ph idx="1"/>
          </p:nvPr>
        </p:nvSpPr>
        <p:spPr/>
        <p:txBody>
          <a:bodyPr/>
          <a:lstStyle/>
          <a:p>
            <a:r>
              <a:rPr lang="ru-RU" dirty="0" smtClean="0"/>
              <a:t>Осуществление контроля охраны труда на предприятии можно разделить на множество этапов. Данные этапы необходимо рассматривать с учетом специфики организации. </a:t>
            </a:r>
          </a:p>
          <a:p>
            <a:r>
              <a:rPr lang="ru-RU" dirty="0" smtClean="0"/>
              <a:t>Их можно описать следующим образом:</a:t>
            </a:r>
            <a:endParaRPr lang="ru-RU" dirty="0"/>
          </a:p>
        </p:txBody>
      </p:sp>
      <p:pic>
        <p:nvPicPr>
          <p:cNvPr id="18436" name="Picture 4" descr="http://dp.belarusgo.com/pictures/ukrgo_id_15814.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048522" y="4762522"/>
            <a:ext cx="2095478" cy="209547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Организация работы по охране труда.</a:t>
            </a:r>
            <a:endParaRPr lang="ru-RU" dirty="0"/>
          </a:p>
        </p:txBody>
      </p:sp>
      <p:sp>
        <p:nvSpPr>
          <p:cNvPr id="3" name="Содержимое 2"/>
          <p:cNvSpPr>
            <a:spLocks noGrp="1"/>
          </p:cNvSpPr>
          <p:nvPr>
            <p:ph idx="1"/>
          </p:nvPr>
        </p:nvSpPr>
        <p:spPr>
          <a:xfrm>
            <a:off x="642910" y="1600200"/>
            <a:ext cx="8501090" cy="5257800"/>
          </a:xfrm>
        </p:spPr>
        <p:txBody>
          <a:bodyPr>
            <a:normAutofit lnSpcReduction="10000"/>
          </a:bodyPr>
          <a:lstStyle/>
          <a:p>
            <a:r>
              <a:rPr lang="ru-RU" sz="2600" b="1" dirty="0" smtClean="0">
                <a:solidFill>
                  <a:schemeClr val="tx2">
                    <a:lumMod val="75000"/>
                  </a:schemeClr>
                </a:solidFill>
                <a:effectLst>
                  <a:outerShdw blurRad="38100" dist="38100" dir="2700000" algn="tl">
                    <a:srgbClr val="000000">
                      <a:alpha val="43137"/>
                    </a:srgbClr>
                  </a:outerShdw>
                </a:effectLst>
              </a:rPr>
              <a:t>1-Й ЭТАП</a:t>
            </a:r>
            <a:r>
              <a:rPr lang="ru-RU" dirty="0" smtClean="0">
                <a:effectLst>
                  <a:outerShdw blurRad="38100" dist="38100" dir="2700000" algn="tl">
                    <a:srgbClr val="000000">
                      <a:alpha val="43137"/>
                    </a:srgbClr>
                  </a:outerShdw>
                </a:effectLst>
              </a:rPr>
              <a:t> – организация работы по охране труда на предприятии. </a:t>
            </a:r>
          </a:p>
          <a:p>
            <a:r>
              <a:rPr lang="ru-RU" sz="2600" b="1" dirty="0" smtClean="0">
                <a:solidFill>
                  <a:schemeClr val="tx2">
                    <a:lumMod val="75000"/>
                  </a:schemeClr>
                </a:solidFill>
                <a:effectLst>
                  <a:outerShdw blurRad="38100" dist="38100" dir="2700000" algn="tl">
                    <a:srgbClr val="000000">
                      <a:alpha val="43137"/>
                    </a:srgbClr>
                  </a:outerShdw>
                </a:effectLst>
              </a:rPr>
              <a:t>2-Й ЭТАП</a:t>
            </a:r>
            <a:r>
              <a:rPr lang="ru-RU" dirty="0" smtClean="0">
                <a:effectLst>
                  <a:outerShdw blurRad="38100" dist="38100" dir="2700000" algn="tl">
                    <a:srgbClr val="000000">
                      <a:alpha val="43137"/>
                    </a:srgbClr>
                  </a:outerShdw>
                </a:effectLst>
              </a:rPr>
              <a:t> – порядок обучения на предприятии безопасным методам работы, проведение инструктажей по охране труда, проверка знаний по вопросам охраны труда. </a:t>
            </a:r>
          </a:p>
          <a:p>
            <a:r>
              <a:rPr lang="ru-RU" sz="2600" b="1" dirty="0" smtClean="0">
                <a:solidFill>
                  <a:schemeClr val="tx2">
                    <a:lumMod val="75000"/>
                  </a:schemeClr>
                </a:solidFill>
                <a:effectLst>
                  <a:outerShdw blurRad="38100" dist="38100" dir="2700000" algn="tl">
                    <a:srgbClr val="000000">
                      <a:alpha val="43137"/>
                    </a:srgbClr>
                  </a:outerShdw>
                </a:effectLst>
              </a:rPr>
              <a:t>3-Й ЭТАП</a:t>
            </a:r>
            <a:r>
              <a:rPr lang="ru-RU" dirty="0" smtClean="0">
                <a:effectLst>
                  <a:outerShdw blurRad="38100" dist="38100" dir="2700000" algn="tl">
                    <a:srgbClr val="000000">
                      <a:alpha val="43137"/>
                    </a:srgbClr>
                  </a:outerShdw>
                </a:effectLst>
              </a:rPr>
              <a:t> – порядок проведения обязательных медицинских осмотров работников предприятия </a:t>
            </a:r>
          </a:p>
          <a:p>
            <a:r>
              <a:rPr lang="ru-RU" sz="2600" b="1" dirty="0" smtClean="0">
                <a:solidFill>
                  <a:schemeClr val="tx2">
                    <a:lumMod val="75000"/>
                  </a:schemeClr>
                </a:solidFill>
                <a:effectLst>
                  <a:outerShdw blurRad="38100" dist="38100" dir="2700000" algn="tl">
                    <a:srgbClr val="000000">
                      <a:alpha val="43137"/>
                    </a:srgbClr>
                  </a:outerShdw>
                </a:effectLst>
              </a:rPr>
              <a:t>4-Й ЭТАП</a:t>
            </a:r>
            <a:r>
              <a:rPr lang="ru-RU" dirty="0" smtClean="0">
                <a:effectLst>
                  <a:outerShdw blurRad="38100" dist="38100" dir="2700000" algn="tl">
                    <a:srgbClr val="000000">
                      <a:alpha val="43137"/>
                    </a:srgbClr>
                  </a:outerShdw>
                </a:effectLst>
              </a:rPr>
              <a:t> – разработка и наличие инструкций по охране труда.</a:t>
            </a:r>
          </a:p>
          <a:p>
            <a:r>
              <a:rPr lang="ru-RU" sz="2600" b="1" dirty="0" smtClean="0">
                <a:solidFill>
                  <a:schemeClr val="tx2">
                    <a:lumMod val="75000"/>
                  </a:schemeClr>
                </a:solidFill>
                <a:effectLst>
                  <a:outerShdw blurRad="38100" dist="38100" dir="2700000" algn="tl">
                    <a:srgbClr val="000000">
                      <a:alpha val="43137"/>
                    </a:srgbClr>
                  </a:outerShdw>
                </a:effectLst>
              </a:rPr>
              <a:t>5-Й ЭТАП</a:t>
            </a:r>
            <a:r>
              <a:rPr lang="ru-RU" dirty="0" smtClean="0">
                <a:effectLst>
                  <a:outerShdw blurRad="38100" dist="38100" dir="2700000" algn="tl">
                    <a:srgbClr val="000000">
                      <a:alpha val="43137"/>
                    </a:srgbClr>
                  </a:outerShdw>
                </a:effectLst>
              </a:rPr>
              <a:t> – планирование мероприятий по охране труда</a:t>
            </a:r>
            <a:endParaRPr lang="ru-RU"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Организация работы по охране труда.</a:t>
            </a:r>
            <a:endParaRPr lang="ru-RU" dirty="0"/>
          </a:p>
        </p:txBody>
      </p:sp>
      <p:sp>
        <p:nvSpPr>
          <p:cNvPr id="3" name="Содержимое 2"/>
          <p:cNvSpPr>
            <a:spLocks noGrp="1"/>
          </p:cNvSpPr>
          <p:nvPr>
            <p:ph idx="1"/>
          </p:nvPr>
        </p:nvSpPr>
        <p:spPr>
          <a:xfrm>
            <a:off x="714348" y="1600200"/>
            <a:ext cx="8286808" cy="5257800"/>
          </a:xfrm>
        </p:spPr>
        <p:txBody>
          <a:bodyPr>
            <a:normAutofit/>
          </a:bodyPr>
          <a:lstStyle/>
          <a:p>
            <a:r>
              <a:rPr lang="ru-RU" sz="2600" b="1" dirty="0" smtClean="0">
                <a:solidFill>
                  <a:schemeClr val="tx2">
                    <a:lumMod val="75000"/>
                  </a:schemeClr>
                </a:solidFill>
                <a:effectLst>
                  <a:outerShdw blurRad="38100" dist="38100" dir="2700000" algn="tl">
                    <a:srgbClr val="000000">
                      <a:alpha val="43137"/>
                    </a:srgbClr>
                  </a:outerShdw>
                </a:effectLst>
              </a:rPr>
              <a:t>6-Й ЭТАП</a:t>
            </a:r>
            <a:r>
              <a:rPr lang="ru-RU" dirty="0" smtClean="0">
                <a:effectLst>
                  <a:outerShdw blurRad="38100" dist="38100" dir="2700000" algn="tl">
                    <a:srgbClr val="000000">
                      <a:alpha val="43137"/>
                    </a:srgbClr>
                  </a:outerShdw>
                </a:effectLst>
              </a:rPr>
              <a:t> – организация работы по обеспечению </a:t>
            </a:r>
            <a:r>
              <a:rPr lang="ru-RU" dirty="0" err="1" smtClean="0">
                <a:effectLst>
                  <a:outerShdw blurRad="38100" dist="38100" dir="2700000" algn="tl">
                    <a:srgbClr val="000000">
                      <a:alpha val="43137"/>
                    </a:srgbClr>
                  </a:outerShdw>
                </a:effectLst>
              </a:rPr>
              <a:t>электробезопасности</a:t>
            </a:r>
            <a:r>
              <a:rPr lang="ru-RU" dirty="0" smtClean="0">
                <a:effectLst>
                  <a:outerShdw blurRad="38100" dist="38100" dir="2700000" algn="tl">
                    <a:srgbClr val="000000">
                      <a:alpha val="43137"/>
                    </a:srgbClr>
                  </a:outerShdw>
                </a:effectLst>
              </a:rPr>
              <a:t> на предприятии</a:t>
            </a:r>
          </a:p>
          <a:p>
            <a:r>
              <a:rPr lang="ru-RU" sz="2600" b="1" dirty="0" smtClean="0">
                <a:solidFill>
                  <a:schemeClr val="tx2">
                    <a:lumMod val="75000"/>
                  </a:schemeClr>
                </a:solidFill>
                <a:effectLst>
                  <a:outerShdw blurRad="38100" dist="38100" dir="2700000" algn="tl">
                    <a:srgbClr val="000000">
                      <a:alpha val="43137"/>
                    </a:srgbClr>
                  </a:outerShdw>
                </a:effectLst>
              </a:rPr>
              <a:t>7-Й ЭТАП</a:t>
            </a:r>
            <a:r>
              <a:rPr lang="ru-RU" dirty="0" smtClean="0">
                <a:effectLst>
                  <a:outerShdw blurRad="38100" dist="38100" dir="2700000" algn="tl">
                    <a:srgbClr val="000000">
                      <a:alpha val="43137"/>
                    </a:srgbClr>
                  </a:outerShdw>
                </a:effectLst>
              </a:rPr>
              <a:t> – порядок обеспечения работников предприятия средствами индивидуальной защиты</a:t>
            </a:r>
          </a:p>
          <a:p>
            <a:r>
              <a:rPr lang="ru-RU" sz="2600" b="1" dirty="0" smtClean="0">
                <a:solidFill>
                  <a:schemeClr val="tx2">
                    <a:lumMod val="75000"/>
                  </a:schemeClr>
                </a:solidFill>
                <a:effectLst>
                  <a:outerShdw blurRad="38100" dist="38100" dir="2700000" algn="tl">
                    <a:srgbClr val="000000">
                      <a:alpha val="43137"/>
                    </a:srgbClr>
                  </a:outerShdw>
                </a:effectLst>
              </a:rPr>
              <a:t>8-Й ЭТАП</a:t>
            </a:r>
            <a:r>
              <a:rPr lang="ru-RU" dirty="0" smtClean="0">
                <a:effectLst>
                  <a:outerShdw blurRad="38100" dist="38100" dir="2700000" algn="tl">
                    <a:srgbClr val="000000">
                      <a:alpha val="43137"/>
                    </a:srgbClr>
                  </a:outerShdw>
                </a:effectLst>
              </a:rPr>
              <a:t> – организация на предприятии санитарно-бытового обеспечения работников</a:t>
            </a:r>
          </a:p>
          <a:p>
            <a:r>
              <a:rPr lang="ru-RU" sz="2600" b="1" dirty="0" smtClean="0">
                <a:solidFill>
                  <a:schemeClr val="tx2">
                    <a:lumMod val="75000"/>
                  </a:schemeClr>
                </a:solidFill>
                <a:effectLst>
                  <a:outerShdw blurRad="38100" dist="38100" dir="2700000" algn="tl">
                    <a:srgbClr val="000000">
                      <a:alpha val="43137"/>
                    </a:srgbClr>
                  </a:outerShdw>
                </a:effectLst>
              </a:rPr>
              <a:t>9-Й ЭТАП</a:t>
            </a:r>
            <a:r>
              <a:rPr lang="ru-RU" dirty="0" smtClean="0">
                <a:effectLst>
                  <a:outerShdw blurRad="38100" dist="38100" dir="2700000" algn="tl">
                    <a:srgbClr val="000000">
                      <a:alpha val="43137"/>
                    </a:srgbClr>
                  </a:outerShdw>
                </a:effectLst>
              </a:rPr>
              <a:t> – расследование и учет несчастных случаев на производстве</a:t>
            </a:r>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Организация работы по охране труда.</a:t>
            </a:r>
            <a:endParaRPr lang="ru-RU" dirty="0"/>
          </a:p>
        </p:txBody>
      </p:sp>
      <p:sp>
        <p:nvSpPr>
          <p:cNvPr id="3" name="Содержимое 2"/>
          <p:cNvSpPr>
            <a:spLocks noGrp="1"/>
          </p:cNvSpPr>
          <p:nvPr>
            <p:ph idx="1"/>
          </p:nvPr>
        </p:nvSpPr>
        <p:spPr>
          <a:xfrm>
            <a:off x="642910" y="1600200"/>
            <a:ext cx="8501090" cy="5114948"/>
          </a:xfrm>
        </p:spPr>
        <p:txBody>
          <a:bodyPr>
            <a:normAutofit lnSpcReduction="10000"/>
          </a:bodyPr>
          <a:lstStyle/>
          <a:p>
            <a:r>
              <a:rPr lang="ru-RU" sz="2600" b="1" dirty="0" smtClean="0">
                <a:solidFill>
                  <a:schemeClr val="tx2">
                    <a:lumMod val="75000"/>
                  </a:schemeClr>
                </a:solidFill>
              </a:rPr>
              <a:t>10-Й ЭТАП</a:t>
            </a:r>
            <a:r>
              <a:rPr lang="ru-RU" dirty="0" smtClean="0"/>
              <a:t> – аттестация рабочих мест по условиям труда</a:t>
            </a:r>
          </a:p>
          <a:p>
            <a:r>
              <a:rPr lang="ru-RU" sz="2600" b="1" dirty="0" smtClean="0">
                <a:solidFill>
                  <a:schemeClr val="tx2">
                    <a:lumMod val="75000"/>
                  </a:schemeClr>
                </a:solidFill>
              </a:rPr>
              <a:t>11-Й ЭТАП</a:t>
            </a:r>
            <a:r>
              <a:rPr lang="ru-RU" dirty="0" smtClean="0"/>
              <a:t> – предоставление компенсаций за работу с вредными и (или) опасными условиями труда</a:t>
            </a:r>
          </a:p>
          <a:p>
            <a:r>
              <a:rPr lang="ru-RU" sz="2600" b="1" dirty="0" smtClean="0">
                <a:solidFill>
                  <a:schemeClr val="tx2">
                    <a:lumMod val="75000"/>
                  </a:schemeClr>
                </a:solidFill>
              </a:rPr>
              <a:t>12-Й ЭТАП</a:t>
            </a:r>
            <a:r>
              <a:rPr lang="ru-RU" dirty="0" smtClean="0"/>
              <a:t> – порядок организации контроля соблюдения законодательства об охране труда на предприятии</a:t>
            </a:r>
          </a:p>
          <a:p>
            <a:r>
              <a:rPr lang="ru-RU" sz="2600" b="1" dirty="0" smtClean="0">
                <a:solidFill>
                  <a:schemeClr val="tx2">
                    <a:lumMod val="75000"/>
                  </a:schemeClr>
                </a:solidFill>
              </a:rPr>
              <a:t>13-Й ЭТАП</a:t>
            </a:r>
            <a:r>
              <a:rPr lang="ru-RU" dirty="0" smtClean="0"/>
              <a:t> – порядок организации работ повышенной опасности на предприятии</a:t>
            </a:r>
          </a:p>
          <a:p>
            <a:r>
              <a:rPr lang="ru-RU" sz="2600" b="1" dirty="0" smtClean="0">
                <a:solidFill>
                  <a:schemeClr val="tx2">
                    <a:lumMod val="75000"/>
                  </a:schemeClr>
                </a:solidFill>
              </a:rPr>
              <a:t>14-Й ЭТАП</a:t>
            </a:r>
            <a:r>
              <a:rPr lang="ru-RU" dirty="0" smtClean="0"/>
              <a:t> – организация работы по обеспечению пожарной безопасности</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dirty="0" smtClean="0">
                <a:latin typeface="Adventure" pitchFamily="2" charset="0"/>
              </a:rPr>
              <a:t>Основные термины и определения в области охраны труда</a:t>
            </a:r>
            <a:endParaRPr lang="ru-RU" dirty="0">
              <a:latin typeface="Adventure" pitchFamily="2" charset="0"/>
            </a:endParaRPr>
          </a:p>
        </p:txBody>
      </p:sp>
      <p:sp>
        <p:nvSpPr>
          <p:cNvPr id="3" name="Содержимое 2"/>
          <p:cNvSpPr>
            <a:spLocks noGrp="1"/>
          </p:cNvSpPr>
          <p:nvPr>
            <p:ph idx="1"/>
          </p:nvPr>
        </p:nvSpPr>
        <p:spPr/>
        <p:txBody>
          <a:bodyPr/>
          <a:lstStyle/>
          <a:p>
            <a:r>
              <a:rPr lang="ru-RU" b="1" i="1" dirty="0" smtClean="0">
                <a:solidFill>
                  <a:schemeClr val="tx2">
                    <a:lumMod val="75000"/>
                  </a:schemeClr>
                </a:solidFill>
                <a:effectLst>
                  <a:outerShdw blurRad="38100" dist="38100" dir="2700000" algn="tl">
                    <a:srgbClr val="000000">
                      <a:alpha val="43137"/>
                    </a:srgbClr>
                  </a:outerShdw>
                </a:effectLst>
              </a:rPr>
              <a:t>Безопасные условия труда</a:t>
            </a:r>
            <a:r>
              <a:rPr lang="ru-RU" dirty="0" smtClean="0"/>
              <a:t> - условия труда, при которых воздействие на работающих вредных и (или) опасных производственных факторов исключено либо уровни их воздействия не превышают установленных нормативов. </a:t>
            </a:r>
            <a:r>
              <a:rPr lang="ru-RU" i="1" dirty="0" smtClean="0"/>
              <a:t>(ТК РФ).</a:t>
            </a:r>
            <a:endParaRPr lang="ru-RU" dirty="0"/>
          </a:p>
        </p:txBody>
      </p:sp>
      <p:pic>
        <p:nvPicPr>
          <p:cNvPr id="22532" name="Picture 4" descr="http://www.uznayvse.ru/images/stories/uzn_1346671631.jpg"/>
          <p:cNvPicPr>
            <a:picLocks noChangeAspect="1" noChangeArrowheads="1"/>
          </p:cNvPicPr>
          <p:nvPr/>
        </p:nvPicPr>
        <p:blipFill>
          <a:blip r:embed="rId2"/>
          <a:srcRect/>
          <a:stretch>
            <a:fillRect/>
          </a:stretch>
        </p:blipFill>
        <p:spPr bwMode="auto">
          <a:xfrm>
            <a:off x="3214678" y="5143512"/>
            <a:ext cx="2786082" cy="1524747"/>
          </a:xfrm>
          <a:prstGeom prst="rect">
            <a:avLst/>
          </a:prstGeom>
          <a:ln>
            <a:noFill/>
          </a:ln>
          <a:effectLst>
            <a:softEdge rad="112500"/>
          </a:effectLst>
        </p:spPr>
      </p:pic>
      <p:pic>
        <p:nvPicPr>
          <p:cNvPr id="4098" name="Picture 2" descr="http://www.wlrastreamento.com.br/wp-content/themes/eNews/images/bn_consult.jpg"/>
          <p:cNvPicPr>
            <a:picLocks noChangeAspect="1" noChangeArrowheads="1"/>
          </p:cNvPicPr>
          <p:nvPr/>
        </p:nvPicPr>
        <p:blipFill>
          <a:blip r:embed="rId3">
            <a:clrChange>
              <a:clrFrom>
                <a:srgbClr val="D8D8D8"/>
              </a:clrFrom>
              <a:clrTo>
                <a:srgbClr val="D8D8D8">
                  <a:alpha val="0"/>
                </a:srgbClr>
              </a:clrTo>
            </a:clrChange>
          </a:blip>
          <a:srcRect/>
          <a:stretch>
            <a:fillRect/>
          </a:stretch>
        </p:blipFill>
        <p:spPr bwMode="auto">
          <a:xfrm>
            <a:off x="0" y="500042"/>
            <a:ext cx="1852733" cy="7191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dirty="0" smtClean="0">
                <a:latin typeface="Adventure" pitchFamily="2" charset="0"/>
              </a:rPr>
              <a:t>Основные термины и определения в области охраны труда</a:t>
            </a:r>
            <a:endParaRPr lang="ru-RU" dirty="0"/>
          </a:p>
        </p:txBody>
      </p:sp>
      <p:sp>
        <p:nvSpPr>
          <p:cNvPr id="3" name="Содержимое 2"/>
          <p:cNvSpPr>
            <a:spLocks noGrp="1"/>
          </p:cNvSpPr>
          <p:nvPr>
            <p:ph idx="1"/>
          </p:nvPr>
        </p:nvSpPr>
        <p:spPr>
          <a:xfrm>
            <a:off x="785786" y="1600200"/>
            <a:ext cx="8215370" cy="5114948"/>
          </a:xfrm>
        </p:spPr>
        <p:txBody>
          <a:bodyPr>
            <a:normAutofit/>
          </a:bodyPr>
          <a:lstStyle/>
          <a:p>
            <a:r>
              <a:rPr lang="ru-RU" b="1" i="1" dirty="0" smtClean="0">
                <a:solidFill>
                  <a:schemeClr val="tx2">
                    <a:lumMod val="75000"/>
                  </a:schemeClr>
                </a:solidFill>
                <a:effectLst>
                  <a:outerShdw blurRad="38100" dist="38100" dir="2700000" algn="tl">
                    <a:srgbClr val="000000">
                      <a:alpha val="43137"/>
                    </a:srgbClr>
                  </a:outerShdw>
                </a:effectLst>
              </a:rPr>
              <a:t>Вредный производственный фактор</a:t>
            </a:r>
            <a:r>
              <a:rPr lang="ru-RU" dirty="0" smtClean="0"/>
              <a:t> - производственный фактор, воздействие которого на работника может привести </a:t>
            </a:r>
            <a:r>
              <a:rPr lang="ru-RU" u="sng" dirty="0" smtClean="0">
                <a:effectLst>
                  <a:outerShdw blurRad="38100" dist="38100" dir="2700000" algn="tl">
                    <a:srgbClr val="000000">
                      <a:alpha val="43137"/>
                    </a:srgbClr>
                  </a:outerShdw>
                </a:effectLst>
              </a:rPr>
              <a:t>к его заболеванию или снижению трудоспособности</a:t>
            </a:r>
            <a:r>
              <a:rPr lang="ru-RU" dirty="0" smtClean="0"/>
              <a:t>.      </a:t>
            </a:r>
            <a:r>
              <a:rPr lang="ru-RU" i="1" dirty="0" smtClean="0"/>
              <a:t>(ТК РФ)</a:t>
            </a:r>
          </a:p>
          <a:p>
            <a:r>
              <a:rPr lang="ru-RU" dirty="0" smtClean="0"/>
              <a:t>Заболевания, возникающие под действием вредных производственных факторов, называются  </a:t>
            </a:r>
          </a:p>
          <a:p>
            <a:pPr algn="ctr">
              <a:buNone/>
            </a:pPr>
            <a:r>
              <a:rPr lang="ru-RU" b="1" i="1" dirty="0" smtClean="0">
                <a:solidFill>
                  <a:schemeClr val="tx2">
                    <a:lumMod val="75000"/>
                  </a:schemeClr>
                </a:solidFill>
              </a:rPr>
              <a:t>профессиональными.</a:t>
            </a:r>
          </a:p>
        </p:txBody>
      </p:sp>
      <p:pic>
        <p:nvPicPr>
          <p:cNvPr id="4" name="Picture 2" descr="http://www.wlrastreamento.com.br/wp-content/themes/eNews/images/bn_consult.jpg"/>
          <p:cNvPicPr>
            <a:picLocks noChangeAspect="1" noChangeArrowheads="1"/>
          </p:cNvPicPr>
          <p:nvPr/>
        </p:nvPicPr>
        <p:blipFill>
          <a:blip r:embed="rId2">
            <a:clrChange>
              <a:clrFrom>
                <a:srgbClr val="D8D8D8"/>
              </a:clrFrom>
              <a:clrTo>
                <a:srgbClr val="D8D8D8">
                  <a:alpha val="0"/>
                </a:srgbClr>
              </a:clrTo>
            </a:clrChange>
          </a:blip>
          <a:srcRect/>
          <a:stretch>
            <a:fillRect/>
          </a:stretch>
        </p:blipFill>
        <p:spPr bwMode="auto">
          <a:xfrm>
            <a:off x="0" y="500042"/>
            <a:ext cx="1852733" cy="7191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688" y="785794"/>
            <a:ext cx="8501154" cy="4935745"/>
          </a:xfrm>
        </p:spPr>
        <p:txBody>
          <a:bodyPr>
            <a:noAutofit/>
          </a:bodyPr>
          <a:lstStyle/>
          <a:p>
            <a:pPr algn="just"/>
            <a:r>
              <a:rPr lang="ru-RU" sz="1600" b="1" dirty="0" smtClean="0"/>
              <a:t>Конституция Российской Федерации от 12.12.1993г.</a:t>
            </a:r>
          </a:p>
          <a:p>
            <a:pPr algn="just"/>
            <a:r>
              <a:rPr lang="ru-RU" sz="1600" b="1" dirty="0" smtClean="0"/>
              <a:t>Федеральный закон РФ «Об основах охраны труда в Российской Федерации» от 17.07.1999г. № 181-ФЗ в редакции от 10.01 2003г. № 15-ФЗ</a:t>
            </a:r>
          </a:p>
          <a:p>
            <a:pPr algn="just"/>
            <a:r>
              <a:rPr lang="ru-RU" sz="1600" b="1" dirty="0" smtClean="0"/>
              <a:t>Трудовой кодекс РФ от 30.12.2001г. № 197-ФЗ в редакции от 25.07.2002г. № 116-ФЗ.</a:t>
            </a:r>
          </a:p>
          <a:p>
            <a:pPr algn="just"/>
            <a:r>
              <a:rPr lang="ru-RU" sz="1600" b="1" dirty="0" smtClean="0"/>
              <a:t>Федеральный закон РФ « Основы законодательства Российской Федерации об охране здоровья граждан» от 22.07.1993г. № 5487-1 в редакции от 02.12.2000г. № 139-ФЗ и от 10.01.2003г. № 15</a:t>
            </a:r>
          </a:p>
          <a:p>
            <a:pPr algn="just"/>
            <a:r>
              <a:rPr lang="ru-RU" sz="1600" b="1" dirty="0" smtClean="0"/>
              <a:t>Федеральный закон РФ «О санитарно-эпидемиологическом благополучии населения» от 30.03.1999г. № 52-ФЗ в редакции от 30.12 2001г. № 196-ФЗ и от 10.012003г. № 15</a:t>
            </a:r>
          </a:p>
          <a:p>
            <a:pPr algn="just"/>
            <a:r>
              <a:rPr lang="ru-RU" sz="1600" b="1" dirty="0" smtClean="0"/>
              <a:t>Федеральный закон РФ «Об обязательном социальном страховании от несчастных случаев на производстве и профессиональных заболеваний» от 24.07.1998г. « 125-ФЗ в редакции от 26.11.2002г. № 152-ФЗ в редакции от 22.04.2003г.</a:t>
            </a:r>
          </a:p>
          <a:p>
            <a:pPr algn="just"/>
            <a:r>
              <a:rPr lang="ru-RU" sz="1600" b="1" dirty="0" smtClean="0"/>
              <a:t>Кодекс РФ об административных правонарушениях от 30.12.2001г. № 195 в редакции от 31.12.2002г. №187-ФЗ.</a:t>
            </a:r>
          </a:p>
          <a:p>
            <a:pPr algn="just"/>
            <a:r>
              <a:rPr lang="ru-RU" sz="1600" b="1" dirty="0" smtClean="0"/>
              <a:t>Уголовный кодекс РФ от 13.06.1996г. № 63-ФЗ в редакции от 08.04.2003г. № 45-ФЗ.</a:t>
            </a:r>
          </a:p>
          <a:p>
            <a:pPr algn="just"/>
            <a:r>
              <a:rPr lang="ru-RU" sz="1600" b="1" dirty="0" smtClean="0"/>
              <a:t>Постановление Правительства РФ «О нормативных правовых актах, содержащих государственные нормативные требования охраны труда» от 23.05.2000г. №399</a:t>
            </a:r>
            <a:r>
              <a:rPr lang="ru-RU" sz="1600" dirty="0" smtClean="0"/>
              <a:t>.</a:t>
            </a:r>
            <a:endParaRPr lang="ru-RU" sz="1600" dirty="0"/>
          </a:p>
        </p:txBody>
      </p:sp>
      <p:sp>
        <p:nvSpPr>
          <p:cNvPr id="3" name="Заголовок 2"/>
          <p:cNvSpPr>
            <a:spLocks noGrp="1"/>
          </p:cNvSpPr>
          <p:nvPr>
            <p:ph type="title"/>
          </p:nvPr>
        </p:nvSpPr>
        <p:spPr>
          <a:xfrm>
            <a:off x="500034" y="0"/>
            <a:ext cx="8229600" cy="1143000"/>
          </a:xfrm>
        </p:spPr>
        <p:txBody>
          <a:bodyPr/>
          <a:lstStyle/>
          <a:p>
            <a:pPr algn="ctr"/>
            <a:r>
              <a:rPr lang="ru-RU" dirty="0" smtClean="0">
                <a:solidFill>
                  <a:srgbClr val="FF0000"/>
                </a:solidFill>
                <a:effectLst>
                  <a:outerShdw blurRad="38100" dist="38100" dir="2700000" algn="tl">
                    <a:srgbClr val="000000">
                      <a:alpha val="43137"/>
                    </a:srgbClr>
                  </a:outerShdw>
                </a:effectLst>
              </a:rPr>
              <a:t>ЗАКОНОДАТЕЛЬНАЯ БАЗА</a:t>
            </a:r>
            <a:endParaRPr lang="ru-RU"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dirty="0" smtClean="0">
                <a:latin typeface="Adventure" pitchFamily="2" charset="0"/>
              </a:rPr>
              <a:t>Основные термины и определения в области охраны труда</a:t>
            </a:r>
            <a:endParaRPr lang="ru-RU" dirty="0"/>
          </a:p>
        </p:txBody>
      </p:sp>
      <p:sp>
        <p:nvSpPr>
          <p:cNvPr id="3" name="Содержимое 2"/>
          <p:cNvSpPr>
            <a:spLocks noGrp="1"/>
          </p:cNvSpPr>
          <p:nvPr>
            <p:ph idx="1"/>
          </p:nvPr>
        </p:nvSpPr>
        <p:spPr>
          <a:xfrm>
            <a:off x="714348" y="1600200"/>
            <a:ext cx="8429652" cy="5114948"/>
          </a:xfrm>
        </p:spPr>
        <p:txBody>
          <a:bodyPr>
            <a:normAutofit/>
          </a:bodyPr>
          <a:lstStyle/>
          <a:p>
            <a:r>
              <a:rPr lang="ru-RU" b="1" i="1" dirty="0" smtClean="0">
                <a:solidFill>
                  <a:schemeClr val="tx2">
                    <a:lumMod val="75000"/>
                  </a:schemeClr>
                </a:solidFill>
                <a:effectLst>
                  <a:outerShdw blurRad="38100" dist="38100" dir="2700000" algn="tl">
                    <a:srgbClr val="000000">
                      <a:alpha val="43137"/>
                    </a:srgbClr>
                  </a:outerShdw>
                </a:effectLst>
              </a:rPr>
              <a:t>Опасный производственный фактор</a:t>
            </a:r>
            <a:r>
              <a:rPr lang="ru-RU" dirty="0" smtClean="0"/>
              <a:t> - производственный фактор, воздействие которого на работника может привести    </a:t>
            </a:r>
            <a:r>
              <a:rPr lang="ru-RU" u="sng" dirty="0" smtClean="0">
                <a:effectLst>
                  <a:outerShdw blurRad="38100" dist="38100" dir="2700000" algn="tl">
                    <a:srgbClr val="000000">
                      <a:alpha val="43137"/>
                    </a:srgbClr>
                  </a:outerShdw>
                </a:effectLst>
              </a:rPr>
              <a:t>к </a:t>
            </a:r>
            <a:r>
              <a:rPr lang="ru-RU" dirty="0" smtClean="0">
                <a:effectLst>
                  <a:outerShdw blurRad="38100" dist="38100" dir="2700000" algn="tl">
                    <a:srgbClr val="000000">
                      <a:alpha val="43137"/>
                    </a:srgbClr>
                  </a:outerShdw>
                </a:effectLst>
              </a:rPr>
              <a:t>его</a:t>
            </a:r>
            <a:r>
              <a:rPr lang="ru-RU" u="sng" dirty="0" smtClean="0">
                <a:effectLst>
                  <a:outerShdw blurRad="38100" dist="38100" dir="2700000" algn="tl">
                    <a:srgbClr val="000000">
                      <a:alpha val="43137"/>
                    </a:srgbClr>
                  </a:outerShdw>
                </a:effectLst>
              </a:rPr>
              <a:t> травме</a:t>
            </a:r>
            <a:r>
              <a:rPr lang="ru-RU" dirty="0" smtClean="0"/>
              <a:t>. </a:t>
            </a:r>
            <a:r>
              <a:rPr lang="ru-RU" i="1" dirty="0" smtClean="0"/>
              <a:t>(ТК РФ)</a:t>
            </a:r>
          </a:p>
          <a:p>
            <a:r>
              <a:rPr lang="ru-RU" b="1" i="1" dirty="0" smtClean="0">
                <a:solidFill>
                  <a:schemeClr val="tx2">
                    <a:lumMod val="75000"/>
                  </a:schemeClr>
                </a:solidFill>
                <a:effectLst>
                  <a:outerShdw blurRad="38100" dist="38100" dir="2700000" algn="tl">
                    <a:srgbClr val="000000">
                      <a:alpha val="43137"/>
                    </a:srgbClr>
                  </a:outerShdw>
                </a:effectLst>
              </a:rPr>
              <a:t>Травма</a:t>
            </a:r>
            <a:r>
              <a:rPr lang="ru-RU" dirty="0" smtClean="0"/>
              <a:t> является результатом несчастного случая на производстве</a:t>
            </a:r>
          </a:p>
          <a:p>
            <a:r>
              <a:rPr lang="ru-RU" b="1" i="1" dirty="0" smtClean="0">
                <a:solidFill>
                  <a:schemeClr val="tx2">
                    <a:lumMod val="75000"/>
                  </a:schemeClr>
                </a:solidFill>
                <a:effectLst>
                  <a:outerShdw blurRad="38100" dist="38100" dir="2700000" algn="tl">
                    <a:srgbClr val="000000">
                      <a:alpha val="43137"/>
                    </a:srgbClr>
                  </a:outerShdw>
                </a:effectLst>
              </a:rPr>
              <a:t>Несчастный случай </a:t>
            </a:r>
            <a:r>
              <a:rPr lang="ru-RU" dirty="0" smtClean="0"/>
              <a:t>– это случай воздействия опасного производственного фактора на работающего при выполнении им трудовых обязанностей</a:t>
            </a:r>
          </a:p>
          <a:p>
            <a:endParaRPr lang="ru-RU" dirty="0"/>
          </a:p>
        </p:txBody>
      </p:sp>
      <p:pic>
        <p:nvPicPr>
          <p:cNvPr id="4" name="Picture 2" descr="http://www.wlrastreamento.com.br/wp-content/themes/eNews/images/bn_consult.jpg"/>
          <p:cNvPicPr>
            <a:picLocks noChangeAspect="1" noChangeArrowheads="1"/>
          </p:cNvPicPr>
          <p:nvPr/>
        </p:nvPicPr>
        <p:blipFill>
          <a:blip r:embed="rId2">
            <a:clrChange>
              <a:clrFrom>
                <a:srgbClr val="D8D8D8"/>
              </a:clrFrom>
              <a:clrTo>
                <a:srgbClr val="D8D8D8">
                  <a:alpha val="0"/>
                </a:srgbClr>
              </a:clrTo>
            </a:clrChange>
          </a:blip>
          <a:srcRect/>
          <a:stretch>
            <a:fillRect/>
          </a:stretch>
        </p:blipFill>
        <p:spPr bwMode="auto">
          <a:xfrm>
            <a:off x="0" y="500042"/>
            <a:ext cx="1852733" cy="7191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dirty="0" smtClean="0">
                <a:latin typeface="Adventure" pitchFamily="2" charset="0"/>
              </a:rPr>
              <a:t>Основные термины и определения в области охраны труда</a:t>
            </a:r>
            <a:endParaRPr lang="ru-RU" dirty="0"/>
          </a:p>
        </p:txBody>
      </p:sp>
      <p:sp>
        <p:nvSpPr>
          <p:cNvPr id="3" name="Содержимое 2"/>
          <p:cNvSpPr>
            <a:spLocks noGrp="1"/>
          </p:cNvSpPr>
          <p:nvPr>
            <p:ph idx="1"/>
          </p:nvPr>
        </p:nvSpPr>
        <p:spPr>
          <a:xfrm>
            <a:off x="714348" y="1600200"/>
            <a:ext cx="8429652" cy="5257800"/>
          </a:xfrm>
        </p:spPr>
        <p:txBody>
          <a:bodyPr>
            <a:normAutofit/>
          </a:bodyPr>
          <a:lstStyle/>
          <a:p>
            <a:r>
              <a:rPr lang="ru-RU" b="1" i="1" dirty="0" smtClean="0">
                <a:solidFill>
                  <a:schemeClr val="tx2">
                    <a:lumMod val="75000"/>
                  </a:schemeClr>
                </a:solidFill>
              </a:rPr>
              <a:t>Производственная санитария</a:t>
            </a:r>
            <a:r>
              <a:rPr lang="ru-RU" i="1" dirty="0" smtClean="0"/>
              <a:t> </a:t>
            </a:r>
            <a:r>
              <a:rPr lang="ru-RU" dirty="0" smtClean="0"/>
              <a:t>— это система организационных мероприятий и технических средств, предотвращающих или уменьшающих воздействие на работающих </a:t>
            </a:r>
            <a:r>
              <a:rPr lang="ru-RU" u="sng" dirty="0" smtClean="0">
                <a:effectLst>
                  <a:outerShdw blurRad="38100" dist="38100" dir="2700000" algn="tl">
                    <a:srgbClr val="000000">
                      <a:alpha val="43137"/>
                    </a:srgbClr>
                  </a:outerShdw>
                </a:effectLst>
              </a:rPr>
              <a:t>вредных</a:t>
            </a:r>
            <a:r>
              <a:rPr lang="ru-RU" dirty="0" smtClean="0"/>
              <a:t> производственных факторов.</a:t>
            </a:r>
          </a:p>
          <a:p>
            <a:r>
              <a:rPr lang="ru-RU" b="1" i="1" dirty="0" smtClean="0">
                <a:solidFill>
                  <a:schemeClr val="tx2">
                    <a:lumMod val="75000"/>
                  </a:schemeClr>
                </a:solidFill>
              </a:rPr>
              <a:t>Техника безопасности </a:t>
            </a:r>
            <a:r>
              <a:rPr lang="ru-RU" i="1" dirty="0" smtClean="0"/>
              <a:t>— </a:t>
            </a:r>
            <a:r>
              <a:rPr lang="ru-RU" dirty="0" smtClean="0"/>
              <a:t>система организационных мероприя­тий и технических средств, предотвращающих воздействие на работающих </a:t>
            </a:r>
            <a:r>
              <a:rPr lang="ru-RU" u="sng" dirty="0" smtClean="0">
                <a:effectLst>
                  <a:outerShdw blurRad="38100" dist="38100" dir="2700000" algn="tl">
                    <a:srgbClr val="000000">
                      <a:alpha val="43137"/>
                    </a:srgbClr>
                  </a:outerShdw>
                </a:effectLst>
              </a:rPr>
              <a:t>опасных</a:t>
            </a:r>
            <a:r>
              <a:rPr lang="ru-RU" dirty="0" smtClean="0"/>
              <a:t> производственных факторов.</a:t>
            </a:r>
            <a:endParaRPr lang="ru-RU" dirty="0"/>
          </a:p>
        </p:txBody>
      </p:sp>
      <p:pic>
        <p:nvPicPr>
          <p:cNvPr id="4" name="Picture 2" descr="http://www.wlrastreamento.com.br/wp-content/themes/eNews/images/bn_consult.jpg"/>
          <p:cNvPicPr>
            <a:picLocks noChangeAspect="1" noChangeArrowheads="1"/>
          </p:cNvPicPr>
          <p:nvPr/>
        </p:nvPicPr>
        <p:blipFill>
          <a:blip r:embed="rId2">
            <a:clrChange>
              <a:clrFrom>
                <a:srgbClr val="D8D8D8"/>
              </a:clrFrom>
              <a:clrTo>
                <a:srgbClr val="D8D8D8">
                  <a:alpha val="0"/>
                </a:srgbClr>
              </a:clrTo>
            </a:clrChange>
          </a:blip>
          <a:srcRect/>
          <a:stretch>
            <a:fillRect/>
          </a:stretch>
        </p:blipFill>
        <p:spPr bwMode="auto">
          <a:xfrm>
            <a:off x="0" y="500042"/>
            <a:ext cx="1852733" cy="7191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142984"/>
            <a:ext cx="8572560" cy="5429288"/>
          </a:xfrm>
        </p:spPr>
        <p:txBody>
          <a:bodyPr/>
          <a:lstStyle/>
          <a:p>
            <a:pPr algn="just">
              <a:lnSpc>
                <a:spcPct val="150000"/>
              </a:lnSpc>
              <a:spcBef>
                <a:spcPts val="0"/>
              </a:spcBef>
            </a:pPr>
            <a:r>
              <a:rPr lang="ru-RU" sz="2000" b="1" dirty="0">
                <a:solidFill>
                  <a:srgbClr val="006666"/>
                </a:solidFill>
                <a:effectLst>
                  <a:outerShdw blurRad="38100" dist="38100" dir="2700000" algn="tl">
                    <a:srgbClr val="000000">
                      <a:alpha val="43137"/>
                    </a:srgbClr>
                  </a:outerShdw>
                </a:effectLst>
                <a:latin typeface="+mn-lt"/>
                <a:ea typeface="+mn-ea"/>
                <a:cs typeface="+mn-cs"/>
              </a:rPr>
              <a:t>В статье 419 ТК РФ </a:t>
            </a:r>
            <a:r>
              <a:rPr lang="ru-RU" sz="2000" dirty="0">
                <a:solidFill>
                  <a:schemeClr val="tx1"/>
                </a:solidFill>
                <a:latin typeface="+mn-lt"/>
                <a:ea typeface="+mn-ea"/>
                <a:cs typeface="+mn-cs"/>
              </a:rPr>
              <a:t>установлены виды ответственности за нарушение трудового законодательства и иных нормативных правовых актов, содержащих нормы трудового права:</a:t>
            </a:r>
          </a:p>
          <a:p>
            <a:pPr algn="just">
              <a:lnSpc>
                <a:spcPct val="150000"/>
              </a:lnSpc>
              <a:spcBef>
                <a:spcPts val="0"/>
              </a:spcBef>
              <a:buNone/>
            </a:pPr>
            <a:r>
              <a:rPr lang="ru-RU" sz="2000" i="1" dirty="0" smtClean="0">
                <a:solidFill>
                  <a:schemeClr val="tx1"/>
                </a:solidFill>
                <a:latin typeface="+mn-lt"/>
                <a:ea typeface="+mn-ea"/>
                <a:cs typeface="+mn-cs"/>
              </a:rPr>
              <a:t>    «</a:t>
            </a:r>
            <a:r>
              <a:rPr lang="ru-RU" sz="2000" b="1" i="1" dirty="0">
                <a:solidFill>
                  <a:srgbClr val="C00000"/>
                </a:solidFill>
                <a:effectLst>
                  <a:outerShdw blurRad="38100" dist="38100" dir="2700000" algn="tl">
                    <a:srgbClr val="000000">
                      <a:alpha val="43137"/>
                    </a:srgbClr>
                  </a:outerShdw>
                </a:effectLst>
                <a:latin typeface="+mn-lt"/>
                <a:ea typeface="+mn-ea"/>
                <a:cs typeface="+mn-cs"/>
              </a:rPr>
              <a:t>Лица, виновные в нарушении трудового законодательства</a:t>
            </a:r>
            <a:r>
              <a:rPr lang="ru-RU" sz="2000" b="1" i="1" dirty="0">
                <a:solidFill>
                  <a:srgbClr val="C00000"/>
                </a:solidFill>
                <a:latin typeface="+mn-lt"/>
                <a:ea typeface="+mn-ea"/>
                <a:cs typeface="+mn-cs"/>
              </a:rPr>
              <a:t> </a:t>
            </a:r>
            <a:r>
              <a:rPr lang="ru-RU" sz="2000" i="1" dirty="0">
                <a:solidFill>
                  <a:schemeClr val="tx1"/>
                </a:solidFill>
                <a:latin typeface="+mn-lt"/>
                <a:ea typeface="+mn-ea"/>
                <a:cs typeface="+mn-cs"/>
              </a:rPr>
              <a:t>и иных актов, содержащих нормы трудового права, </a:t>
            </a:r>
            <a:r>
              <a:rPr lang="ru-RU" sz="2000" b="1" i="1" dirty="0">
                <a:solidFill>
                  <a:schemeClr val="tx1"/>
                </a:solidFill>
                <a:effectLst>
                  <a:outerShdw blurRad="38100" dist="38100" dir="2700000" algn="tl">
                    <a:srgbClr val="000000">
                      <a:alpha val="43137"/>
                    </a:srgbClr>
                  </a:outerShdw>
                </a:effectLst>
                <a:latin typeface="+mn-lt"/>
                <a:ea typeface="+mn-ea"/>
                <a:cs typeface="+mn-cs"/>
              </a:rPr>
              <a:t>привлекаются к дисциплинарной и материальной ответственности</a:t>
            </a:r>
            <a:r>
              <a:rPr lang="ru-RU" sz="2000" b="1" i="1" dirty="0">
                <a:solidFill>
                  <a:schemeClr val="tx1"/>
                </a:solidFill>
                <a:latin typeface="+mn-lt"/>
                <a:ea typeface="+mn-ea"/>
                <a:cs typeface="+mn-cs"/>
              </a:rPr>
              <a:t> </a:t>
            </a:r>
            <a:r>
              <a:rPr lang="ru-RU" sz="2000" i="1" dirty="0">
                <a:solidFill>
                  <a:schemeClr val="tx1"/>
                </a:solidFill>
                <a:latin typeface="+mn-lt"/>
                <a:ea typeface="+mn-ea"/>
                <a:cs typeface="+mn-cs"/>
              </a:rPr>
              <a:t>в порядке, установленном настоящим Кодексом и иными федеральными законами, </a:t>
            </a:r>
            <a:r>
              <a:rPr lang="ru-RU" sz="2000" b="1" i="1" dirty="0">
                <a:solidFill>
                  <a:schemeClr val="tx1"/>
                </a:solidFill>
                <a:latin typeface="+mn-lt"/>
                <a:ea typeface="+mn-ea"/>
                <a:cs typeface="+mn-cs"/>
              </a:rPr>
              <a:t>а также привлекаются к </a:t>
            </a:r>
            <a:r>
              <a:rPr lang="ru-RU" sz="2000" b="1" i="1" dirty="0">
                <a:solidFill>
                  <a:schemeClr val="tx1"/>
                </a:solidFill>
                <a:effectLst>
                  <a:outerShdw blurRad="38100" dist="38100" dir="2700000" algn="tl">
                    <a:srgbClr val="000000">
                      <a:alpha val="43137"/>
                    </a:srgbClr>
                  </a:outerShdw>
                </a:effectLst>
                <a:latin typeface="+mn-lt"/>
                <a:ea typeface="+mn-ea"/>
                <a:cs typeface="+mn-cs"/>
              </a:rPr>
              <a:t>гражданско-правовой, административной и уголовной ответственности</a:t>
            </a:r>
            <a:r>
              <a:rPr lang="ru-RU" sz="2000" b="1" i="1" dirty="0">
                <a:solidFill>
                  <a:schemeClr val="tx1"/>
                </a:solidFill>
                <a:latin typeface="+mn-lt"/>
                <a:ea typeface="+mn-ea"/>
                <a:cs typeface="+mn-cs"/>
              </a:rPr>
              <a:t> </a:t>
            </a:r>
            <a:r>
              <a:rPr lang="ru-RU" sz="2000" i="1" dirty="0">
                <a:solidFill>
                  <a:schemeClr val="tx1"/>
                </a:solidFill>
                <a:latin typeface="+mn-lt"/>
                <a:ea typeface="+mn-ea"/>
                <a:cs typeface="+mn-cs"/>
              </a:rPr>
              <a:t>в порядке, установленном федеральными законами».</a:t>
            </a:r>
            <a:endParaRPr lang="ru-RU" sz="2000" dirty="0">
              <a:solidFill>
                <a:schemeClr val="tx1"/>
              </a:solidFill>
              <a:latin typeface="+mn-lt"/>
              <a:ea typeface="+mn-ea"/>
              <a:cs typeface="+mn-cs"/>
            </a:endParaRPr>
          </a:p>
          <a:p>
            <a:endParaRPr lang="ru-RU" sz="2400" dirty="0"/>
          </a:p>
        </p:txBody>
      </p:sp>
      <p:pic>
        <p:nvPicPr>
          <p:cNvPr id="5" name="Picture 2" descr="http://www.armia-russia.ru/wp-content/uploads/2010/11/pensii-voennoslugashih-zakon-o-pensiyah.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14744" y="214290"/>
            <a:ext cx="1019576" cy="74768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500042"/>
            <a:ext cx="8643997" cy="5473289"/>
          </a:xfrm>
        </p:spPr>
        <p:txBody>
          <a:bodyPr/>
          <a:lstStyle/>
          <a:p>
            <a:pPr algn="ctr">
              <a:buNone/>
            </a:pPr>
            <a:r>
              <a:rPr lang="ru-RU" sz="2400" b="1" spc="300" dirty="0">
                <a:solidFill>
                  <a:srgbClr val="006666"/>
                </a:solidFill>
                <a:effectLst>
                  <a:outerShdw blurRad="38100" dist="38100" dir="2700000" algn="tl">
                    <a:srgbClr val="000000">
                      <a:alpha val="43137"/>
                    </a:srgbClr>
                  </a:outerShdw>
                </a:effectLst>
                <a:latin typeface="+mn-lt"/>
                <a:ea typeface="+mn-ea"/>
                <a:cs typeface="+mn-cs"/>
              </a:rPr>
              <a:t>Дисциплинарная </a:t>
            </a:r>
            <a:r>
              <a:rPr lang="ru-RU" sz="2400" b="1" spc="300" dirty="0" smtClean="0">
                <a:solidFill>
                  <a:srgbClr val="006666"/>
                </a:solidFill>
                <a:effectLst>
                  <a:outerShdw blurRad="38100" dist="38100" dir="2700000" algn="tl">
                    <a:srgbClr val="000000">
                      <a:alpha val="43137"/>
                    </a:srgbClr>
                  </a:outerShdw>
                </a:effectLst>
                <a:latin typeface="+mn-lt"/>
                <a:ea typeface="+mn-ea"/>
                <a:cs typeface="+mn-cs"/>
              </a:rPr>
              <a:t>ответственность</a:t>
            </a:r>
            <a:endParaRPr lang="ru-RU" sz="2400" b="1" spc="300" dirty="0" smtClean="0">
              <a:solidFill>
                <a:srgbClr val="006666"/>
              </a:solidFill>
              <a:effectLst>
                <a:outerShdw blurRad="38100" dist="38100" dir="2700000" algn="tl">
                  <a:srgbClr val="000000">
                    <a:alpha val="43137"/>
                  </a:srgbClr>
                </a:outerShdw>
              </a:effectLst>
            </a:endParaRPr>
          </a:p>
          <a:p>
            <a:pPr algn="ctr">
              <a:buNone/>
            </a:pPr>
            <a:r>
              <a:rPr lang="ru-RU" sz="2400" dirty="0" smtClean="0">
                <a:solidFill>
                  <a:schemeClr val="tx1"/>
                </a:solidFill>
                <a:latin typeface="+mn-lt"/>
                <a:ea typeface="+mn-ea"/>
                <a:cs typeface="+mn-cs"/>
              </a:rPr>
              <a:t>- </a:t>
            </a:r>
            <a:r>
              <a:rPr lang="ru-RU" sz="2400" dirty="0">
                <a:solidFill>
                  <a:schemeClr val="tx1"/>
                </a:solidFill>
                <a:latin typeface="+mn-lt"/>
                <a:ea typeface="+mn-ea"/>
                <a:cs typeface="+mn-cs"/>
              </a:rPr>
              <a:t>статья 90, 192 ТК РФ. </a:t>
            </a:r>
            <a:endParaRPr lang="ru-RU" sz="2400" dirty="0" smtClean="0">
              <a:solidFill>
                <a:schemeClr val="tx1"/>
              </a:solidFill>
              <a:latin typeface="+mn-lt"/>
              <a:ea typeface="+mn-ea"/>
              <a:cs typeface="+mn-cs"/>
            </a:endParaRPr>
          </a:p>
          <a:p>
            <a:pPr algn="just">
              <a:lnSpc>
                <a:spcPct val="150000"/>
              </a:lnSpc>
              <a:buFont typeface="Wingdings" pitchFamily="2" charset="2"/>
              <a:buChar char="ü"/>
            </a:pPr>
            <a:r>
              <a:rPr lang="ru-RU" sz="2000" dirty="0" smtClean="0">
                <a:solidFill>
                  <a:schemeClr val="tx1"/>
                </a:solidFill>
                <a:latin typeface="+mn-lt"/>
                <a:ea typeface="+mn-ea"/>
                <a:cs typeface="+mn-cs"/>
              </a:rPr>
              <a:t>За </a:t>
            </a:r>
            <a:r>
              <a:rPr lang="ru-RU" sz="2000" dirty="0">
                <a:solidFill>
                  <a:schemeClr val="tx1"/>
                </a:solidFill>
                <a:latin typeface="+mn-lt"/>
                <a:ea typeface="+mn-ea"/>
                <a:cs typeface="+mn-cs"/>
              </a:rPr>
              <a:t>совершение дисциплинарного проступка, на работника может быть наложено дисциплинарное </a:t>
            </a:r>
            <a:r>
              <a:rPr lang="ru-RU" sz="2000" dirty="0">
                <a:solidFill>
                  <a:srgbClr val="C00000"/>
                </a:solidFill>
                <a:effectLst>
                  <a:outerShdw blurRad="38100" dist="38100" dir="2700000" algn="tl">
                    <a:srgbClr val="000000">
                      <a:alpha val="43137"/>
                    </a:srgbClr>
                  </a:outerShdw>
                </a:effectLst>
                <a:latin typeface="+mn-lt"/>
                <a:ea typeface="+mn-ea"/>
                <a:cs typeface="+mn-cs"/>
              </a:rPr>
              <a:t>взыскание в виде замечания, выговора, увольнения </a:t>
            </a:r>
            <a:r>
              <a:rPr lang="ru-RU" sz="2000" dirty="0">
                <a:solidFill>
                  <a:schemeClr val="tx1"/>
                </a:solidFill>
                <a:latin typeface="+mn-lt"/>
                <a:ea typeface="+mn-ea"/>
                <a:cs typeface="+mn-cs"/>
              </a:rPr>
              <a:t>по соответствующим основаниям. </a:t>
            </a:r>
            <a:endParaRPr lang="ru-RU" sz="2000" dirty="0" smtClean="0">
              <a:solidFill>
                <a:schemeClr val="tx1"/>
              </a:solidFill>
              <a:latin typeface="+mn-lt"/>
              <a:ea typeface="+mn-ea"/>
              <a:cs typeface="+mn-cs"/>
            </a:endParaRPr>
          </a:p>
          <a:p>
            <a:pPr algn="just">
              <a:lnSpc>
                <a:spcPct val="150000"/>
              </a:lnSpc>
              <a:buFont typeface="Wingdings" pitchFamily="2" charset="2"/>
              <a:buChar char="ü"/>
            </a:pPr>
            <a:r>
              <a:rPr lang="ru-RU" sz="2000" dirty="0" smtClean="0">
                <a:solidFill>
                  <a:srgbClr val="C00000"/>
                </a:solidFill>
                <a:effectLst>
                  <a:outerShdw blurRad="38100" dist="38100" dir="2700000" algn="tl">
                    <a:srgbClr val="000000">
                      <a:alpha val="43137"/>
                    </a:srgbClr>
                  </a:outerShdw>
                </a:effectLst>
                <a:latin typeface="+mn-lt"/>
                <a:ea typeface="+mn-ea"/>
                <a:cs typeface="+mn-cs"/>
              </a:rPr>
              <a:t>Дисциплинарный </a:t>
            </a:r>
            <a:r>
              <a:rPr lang="ru-RU" sz="2000" dirty="0">
                <a:solidFill>
                  <a:srgbClr val="C00000"/>
                </a:solidFill>
                <a:effectLst>
                  <a:outerShdw blurRad="38100" dist="38100" dir="2700000" algn="tl">
                    <a:srgbClr val="000000">
                      <a:alpha val="43137"/>
                    </a:srgbClr>
                  </a:outerShdw>
                </a:effectLst>
                <a:latin typeface="+mn-lt"/>
                <a:ea typeface="+mn-ea"/>
                <a:cs typeface="+mn-cs"/>
              </a:rPr>
              <a:t>проступок </a:t>
            </a:r>
            <a:r>
              <a:rPr lang="ru-RU" sz="2000" dirty="0">
                <a:solidFill>
                  <a:schemeClr val="tx1"/>
                </a:solidFill>
                <a:latin typeface="+mn-lt"/>
                <a:ea typeface="+mn-ea"/>
                <a:cs typeface="+mn-cs"/>
              </a:rPr>
              <a:t>– это неисполнение либо ненадлежащее исполнение работником по его вине возложенных на него трудовых обязанностей, предусмотренных трудовым законодательством, трудовым договором, локальными нормативными актами работодателя.</a:t>
            </a:r>
            <a:endParaRPr lang="ru-RU" sz="2000" dirty="0"/>
          </a:p>
        </p:txBody>
      </p:sp>
      <p:pic>
        <p:nvPicPr>
          <p:cNvPr id="31748" name="Picture 4" descr="http://niiot.ru/article/images/article.gif"/>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5008" y="5214950"/>
            <a:ext cx="1083454" cy="113056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285720" y="500042"/>
            <a:ext cx="8715436" cy="4929188"/>
          </a:xfrm>
        </p:spPr>
        <p:txBody>
          <a:bodyPr>
            <a:normAutofit fontScale="92500" lnSpcReduction="10000"/>
          </a:bodyPr>
          <a:lstStyle/>
          <a:p>
            <a:pPr algn="ctr">
              <a:buNone/>
            </a:pPr>
            <a:r>
              <a:rPr lang="ru-RU" sz="2400" b="1" spc="300" dirty="0">
                <a:solidFill>
                  <a:srgbClr val="006666"/>
                </a:solidFill>
                <a:effectLst>
                  <a:outerShdw blurRad="38100" dist="38100" dir="2700000" algn="tl">
                    <a:srgbClr val="000000">
                      <a:alpha val="43137"/>
                    </a:srgbClr>
                  </a:outerShdw>
                </a:effectLst>
                <a:latin typeface="+mn-lt"/>
                <a:ea typeface="+mn-ea"/>
                <a:cs typeface="+mn-cs"/>
              </a:rPr>
              <a:t>Материальная ответственность </a:t>
            </a:r>
            <a:endParaRPr lang="ru-RU" sz="2400" b="1" spc="300" dirty="0" smtClean="0">
              <a:solidFill>
                <a:srgbClr val="006666"/>
              </a:solidFill>
              <a:effectLst>
                <a:outerShdw blurRad="38100" dist="38100" dir="2700000" algn="tl">
                  <a:srgbClr val="000000">
                    <a:alpha val="43137"/>
                  </a:srgbClr>
                </a:outerShdw>
              </a:effectLst>
              <a:latin typeface="+mn-lt"/>
              <a:ea typeface="+mn-ea"/>
              <a:cs typeface="+mn-cs"/>
            </a:endParaRPr>
          </a:p>
          <a:p>
            <a:pPr algn="ctr">
              <a:buNone/>
            </a:pPr>
            <a:r>
              <a:rPr lang="ru-RU" sz="2400" dirty="0" smtClean="0">
                <a:solidFill>
                  <a:schemeClr val="tx1"/>
                </a:solidFill>
                <a:latin typeface="+mn-lt"/>
                <a:ea typeface="+mn-ea"/>
                <a:cs typeface="+mn-cs"/>
              </a:rPr>
              <a:t>сторон </a:t>
            </a:r>
            <a:r>
              <a:rPr lang="ru-RU" sz="2400" dirty="0">
                <a:solidFill>
                  <a:schemeClr val="tx1"/>
                </a:solidFill>
                <a:latin typeface="+mn-lt"/>
                <a:ea typeface="+mn-ea"/>
                <a:cs typeface="+mn-cs"/>
              </a:rPr>
              <a:t>трудового договора </a:t>
            </a:r>
            <a:endParaRPr lang="ru-RU" sz="2400" dirty="0" smtClean="0">
              <a:solidFill>
                <a:schemeClr val="tx1"/>
              </a:solidFill>
              <a:latin typeface="+mn-lt"/>
              <a:ea typeface="+mn-ea"/>
              <a:cs typeface="+mn-cs"/>
            </a:endParaRPr>
          </a:p>
          <a:p>
            <a:pPr algn="ctr">
              <a:buNone/>
            </a:pPr>
            <a:r>
              <a:rPr lang="ru-RU" sz="2400" dirty="0" smtClean="0">
                <a:solidFill>
                  <a:schemeClr val="tx1"/>
                </a:solidFill>
                <a:latin typeface="+mn-lt"/>
                <a:ea typeface="+mn-ea"/>
                <a:cs typeface="+mn-cs"/>
              </a:rPr>
              <a:t>предусмотрена </a:t>
            </a:r>
            <a:r>
              <a:rPr lang="ru-RU" sz="2400" dirty="0">
                <a:solidFill>
                  <a:schemeClr val="tx1"/>
                </a:solidFill>
                <a:latin typeface="+mn-lt"/>
                <a:ea typeface="+mn-ea"/>
                <a:cs typeface="+mn-cs"/>
              </a:rPr>
              <a:t>разделом 11 ТК РФ.</a:t>
            </a:r>
          </a:p>
          <a:p>
            <a:pPr algn="just">
              <a:lnSpc>
                <a:spcPct val="150000"/>
              </a:lnSpc>
              <a:spcBef>
                <a:spcPts val="0"/>
              </a:spcBef>
              <a:buFont typeface="Wingdings" pitchFamily="2" charset="2"/>
              <a:buChar char="Ø"/>
            </a:pPr>
            <a:r>
              <a:rPr lang="ru-RU" sz="2000" dirty="0">
                <a:solidFill>
                  <a:schemeClr val="tx1"/>
                </a:solidFill>
                <a:latin typeface="+mn-lt"/>
                <a:ea typeface="+mn-ea"/>
                <a:cs typeface="+mn-cs"/>
              </a:rPr>
              <a:t>В соответствии со статьей 238 ТК РФ работник </a:t>
            </a:r>
            <a:r>
              <a:rPr lang="ru-RU" sz="2000" dirty="0">
                <a:solidFill>
                  <a:srgbClr val="C00000"/>
                </a:solidFill>
                <a:effectLst>
                  <a:outerShdw blurRad="38100" dist="38100" dir="2700000" algn="tl">
                    <a:srgbClr val="000000">
                      <a:alpha val="43137"/>
                    </a:srgbClr>
                  </a:outerShdw>
                </a:effectLst>
                <a:latin typeface="+mn-lt"/>
                <a:ea typeface="+mn-ea"/>
                <a:cs typeface="+mn-cs"/>
              </a:rPr>
              <a:t>обязан возместить </a:t>
            </a:r>
            <a:r>
              <a:rPr lang="ru-RU" sz="2000" dirty="0">
                <a:solidFill>
                  <a:schemeClr val="tx1"/>
                </a:solidFill>
                <a:latin typeface="+mn-lt"/>
                <a:ea typeface="+mn-ea"/>
                <a:cs typeface="+mn-cs"/>
              </a:rPr>
              <a:t>работодателю причиненный ему прямой </a:t>
            </a:r>
            <a:r>
              <a:rPr lang="ru-RU" sz="2000" dirty="0" smtClean="0">
                <a:solidFill>
                  <a:schemeClr val="tx1"/>
                </a:solidFill>
                <a:latin typeface="+mn-lt"/>
                <a:ea typeface="+mn-ea"/>
                <a:cs typeface="+mn-cs"/>
              </a:rPr>
              <a:t>д</a:t>
            </a:r>
            <a:r>
              <a:rPr lang="ru-RU" sz="2000" dirty="0"/>
              <a:t>е</a:t>
            </a:r>
            <a:r>
              <a:rPr lang="ru-RU" sz="2000" dirty="0" smtClean="0">
                <a:solidFill>
                  <a:schemeClr val="tx1"/>
                </a:solidFill>
                <a:latin typeface="+mn-lt"/>
                <a:ea typeface="+mn-ea"/>
                <a:cs typeface="+mn-cs"/>
              </a:rPr>
              <a:t>йствительный ущерб</a:t>
            </a:r>
            <a:endParaRPr lang="ru-RU" sz="2000" dirty="0" smtClean="0"/>
          </a:p>
          <a:p>
            <a:pPr algn="just">
              <a:lnSpc>
                <a:spcPct val="150000"/>
              </a:lnSpc>
              <a:spcBef>
                <a:spcPts val="0"/>
              </a:spcBef>
              <a:buFont typeface="Wingdings" pitchFamily="2" charset="2"/>
              <a:buChar char="Ø"/>
            </a:pPr>
            <a:r>
              <a:rPr lang="ru-RU" sz="2000" dirty="0">
                <a:solidFill>
                  <a:srgbClr val="C00000"/>
                </a:solidFill>
                <a:effectLst>
                  <a:outerShdw blurRad="38100" dist="38100" dir="2700000" algn="tl">
                    <a:srgbClr val="000000">
                      <a:alpha val="43137"/>
                    </a:srgbClr>
                  </a:outerShdw>
                </a:effectLst>
                <a:latin typeface="+mn-lt"/>
                <a:ea typeface="+mn-ea"/>
                <a:cs typeface="+mn-cs"/>
              </a:rPr>
              <a:t>Прямой действительный ущерб</a:t>
            </a:r>
            <a:r>
              <a:rPr lang="ru-RU" sz="2000" dirty="0">
                <a:solidFill>
                  <a:schemeClr val="tx1"/>
                </a:solidFill>
                <a:latin typeface="+mn-lt"/>
                <a:ea typeface="+mn-ea"/>
                <a:cs typeface="+mn-cs"/>
              </a:rPr>
              <a:t>, согласно ТК РФ, – это реальное уменьшение либо ухудшение состояния имеющегося имущества </a:t>
            </a:r>
            <a:r>
              <a:rPr lang="ru-RU" sz="2000" dirty="0" smtClean="0">
                <a:solidFill>
                  <a:schemeClr val="tx1"/>
                </a:solidFill>
                <a:latin typeface="+mn-lt"/>
                <a:ea typeface="+mn-ea"/>
                <a:cs typeface="+mn-cs"/>
              </a:rPr>
              <a:t>работодателя.</a:t>
            </a:r>
          </a:p>
          <a:p>
            <a:pPr algn="just">
              <a:lnSpc>
                <a:spcPct val="150000"/>
              </a:lnSpc>
              <a:spcBef>
                <a:spcPts val="0"/>
              </a:spcBef>
              <a:buFont typeface="Wingdings" pitchFamily="2" charset="2"/>
              <a:buChar char="Ø"/>
            </a:pPr>
            <a:r>
              <a:rPr lang="ru-RU" sz="2000" dirty="0">
                <a:solidFill>
                  <a:schemeClr val="tx1"/>
                </a:solidFill>
                <a:latin typeface="+mn-lt"/>
                <a:ea typeface="+mn-ea"/>
                <a:cs typeface="+mn-cs"/>
              </a:rPr>
              <a:t>Согласно статье 241 ТК РФ работник несет материальную ответственность </a:t>
            </a:r>
            <a:r>
              <a:rPr lang="ru-RU" sz="2000" dirty="0">
                <a:solidFill>
                  <a:srgbClr val="C00000"/>
                </a:solidFill>
                <a:effectLst>
                  <a:outerShdw blurRad="38100" dist="38100" dir="2700000" algn="tl">
                    <a:srgbClr val="000000">
                      <a:alpha val="43137"/>
                    </a:srgbClr>
                  </a:outerShdw>
                </a:effectLst>
                <a:latin typeface="+mn-lt"/>
                <a:ea typeface="+mn-ea"/>
                <a:cs typeface="+mn-cs"/>
              </a:rPr>
              <a:t>в пределах своего среднемесячного заработка</a:t>
            </a:r>
            <a:r>
              <a:rPr lang="ru-RU" sz="2000" dirty="0">
                <a:solidFill>
                  <a:schemeClr val="tx1"/>
                </a:solidFill>
                <a:latin typeface="+mn-lt"/>
                <a:ea typeface="+mn-ea"/>
                <a:cs typeface="+mn-cs"/>
              </a:rPr>
              <a:t>. Руководитель организации несет, как правило, полную материальную ответственность.</a:t>
            </a:r>
            <a:endParaRPr lang="ru-RU" sz="2000" dirty="0" smtClean="0">
              <a:solidFill>
                <a:schemeClr val="tx1"/>
              </a:solidFill>
              <a:latin typeface="+mn-lt"/>
              <a:ea typeface="+mn-ea"/>
              <a:cs typeface="+mn-cs"/>
            </a:endParaRPr>
          </a:p>
        </p:txBody>
      </p:sp>
      <p:pic>
        <p:nvPicPr>
          <p:cNvPr id="8197" name="Picture 5" descr="http://ezotera.ariom.ru/uploads/posts/2009-12/1261840096_1-stress.jpg"/>
          <p:cNvPicPr>
            <a:picLocks noChangeAspect="1" noChangeArrowheads="1"/>
          </p:cNvPicPr>
          <p:nvPr/>
        </p:nvPicPr>
        <p:blipFill>
          <a:blip r:embed="rId2">
            <a:clrChange>
              <a:clrFrom>
                <a:srgbClr val="BFC9EC"/>
              </a:clrFrom>
              <a:clrTo>
                <a:srgbClr val="BFC9EC">
                  <a:alpha val="0"/>
                </a:srgbClr>
              </a:clrTo>
            </a:clrChange>
          </a:blip>
          <a:srcRect/>
          <a:stretch>
            <a:fillRect/>
          </a:stretch>
        </p:blipFill>
        <p:spPr bwMode="auto">
          <a:xfrm>
            <a:off x="5500694" y="5429263"/>
            <a:ext cx="1285884" cy="1105859"/>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500034" y="500042"/>
            <a:ext cx="8229600" cy="4929188"/>
          </a:xfrm>
        </p:spPr>
        <p:txBody>
          <a:bodyPr/>
          <a:lstStyle/>
          <a:p>
            <a:pPr algn="ctr">
              <a:buNone/>
            </a:pPr>
            <a:r>
              <a:rPr lang="ru-RU" sz="2400" b="1" spc="300" dirty="0">
                <a:solidFill>
                  <a:srgbClr val="006666"/>
                </a:solidFill>
                <a:effectLst>
                  <a:outerShdw blurRad="38100" dist="38100" dir="2700000" algn="tl">
                    <a:srgbClr val="000000">
                      <a:alpha val="43137"/>
                    </a:srgbClr>
                  </a:outerShdw>
                </a:effectLst>
                <a:latin typeface="+mn-lt"/>
                <a:ea typeface="+mn-ea"/>
                <a:cs typeface="+mn-cs"/>
              </a:rPr>
              <a:t>Гражданско-правовая ответственность</a:t>
            </a:r>
            <a:r>
              <a:rPr lang="ru-RU" sz="2400" dirty="0">
                <a:solidFill>
                  <a:srgbClr val="006666"/>
                </a:solidFill>
                <a:latin typeface="+mn-lt"/>
                <a:ea typeface="+mn-ea"/>
                <a:cs typeface="+mn-cs"/>
              </a:rPr>
              <a:t> </a:t>
            </a:r>
            <a:endParaRPr lang="ru-RU" sz="2400" dirty="0" smtClean="0">
              <a:solidFill>
                <a:srgbClr val="006666"/>
              </a:solidFill>
              <a:latin typeface="+mn-lt"/>
              <a:ea typeface="+mn-ea"/>
              <a:cs typeface="+mn-cs"/>
            </a:endParaRPr>
          </a:p>
          <a:p>
            <a:pPr algn="just">
              <a:lnSpc>
                <a:spcPct val="150000"/>
              </a:lnSpc>
              <a:spcBef>
                <a:spcPts val="0"/>
              </a:spcBef>
              <a:buNone/>
            </a:pPr>
            <a:r>
              <a:rPr lang="ru-RU" sz="2400" dirty="0"/>
              <a:t> </a:t>
            </a:r>
            <a:r>
              <a:rPr lang="ru-RU" sz="2400" dirty="0" smtClean="0"/>
              <a:t>   </a:t>
            </a:r>
            <a:r>
              <a:rPr lang="ru-RU" sz="2400" dirty="0" smtClean="0">
                <a:solidFill>
                  <a:schemeClr val="tx1"/>
                </a:solidFill>
                <a:latin typeface="+mn-lt"/>
                <a:ea typeface="+mn-ea"/>
                <a:cs typeface="+mn-cs"/>
              </a:rPr>
              <a:t>- </a:t>
            </a:r>
            <a:r>
              <a:rPr lang="ru-RU" sz="2400" dirty="0">
                <a:solidFill>
                  <a:schemeClr val="tx1"/>
                </a:solidFill>
                <a:latin typeface="+mn-lt"/>
                <a:ea typeface="+mn-ea"/>
                <a:cs typeface="+mn-cs"/>
              </a:rPr>
              <a:t>одна из форм государственного принуждения, состоящая во взыскании судом с правонарушителя в пользу потерпевшего имущественных санкций, влекущих для правонарушителя невыгодные имущественные последствия его поведения и направленных на восстановление нарушенной имущественной сферы потерпевшего.</a:t>
            </a:r>
            <a:endParaRPr lang="ru-RU" sz="2400" dirty="0">
              <a:solidFill>
                <a:srgbClr val="006666"/>
              </a:solidFill>
            </a:endParaRPr>
          </a:p>
        </p:txBody>
      </p:sp>
      <p:pic>
        <p:nvPicPr>
          <p:cNvPr id="22535" name="Picture 7" descr="http://pics.rbc.ru/img/cnews/2008/07/08/bolpotreb2.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929322" y="4429132"/>
            <a:ext cx="2740259" cy="202405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42844" y="500042"/>
            <a:ext cx="8715436" cy="4929188"/>
          </a:xfrm>
        </p:spPr>
        <p:txBody>
          <a:bodyPr>
            <a:normAutofit lnSpcReduction="10000"/>
          </a:bodyPr>
          <a:lstStyle/>
          <a:p>
            <a:pPr algn="ctr">
              <a:buNone/>
            </a:pPr>
            <a:r>
              <a:rPr lang="ru-RU" sz="2400" b="1" spc="600" dirty="0">
                <a:solidFill>
                  <a:srgbClr val="006666"/>
                </a:solidFill>
                <a:effectLst>
                  <a:outerShdw blurRad="38100" dist="38100" dir="2700000" algn="tl">
                    <a:srgbClr val="000000">
                      <a:alpha val="43137"/>
                    </a:srgbClr>
                  </a:outerShdw>
                </a:effectLst>
                <a:latin typeface="+mn-lt"/>
                <a:ea typeface="+mn-ea"/>
                <a:cs typeface="+mn-cs"/>
              </a:rPr>
              <a:t>Административная ответственность</a:t>
            </a:r>
          </a:p>
          <a:p>
            <a:pPr algn="just">
              <a:lnSpc>
                <a:spcPct val="150000"/>
              </a:lnSpc>
              <a:spcBef>
                <a:spcPts val="0"/>
              </a:spcBef>
              <a:buFont typeface="Wingdings" pitchFamily="2" charset="2"/>
              <a:buChar char="q"/>
            </a:pPr>
            <a:r>
              <a:rPr lang="ru-RU" sz="2000" dirty="0">
                <a:solidFill>
                  <a:schemeClr val="tx1"/>
                </a:solidFill>
                <a:latin typeface="+mn-lt"/>
                <a:ea typeface="+mn-ea"/>
                <a:cs typeface="+mn-cs"/>
              </a:rPr>
              <a:t>Ответственность за нарушение законодательства об охране труда предусмотрена статей 5.27 </a:t>
            </a:r>
            <a:r>
              <a:rPr lang="ru-RU" sz="2000" dirty="0" err="1">
                <a:solidFill>
                  <a:schemeClr val="tx1"/>
                </a:solidFill>
                <a:latin typeface="+mn-lt"/>
                <a:ea typeface="+mn-ea"/>
                <a:cs typeface="+mn-cs"/>
              </a:rPr>
              <a:t>КоАП</a:t>
            </a:r>
            <a:r>
              <a:rPr lang="ru-RU" sz="2000" dirty="0">
                <a:solidFill>
                  <a:schemeClr val="tx1"/>
                </a:solidFill>
                <a:latin typeface="+mn-lt"/>
                <a:ea typeface="+mn-ea"/>
                <a:cs typeface="+mn-cs"/>
              </a:rPr>
              <a:t> РФ. Лицами, которые могут быть привлечены к ответственности по данной статье, являются </a:t>
            </a:r>
            <a:r>
              <a:rPr lang="ru-RU" sz="2000" dirty="0">
                <a:solidFill>
                  <a:srgbClr val="C00000"/>
                </a:solidFill>
                <a:effectLst>
                  <a:outerShdw blurRad="38100" dist="38100" dir="2700000" algn="tl">
                    <a:srgbClr val="000000">
                      <a:alpha val="43137"/>
                    </a:srgbClr>
                  </a:outerShdw>
                </a:effectLst>
                <a:latin typeface="+mn-lt"/>
                <a:ea typeface="+mn-ea"/>
                <a:cs typeface="+mn-cs"/>
              </a:rPr>
              <a:t>должностные лица </a:t>
            </a:r>
            <a:r>
              <a:rPr lang="ru-RU" sz="2000" dirty="0">
                <a:solidFill>
                  <a:schemeClr val="tx1"/>
                </a:solidFill>
                <a:latin typeface="+mn-lt"/>
                <a:ea typeface="+mn-ea"/>
                <a:cs typeface="+mn-cs"/>
              </a:rPr>
              <a:t>организаций, юридические лица, лица, осуществляющие предпринимательскую деятельность без образования юридического лица</a:t>
            </a:r>
            <a:r>
              <a:rPr lang="ru-RU" sz="2000" dirty="0" smtClean="0">
                <a:solidFill>
                  <a:schemeClr val="tx1"/>
                </a:solidFill>
                <a:latin typeface="+mn-lt"/>
                <a:ea typeface="+mn-ea"/>
                <a:cs typeface="+mn-cs"/>
              </a:rPr>
              <a:t>.</a:t>
            </a:r>
          </a:p>
          <a:p>
            <a:pPr algn="just">
              <a:lnSpc>
                <a:spcPct val="150000"/>
              </a:lnSpc>
              <a:spcBef>
                <a:spcPts val="0"/>
              </a:spcBef>
              <a:buFont typeface="Wingdings" pitchFamily="2" charset="2"/>
              <a:buChar char="q"/>
            </a:pPr>
            <a:r>
              <a:rPr lang="ru-RU" sz="2000" dirty="0">
                <a:solidFill>
                  <a:schemeClr val="tx1"/>
                </a:solidFill>
                <a:latin typeface="+mn-lt"/>
                <a:ea typeface="+mn-ea"/>
                <a:cs typeface="+mn-cs"/>
              </a:rPr>
              <a:t>Нарушение законодательства в об охране труда может выражаться как в действии, так и </a:t>
            </a:r>
            <a:r>
              <a:rPr lang="ru-RU" sz="2000" dirty="0">
                <a:solidFill>
                  <a:srgbClr val="C00000"/>
                </a:solidFill>
                <a:effectLst>
                  <a:outerShdw blurRad="38100" dist="38100" dir="2700000" algn="tl">
                    <a:srgbClr val="000000">
                      <a:alpha val="43137"/>
                    </a:srgbClr>
                  </a:outerShdw>
                </a:effectLst>
                <a:latin typeface="+mn-lt"/>
                <a:ea typeface="+mn-ea"/>
                <a:cs typeface="+mn-cs"/>
              </a:rPr>
              <a:t>в бездействии </a:t>
            </a:r>
            <a:r>
              <a:rPr lang="ru-RU" sz="2000" dirty="0">
                <a:solidFill>
                  <a:schemeClr val="tx1"/>
                </a:solidFill>
                <a:latin typeface="+mn-lt"/>
                <a:ea typeface="+mn-ea"/>
                <a:cs typeface="+mn-cs"/>
              </a:rPr>
              <a:t>должностных лиц</a:t>
            </a:r>
            <a:r>
              <a:rPr lang="ru-RU" sz="2000" dirty="0" smtClean="0">
                <a:solidFill>
                  <a:schemeClr val="tx1"/>
                </a:solidFill>
                <a:latin typeface="+mn-lt"/>
                <a:ea typeface="+mn-ea"/>
                <a:cs typeface="+mn-cs"/>
              </a:rPr>
              <a:t>. </a:t>
            </a:r>
            <a:r>
              <a:rPr lang="ru-RU" sz="2000" dirty="0">
                <a:solidFill>
                  <a:schemeClr val="tx1"/>
                </a:solidFill>
                <a:latin typeface="+mn-lt"/>
                <a:ea typeface="+mn-ea"/>
                <a:cs typeface="+mn-cs"/>
              </a:rPr>
              <a:t>В любом случае здесь речь идет об умышленной форме вины</a:t>
            </a:r>
            <a:r>
              <a:rPr lang="ru-RU" sz="2000" dirty="0" smtClean="0">
                <a:solidFill>
                  <a:schemeClr val="tx1"/>
                </a:solidFill>
                <a:latin typeface="+mn-lt"/>
                <a:ea typeface="+mn-ea"/>
                <a:cs typeface="+mn-cs"/>
              </a:rPr>
              <a:t>.</a:t>
            </a:r>
          </a:p>
          <a:p>
            <a:pPr algn="just">
              <a:lnSpc>
                <a:spcPct val="150000"/>
              </a:lnSpc>
              <a:spcBef>
                <a:spcPts val="0"/>
              </a:spcBef>
              <a:buFont typeface="Wingdings" pitchFamily="2" charset="2"/>
              <a:buChar char="q"/>
            </a:pPr>
            <a:endParaRPr lang="ru-RU" sz="2000" dirty="0" smtClean="0">
              <a:solidFill>
                <a:schemeClr val="tx1"/>
              </a:solidFill>
              <a:latin typeface="+mn-lt"/>
              <a:ea typeface="+mn-ea"/>
              <a:cs typeface="+mn-cs"/>
            </a:endParaRPr>
          </a:p>
          <a:p>
            <a:pPr algn="just">
              <a:lnSpc>
                <a:spcPct val="150000"/>
              </a:lnSpc>
              <a:spcBef>
                <a:spcPts val="0"/>
              </a:spcBef>
              <a:buFont typeface="Wingdings" pitchFamily="2" charset="2"/>
              <a:buChar char="q"/>
            </a:pPr>
            <a:endParaRPr lang="ru-RU" sz="2000" dirty="0">
              <a:solidFill>
                <a:schemeClr val="tx1"/>
              </a:solidFill>
              <a:latin typeface="+mn-lt"/>
              <a:ea typeface="+mn-ea"/>
              <a:cs typeface="+mn-cs"/>
            </a:endParaRPr>
          </a:p>
          <a:p>
            <a:endParaRPr lang="ru-RU" sz="2400" dirty="0">
              <a:solidFill>
                <a:srgbClr val="006666"/>
              </a:solidFill>
            </a:endParaRPr>
          </a:p>
        </p:txBody>
      </p:sp>
      <p:pic>
        <p:nvPicPr>
          <p:cNvPr id="23559" name="Picture 7" descr="http://www.chtivo.ru/getpic3d/16775388/350/1184643.jpg"/>
          <p:cNvPicPr>
            <a:picLocks noChangeAspect="1" noChangeArrowheads="1"/>
          </p:cNvPicPr>
          <p:nvPr/>
        </p:nvPicPr>
        <p:blipFill>
          <a:blip r:embed="rId2">
            <a:clrChange>
              <a:clrFrom>
                <a:srgbClr val="FFF8DC"/>
              </a:clrFrom>
              <a:clrTo>
                <a:srgbClr val="FFF8DC">
                  <a:alpha val="0"/>
                </a:srgbClr>
              </a:clrTo>
            </a:clrChange>
          </a:blip>
          <a:srcRect/>
          <a:stretch>
            <a:fillRect/>
          </a:stretch>
        </p:blipFill>
        <p:spPr bwMode="auto">
          <a:xfrm rot="204224">
            <a:off x="7185947" y="4769704"/>
            <a:ext cx="1903233" cy="190323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596" y="785794"/>
            <a:ext cx="8429684" cy="368280"/>
          </a:xfrm>
        </p:spPr>
        <p:txBody>
          <a:bodyPr>
            <a:normAutofit fontScale="90000"/>
          </a:bodyPr>
          <a:lstStyle/>
          <a:p>
            <a:r>
              <a:rPr lang="ru-RU" sz="2400" b="1" spc="600" dirty="0">
                <a:solidFill>
                  <a:srgbClr val="006666"/>
                </a:solidFill>
                <a:effectLst>
                  <a:outerShdw blurRad="38100" dist="38100" dir="2700000" algn="tl">
                    <a:srgbClr val="000000">
                      <a:alpha val="43137"/>
                    </a:srgbClr>
                  </a:outerShdw>
                </a:effectLst>
                <a:latin typeface="+mj-lt"/>
                <a:ea typeface="+mj-ea"/>
                <a:cs typeface="+mj-cs"/>
              </a:rPr>
              <a:t>Административная ответственность</a:t>
            </a:r>
            <a:r>
              <a:rPr lang="ru-RU" sz="3200" b="1" spc="600" dirty="0">
                <a:solidFill>
                  <a:schemeClr val="tx1"/>
                </a:solidFill>
                <a:effectLst>
                  <a:outerShdw blurRad="38100" dist="38100" dir="2700000" algn="tl">
                    <a:srgbClr val="000000">
                      <a:alpha val="43137"/>
                    </a:srgbClr>
                  </a:outerShdw>
                </a:effectLst>
                <a:latin typeface="+mj-lt"/>
                <a:ea typeface="+mj-ea"/>
                <a:cs typeface="+mj-cs"/>
              </a:rPr>
              <a:t/>
            </a:r>
            <a:br>
              <a:rPr lang="ru-RU" sz="3200" b="1" spc="600" dirty="0">
                <a:solidFill>
                  <a:schemeClr val="tx1"/>
                </a:solidFill>
                <a:effectLst>
                  <a:outerShdw blurRad="38100" dist="38100" dir="2700000" algn="tl">
                    <a:srgbClr val="000000">
                      <a:alpha val="43137"/>
                    </a:srgbClr>
                  </a:outerShdw>
                </a:effectLst>
                <a:latin typeface="+mj-lt"/>
                <a:ea typeface="+mj-ea"/>
                <a:cs typeface="+mj-cs"/>
              </a:rPr>
            </a:br>
            <a:endParaRPr lang="ru-RU" sz="3200" b="1" dirty="0">
              <a:solidFill>
                <a:srgbClr val="006666"/>
              </a:solidFill>
            </a:endParaRPr>
          </a:p>
        </p:txBody>
      </p:sp>
      <p:sp>
        <p:nvSpPr>
          <p:cNvPr id="24579" name="Rectangle 3"/>
          <p:cNvSpPr>
            <a:spLocks noGrp="1" noChangeArrowheads="1"/>
          </p:cNvSpPr>
          <p:nvPr>
            <p:ph type="body" idx="1"/>
          </p:nvPr>
        </p:nvSpPr>
        <p:spPr>
          <a:xfrm>
            <a:off x="457200" y="1196975"/>
            <a:ext cx="8229600" cy="4929188"/>
          </a:xfrm>
        </p:spPr>
        <p:txBody>
          <a:bodyPr>
            <a:normAutofit lnSpcReduction="10000"/>
          </a:bodyPr>
          <a:lstStyle/>
          <a:p>
            <a:pPr algn="just">
              <a:lnSpc>
                <a:spcPct val="150000"/>
              </a:lnSpc>
              <a:spcBef>
                <a:spcPts val="0"/>
              </a:spcBef>
              <a:buFont typeface="Wingdings" pitchFamily="2" charset="2"/>
              <a:buChar char="q"/>
            </a:pPr>
            <a:r>
              <a:rPr lang="ru-RU" sz="2000" dirty="0">
                <a:solidFill>
                  <a:schemeClr val="tx1"/>
                </a:solidFill>
                <a:latin typeface="+mn-lt"/>
                <a:ea typeface="+mn-ea"/>
                <a:cs typeface="+mn-cs"/>
              </a:rPr>
              <a:t>Согласно статье 2.2 </a:t>
            </a:r>
            <a:r>
              <a:rPr lang="ru-RU" sz="2000" dirty="0" err="1">
                <a:solidFill>
                  <a:schemeClr val="tx1"/>
                </a:solidFill>
                <a:latin typeface="+mn-lt"/>
                <a:ea typeface="+mn-ea"/>
                <a:cs typeface="+mn-cs"/>
              </a:rPr>
              <a:t>КоАП</a:t>
            </a:r>
            <a:r>
              <a:rPr lang="ru-RU" sz="2000" dirty="0">
                <a:solidFill>
                  <a:schemeClr val="tx1"/>
                </a:solidFill>
                <a:latin typeface="+mn-lt"/>
                <a:ea typeface="+mn-ea"/>
                <a:cs typeface="+mn-cs"/>
              </a:rPr>
              <a:t> РФ административное правонарушение признается совершенным умышленно, в случае если </a:t>
            </a:r>
            <a:r>
              <a:rPr lang="ru-RU" sz="2000" dirty="0">
                <a:solidFill>
                  <a:srgbClr val="C00000"/>
                </a:solidFill>
                <a:effectLst>
                  <a:outerShdw blurRad="38100" dist="38100" dir="2700000" algn="tl">
                    <a:srgbClr val="000000">
                      <a:alpha val="43137"/>
                    </a:srgbClr>
                  </a:outerShdw>
                </a:effectLst>
                <a:latin typeface="+mn-lt"/>
                <a:ea typeface="+mn-ea"/>
                <a:cs typeface="+mn-cs"/>
              </a:rPr>
              <a:t>лицо</a:t>
            </a:r>
            <a:r>
              <a:rPr lang="ru-RU" sz="2000" dirty="0">
                <a:solidFill>
                  <a:schemeClr val="tx1"/>
                </a:solidFill>
                <a:latin typeface="+mn-lt"/>
                <a:ea typeface="+mn-ea"/>
                <a:cs typeface="+mn-cs"/>
              </a:rPr>
              <a:t>, его совершившее, </a:t>
            </a:r>
            <a:r>
              <a:rPr lang="ru-RU" sz="2000" dirty="0">
                <a:solidFill>
                  <a:srgbClr val="C00000"/>
                </a:solidFill>
                <a:effectLst>
                  <a:outerShdw blurRad="38100" dist="38100" dir="2700000" algn="tl">
                    <a:srgbClr val="000000">
                      <a:alpha val="43137"/>
                    </a:srgbClr>
                  </a:outerShdw>
                </a:effectLst>
                <a:latin typeface="+mn-lt"/>
                <a:ea typeface="+mn-ea"/>
                <a:cs typeface="+mn-cs"/>
              </a:rPr>
              <a:t>осознавало</a:t>
            </a:r>
            <a:r>
              <a:rPr lang="ru-RU" sz="2000" dirty="0">
                <a:solidFill>
                  <a:schemeClr val="tx1"/>
                </a:solidFill>
                <a:latin typeface="+mn-lt"/>
                <a:ea typeface="+mn-ea"/>
                <a:cs typeface="+mn-cs"/>
              </a:rPr>
              <a:t> противоправный характер своего действия (бездействия), </a:t>
            </a:r>
            <a:r>
              <a:rPr lang="ru-RU" sz="2000" dirty="0">
                <a:solidFill>
                  <a:srgbClr val="C00000"/>
                </a:solidFill>
                <a:effectLst>
                  <a:outerShdw blurRad="38100" dist="38100" dir="2700000" algn="tl">
                    <a:srgbClr val="000000">
                      <a:alpha val="43137"/>
                    </a:srgbClr>
                  </a:outerShdw>
                </a:effectLst>
                <a:latin typeface="+mn-lt"/>
                <a:ea typeface="+mn-ea"/>
                <a:cs typeface="+mn-cs"/>
              </a:rPr>
              <a:t>предвидело</a:t>
            </a:r>
            <a:r>
              <a:rPr lang="ru-RU" sz="2000" dirty="0">
                <a:solidFill>
                  <a:schemeClr val="tx1"/>
                </a:solidFill>
                <a:latin typeface="+mn-lt"/>
                <a:ea typeface="+mn-ea"/>
                <a:cs typeface="+mn-cs"/>
              </a:rPr>
              <a:t> его вредные последствия и </a:t>
            </a:r>
            <a:r>
              <a:rPr lang="ru-RU" sz="2000" dirty="0">
                <a:solidFill>
                  <a:srgbClr val="C00000"/>
                </a:solidFill>
                <a:effectLst>
                  <a:outerShdw blurRad="38100" dist="38100" dir="2700000" algn="tl">
                    <a:srgbClr val="000000">
                      <a:alpha val="43137"/>
                    </a:srgbClr>
                  </a:outerShdw>
                </a:effectLst>
                <a:latin typeface="+mn-lt"/>
                <a:ea typeface="+mn-ea"/>
                <a:cs typeface="+mn-cs"/>
              </a:rPr>
              <a:t>желало </a:t>
            </a:r>
            <a:r>
              <a:rPr lang="ru-RU" sz="2000" dirty="0">
                <a:solidFill>
                  <a:schemeClr val="tx1"/>
                </a:solidFill>
                <a:latin typeface="+mn-lt"/>
                <a:ea typeface="+mn-ea"/>
                <a:cs typeface="+mn-cs"/>
              </a:rPr>
              <a:t>наступления таких последствий или </a:t>
            </a:r>
            <a:r>
              <a:rPr lang="ru-RU" sz="2000" dirty="0">
                <a:solidFill>
                  <a:srgbClr val="C00000"/>
                </a:solidFill>
                <a:effectLst>
                  <a:outerShdw blurRad="38100" dist="38100" dir="2700000" algn="tl">
                    <a:srgbClr val="000000">
                      <a:alpha val="43137"/>
                    </a:srgbClr>
                  </a:outerShdw>
                </a:effectLst>
                <a:latin typeface="+mn-lt"/>
                <a:ea typeface="+mn-ea"/>
                <a:cs typeface="+mn-cs"/>
              </a:rPr>
              <a:t>сознательно их допускало</a:t>
            </a:r>
            <a:r>
              <a:rPr lang="ru-RU" sz="2000" dirty="0">
                <a:solidFill>
                  <a:schemeClr val="tx1"/>
                </a:solidFill>
                <a:latin typeface="+mn-lt"/>
                <a:ea typeface="+mn-ea"/>
                <a:cs typeface="+mn-cs"/>
              </a:rPr>
              <a:t>, либо </a:t>
            </a:r>
            <a:r>
              <a:rPr lang="ru-RU" sz="2000" dirty="0">
                <a:solidFill>
                  <a:srgbClr val="C00000"/>
                </a:solidFill>
                <a:effectLst>
                  <a:outerShdw blurRad="38100" dist="38100" dir="2700000" algn="tl">
                    <a:srgbClr val="000000">
                      <a:alpha val="43137"/>
                    </a:srgbClr>
                  </a:outerShdw>
                </a:effectLst>
                <a:latin typeface="+mn-lt"/>
                <a:ea typeface="+mn-ea"/>
                <a:cs typeface="+mn-cs"/>
              </a:rPr>
              <a:t>относилось к ним безразлично</a:t>
            </a:r>
            <a:r>
              <a:rPr lang="ru-RU" sz="2000" dirty="0" smtClean="0">
                <a:solidFill>
                  <a:schemeClr val="tx1"/>
                </a:solidFill>
                <a:latin typeface="+mn-lt"/>
                <a:ea typeface="+mn-ea"/>
                <a:cs typeface="+mn-cs"/>
              </a:rPr>
              <a:t>.</a:t>
            </a:r>
          </a:p>
          <a:p>
            <a:pPr algn="just">
              <a:lnSpc>
                <a:spcPct val="150000"/>
              </a:lnSpc>
              <a:spcBef>
                <a:spcPts val="0"/>
              </a:spcBef>
              <a:buFont typeface="Wingdings" pitchFamily="2" charset="2"/>
              <a:buChar char="q"/>
            </a:pPr>
            <a:r>
              <a:rPr lang="ru-RU" sz="2000" dirty="0">
                <a:solidFill>
                  <a:schemeClr val="tx1"/>
                </a:solidFill>
                <a:latin typeface="+mn-lt"/>
                <a:ea typeface="+mn-ea"/>
                <a:cs typeface="+mn-cs"/>
              </a:rPr>
              <a:t>Частью 1 статьи 5.27 предусмотрены в виде административного наказания либо административный </a:t>
            </a:r>
            <a:r>
              <a:rPr lang="ru-RU" sz="2000" dirty="0">
                <a:solidFill>
                  <a:srgbClr val="C00000"/>
                </a:solidFill>
                <a:effectLst>
                  <a:outerShdw blurRad="38100" dist="38100" dir="2700000" algn="tl">
                    <a:srgbClr val="000000">
                      <a:alpha val="43137"/>
                    </a:srgbClr>
                  </a:outerShdw>
                </a:effectLst>
                <a:latin typeface="+mn-lt"/>
                <a:ea typeface="+mn-ea"/>
                <a:cs typeface="+mn-cs"/>
              </a:rPr>
              <a:t>штраф</a:t>
            </a:r>
            <a:r>
              <a:rPr lang="ru-RU" sz="2000" dirty="0">
                <a:solidFill>
                  <a:schemeClr val="tx1"/>
                </a:solidFill>
                <a:latin typeface="+mn-lt"/>
                <a:ea typeface="+mn-ea"/>
                <a:cs typeface="+mn-cs"/>
              </a:rPr>
              <a:t>, либо административное </a:t>
            </a:r>
            <a:r>
              <a:rPr lang="ru-RU" sz="2000" dirty="0">
                <a:solidFill>
                  <a:srgbClr val="C00000"/>
                </a:solidFill>
                <a:effectLst>
                  <a:outerShdw blurRad="38100" dist="38100" dir="2700000" algn="tl">
                    <a:srgbClr val="000000">
                      <a:alpha val="43137"/>
                    </a:srgbClr>
                  </a:outerShdw>
                </a:effectLst>
                <a:latin typeface="+mn-lt"/>
                <a:ea typeface="+mn-ea"/>
                <a:cs typeface="+mn-cs"/>
              </a:rPr>
              <a:t>приостановление деятельности</a:t>
            </a:r>
            <a:r>
              <a:rPr lang="ru-RU" sz="2000" dirty="0">
                <a:solidFill>
                  <a:schemeClr val="tx1"/>
                </a:solidFill>
                <a:latin typeface="+mn-lt"/>
                <a:ea typeface="+mn-ea"/>
                <a:cs typeface="+mn-cs"/>
              </a:rPr>
              <a:t>.</a:t>
            </a:r>
            <a:endParaRPr lang="ru-RU" sz="2000" dirty="0">
              <a:solidFill>
                <a:srgbClr val="006666"/>
              </a:solidFill>
            </a:endParaRPr>
          </a:p>
        </p:txBody>
      </p:sp>
      <p:pic>
        <p:nvPicPr>
          <p:cNvPr id="6" name="Picture 7" descr="http://www.chtivo.ru/getpic3d/16775388/350/1184643.jpg"/>
          <p:cNvPicPr>
            <a:picLocks noChangeAspect="1" noChangeArrowheads="1"/>
          </p:cNvPicPr>
          <p:nvPr/>
        </p:nvPicPr>
        <p:blipFill>
          <a:blip r:embed="rId2">
            <a:clrChange>
              <a:clrFrom>
                <a:srgbClr val="FFF8DC"/>
              </a:clrFrom>
              <a:clrTo>
                <a:srgbClr val="FFF8DC">
                  <a:alpha val="0"/>
                </a:srgbClr>
              </a:clrTo>
            </a:clrChange>
          </a:blip>
          <a:srcRect/>
          <a:stretch>
            <a:fillRect/>
          </a:stretch>
        </p:blipFill>
        <p:spPr bwMode="auto">
          <a:xfrm rot="204224">
            <a:off x="7110324" y="5324382"/>
            <a:ext cx="1319087" cy="1319087"/>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57158" y="428604"/>
            <a:ext cx="8643998" cy="633412"/>
          </a:xfrm>
        </p:spPr>
        <p:txBody>
          <a:bodyPr/>
          <a:lstStyle/>
          <a:p>
            <a:r>
              <a:rPr lang="ru-RU" sz="2400" b="1" spc="600" dirty="0" smtClean="0">
                <a:solidFill>
                  <a:srgbClr val="006666"/>
                </a:solidFill>
                <a:effectLst>
                  <a:outerShdw blurRad="38100" dist="38100" dir="2700000" algn="tl">
                    <a:srgbClr val="000000">
                      <a:alpha val="43137"/>
                    </a:srgbClr>
                  </a:outerShdw>
                </a:effectLst>
                <a:latin typeface="+mj-lt"/>
                <a:ea typeface="+mj-ea"/>
                <a:cs typeface="+mj-cs"/>
              </a:rPr>
              <a:t>Административная ответственность</a:t>
            </a:r>
            <a:endParaRPr lang="ru-RU" sz="2400" b="1" dirty="0">
              <a:solidFill>
                <a:srgbClr val="006666"/>
              </a:solidFill>
            </a:endParaRPr>
          </a:p>
        </p:txBody>
      </p:sp>
      <p:sp>
        <p:nvSpPr>
          <p:cNvPr id="25603" name="Rectangle 3"/>
          <p:cNvSpPr>
            <a:spLocks noGrp="1" noChangeArrowheads="1"/>
          </p:cNvSpPr>
          <p:nvPr>
            <p:ph type="body" idx="1"/>
          </p:nvPr>
        </p:nvSpPr>
        <p:spPr>
          <a:xfrm>
            <a:off x="457200" y="1196975"/>
            <a:ext cx="8229600" cy="4929188"/>
          </a:xfrm>
        </p:spPr>
        <p:txBody>
          <a:bodyPr>
            <a:normAutofit fontScale="92500"/>
          </a:bodyPr>
          <a:lstStyle/>
          <a:p>
            <a:pPr>
              <a:lnSpc>
                <a:spcPct val="150000"/>
              </a:lnSpc>
              <a:spcBef>
                <a:spcPts val="0"/>
              </a:spcBef>
              <a:buFont typeface="Wingdings" pitchFamily="2" charset="2"/>
              <a:buChar char="q"/>
            </a:pPr>
            <a:r>
              <a:rPr lang="ru-RU" sz="2000" dirty="0">
                <a:solidFill>
                  <a:schemeClr val="tx1"/>
                </a:solidFill>
                <a:latin typeface="+mn-lt"/>
                <a:ea typeface="+mn-ea"/>
                <a:cs typeface="+mn-cs"/>
              </a:rPr>
              <a:t>Нарушение правил техники безопасности или иных правил охраны труда, совершенное лицом, на котором лежали обязанности по соблюдению этих правил, если это повлекло по неосторожности причинение тяжкого вреда здоровью человека будет квалифицироваться как преступление, предусмотренное часть 1 статьи 143 Уголовного кодекса Российской Федерации (далее – УК РФ). А в случае, если не наступили последствия, предусмотренные этой статьей – причинен легкий или средний вред здоровью, то содеянное будет рассматриваться как административное правонарушение, предусмотренное статьей 5.27 </a:t>
            </a:r>
            <a:r>
              <a:rPr lang="ru-RU" sz="2000" dirty="0" err="1">
                <a:solidFill>
                  <a:schemeClr val="tx1"/>
                </a:solidFill>
                <a:latin typeface="+mn-lt"/>
                <a:ea typeface="+mn-ea"/>
                <a:cs typeface="+mn-cs"/>
              </a:rPr>
              <a:t>КоАП</a:t>
            </a:r>
            <a:r>
              <a:rPr lang="ru-RU" sz="2000" dirty="0">
                <a:solidFill>
                  <a:schemeClr val="tx1"/>
                </a:solidFill>
                <a:latin typeface="+mn-lt"/>
                <a:ea typeface="+mn-ea"/>
                <a:cs typeface="+mn-cs"/>
              </a:rPr>
              <a:t> РФ.</a:t>
            </a:r>
            <a:endParaRPr lang="ru-RU" sz="2000" dirty="0">
              <a:solidFill>
                <a:srgbClr val="006666"/>
              </a:solidFill>
            </a:endParaRPr>
          </a:p>
        </p:txBody>
      </p:sp>
      <p:pic>
        <p:nvPicPr>
          <p:cNvPr id="6" name="Picture 7" descr="http://www.chtivo.ru/getpic3d/16775388/350/1184643.jpg"/>
          <p:cNvPicPr>
            <a:picLocks noChangeAspect="1" noChangeArrowheads="1"/>
          </p:cNvPicPr>
          <p:nvPr/>
        </p:nvPicPr>
        <p:blipFill>
          <a:blip r:embed="rId2" cstate="print">
            <a:clrChange>
              <a:clrFrom>
                <a:srgbClr val="FFF8DC"/>
              </a:clrFrom>
              <a:clrTo>
                <a:srgbClr val="FFF8DC">
                  <a:alpha val="0"/>
                </a:srgbClr>
              </a:clrTo>
            </a:clrChange>
          </a:blip>
          <a:srcRect/>
          <a:stretch>
            <a:fillRect/>
          </a:stretch>
        </p:blipFill>
        <p:spPr bwMode="auto">
          <a:xfrm rot="204224">
            <a:off x="7673239" y="5807693"/>
            <a:ext cx="1020901" cy="102090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28596" y="500042"/>
            <a:ext cx="8229600" cy="4929188"/>
          </a:xfrm>
        </p:spPr>
        <p:txBody>
          <a:bodyPr>
            <a:normAutofit fontScale="92500" lnSpcReduction="10000"/>
          </a:bodyPr>
          <a:lstStyle/>
          <a:p>
            <a:pPr algn="ctr">
              <a:buNone/>
            </a:pPr>
            <a:r>
              <a:rPr lang="ru-RU" sz="2800" b="1" spc="300" dirty="0">
                <a:solidFill>
                  <a:srgbClr val="006666"/>
                </a:solidFill>
                <a:effectLst>
                  <a:outerShdw blurRad="38100" dist="38100" dir="2700000" algn="tl">
                    <a:srgbClr val="000000">
                      <a:alpha val="43137"/>
                    </a:srgbClr>
                  </a:outerShdw>
                </a:effectLst>
                <a:latin typeface="+mn-lt"/>
                <a:ea typeface="+mn-ea"/>
                <a:cs typeface="+mn-cs"/>
              </a:rPr>
              <a:t>Уголовная ответственность</a:t>
            </a:r>
          </a:p>
          <a:p>
            <a:pPr algn="just">
              <a:lnSpc>
                <a:spcPct val="150000"/>
              </a:lnSpc>
              <a:spcBef>
                <a:spcPts val="0"/>
              </a:spcBef>
              <a:buFont typeface="Wingdings" pitchFamily="2" charset="2"/>
              <a:buChar char="v"/>
            </a:pPr>
            <a:r>
              <a:rPr lang="ru-RU" sz="2000" dirty="0" smtClean="0">
                <a:solidFill>
                  <a:schemeClr val="tx1"/>
                </a:solidFill>
                <a:latin typeface="+mn-lt"/>
                <a:ea typeface="+mn-ea"/>
                <a:cs typeface="+mn-cs"/>
              </a:rPr>
              <a:t>Уголовным Кодексом РФ </a:t>
            </a:r>
            <a:r>
              <a:rPr lang="ru-RU" sz="2000" dirty="0">
                <a:solidFill>
                  <a:schemeClr val="tx1"/>
                </a:solidFill>
                <a:latin typeface="+mn-lt"/>
                <a:ea typeface="+mn-ea"/>
                <a:cs typeface="+mn-cs"/>
              </a:rPr>
              <a:t>предусмотрена ответственность за действия, которые грубо попирают положения законодательства о труде и охране труда, либо которые повлекли за собой значительные негативные последствия, например причинение вреда здоровью, либо гибель людей</a:t>
            </a:r>
            <a:r>
              <a:rPr lang="ru-RU" sz="2000" dirty="0" smtClean="0">
                <a:solidFill>
                  <a:schemeClr val="tx1"/>
                </a:solidFill>
                <a:latin typeface="+mn-lt"/>
                <a:ea typeface="+mn-ea"/>
                <a:cs typeface="+mn-cs"/>
              </a:rPr>
              <a:t>.</a:t>
            </a:r>
          </a:p>
          <a:p>
            <a:pPr algn="just">
              <a:lnSpc>
                <a:spcPct val="150000"/>
              </a:lnSpc>
              <a:spcBef>
                <a:spcPts val="0"/>
              </a:spcBef>
              <a:buFont typeface="Wingdings" pitchFamily="2" charset="2"/>
              <a:buChar char="v"/>
            </a:pPr>
            <a:r>
              <a:rPr lang="ru-RU" sz="2000" dirty="0" smtClean="0"/>
              <a:t>К</a:t>
            </a:r>
            <a:r>
              <a:rPr lang="ru-RU" sz="2000" dirty="0" smtClean="0">
                <a:solidFill>
                  <a:schemeClr val="tx1"/>
                </a:solidFill>
                <a:latin typeface="+mn-lt"/>
                <a:ea typeface="+mn-ea"/>
                <a:cs typeface="+mn-cs"/>
              </a:rPr>
              <a:t> </a:t>
            </a:r>
            <a:r>
              <a:rPr lang="ru-RU" sz="2000" dirty="0">
                <a:solidFill>
                  <a:schemeClr val="tx1"/>
                </a:solidFill>
                <a:latin typeface="+mn-lt"/>
                <a:ea typeface="+mn-ea"/>
                <a:cs typeface="+mn-cs"/>
              </a:rPr>
              <a:t>уголовной ответственности могут быть привлечены </a:t>
            </a:r>
            <a:r>
              <a:rPr lang="ru-RU" sz="2000" dirty="0">
                <a:solidFill>
                  <a:srgbClr val="C00000"/>
                </a:solidFill>
                <a:effectLst>
                  <a:outerShdw blurRad="38100" dist="38100" dir="2700000" algn="tl">
                    <a:srgbClr val="000000">
                      <a:alpha val="43137"/>
                    </a:srgbClr>
                  </a:outerShdw>
                </a:effectLst>
                <a:latin typeface="+mn-lt"/>
                <a:ea typeface="+mn-ea"/>
                <a:cs typeface="+mn-cs"/>
              </a:rPr>
              <a:t>только</a:t>
            </a:r>
            <a:r>
              <a:rPr lang="ru-RU" sz="2000" dirty="0">
                <a:solidFill>
                  <a:schemeClr val="tx1"/>
                </a:solidFill>
                <a:latin typeface="+mn-lt"/>
                <a:ea typeface="+mn-ea"/>
                <a:cs typeface="+mn-cs"/>
              </a:rPr>
              <a:t> физические лица. </a:t>
            </a:r>
            <a:endParaRPr lang="ru-RU" sz="2000" dirty="0" smtClean="0">
              <a:solidFill>
                <a:schemeClr val="tx1"/>
              </a:solidFill>
              <a:latin typeface="+mn-lt"/>
              <a:ea typeface="+mn-ea"/>
              <a:cs typeface="+mn-cs"/>
            </a:endParaRPr>
          </a:p>
          <a:p>
            <a:pPr algn="just">
              <a:lnSpc>
                <a:spcPct val="150000"/>
              </a:lnSpc>
              <a:spcBef>
                <a:spcPts val="0"/>
              </a:spcBef>
              <a:buFont typeface="Wingdings" pitchFamily="2" charset="2"/>
              <a:buChar char="v"/>
            </a:pPr>
            <a:r>
              <a:rPr lang="ru-RU" sz="2000" dirty="0">
                <a:solidFill>
                  <a:schemeClr val="tx1"/>
                </a:solidFill>
                <a:latin typeface="+mn-lt"/>
                <a:ea typeface="+mn-ea"/>
                <a:cs typeface="+mn-cs"/>
              </a:rPr>
              <a:t>За нарушение законодательства об охране труда должны быть </a:t>
            </a:r>
            <a:r>
              <a:rPr lang="ru-RU" sz="2000" dirty="0">
                <a:solidFill>
                  <a:srgbClr val="C00000"/>
                </a:solidFill>
                <a:effectLst>
                  <a:outerShdw blurRad="38100" dist="38100" dir="2700000" algn="tl">
                    <a:srgbClr val="000000">
                      <a:alpha val="43137"/>
                    </a:srgbClr>
                  </a:outerShdw>
                </a:effectLst>
                <a:latin typeface="+mn-lt"/>
                <a:ea typeface="+mn-ea"/>
                <a:cs typeface="+mn-cs"/>
              </a:rPr>
              <a:t>в первую очередь </a:t>
            </a:r>
            <a:r>
              <a:rPr lang="ru-RU" sz="2000" dirty="0">
                <a:solidFill>
                  <a:schemeClr val="tx1"/>
                </a:solidFill>
                <a:latin typeface="+mn-lt"/>
                <a:ea typeface="+mn-ea"/>
                <a:cs typeface="+mn-cs"/>
              </a:rPr>
              <a:t>привлечены лица, отвечающие в организации за обеспечение охраны труда на участке работ, где произошел несчастный случай.</a:t>
            </a:r>
            <a:endParaRPr lang="ru-RU" sz="2000" dirty="0" smtClean="0">
              <a:solidFill>
                <a:schemeClr val="tx1"/>
              </a:solidFill>
              <a:latin typeface="+mn-lt"/>
              <a:ea typeface="+mn-ea"/>
              <a:cs typeface="+mn-cs"/>
            </a:endParaRPr>
          </a:p>
          <a:p>
            <a:endParaRPr lang="ru-RU" sz="2400" dirty="0">
              <a:solidFill>
                <a:srgbClr val="006666"/>
              </a:solidFill>
            </a:endParaRPr>
          </a:p>
        </p:txBody>
      </p:sp>
      <p:pic>
        <p:nvPicPr>
          <p:cNvPr id="26631" name="Picture 7" descr="http://coolprograms.narod.ru/ugol.kodeks.rf-pic.jpg"/>
          <p:cNvPicPr>
            <a:picLocks noChangeAspect="1" noChangeArrowheads="1"/>
          </p:cNvPicPr>
          <p:nvPr/>
        </p:nvPicPr>
        <p:blipFill>
          <a:blip r:embed="rId2"/>
          <a:srcRect/>
          <a:stretch>
            <a:fillRect/>
          </a:stretch>
        </p:blipFill>
        <p:spPr bwMode="auto">
          <a:xfrm>
            <a:off x="7643834" y="5500702"/>
            <a:ext cx="928694" cy="1230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2214554"/>
            <a:ext cx="8229600" cy="4525963"/>
          </a:xfrm>
        </p:spPr>
        <p:txBody>
          <a:bodyPr/>
          <a:lstStyle/>
          <a:p>
            <a:pPr algn="just">
              <a:buNone/>
            </a:pPr>
            <a:r>
              <a:rPr lang="ru-RU" dirty="0" smtClean="0"/>
              <a:t>      В </a:t>
            </a:r>
            <a:r>
              <a:rPr lang="ru-RU" dirty="0" smtClean="0">
                <a:hlinkClick r:id="rId2" tooltip="Российская Федерация"/>
              </a:rPr>
              <a:t>России</a:t>
            </a:r>
            <a:r>
              <a:rPr lang="ru-RU" dirty="0" smtClean="0"/>
              <a:t> государственный контроль и надзор за соблюдением требований охраны труда осуществляется федеральной инспекцией труда при </a:t>
            </a:r>
            <a:r>
              <a:rPr lang="ru-RU" dirty="0" smtClean="0">
                <a:hlinkClick r:id="rId3" tooltip="Министерство здравоохранения и социального развития Российской Федерации"/>
              </a:rPr>
              <a:t>Министерстве здравоохранения и социального развития Российской Федерации</a:t>
            </a:r>
            <a:r>
              <a:rPr lang="ru-RU" dirty="0" smtClean="0"/>
              <a:t> и федеральными органами исполнительной власти (в пределах своих полномочий).</a:t>
            </a:r>
            <a:endParaRPr lang="ru-RU" dirty="0"/>
          </a:p>
        </p:txBody>
      </p:sp>
      <p:pic>
        <p:nvPicPr>
          <p:cNvPr id="32772" name="Picture 4" descr="http://slanci-crb.ms09.ru/images/CRB/minzdravrazvitia.jpg"/>
          <p:cNvPicPr>
            <a:picLocks noChangeAspect="1" noChangeArrowheads="1"/>
          </p:cNvPicPr>
          <p:nvPr/>
        </p:nvPicPr>
        <p:blipFill>
          <a:blip r:embed="rId4"/>
          <a:srcRect/>
          <a:stretch>
            <a:fillRect/>
          </a:stretch>
        </p:blipFill>
        <p:spPr bwMode="auto">
          <a:xfrm>
            <a:off x="3214678" y="214290"/>
            <a:ext cx="2647950" cy="186690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14348" y="571480"/>
            <a:ext cx="7972452" cy="633412"/>
          </a:xfrm>
        </p:spPr>
        <p:txBody>
          <a:bodyPr>
            <a:normAutofit fontScale="90000"/>
          </a:bodyPr>
          <a:lstStyle/>
          <a:p>
            <a:r>
              <a:rPr lang="ru-RU" sz="2800" b="1" spc="300" dirty="0">
                <a:solidFill>
                  <a:srgbClr val="006666"/>
                </a:solidFill>
                <a:effectLst>
                  <a:outerShdw blurRad="38100" dist="38100" dir="2700000" algn="tl">
                    <a:srgbClr val="000000">
                      <a:alpha val="43137"/>
                    </a:srgbClr>
                  </a:outerShdw>
                </a:effectLst>
                <a:latin typeface="+mj-lt"/>
                <a:ea typeface="+mj-ea"/>
                <a:cs typeface="+mj-cs"/>
              </a:rPr>
              <a:t>Уголовная ответственность</a:t>
            </a:r>
            <a:br>
              <a:rPr lang="ru-RU" sz="2800" b="1" spc="300" dirty="0">
                <a:solidFill>
                  <a:srgbClr val="006666"/>
                </a:solidFill>
                <a:effectLst>
                  <a:outerShdw blurRad="38100" dist="38100" dir="2700000" algn="tl">
                    <a:srgbClr val="000000">
                      <a:alpha val="43137"/>
                    </a:srgbClr>
                  </a:outerShdw>
                </a:effectLst>
                <a:latin typeface="+mj-lt"/>
                <a:ea typeface="+mj-ea"/>
                <a:cs typeface="+mj-cs"/>
              </a:rPr>
            </a:br>
            <a:endParaRPr lang="ru-RU" sz="2800" b="1" dirty="0">
              <a:solidFill>
                <a:srgbClr val="006666"/>
              </a:solidFill>
            </a:endParaRPr>
          </a:p>
        </p:txBody>
      </p:sp>
      <p:sp>
        <p:nvSpPr>
          <p:cNvPr id="27651" name="Rectangle 3"/>
          <p:cNvSpPr>
            <a:spLocks noGrp="1" noChangeArrowheads="1"/>
          </p:cNvSpPr>
          <p:nvPr>
            <p:ph type="body" idx="1"/>
          </p:nvPr>
        </p:nvSpPr>
        <p:spPr>
          <a:xfrm>
            <a:off x="457200" y="1196975"/>
            <a:ext cx="8229600" cy="4929188"/>
          </a:xfrm>
        </p:spPr>
        <p:txBody>
          <a:bodyPr>
            <a:normAutofit fontScale="92500"/>
          </a:bodyPr>
          <a:lstStyle/>
          <a:p>
            <a:pPr algn="ctr">
              <a:buNone/>
            </a:pPr>
            <a:r>
              <a:rPr lang="ru-RU" sz="2400" b="1" dirty="0">
                <a:solidFill>
                  <a:schemeClr val="tx1"/>
                </a:solidFill>
                <a:latin typeface="+mn-lt"/>
                <a:ea typeface="+mn-ea"/>
                <a:cs typeface="+mn-cs"/>
              </a:rPr>
              <a:t>Статья 143 УК РФ</a:t>
            </a:r>
            <a:r>
              <a:rPr lang="ru-RU" sz="2400" b="1" dirty="0" smtClean="0">
                <a:solidFill>
                  <a:schemeClr val="tx1"/>
                </a:solidFill>
                <a:latin typeface="+mn-lt"/>
                <a:ea typeface="+mn-ea"/>
                <a:cs typeface="+mn-cs"/>
              </a:rPr>
              <a:t>:</a:t>
            </a:r>
          </a:p>
          <a:p>
            <a:pPr>
              <a:lnSpc>
                <a:spcPct val="150000"/>
              </a:lnSpc>
              <a:spcBef>
                <a:spcPts val="0"/>
              </a:spcBef>
              <a:buFont typeface="Wingdings" pitchFamily="2" charset="2"/>
              <a:buChar char="v"/>
            </a:pPr>
            <a:r>
              <a:rPr lang="ru-RU" sz="1800" i="1" dirty="0" smtClean="0">
                <a:solidFill>
                  <a:schemeClr val="tx1"/>
                </a:solidFill>
                <a:latin typeface="+mn-lt"/>
                <a:ea typeface="+mn-ea"/>
                <a:cs typeface="+mn-cs"/>
              </a:rPr>
              <a:t>«Нарушение правил техники безопасности или иных правил охраны труда, если это повлекло по неосторожности </a:t>
            </a:r>
            <a:r>
              <a:rPr lang="ru-RU" sz="1800" i="1" dirty="0" smtClean="0">
                <a:solidFill>
                  <a:srgbClr val="C00000"/>
                </a:solidFill>
                <a:effectLst>
                  <a:outerShdw blurRad="38100" dist="38100" dir="2700000" algn="tl">
                    <a:srgbClr val="000000">
                      <a:alpha val="43137"/>
                    </a:srgbClr>
                  </a:outerShdw>
                </a:effectLst>
                <a:latin typeface="+mn-lt"/>
                <a:ea typeface="+mn-ea"/>
                <a:cs typeface="+mn-cs"/>
              </a:rPr>
              <a:t>причинение тяжкого вреда здоровью </a:t>
            </a:r>
            <a:r>
              <a:rPr lang="ru-RU" sz="1800" i="1" dirty="0" smtClean="0">
                <a:solidFill>
                  <a:schemeClr val="tx1"/>
                </a:solidFill>
                <a:latin typeface="+mn-lt"/>
                <a:ea typeface="+mn-ea"/>
                <a:cs typeface="+mn-cs"/>
              </a:rPr>
              <a:t>человека, -</a:t>
            </a:r>
            <a:r>
              <a:rPr lang="ru-RU" sz="1800" dirty="0"/>
              <a:t> </a:t>
            </a:r>
            <a:r>
              <a:rPr lang="ru-RU" sz="1800" i="1" dirty="0" smtClean="0">
                <a:solidFill>
                  <a:schemeClr val="tx1"/>
                </a:solidFill>
                <a:latin typeface="+mn-lt"/>
                <a:ea typeface="+mn-ea"/>
                <a:cs typeface="+mn-cs"/>
              </a:rPr>
              <a:t>наказывается штрафом в размере до двухсот тысяч рублей или в размере заработной платы или иного дохода осужденного за период до восемнадцати месяцев, либо исправительными работами на срок до двух лет, либо лишением свободы на срок до одного года.</a:t>
            </a:r>
            <a:endParaRPr lang="ru-RU" sz="1800" dirty="0"/>
          </a:p>
          <a:p>
            <a:pPr>
              <a:lnSpc>
                <a:spcPct val="150000"/>
              </a:lnSpc>
              <a:spcBef>
                <a:spcPts val="0"/>
              </a:spcBef>
              <a:buFont typeface="Wingdings" pitchFamily="2" charset="2"/>
              <a:buChar char="v"/>
            </a:pPr>
            <a:r>
              <a:rPr lang="ru-RU" sz="1800" i="1" dirty="0" smtClean="0">
                <a:solidFill>
                  <a:schemeClr val="tx1"/>
                </a:solidFill>
                <a:latin typeface="+mn-lt"/>
                <a:ea typeface="+mn-ea"/>
                <a:cs typeface="+mn-cs"/>
              </a:rPr>
              <a:t>То же деяние, </a:t>
            </a:r>
            <a:r>
              <a:rPr lang="ru-RU" sz="1800" i="1" dirty="0" smtClean="0">
                <a:solidFill>
                  <a:schemeClr val="tx1"/>
                </a:solidFill>
                <a:effectLst>
                  <a:outerShdw blurRad="38100" dist="38100" dir="2700000" algn="tl">
                    <a:srgbClr val="000000">
                      <a:alpha val="43137"/>
                    </a:srgbClr>
                  </a:outerShdw>
                </a:effectLst>
                <a:latin typeface="+mn-lt"/>
                <a:ea typeface="+mn-ea"/>
                <a:cs typeface="+mn-cs"/>
              </a:rPr>
              <a:t>повлекшее по неосторожности смерть </a:t>
            </a:r>
            <a:r>
              <a:rPr lang="ru-RU" sz="1800" i="1" dirty="0" smtClean="0">
                <a:solidFill>
                  <a:schemeClr val="tx1"/>
                </a:solidFill>
                <a:latin typeface="+mn-lt"/>
                <a:ea typeface="+mn-ea"/>
                <a:cs typeface="+mn-cs"/>
              </a:rPr>
              <a:t>человека, -</a:t>
            </a:r>
            <a:r>
              <a:rPr lang="ru-RU" sz="1800" dirty="0"/>
              <a:t> </a:t>
            </a:r>
            <a:r>
              <a:rPr lang="ru-RU" sz="1800" i="1" dirty="0" smtClean="0">
                <a:solidFill>
                  <a:schemeClr val="tx1"/>
                </a:solidFill>
                <a:latin typeface="+mn-lt"/>
                <a:ea typeface="+mn-ea"/>
                <a:cs typeface="+mn-cs"/>
              </a:rPr>
              <a:t>наказывается лишением свободы на срок до трех лет с лишением права занимать определенные должности или заниматься определенной деятельностью на срок до трех лет или без такового».</a:t>
            </a:r>
            <a:endParaRPr lang="ru-RU" sz="2400" dirty="0" smtClean="0">
              <a:solidFill>
                <a:schemeClr val="tx1"/>
              </a:solidFill>
              <a:latin typeface="+mn-lt"/>
              <a:ea typeface="+mn-ea"/>
              <a:cs typeface="+mn-cs"/>
            </a:endParaRPr>
          </a:p>
          <a:p>
            <a:endParaRPr lang="ru-RU" sz="2400" dirty="0">
              <a:solidFill>
                <a:srgbClr val="006666"/>
              </a:solidFill>
            </a:endParaRPr>
          </a:p>
        </p:txBody>
      </p:sp>
      <p:pic>
        <p:nvPicPr>
          <p:cNvPr id="6" name="Picture 7" descr="http://coolprograms.narod.ru/ugol.kodeks.rf-pic.jpg"/>
          <p:cNvPicPr>
            <a:picLocks noChangeAspect="1" noChangeArrowheads="1"/>
          </p:cNvPicPr>
          <p:nvPr/>
        </p:nvPicPr>
        <p:blipFill>
          <a:blip r:embed="rId2"/>
          <a:srcRect/>
          <a:stretch>
            <a:fillRect/>
          </a:stretch>
        </p:blipFill>
        <p:spPr bwMode="auto">
          <a:xfrm>
            <a:off x="7929586" y="5500702"/>
            <a:ext cx="928694" cy="1230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9"/>
          <p:cNvGrpSpPr/>
          <p:nvPr/>
        </p:nvGrpSpPr>
        <p:grpSpPr>
          <a:xfrm>
            <a:off x="0" y="6142321"/>
            <a:ext cx="9144000" cy="715679"/>
            <a:chOff x="0" y="6142321"/>
            <a:chExt cx="9144000" cy="715679"/>
          </a:xfrm>
        </p:grpSpPr>
        <p:sp>
          <p:nvSpPr>
            <p:cNvPr id="41" name="Скругленный прямоугольник 40"/>
            <p:cNvSpPr/>
            <p:nvPr/>
          </p:nvSpPr>
          <p:spPr>
            <a:xfrm>
              <a:off x="142844" y="6235864"/>
              <a:ext cx="8858312" cy="5000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45"/>
            <p:cNvGrpSpPr/>
            <p:nvPr/>
          </p:nvGrpSpPr>
          <p:grpSpPr>
            <a:xfrm>
              <a:off x="0" y="6142321"/>
              <a:ext cx="9144000" cy="715679"/>
              <a:chOff x="0" y="6142321"/>
              <a:chExt cx="9144000" cy="715679"/>
            </a:xfrm>
          </p:grpSpPr>
          <p:sp>
            <p:nvSpPr>
              <p:cNvPr id="43" name="Прямоугольник 42"/>
              <p:cNvSpPr/>
              <p:nvPr/>
            </p:nvSpPr>
            <p:spPr>
              <a:xfrm>
                <a:off x="0" y="6143644"/>
                <a:ext cx="9144000" cy="714356"/>
              </a:xfrm>
              <a:prstGeom prst="rect">
                <a:avLst/>
              </a:prstGeom>
              <a:gradFill flip="none" rotWithShape="1">
                <a:gsLst>
                  <a:gs pos="0">
                    <a:schemeClr val="bg1">
                      <a:alpha val="13000"/>
                    </a:schemeClr>
                  </a:gs>
                  <a:gs pos="68000">
                    <a:schemeClr val="bg1">
                      <a:alpha val="13000"/>
                    </a:schemeClr>
                  </a:gs>
                  <a:gs pos="100000">
                    <a:schemeClr val="tx1">
                      <a:alpha val="29000"/>
                    </a:schemeClr>
                  </a:gs>
                </a:gsLst>
                <a:lin ang="5400000" scaled="1"/>
                <a:tileRect/>
              </a:gradFill>
              <a:ln>
                <a:noFill/>
              </a:ln>
              <a:scene3d>
                <a:camera prst="orthographicFront"/>
                <a:lightRig rig="threePt" dir="t"/>
              </a:scene3d>
              <a:sp3d>
                <a:bevelT w="889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олилиния 43"/>
              <p:cNvSpPr/>
              <p:nvPr/>
            </p:nvSpPr>
            <p:spPr>
              <a:xfrm>
                <a:off x="142844" y="6142321"/>
                <a:ext cx="8858312" cy="450733"/>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4" name="Группа 21"/>
          <p:cNvGrpSpPr/>
          <p:nvPr/>
        </p:nvGrpSpPr>
        <p:grpSpPr>
          <a:xfrm>
            <a:off x="8467320" y="6246255"/>
            <a:ext cx="500066" cy="500066"/>
            <a:chOff x="6500826" y="5643578"/>
            <a:chExt cx="500066" cy="500066"/>
          </a:xfrm>
        </p:grpSpPr>
        <p:sp>
          <p:nvSpPr>
            <p:cNvPr id="23" name="Пятиугольник 22"/>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42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ятиугольник 23">
              <a:hlinkClick r:id="" action="ppaction://hlinkshowjump?jump=next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42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26"/>
          <p:cNvGrpSpPr/>
          <p:nvPr/>
        </p:nvGrpSpPr>
        <p:grpSpPr>
          <a:xfrm rot="10800000">
            <a:off x="7895816" y="6246255"/>
            <a:ext cx="500066" cy="500066"/>
            <a:chOff x="6500826" y="5643578"/>
            <a:chExt cx="500066" cy="500066"/>
          </a:xfrm>
        </p:grpSpPr>
        <p:sp>
          <p:nvSpPr>
            <p:cNvPr id="28" name="Пятиугольник 27"/>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90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ятиугольник 32">
              <a:hlinkClick r:id="" action="ppaction://hlinkshowjump?jump=previous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36"/>
          <p:cNvGrpSpPr/>
          <p:nvPr/>
        </p:nvGrpSpPr>
        <p:grpSpPr>
          <a:xfrm rot="2664264">
            <a:off x="123311" y="6183449"/>
            <a:ext cx="612000" cy="612000"/>
            <a:chOff x="714348" y="5857892"/>
            <a:chExt cx="720000" cy="720000"/>
          </a:xfrm>
        </p:grpSpPr>
        <p:sp>
          <p:nvSpPr>
            <p:cNvPr id="38" name="Счетверенная стрелка 37">
              <a:hlinkClick r:id="" action="ppaction://hlinkshowjump?jump=endshow"/>
            </p:cNvPr>
            <p:cNvSpPr/>
            <p:nvPr/>
          </p:nvSpPr>
          <p:spPr>
            <a:xfrm>
              <a:off x="807764" y="5943619"/>
              <a:ext cx="540000" cy="540000"/>
            </a:xfrm>
            <a:prstGeom prst="quadArrow">
              <a:avLst>
                <a:gd name="adj1" fmla="val 24636"/>
                <a:gd name="adj2" fmla="val 7908"/>
                <a:gd name="adj3" fmla="val 13218"/>
              </a:avLst>
            </a:prstGeom>
            <a:gradFill flip="none" rotWithShape="1">
              <a:gsLst>
                <a:gs pos="57000">
                  <a:srgbClr val="C00000"/>
                </a:gs>
                <a:gs pos="100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четверенная стрелка 38">
              <a:hlinkClick r:id="" action="ppaction://hlinkshowjump?jump=endshow"/>
            </p:cNvPr>
            <p:cNvSpPr/>
            <p:nvPr/>
          </p:nvSpPr>
          <p:spPr>
            <a:xfrm>
              <a:off x="714348" y="5857892"/>
              <a:ext cx="720000" cy="720000"/>
            </a:xfrm>
            <a:prstGeom prst="quadArrow">
              <a:avLst>
                <a:gd name="adj1" fmla="val 24636"/>
                <a:gd name="adj2" fmla="val 12318"/>
                <a:gd name="adj3" fmla="val 15864"/>
              </a:avLst>
            </a:prstGeom>
            <a:solidFill>
              <a:srgbClr val="FF000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25"/>
          <p:cNvGrpSpPr/>
          <p:nvPr/>
        </p:nvGrpSpPr>
        <p:grpSpPr>
          <a:xfrm>
            <a:off x="428596" y="0"/>
            <a:ext cx="8215370" cy="1285860"/>
            <a:chOff x="714348" y="1000108"/>
            <a:chExt cx="7715304" cy="1500198"/>
          </a:xfrm>
        </p:grpSpPr>
        <p:grpSp>
          <p:nvGrpSpPr>
            <p:cNvPr id="10" name="Группа 8"/>
            <p:cNvGrpSpPr/>
            <p:nvPr/>
          </p:nvGrpSpPr>
          <p:grpSpPr>
            <a:xfrm>
              <a:off x="857224" y="1000108"/>
              <a:ext cx="7429552" cy="1387196"/>
              <a:chOff x="857224" y="2113242"/>
              <a:chExt cx="7429552" cy="1387196"/>
            </a:xfrm>
          </p:grpSpPr>
          <p:sp>
            <p:nvSpPr>
              <p:cNvPr id="31" name="Скругленный прямоугольник 30"/>
              <p:cNvSpPr/>
              <p:nvPr/>
            </p:nvSpPr>
            <p:spPr>
              <a:xfrm>
                <a:off x="857224" y="2285992"/>
                <a:ext cx="7429552" cy="1214446"/>
              </a:xfrm>
              <a:prstGeom prst="roundRect">
                <a:avLst>
                  <a:gd name="adj" fmla="val 8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лилиния 31"/>
              <p:cNvSpPr/>
              <p:nvPr/>
            </p:nvSpPr>
            <p:spPr>
              <a:xfrm>
                <a:off x="857224" y="2113242"/>
                <a:ext cx="7429552" cy="90011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0" name="Скругленный прямоугольник 29"/>
            <p:cNvSpPr/>
            <p:nvPr/>
          </p:nvSpPr>
          <p:spPr>
            <a:xfrm>
              <a:off x="714348" y="1071546"/>
              <a:ext cx="7715304" cy="1428760"/>
            </a:xfrm>
            <a:prstGeom prst="roundRect">
              <a:avLst/>
            </a:prstGeom>
            <a:gradFill>
              <a:gsLst>
                <a:gs pos="0">
                  <a:schemeClr val="bg1">
                    <a:alpha val="0"/>
                  </a:schemeClr>
                </a:gs>
                <a:gs pos="50000">
                  <a:schemeClr val="bg1">
                    <a:alpha val="25000"/>
                  </a:schemeClr>
                </a:gs>
                <a:gs pos="100000">
                  <a:schemeClr val="bg1">
                    <a:lumMod val="95000"/>
                    <a:alpha val="59000"/>
                  </a:schemeClr>
                </a:gs>
              </a:gsLst>
              <a:lin ang="5400000" scaled="0"/>
            </a:gradFill>
            <a:ln w="28575">
              <a:noFill/>
            </a:ln>
            <a:scene3d>
              <a:camera prst="orthographicFront"/>
              <a:lightRig rig="threePt" dir="t"/>
            </a:scene3d>
            <a:sp3d>
              <a:bevelT w="184150" h="38100"/>
            </a:sp3d>
          </p:spPr>
          <p:txBody>
            <a:bodyPr vert="horz" lIns="91440" tIns="45720" rIns="91440" bIns="45720" rtlCol="0" anchor="ctr">
              <a:normAutofit/>
            </a:bodyPr>
            <a:lstStyle/>
            <a:p>
              <a:pPr algn="ctr">
                <a:spcBef>
                  <a:spcPct val="0"/>
                </a:spcBef>
              </a:pPr>
              <a:endParaRPr lang="ru-RU" sz="6000" b="1" dirty="0" smtClean="0">
                <a:ln w="18000">
                  <a:solidFill>
                    <a:schemeClr val="bg1"/>
                  </a:solidFill>
                  <a:prstDash val="solid"/>
                  <a:miter lim="800000"/>
                </a:ln>
                <a:noFill/>
                <a:effectLst>
                  <a:outerShdw blurRad="76200" dist="88900" dir="4380000" algn="tl">
                    <a:srgbClr val="000000">
                      <a:alpha val="65000"/>
                    </a:srgbClr>
                  </a:outerShdw>
                </a:effectLst>
                <a:latin typeface="+mj-lt"/>
                <a:ea typeface="+mj-ea"/>
                <a:cs typeface="+mj-cs"/>
              </a:endParaRPr>
            </a:p>
          </p:txBody>
        </p:sp>
      </p:grpSp>
      <p:sp>
        <p:nvSpPr>
          <p:cNvPr id="25" name="Заголовок 24"/>
          <p:cNvSpPr>
            <a:spLocks noGrp="1"/>
          </p:cNvSpPr>
          <p:nvPr>
            <p:ph type="title"/>
          </p:nvPr>
        </p:nvSpPr>
        <p:spPr>
          <a:xfrm>
            <a:off x="428596" y="142852"/>
            <a:ext cx="8229600" cy="1143000"/>
          </a:xfrm>
          <a:noFill/>
          <a:ln w="28575">
            <a:noFill/>
          </a:ln>
          <a:scene3d>
            <a:camera prst="orthographicFront"/>
            <a:lightRig rig="threePt" dir="t"/>
          </a:scene3d>
          <a:sp3d>
            <a:bevelT w="184150" h="38100"/>
          </a:sp3d>
        </p:spPr>
        <p:txBody>
          <a:bodyPr vert="horz" lIns="91440" tIns="45720" rIns="91440" bIns="45720" rtlCol="0"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8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1. </a:t>
            </a:r>
            <a:r>
              <a:rPr lang="ru-RU" sz="32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Технические причины – не зависят от уровня организации предприятия</a:t>
            </a:r>
            <a:endParaRPr lang="ru-RU" sz="48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endParaRPr>
          </a:p>
        </p:txBody>
      </p:sp>
      <p:grpSp>
        <p:nvGrpSpPr>
          <p:cNvPr id="11" name="Группа 34"/>
          <p:cNvGrpSpPr/>
          <p:nvPr/>
        </p:nvGrpSpPr>
        <p:grpSpPr>
          <a:xfrm>
            <a:off x="225857" y="1284994"/>
            <a:ext cx="8713416" cy="4715774"/>
            <a:chOff x="430584" y="1284994"/>
            <a:chExt cx="8261670" cy="4715774"/>
          </a:xfrm>
        </p:grpSpPr>
        <p:sp>
          <p:nvSpPr>
            <p:cNvPr id="7" name="Скругленный прямоугольник 6"/>
            <p:cNvSpPr/>
            <p:nvPr/>
          </p:nvSpPr>
          <p:spPr>
            <a:xfrm>
              <a:off x="571472" y="1571612"/>
              <a:ext cx="8001056" cy="4357718"/>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571472" y="1284994"/>
              <a:ext cx="8008950" cy="150019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28287" y="178219"/>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430584" y="1453874"/>
              <a:ext cx="8261670" cy="4546894"/>
            </a:xfrm>
            <a:prstGeom prst="roundRect">
              <a:avLst>
                <a:gd name="adj" fmla="val 2699"/>
              </a:avLst>
            </a:prstGeom>
            <a:gradFill>
              <a:gsLst>
                <a:gs pos="0">
                  <a:schemeClr val="bg1">
                    <a:alpha val="3000"/>
                  </a:schemeClr>
                </a:gs>
                <a:gs pos="50000">
                  <a:schemeClr val="bg1">
                    <a:alpha val="10000"/>
                  </a:schemeClr>
                </a:gs>
                <a:gs pos="100000">
                  <a:schemeClr val="bg1">
                    <a:lumMod val="95000"/>
                    <a:alpha val="3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a:bodyPr>
            <a:lstStyle/>
            <a:p>
              <a:pPr>
                <a:spcBef>
                  <a:spcPct val="0"/>
                </a:spcBef>
              </a:pPr>
              <a:endParaRPr lang="ru-RU" sz="2000" dirty="0" smtClean="0">
                <a:solidFill>
                  <a:schemeClr val="tx2">
                    <a:lumMod val="75000"/>
                  </a:schemeClr>
                </a:solidFill>
              </a:endParaRPr>
            </a:p>
          </p:txBody>
        </p:sp>
      </p:grpSp>
      <p:sp>
        <p:nvSpPr>
          <p:cNvPr id="21" name="Содержимое 20"/>
          <p:cNvSpPr>
            <a:spLocks noGrp="1"/>
          </p:cNvSpPr>
          <p:nvPr>
            <p:ph idx="1"/>
          </p:nvPr>
        </p:nvSpPr>
        <p:spPr>
          <a:xfrm>
            <a:off x="357158" y="1571612"/>
            <a:ext cx="8429684" cy="4357718"/>
          </a:xfrm>
          <a:prstGeom prst="rect">
            <a:avLst/>
          </a:prstGeom>
          <a:noFill/>
          <a:ln w="28575">
            <a:noFill/>
          </a:ln>
          <a:scene3d>
            <a:camera prst="orthographicFront"/>
            <a:lightRig rig="threePt" dir="t"/>
          </a:scene3d>
          <a:sp3d>
            <a:bevelT w="184150" h="38100"/>
          </a:sp3d>
        </p:spPr>
        <p:txBody>
          <a:bodyPr vert="horz" lIns="91440" tIns="45720" rIns="91440" bIns="45720" rtlCol="0" anchor="t" anchorCtr="0">
            <a:normAutofit fontScale="85000" lnSpcReduction="10000"/>
          </a:bodyPr>
          <a:lstStyle/>
          <a:p>
            <a:pPr marL="0" indent="0" algn="just">
              <a:spcBef>
                <a:spcPct val="0"/>
              </a:spcBef>
              <a:buNone/>
            </a:pPr>
            <a:endParaRPr lang="ru-RU" b="1" dirty="0" smtClean="0">
              <a:ln w="12700">
                <a:noFill/>
              </a:ln>
              <a:effectLst>
                <a:outerShdw blurRad="114300" dist="114300" dir="5400000" algn="t" rotWithShape="0">
                  <a:prstClr val="black">
                    <a:alpha val="40000"/>
                  </a:prstClr>
                </a:outerShdw>
              </a:effectLst>
              <a:latin typeface="+mj-lt"/>
              <a:ea typeface="+mj-ea"/>
              <a:cs typeface="+mj-cs"/>
            </a:endParaRPr>
          </a:p>
          <a:p>
            <a:pPr marL="0" indent="0" algn="just">
              <a:spcBef>
                <a:spcPct val="0"/>
              </a:spcBef>
              <a:buNone/>
            </a:pPr>
            <a:endParaRPr lang="ru-RU" b="1" dirty="0" smtClean="0">
              <a:ln w="12700">
                <a:noFill/>
              </a:ln>
              <a:effectLst>
                <a:outerShdw blurRad="114300" dist="114300" dir="5400000" algn="t" rotWithShape="0">
                  <a:prstClr val="black">
                    <a:alpha val="40000"/>
                  </a:prstClr>
                </a:outerShdw>
              </a:effectLst>
              <a:latin typeface="+mj-lt"/>
              <a:ea typeface="+mj-ea"/>
              <a:cs typeface="+mj-cs"/>
            </a:endParaRPr>
          </a:p>
          <a:p>
            <a:pPr marL="0" indent="0" algn="just">
              <a:spcBef>
                <a:spcPct val="0"/>
              </a:spcBef>
              <a:buNone/>
            </a:pPr>
            <a:r>
              <a:rPr lang="ru-RU" b="1" dirty="0" smtClean="0">
                <a:ln w="12700">
                  <a:noFill/>
                </a:ln>
                <a:effectLst>
                  <a:outerShdw blurRad="114300" dist="114300" dir="5400000" algn="t" rotWithShape="0">
                    <a:prstClr val="black">
                      <a:alpha val="40000"/>
                    </a:prstClr>
                  </a:outerShdw>
                </a:effectLst>
                <a:latin typeface="+mj-lt"/>
                <a:ea typeface="+mj-ea"/>
                <a:cs typeface="+mj-cs"/>
              </a:rPr>
              <a:t>ВКЛЮЧАЮТ:</a:t>
            </a:r>
          </a:p>
          <a:p>
            <a:pPr marL="0" indent="0" algn="just">
              <a:lnSpc>
                <a:spcPct val="150000"/>
              </a:lnSpc>
              <a:spcBef>
                <a:spcPct val="0"/>
              </a:spcBef>
              <a:buFontTx/>
              <a:buChar char="-"/>
            </a:pPr>
            <a:r>
              <a:rPr lang="ru-RU" b="1" dirty="0" smtClean="0">
                <a:ln w="12700">
                  <a:noFill/>
                </a:ln>
                <a:effectLst>
                  <a:outerShdw blurRad="114300" dist="114300" dir="5400000" algn="t" rotWithShape="0">
                    <a:prstClr val="black">
                      <a:alpha val="40000"/>
                    </a:prstClr>
                  </a:outerShdw>
                </a:effectLst>
                <a:latin typeface="+mj-lt"/>
                <a:ea typeface="+mj-ea"/>
                <a:cs typeface="+mj-cs"/>
              </a:rPr>
              <a:t>несовершенство технологических процессов,</a:t>
            </a:r>
          </a:p>
          <a:p>
            <a:pPr marL="0" indent="0" algn="just">
              <a:lnSpc>
                <a:spcPct val="150000"/>
              </a:lnSpc>
              <a:spcBef>
                <a:spcPct val="0"/>
              </a:spcBef>
              <a:buFontTx/>
              <a:buChar char="-"/>
            </a:pPr>
            <a:r>
              <a:rPr lang="ru-RU" b="1" dirty="0" smtClean="0">
                <a:ln w="12700">
                  <a:noFill/>
                </a:ln>
                <a:effectLst>
                  <a:outerShdw blurRad="114300" dist="114300" dir="5400000" algn="t" rotWithShape="0">
                    <a:prstClr val="black">
                      <a:alpha val="40000"/>
                    </a:prstClr>
                  </a:outerShdw>
                </a:effectLst>
                <a:latin typeface="+mj-lt"/>
                <a:ea typeface="+mj-ea"/>
                <a:cs typeface="+mj-cs"/>
              </a:rPr>
              <a:t> конструктивные недостатки оборудования, инструментов и </a:t>
            </a:r>
            <a:r>
              <a:rPr lang="ru-RU" b="1" dirty="0" err="1" smtClean="0">
                <a:ln w="12700">
                  <a:noFill/>
                </a:ln>
                <a:effectLst>
                  <a:outerShdw blurRad="114300" dist="114300" dir="5400000" algn="t" rotWithShape="0">
                    <a:prstClr val="black">
                      <a:alpha val="40000"/>
                    </a:prstClr>
                  </a:outerShdw>
                </a:effectLst>
                <a:latin typeface="+mj-lt"/>
                <a:ea typeface="+mj-ea"/>
                <a:cs typeface="+mj-cs"/>
              </a:rPr>
              <a:t>т.д</a:t>
            </a:r>
            <a:r>
              <a:rPr lang="ru-RU" b="1" dirty="0" smtClean="0">
                <a:ln w="12700">
                  <a:noFill/>
                </a:ln>
                <a:effectLst>
                  <a:outerShdw blurRad="114300" dist="114300" dir="5400000" algn="t" rotWithShape="0">
                    <a:prstClr val="black">
                      <a:alpha val="40000"/>
                    </a:prstClr>
                  </a:outerShdw>
                </a:effectLst>
                <a:latin typeface="+mj-lt"/>
                <a:ea typeface="+mj-ea"/>
                <a:cs typeface="+mj-cs"/>
              </a:rPr>
              <a:t>,</a:t>
            </a:r>
          </a:p>
          <a:p>
            <a:pPr marL="0" indent="0">
              <a:lnSpc>
                <a:spcPct val="150000"/>
              </a:lnSpc>
              <a:spcBef>
                <a:spcPct val="0"/>
              </a:spcBef>
              <a:buFontTx/>
              <a:buChar char="-"/>
            </a:pPr>
            <a:r>
              <a:rPr lang="ru-RU" b="1" dirty="0" smtClean="0">
                <a:ln w="12700">
                  <a:noFill/>
                </a:ln>
                <a:effectLst>
                  <a:outerShdw blurRad="114300" dist="114300" dir="5400000" algn="t" rotWithShape="0">
                    <a:prstClr val="black">
                      <a:alpha val="40000"/>
                    </a:prstClr>
                  </a:outerShdw>
                </a:effectLst>
                <a:latin typeface="+mj-lt"/>
                <a:ea typeface="+mj-ea"/>
                <a:cs typeface="+mj-cs"/>
              </a:rPr>
              <a:t> несовершенство предохранительных устройств и т.п.,</a:t>
            </a:r>
          </a:p>
          <a:p>
            <a:pPr marL="0" indent="0" algn="just">
              <a:lnSpc>
                <a:spcPct val="150000"/>
              </a:lnSpc>
              <a:spcBef>
                <a:spcPct val="0"/>
              </a:spcBef>
              <a:buFontTx/>
              <a:buChar char="-"/>
            </a:pPr>
            <a:r>
              <a:rPr lang="ru-RU" b="1" dirty="0" smtClean="0">
                <a:ln w="12700">
                  <a:noFill/>
                </a:ln>
                <a:effectLst>
                  <a:outerShdw blurRad="114300" dist="114300" dir="5400000" algn="t" rotWithShape="0">
                    <a:prstClr val="black">
                      <a:alpha val="40000"/>
                    </a:prstClr>
                  </a:outerShdw>
                </a:effectLst>
                <a:latin typeface="+mj-lt"/>
                <a:ea typeface="+mj-ea"/>
                <a:cs typeface="+mj-cs"/>
              </a:rPr>
              <a:t> недостаточный учет требований охраны труда и т.п.</a:t>
            </a:r>
          </a:p>
          <a:p>
            <a:pPr marL="0" indent="0">
              <a:spcBef>
                <a:spcPct val="0"/>
              </a:spcBef>
              <a:buFontTx/>
              <a:buChar char="-"/>
            </a:pPr>
            <a:endParaRPr lang="ru-RU" sz="2000" dirty="0">
              <a:ln w="12700">
                <a:noFill/>
              </a:ln>
              <a:effectLst>
                <a:outerShdw blurRad="114300" dist="114300" dir="5400000" algn="t" rotWithShape="0">
                  <a:prstClr val="black">
                    <a:alpha val="40000"/>
                  </a:prstClr>
                </a:outerShdw>
              </a:effectLst>
              <a:latin typeface="+mj-lt"/>
              <a:ea typeface="+mj-ea"/>
              <a:cs typeface="+mj-cs"/>
            </a:endParaRPr>
          </a:p>
        </p:txBody>
      </p:sp>
      <p:pic>
        <p:nvPicPr>
          <p:cNvPr id="8194" name="Picture 2" descr="http://s.primamedia.ru/f/big/213/212565.jpg"/>
          <p:cNvPicPr>
            <a:picLocks noChangeAspect="1" noChangeArrowheads="1"/>
          </p:cNvPicPr>
          <p:nvPr/>
        </p:nvPicPr>
        <p:blipFill>
          <a:blip r:embed="rId2"/>
          <a:srcRect/>
          <a:stretch>
            <a:fillRect/>
          </a:stretch>
        </p:blipFill>
        <p:spPr bwMode="auto">
          <a:xfrm>
            <a:off x="4071934" y="1500174"/>
            <a:ext cx="1762117" cy="132158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9"/>
          <p:cNvGrpSpPr/>
          <p:nvPr/>
        </p:nvGrpSpPr>
        <p:grpSpPr>
          <a:xfrm>
            <a:off x="0" y="6142321"/>
            <a:ext cx="9144000" cy="715679"/>
            <a:chOff x="0" y="6142321"/>
            <a:chExt cx="9144000" cy="715679"/>
          </a:xfrm>
        </p:grpSpPr>
        <p:sp>
          <p:nvSpPr>
            <p:cNvPr id="41" name="Скругленный прямоугольник 40"/>
            <p:cNvSpPr/>
            <p:nvPr/>
          </p:nvSpPr>
          <p:spPr>
            <a:xfrm>
              <a:off x="142844" y="6235864"/>
              <a:ext cx="8858312" cy="5000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45"/>
            <p:cNvGrpSpPr/>
            <p:nvPr/>
          </p:nvGrpSpPr>
          <p:grpSpPr>
            <a:xfrm>
              <a:off x="0" y="6142321"/>
              <a:ext cx="9144000" cy="715679"/>
              <a:chOff x="0" y="6142321"/>
              <a:chExt cx="9144000" cy="715679"/>
            </a:xfrm>
          </p:grpSpPr>
          <p:sp>
            <p:nvSpPr>
              <p:cNvPr id="43" name="Прямоугольник 42"/>
              <p:cNvSpPr/>
              <p:nvPr/>
            </p:nvSpPr>
            <p:spPr>
              <a:xfrm>
                <a:off x="0" y="6143644"/>
                <a:ext cx="9144000" cy="714356"/>
              </a:xfrm>
              <a:prstGeom prst="rect">
                <a:avLst/>
              </a:prstGeom>
              <a:gradFill flip="none" rotWithShape="1">
                <a:gsLst>
                  <a:gs pos="0">
                    <a:schemeClr val="bg1">
                      <a:alpha val="13000"/>
                    </a:schemeClr>
                  </a:gs>
                  <a:gs pos="68000">
                    <a:schemeClr val="bg1">
                      <a:alpha val="13000"/>
                    </a:schemeClr>
                  </a:gs>
                  <a:gs pos="100000">
                    <a:schemeClr val="tx1">
                      <a:alpha val="29000"/>
                    </a:schemeClr>
                  </a:gs>
                </a:gsLst>
                <a:lin ang="5400000" scaled="1"/>
                <a:tileRect/>
              </a:gradFill>
              <a:ln>
                <a:noFill/>
              </a:ln>
              <a:scene3d>
                <a:camera prst="orthographicFront"/>
                <a:lightRig rig="threePt" dir="t"/>
              </a:scene3d>
              <a:sp3d>
                <a:bevelT w="889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олилиния 43"/>
              <p:cNvSpPr/>
              <p:nvPr/>
            </p:nvSpPr>
            <p:spPr>
              <a:xfrm>
                <a:off x="142844" y="6142321"/>
                <a:ext cx="8858312" cy="450733"/>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4" name="Группа 21"/>
          <p:cNvGrpSpPr/>
          <p:nvPr/>
        </p:nvGrpSpPr>
        <p:grpSpPr>
          <a:xfrm>
            <a:off x="8467320" y="6246255"/>
            <a:ext cx="500066" cy="500066"/>
            <a:chOff x="6500826" y="5643578"/>
            <a:chExt cx="500066" cy="500066"/>
          </a:xfrm>
        </p:grpSpPr>
        <p:sp>
          <p:nvSpPr>
            <p:cNvPr id="23" name="Пятиугольник 22"/>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42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ятиугольник 23">
              <a:hlinkClick r:id="" action="ppaction://hlinkshowjump?jump=next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42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26"/>
          <p:cNvGrpSpPr/>
          <p:nvPr/>
        </p:nvGrpSpPr>
        <p:grpSpPr>
          <a:xfrm rot="10800000">
            <a:off x="7895816" y="6246255"/>
            <a:ext cx="500066" cy="500066"/>
            <a:chOff x="6500826" y="5643578"/>
            <a:chExt cx="500066" cy="500066"/>
          </a:xfrm>
        </p:grpSpPr>
        <p:sp>
          <p:nvSpPr>
            <p:cNvPr id="28" name="Пятиугольник 27"/>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90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ятиугольник 32">
              <a:hlinkClick r:id="" action="ppaction://hlinkshowjump?jump=previous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36"/>
          <p:cNvGrpSpPr/>
          <p:nvPr/>
        </p:nvGrpSpPr>
        <p:grpSpPr>
          <a:xfrm rot="2664264">
            <a:off x="123311" y="6183449"/>
            <a:ext cx="612000" cy="612000"/>
            <a:chOff x="714348" y="5857892"/>
            <a:chExt cx="720000" cy="720000"/>
          </a:xfrm>
        </p:grpSpPr>
        <p:sp>
          <p:nvSpPr>
            <p:cNvPr id="38" name="Счетверенная стрелка 37">
              <a:hlinkClick r:id="" action="ppaction://hlinkshowjump?jump=endshow"/>
            </p:cNvPr>
            <p:cNvSpPr/>
            <p:nvPr/>
          </p:nvSpPr>
          <p:spPr>
            <a:xfrm>
              <a:off x="807764" y="5943619"/>
              <a:ext cx="540000" cy="540000"/>
            </a:xfrm>
            <a:prstGeom prst="quadArrow">
              <a:avLst>
                <a:gd name="adj1" fmla="val 24636"/>
                <a:gd name="adj2" fmla="val 7908"/>
                <a:gd name="adj3" fmla="val 13218"/>
              </a:avLst>
            </a:prstGeom>
            <a:gradFill flip="none" rotWithShape="1">
              <a:gsLst>
                <a:gs pos="57000">
                  <a:srgbClr val="C00000"/>
                </a:gs>
                <a:gs pos="100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четверенная стрелка 38">
              <a:hlinkClick r:id="" action="ppaction://hlinkshowjump?jump=endshow"/>
            </p:cNvPr>
            <p:cNvSpPr/>
            <p:nvPr/>
          </p:nvSpPr>
          <p:spPr>
            <a:xfrm>
              <a:off x="714348" y="5857892"/>
              <a:ext cx="720000" cy="720000"/>
            </a:xfrm>
            <a:prstGeom prst="quadArrow">
              <a:avLst>
                <a:gd name="adj1" fmla="val 24636"/>
                <a:gd name="adj2" fmla="val 12318"/>
                <a:gd name="adj3" fmla="val 15864"/>
              </a:avLst>
            </a:prstGeom>
            <a:solidFill>
              <a:srgbClr val="FF000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25"/>
          <p:cNvGrpSpPr/>
          <p:nvPr/>
        </p:nvGrpSpPr>
        <p:grpSpPr>
          <a:xfrm>
            <a:off x="428596" y="0"/>
            <a:ext cx="8215370" cy="1785926"/>
            <a:chOff x="714348" y="1000108"/>
            <a:chExt cx="7715304" cy="1500198"/>
          </a:xfrm>
        </p:grpSpPr>
        <p:grpSp>
          <p:nvGrpSpPr>
            <p:cNvPr id="10" name="Группа 8"/>
            <p:cNvGrpSpPr/>
            <p:nvPr/>
          </p:nvGrpSpPr>
          <p:grpSpPr>
            <a:xfrm>
              <a:off x="857224" y="1000108"/>
              <a:ext cx="7429552" cy="1387196"/>
              <a:chOff x="857224" y="2113242"/>
              <a:chExt cx="7429552" cy="1387196"/>
            </a:xfrm>
          </p:grpSpPr>
          <p:sp>
            <p:nvSpPr>
              <p:cNvPr id="31" name="Скругленный прямоугольник 30"/>
              <p:cNvSpPr/>
              <p:nvPr/>
            </p:nvSpPr>
            <p:spPr>
              <a:xfrm>
                <a:off x="857224" y="2285992"/>
                <a:ext cx="7429552" cy="1214446"/>
              </a:xfrm>
              <a:prstGeom prst="roundRect">
                <a:avLst>
                  <a:gd name="adj" fmla="val 8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лилиния 31"/>
              <p:cNvSpPr/>
              <p:nvPr/>
            </p:nvSpPr>
            <p:spPr>
              <a:xfrm>
                <a:off x="857224" y="2113242"/>
                <a:ext cx="7429552" cy="90011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0" name="Скругленный прямоугольник 29"/>
            <p:cNvSpPr/>
            <p:nvPr/>
          </p:nvSpPr>
          <p:spPr>
            <a:xfrm>
              <a:off x="714348" y="1071546"/>
              <a:ext cx="7715304" cy="1428760"/>
            </a:xfrm>
            <a:prstGeom prst="roundRect">
              <a:avLst/>
            </a:prstGeom>
            <a:gradFill>
              <a:gsLst>
                <a:gs pos="0">
                  <a:schemeClr val="bg1">
                    <a:alpha val="0"/>
                  </a:schemeClr>
                </a:gs>
                <a:gs pos="50000">
                  <a:schemeClr val="bg1">
                    <a:alpha val="25000"/>
                  </a:schemeClr>
                </a:gs>
                <a:gs pos="100000">
                  <a:schemeClr val="bg1">
                    <a:lumMod val="95000"/>
                    <a:alpha val="59000"/>
                  </a:schemeClr>
                </a:gs>
              </a:gsLst>
              <a:lin ang="5400000" scaled="0"/>
            </a:gradFill>
            <a:ln w="28575">
              <a:noFill/>
            </a:ln>
            <a:scene3d>
              <a:camera prst="orthographicFront"/>
              <a:lightRig rig="threePt" dir="t"/>
            </a:scene3d>
            <a:sp3d>
              <a:bevelT w="184150" h="38100"/>
            </a:sp3d>
          </p:spPr>
          <p:txBody>
            <a:bodyPr vert="horz" lIns="91440" tIns="45720" rIns="91440" bIns="45720" rtlCol="0" anchor="ctr">
              <a:normAutofit/>
            </a:bodyPr>
            <a:lstStyle/>
            <a:p>
              <a:pPr algn="ctr">
                <a:spcBef>
                  <a:spcPct val="0"/>
                </a:spcBef>
              </a:pPr>
              <a:endParaRPr lang="ru-RU" sz="6000" b="1" dirty="0" smtClean="0">
                <a:ln w="18000">
                  <a:solidFill>
                    <a:schemeClr val="bg1"/>
                  </a:solidFill>
                  <a:prstDash val="solid"/>
                  <a:miter lim="800000"/>
                </a:ln>
                <a:noFill/>
                <a:effectLst>
                  <a:outerShdw blurRad="76200" dist="88900" dir="4380000" algn="tl">
                    <a:srgbClr val="000000">
                      <a:alpha val="65000"/>
                    </a:srgbClr>
                  </a:outerShdw>
                </a:effectLst>
                <a:latin typeface="+mj-lt"/>
                <a:ea typeface="+mj-ea"/>
                <a:cs typeface="+mj-cs"/>
              </a:endParaRPr>
            </a:p>
          </p:txBody>
        </p:sp>
      </p:grpSp>
      <p:sp>
        <p:nvSpPr>
          <p:cNvPr id="25" name="Заголовок 24"/>
          <p:cNvSpPr>
            <a:spLocks noGrp="1"/>
          </p:cNvSpPr>
          <p:nvPr>
            <p:ph type="title"/>
          </p:nvPr>
        </p:nvSpPr>
        <p:spPr>
          <a:xfrm>
            <a:off x="428596" y="142852"/>
            <a:ext cx="8229600" cy="1428760"/>
          </a:xfrm>
          <a:noFill/>
          <a:ln w="28575">
            <a:noFill/>
          </a:ln>
          <a:scene3d>
            <a:camera prst="orthographicFront"/>
            <a:lightRig rig="threePt" dir="t"/>
          </a:scene3d>
          <a:sp3d>
            <a:bevelT w="184150" h="38100"/>
          </a:sp3d>
        </p:spPr>
        <p:txBody>
          <a:bodyPr vert="horz" lIns="91440" tIns="45720" rIns="91440" bIns="45720" rtlCol="0"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8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2. </a:t>
            </a:r>
            <a:r>
              <a:rPr lang="ru-RU" sz="32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Организационные причины –зависят от уровня организации предприятия</a:t>
            </a:r>
            <a:endParaRPr lang="ru-RU" sz="48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endParaRPr>
          </a:p>
        </p:txBody>
      </p:sp>
      <p:grpSp>
        <p:nvGrpSpPr>
          <p:cNvPr id="11" name="Группа 34"/>
          <p:cNvGrpSpPr/>
          <p:nvPr/>
        </p:nvGrpSpPr>
        <p:grpSpPr>
          <a:xfrm>
            <a:off x="225857" y="1571612"/>
            <a:ext cx="8713416" cy="4429156"/>
            <a:chOff x="430584" y="1284994"/>
            <a:chExt cx="8261670" cy="4715774"/>
          </a:xfrm>
        </p:grpSpPr>
        <p:sp>
          <p:nvSpPr>
            <p:cNvPr id="7" name="Скругленный прямоугольник 6"/>
            <p:cNvSpPr/>
            <p:nvPr/>
          </p:nvSpPr>
          <p:spPr>
            <a:xfrm>
              <a:off x="571472" y="1571612"/>
              <a:ext cx="8001056" cy="4357718"/>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571472" y="1284994"/>
              <a:ext cx="8008950" cy="150019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28287" y="178219"/>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430584" y="1453874"/>
              <a:ext cx="8261670" cy="4546894"/>
            </a:xfrm>
            <a:prstGeom prst="roundRect">
              <a:avLst>
                <a:gd name="adj" fmla="val 2699"/>
              </a:avLst>
            </a:prstGeom>
            <a:gradFill>
              <a:gsLst>
                <a:gs pos="0">
                  <a:schemeClr val="bg1">
                    <a:alpha val="3000"/>
                  </a:schemeClr>
                </a:gs>
                <a:gs pos="50000">
                  <a:schemeClr val="bg1">
                    <a:alpha val="10000"/>
                  </a:schemeClr>
                </a:gs>
                <a:gs pos="100000">
                  <a:schemeClr val="bg1">
                    <a:lumMod val="95000"/>
                    <a:alpha val="3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a:bodyPr>
            <a:lstStyle/>
            <a:p>
              <a:pPr>
                <a:spcBef>
                  <a:spcPct val="0"/>
                </a:spcBef>
              </a:pPr>
              <a:endParaRPr lang="ru-RU" sz="2000" dirty="0" smtClean="0">
                <a:solidFill>
                  <a:schemeClr val="tx2">
                    <a:lumMod val="75000"/>
                  </a:schemeClr>
                </a:solidFill>
              </a:endParaRPr>
            </a:p>
          </p:txBody>
        </p:sp>
      </p:grpSp>
      <p:sp>
        <p:nvSpPr>
          <p:cNvPr id="21" name="Содержимое 20"/>
          <p:cNvSpPr>
            <a:spLocks noGrp="1"/>
          </p:cNvSpPr>
          <p:nvPr>
            <p:ph idx="1"/>
          </p:nvPr>
        </p:nvSpPr>
        <p:spPr>
          <a:xfrm>
            <a:off x="357158" y="2071678"/>
            <a:ext cx="8429684" cy="3857652"/>
          </a:xfrm>
          <a:prstGeom prst="rect">
            <a:avLst/>
          </a:prstGeom>
          <a:noFill/>
          <a:ln w="28575">
            <a:noFill/>
          </a:ln>
          <a:scene3d>
            <a:camera prst="orthographicFront"/>
            <a:lightRig rig="threePt" dir="t"/>
          </a:scene3d>
          <a:sp3d>
            <a:bevelT w="184150" h="38100"/>
          </a:sp3d>
        </p:spPr>
        <p:txBody>
          <a:bodyPr vert="horz" lIns="91440" tIns="45720" rIns="91440" bIns="45720" rtlCol="0" anchor="t" anchorCtr="0">
            <a:normAutofit fontScale="85000" lnSpcReduction="20000"/>
          </a:bodyPr>
          <a:lstStyle/>
          <a:p>
            <a:pPr marL="0" indent="0" algn="just">
              <a:spcBef>
                <a:spcPct val="0"/>
              </a:spcBef>
              <a:buNone/>
            </a:pPr>
            <a:r>
              <a:rPr lang="ru-RU" b="1" dirty="0" smtClean="0">
                <a:ln w="12700">
                  <a:noFill/>
                </a:ln>
                <a:effectLst>
                  <a:outerShdw blurRad="114300" dist="114300" dir="5400000" algn="t" rotWithShape="0">
                    <a:prstClr val="black">
                      <a:alpha val="40000"/>
                    </a:prstClr>
                  </a:outerShdw>
                </a:effectLst>
                <a:latin typeface="+mj-lt"/>
                <a:ea typeface="+mj-ea"/>
                <a:cs typeface="+mj-cs"/>
              </a:rPr>
              <a:t>ВКЛЮЧАЮТ:</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недостатки в содержании проходов, территорий и т.п.,</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нарушения правил эксплуатации оборудования,</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недостатки в организации рабочих мест,</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недостатки в обучении рабочих безопасным методам труда, </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слабый технический надзор за опасными работами</a:t>
            </a:r>
          </a:p>
        </p:txBody>
      </p:sp>
      <p:pic>
        <p:nvPicPr>
          <p:cNvPr id="5122" name="Picture 2" descr="http://vayasemestre.blogia.com/upload/prevencion_04.jpg"/>
          <p:cNvPicPr>
            <a:picLocks noChangeAspect="1" noChangeArrowheads="1"/>
          </p:cNvPicPr>
          <p:nvPr/>
        </p:nvPicPr>
        <p:blipFill>
          <a:blip r:embed="rId2"/>
          <a:srcRect/>
          <a:stretch>
            <a:fillRect/>
          </a:stretch>
        </p:blipFill>
        <p:spPr bwMode="auto">
          <a:xfrm>
            <a:off x="3857620" y="1571612"/>
            <a:ext cx="1358598" cy="10971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9"/>
          <p:cNvGrpSpPr/>
          <p:nvPr/>
        </p:nvGrpSpPr>
        <p:grpSpPr>
          <a:xfrm>
            <a:off x="0" y="6142321"/>
            <a:ext cx="9144000" cy="715679"/>
            <a:chOff x="0" y="6142321"/>
            <a:chExt cx="9144000" cy="715679"/>
          </a:xfrm>
        </p:grpSpPr>
        <p:sp>
          <p:nvSpPr>
            <p:cNvPr id="41" name="Скругленный прямоугольник 40"/>
            <p:cNvSpPr/>
            <p:nvPr/>
          </p:nvSpPr>
          <p:spPr>
            <a:xfrm>
              <a:off x="142844" y="6235864"/>
              <a:ext cx="8858312" cy="5000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45"/>
            <p:cNvGrpSpPr/>
            <p:nvPr/>
          </p:nvGrpSpPr>
          <p:grpSpPr>
            <a:xfrm>
              <a:off x="0" y="6142321"/>
              <a:ext cx="9144000" cy="715679"/>
              <a:chOff x="0" y="6142321"/>
              <a:chExt cx="9144000" cy="715679"/>
            </a:xfrm>
          </p:grpSpPr>
          <p:sp>
            <p:nvSpPr>
              <p:cNvPr id="43" name="Прямоугольник 42"/>
              <p:cNvSpPr/>
              <p:nvPr/>
            </p:nvSpPr>
            <p:spPr>
              <a:xfrm>
                <a:off x="0" y="6143644"/>
                <a:ext cx="9144000" cy="714356"/>
              </a:xfrm>
              <a:prstGeom prst="rect">
                <a:avLst/>
              </a:prstGeom>
              <a:gradFill flip="none" rotWithShape="1">
                <a:gsLst>
                  <a:gs pos="0">
                    <a:schemeClr val="bg1">
                      <a:alpha val="13000"/>
                    </a:schemeClr>
                  </a:gs>
                  <a:gs pos="68000">
                    <a:schemeClr val="bg1">
                      <a:alpha val="13000"/>
                    </a:schemeClr>
                  </a:gs>
                  <a:gs pos="100000">
                    <a:schemeClr val="tx1">
                      <a:alpha val="29000"/>
                    </a:schemeClr>
                  </a:gs>
                </a:gsLst>
                <a:lin ang="5400000" scaled="1"/>
                <a:tileRect/>
              </a:gradFill>
              <a:ln>
                <a:noFill/>
              </a:ln>
              <a:scene3d>
                <a:camera prst="orthographicFront"/>
                <a:lightRig rig="threePt" dir="t"/>
              </a:scene3d>
              <a:sp3d>
                <a:bevelT w="889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олилиния 43"/>
              <p:cNvSpPr/>
              <p:nvPr/>
            </p:nvSpPr>
            <p:spPr>
              <a:xfrm>
                <a:off x="142844" y="6142321"/>
                <a:ext cx="8858312" cy="450733"/>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4" name="Группа 21"/>
          <p:cNvGrpSpPr/>
          <p:nvPr/>
        </p:nvGrpSpPr>
        <p:grpSpPr>
          <a:xfrm>
            <a:off x="8467320" y="6246255"/>
            <a:ext cx="500066" cy="500066"/>
            <a:chOff x="6500826" y="5643578"/>
            <a:chExt cx="500066" cy="500066"/>
          </a:xfrm>
        </p:grpSpPr>
        <p:sp>
          <p:nvSpPr>
            <p:cNvPr id="23" name="Пятиугольник 22"/>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42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ятиугольник 23">
              <a:hlinkClick r:id="" action="ppaction://hlinkshowjump?jump=next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42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26"/>
          <p:cNvGrpSpPr/>
          <p:nvPr/>
        </p:nvGrpSpPr>
        <p:grpSpPr>
          <a:xfrm rot="10800000">
            <a:off x="7895816" y="6246255"/>
            <a:ext cx="500066" cy="500066"/>
            <a:chOff x="6500826" y="5643578"/>
            <a:chExt cx="500066" cy="500066"/>
          </a:xfrm>
        </p:grpSpPr>
        <p:sp>
          <p:nvSpPr>
            <p:cNvPr id="28" name="Пятиугольник 27"/>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90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ятиугольник 32">
              <a:hlinkClick r:id="" action="ppaction://hlinkshowjump?jump=previous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36"/>
          <p:cNvGrpSpPr/>
          <p:nvPr/>
        </p:nvGrpSpPr>
        <p:grpSpPr>
          <a:xfrm rot="2664264">
            <a:off x="123311" y="6183449"/>
            <a:ext cx="612000" cy="612000"/>
            <a:chOff x="714348" y="5857892"/>
            <a:chExt cx="720000" cy="720000"/>
          </a:xfrm>
        </p:grpSpPr>
        <p:sp>
          <p:nvSpPr>
            <p:cNvPr id="38" name="Счетверенная стрелка 37">
              <a:hlinkClick r:id="" action="ppaction://hlinkshowjump?jump=endshow"/>
            </p:cNvPr>
            <p:cNvSpPr/>
            <p:nvPr/>
          </p:nvSpPr>
          <p:spPr>
            <a:xfrm>
              <a:off x="807764" y="5943619"/>
              <a:ext cx="540000" cy="540000"/>
            </a:xfrm>
            <a:prstGeom prst="quadArrow">
              <a:avLst>
                <a:gd name="adj1" fmla="val 24636"/>
                <a:gd name="adj2" fmla="val 7908"/>
                <a:gd name="adj3" fmla="val 13218"/>
              </a:avLst>
            </a:prstGeom>
            <a:gradFill flip="none" rotWithShape="1">
              <a:gsLst>
                <a:gs pos="57000">
                  <a:srgbClr val="C00000"/>
                </a:gs>
                <a:gs pos="100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четверенная стрелка 38">
              <a:hlinkClick r:id="" action="ppaction://hlinkshowjump?jump=endshow"/>
            </p:cNvPr>
            <p:cNvSpPr/>
            <p:nvPr/>
          </p:nvSpPr>
          <p:spPr>
            <a:xfrm>
              <a:off x="714348" y="5857892"/>
              <a:ext cx="720000" cy="720000"/>
            </a:xfrm>
            <a:prstGeom prst="quadArrow">
              <a:avLst>
                <a:gd name="adj1" fmla="val 24636"/>
                <a:gd name="adj2" fmla="val 12318"/>
                <a:gd name="adj3" fmla="val 15864"/>
              </a:avLst>
            </a:prstGeom>
            <a:solidFill>
              <a:srgbClr val="FF000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25"/>
          <p:cNvGrpSpPr/>
          <p:nvPr/>
        </p:nvGrpSpPr>
        <p:grpSpPr>
          <a:xfrm>
            <a:off x="428596" y="0"/>
            <a:ext cx="8215370" cy="1785926"/>
            <a:chOff x="714348" y="1000108"/>
            <a:chExt cx="7715304" cy="1500198"/>
          </a:xfrm>
        </p:grpSpPr>
        <p:grpSp>
          <p:nvGrpSpPr>
            <p:cNvPr id="10" name="Группа 8"/>
            <p:cNvGrpSpPr/>
            <p:nvPr/>
          </p:nvGrpSpPr>
          <p:grpSpPr>
            <a:xfrm>
              <a:off x="857224" y="1000108"/>
              <a:ext cx="7429552" cy="1387196"/>
              <a:chOff x="857224" y="2113242"/>
              <a:chExt cx="7429552" cy="1387196"/>
            </a:xfrm>
          </p:grpSpPr>
          <p:sp>
            <p:nvSpPr>
              <p:cNvPr id="31" name="Скругленный прямоугольник 30"/>
              <p:cNvSpPr/>
              <p:nvPr/>
            </p:nvSpPr>
            <p:spPr>
              <a:xfrm>
                <a:off x="857224" y="2285992"/>
                <a:ext cx="7429552" cy="1214446"/>
              </a:xfrm>
              <a:prstGeom prst="roundRect">
                <a:avLst>
                  <a:gd name="adj" fmla="val 8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лилиния 31"/>
              <p:cNvSpPr/>
              <p:nvPr/>
            </p:nvSpPr>
            <p:spPr>
              <a:xfrm>
                <a:off x="857224" y="2113242"/>
                <a:ext cx="7429552" cy="90011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0" name="Скругленный прямоугольник 29"/>
            <p:cNvSpPr/>
            <p:nvPr/>
          </p:nvSpPr>
          <p:spPr>
            <a:xfrm>
              <a:off x="714348" y="1071546"/>
              <a:ext cx="7715304" cy="1428760"/>
            </a:xfrm>
            <a:prstGeom prst="roundRect">
              <a:avLst/>
            </a:prstGeom>
            <a:gradFill>
              <a:gsLst>
                <a:gs pos="0">
                  <a:schemeClr val="bg1">
                    <a:alpha val="0"/>
                  </a:schemeClr>
                </a:gs>
                <a:gs pos="50000">
                  <a:schemeClr val="bg1">
                    <a:alpha val="25000"/>
                  </a:schemeClr>
                </a:gs>
                <a:gs pos="100000">
                  <a:schemeClr val="bg1">
                    <a:lumMod val="95000"/>
                    <a:alpha val="59000"/>
                  </a:schemeClr>
                </a:gs>
              </a:gsLst>
              <a:lin ang="5400000" scaled="0"/>
            </a:gradFill>
            <a:ln w="28575">
              <a:noFill/>
            </a:ln>
            <a:scene3d>
              <a:camera prst="orthographicFront"/>
              <a:lightRig rig="threePt" dir="t"/>
            </a:scene3d>
            <a:sp3d>
              <a:bevelT w="184150" h="38100"/>
            </a:sp3d>
          </p:spPr>
          <p:txBody>
            <a:bodyPr vert="horz" lIns="91440" tIns="45720" rIns="91440" bIns="45720" rtlCol="0" anchor="ctr">
              <a:normAutofit/>
            </a:bodyPr>
            <a:lstStyle/>
            <a:p>
              <a:pPr algn="ctr">
                <a:spcBef>
                  <a:spcPct val="0"/>
                </a:spcBef>
              </a:pPr>
              <a:endParaRPr lang="ru-RU" sz="6000" b="1" dirty="0" smtClean="0">
                <a:ln w="18000">
                  <a:solidFill>
                    <a:schemeClr val="bg1"/>
                  </a:solidFill>
                  <a:prstDash val="solid"/>
                  <a:miter lim="800000"/>
                </a:ln>
                <a:noFill/>
                <a:effectLst>
                  <a:outerShdw blurRad="76200" dist="88900" dir="4380000" algn="tl">
                    <a:srgbClr val="000000">
                      <a:alpha val="65000"/>
                    </a:srgbClr>
                  </a:outerShdw>
                </a:effectLst>
                <a:latin typeface="+mj-lt"/>
                <a:ea typeface="+mj-ea"/>
                <a:cs typeface="+mj-cs"/>
              </a:endParaRPr>
            </a:p>
          </p:txBody>
        </p:sp>
      </p:grpSp>
      <p:sp>
        <p:nvSpPr>
          <p:cNvPr id="25" name="Заголовок 24"/>
          <p:cNvSpPr>
            <a:spLocks noGrp="1"/>
          </p:cNvSpPr>
          <p:nvPr>
            <p:ph type="title"/>
          </p:nvPr>
        </p:nvSpPr>
        <p:spPr>
          <a:xfrm>
            <a:off x="428596" y="142852"/>
            <a:ext cx="8229600" cy="1428760"/>
          </a:xfrm>
          <a:noFill/>
          <a:ln w="28575">
            <a:noFill/>
          </a:ln>
          <a:scene3d>
            <a:camera prst="orthographicFront"/>
            <a:lightRig rig="threePt" dir="t"/>
          </a:scene3d>
          <a:sp3d>
            <a:bevelT w="184150" h="38100"/>
          </a:sp3d>
        </p:spPr>
        <p:txBody>
          <a:bodyPr vert="horz" lIns="91440" tIns="45720" rIns="91440" bIns="45720" rtlCol="0"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3. </a:t>
            </a:r>
            <a:r>
              <a:rPr lang="ru-RU" sz="4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Санитарно-гигиенические  причины </a:t>
            </a:r>
            <a:endParaRPr lang="ru-RU" sz="6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endParaRPr>
          </a:p>
        </p:txBody>
      </p:sp>
      <p:grpSp>
        <p:nvGrpSpPr>
          <p:cNvPr id="11" name="Группа 34"/>
          <p:cNvGrpSpPr/>
          <p:nvPr/>
        </p:nvGrpSpPr>
        <p:grpSpPr>
          <a:xfrm>
            <a:off x="225857" y="1571612"/>
            <a:ext cx="8713416" cy="4429156"/>
            <a:chOff x="430584" y="1284994"/>
            <a:chExt cx="8261670" cy="4715774"/>
          </a:xfrm>
        </p:grpSpPr>
        <p:sp>
          <p:nvSpPr>
            <p:cNvPr id="7" name="Скругленный прямоугольник 6"/>
            <p:cNvSpPr/>
            <p:nvPr/>
          </p:nvSpPr>
          <p:spPr>
            <a:xfrm>
              <a:off x="571472" y="1571612"/>
              <a:ext cx="8001056" cy="4357718"/>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571472" y="1284994"/>
              <a:ext cx="8008950" cy="150019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28287" y="178219"/>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430584" y="1453874"/>
              <a:ext cx="8261670" cy="4546894"/>
            </a:xfrm>
            <a:prstGeom prst="roundRect">
              <a:avLst>
                <a:gd name="adj" fmla="val 2699"/>
              </a:avLst>
            </a:prstGeom>
            <a:gradFill>
              <a:gsLst>
                <a:gs pos="0">
                  <a:schemeClr val="bg1">
                    <a:alpha val="3000"/>
                  </a:schemeClr>
                </a:gs>
                <a:gs pos="50000">
                  <a:schemeClr val="bg1">
                    <a:alpha val="10000"/>
                  </a:schemeClr>
                </a:gs>
                <a:gs pos="100000">
                  <a:schemeClr val="bg1">
                    <a:lumMod val="95000"/>
                    <a:alpha val="3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a:bodyPr>
            <a:lstStyle/>
            <a:p>
              <a:pPr>
                <a:spcBef>
                  <a:spcPct val="0"/>
                </a:spcBef>
              </a:pPr>
              <a:endParaRPr lang="ru-RU" sz="2000" dirty="0" smtClean="0">
                <a:solidFill>
                  <a:schemeClr val="tx2">
                    <a:lumMod val="75000"/>
                  </a:schemeClr>
                </a:solidFill>
              </a:endParaRPr>
            </a:p>
          </p:txBody>
        </p:sp>
      </p:grpSp>
      <p:sp>
        <p:nvSpPr>
          <p:cNvPr id="21" name="Содержимое 20"/>
          <p:cNvSpPr>
            <a:spLocks noGrp="1"/>
          </p:cNvSpPr>
          <p:nvPr>
            <p:ph idx="1"/>
          </p:nvPr>
        </p:nvSpPr>
        <p:spPr>
          <a:xfrm>
            <a:off x="357158" y="2071678"/>
            <a:ext cx="8429684" cy="3857652"/>
          </a:xfrm>
          <a:prstGeom prst="rect">
            <a:avLst/>
          </a:prstGeom>
          <a:noFill/>
          <a:ln w="28575">
            <a:noFill/>
          </a:ln>
          <a:scene3d>
            <a:camera prst="orthographicFront"/>
            <a:lightRig rig="threePt" dir="t"/>
          </a:scene3d>
          <a:sp3d>
            <a:bevelT w="184150" h="38100"/>
          </a:sp3d>
        </p:spPr>
        <p:txBody>
          <a:bodyPr vert="horz" lIns="91440" tIns="45720" rIns="91440" bIns="45720" rtlCol="0" anchor="t" anchorCtr="0">
            <a:normAutofit fontScale="85000" lnSpcReduction="10000"/>
          </a:bodyPr>
          <a:lstStyle/>
          <a:p>
            <a:pPr marL="0" indent="0" algn="just">
              <a:spcBef>
                <a:spcPct val="0"/>
              </a:spcBef>
              <a:buNone/>
            </a:pPr>
            <a:r>
              <a:rPr lang="ru-RU" b="1" dirty="0" smtClean="0">
                <a:ln w="12700">
                  <a:noFill/>
                </a:ln>
                <a:effectLst>
                  <a:outerShdw blurRad="114300" dist="114300" dir="5400000" algn="t" rotWithShape="0">
                    <a:prstClr val="black">
                      <a:alpha val="40000"/>
                    </a:prstClr>
                  </a:outerShdw>
                </a:effectLst>
                <a:latin typeface="+mj-lt"/>
                <a:ea typeface="+mj-ea"/>
                <a:cs typeface="+mj-cs"/>
              </a:rPr>
              <a:t>ВКЛЮЧАЮТ:</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повышенное содержание в воздухе рабочих зон вредных веществ,</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недостаточное освещение,</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повышенные уровни шума, вибрации и т.п.,</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неудовлетворительное содержание  помещений,</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нарушение правил личной гигиены и т.п.</a:t>
            </a:r>
          </a:p>
        </p:txBody>
      </p:sp>
      <p:pic>
        <p:nvPicPr>
          <p:cNvPr id="4098" name="Picture 2" descr="http://www.slanmo.ru/userfiles/image/news/ot_.jpg"/>
          <p:cNvPicPr>
            <a:picLocks noChangeAspect="1" noChangeArrowheads="1"/>
          </p:cNvPicPr>
          <p:nvPr/>
        </p:nvPicPr>
        <p:blipFill>
          <a:blip r:embed="rId2" cstate="print">
            <a:clrChange>
              <a:clrFrom>
                <a:srgbClr val="D3DCD9"/>
              </a:clrFrom>
              <a:clrTo>
                <a:srgbClr val="D3DCD9">
                  <a:alpha val="0"/>
                </a:srgbClr>
              </a:clrTo>
            </a:clrChange>
          </a:blip>
          <a:srcRect/>
          <a:stretch>
            <a:fillRect/>
          </a:stretch>
        </p:blipFill>
        <p:spPr bwMode="auto">
          <a:xfrm>
            <a:off x="7358082" y="3143248"/>
            <a:ext cx="1404914" cy="140491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9"/>
          <p:cNvGrpSpPr/>
          <p:nvPr/>
        </p:nvGrpSpPr>
        <p:grpSpPr>
          <a:xfrm>
            <a:off x="0" y="6142321"/>
            <a:ext cx="9144000" cy="715679"/>
            <a:chOff x="0" y="6142321"/>
            <a:chExt cx="9144000" cy="715679"/>
          </a:xfrm>
        </p:grpSpPr>
        <p:sp>
          <p:nvSpPr>
            <p:cNvPr id="41" name="Скругленный прямоугольник 40"/>
            <p:cNvSpPr/>
            <p:nvPr/>
          </p:nvSpPr>
          <p:spPr>
            <a:xfrm>
              <a:off x="142844" y="6235864"/>
              <a:ext cx="8858312" cy="5000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45"/>
            <p:cNvGrpSpPr/>
            <p:nvPr/>
          </p:nvGrpSpPr>
          <p:grpSpPr>
            <a:xfrm>
              <a:off x="0" y="6142321"/>
              <a:ext cx="9144000" cy="715679"/>
              <a:chOff x="0" y="6142321"/>
              <a:chExt cx="9144000" cy="715679"/>
            </a:xfrm>
          </p:grpSpPr>
          <p:sp>
            <p:nvSpPr>
              <p:cNvPr id="43" name="Прямоугольник 42"/>
              <p:cNvSpPr/>
              <p:nvPr/>
            </p:nvSpPr>
            <p:spPr>
              <a:xfrm>
                <a:off x="0" y="6143644"/>
                <a:ext cx="9144000" cy="714356"/>
              </a:xfrm>
              <a:prstGeom prst="rect">
                <a:avLst/>
              </a:prstGeom>
              <a:gradFill flip="none" rotWithShape="1">
                <a:gsLst>
                  <a:gs pos="0">
                    <a:schemeClr val="bg1">
                      <a:alpha val="13000"/>
                    </a:schemeClr>
                  </a:gs>
                  <a:gs pos="68000">
                    <a:schemeClr val="bg1">
                      <a:alpha val="13000"/>
                    </a:schemeClr>
                  </a:gs>
                  <a:gs pos="100000">
                    <a:schemeClr val="tx1">
                      <a:alpha val="29000"/>
                    </a:schemeClr>
                  </a:gs>
                </a:gsLst>
                <a:lin ang="5400000" scaled="1"/>
                <a:tileRect/>
              </a:gradFill>
              <a:ln>
                <a:noFill/>
              </a:ln>
              <a:scene3d>
                <a:camera prst="orthographicFront"/>
                <a:lightRig rig="threePt" dir="t"/>
              </a:scene3d>
              <a:sp3d>
                <a:bevelT w="889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олилиния 43"/>
              <p:cNvSpPr/>
              <p:nvPr/>
            </p:nvSpPr>
            <p:spPr>
              <a:xfrm>
                <a:off x="142844" y="6142321"/>
                <a:ext cx="8858312" cy="450733"/>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4" name="Группа 21"/>
          <p:cNvGrpSpPr/>
          <p:nvPr/>
        </p:nvGrpSpPr>
        <p:grpSpPr>
          <a:xfrm>
            <a:off x="8467320" y="6246255"/>
            <a:ext cx="500066" cy="500066"/>
            <a:chOff x="6500826" y="5643578"/>
            <a:chExt cx="500066" cy="500066"/>
          </a:xfrm>
        </p:grpSpPr>
        <p:sp>
          <p:nvSpPr>
            <p:cNvPr id="23" name="Пятиугольник 22"/>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42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ятиугольник 23">
              <a:hlinkClick r:id="" action="ppaction://hlinkshowjump?jump=next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42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26"/>
          <p:cNvGrpSpPr/>
          <p:nvPr/>
        </p:nvGrpSpPr>
        <p:grpSpPr>
          <a:xfrm rot="10800000">
            <a:off x="7895816" y="6246255"/>
            <a:ext cx="500066" cy="500066"/>
            <a:chOff x="6500826" y="5643578"/>
            <a:chExt cx="500066" cy="500066"/>
          </a:xfrm>
        </p:grpSpPr>
        <p:sp>
          <p:nvSpPr>
            <p:cNvPr id="28" name="Пятиугольник 27"/>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90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ятиугольник 32">
              <a:hlinkClick r:id="" action="ppaction://hlinkshowjump?jump=previous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36"/>
          <p:cNvGrpSpPr/>
          <p:nvPr/>
        </p:nvGrpSpPr>
        <p:grpSpPr>
          <a:xfrm rot="2664264">
            <a:off x="123311" y="6183449"/>
            <a:ext cx="612000" cy="612000"/>
            <a:chOff x="714348" y="5857892"/>
            <a:chExt cx="720000" cy="720000"/>
          </a:xfrm>
        </p:grpSpPr>
        <p:sp>
          <p:nvSpPr>
            <p:cNvPr id="38" name="Счетверенная стрелка 37">
              <a:hlinkClick r:id="" action="ppaction://hlinkshowjump?jump=endshow"/>
            </p:cNvPr>
            <p:cNvSpPr/>
            <p:nvPr/>
          </p:nvSpPr>
          <p:spPr>
            <a:xfrm>
              <a:off x="807764" y="5943619"/>
              <a:ext cx="540000" cy="540000"/>
            </a:xfrm>
            <a:prstGeom prst="quadArrow">
              <a:avLst>
                <a:gd name="adj1" fmla="val 24636"/>
                <a:gd name="adj2" fmla="val 7908"/>
                <a:gd name="adj3" fmla="val 13218"/>
              </a:avLst>
            </a:prstGeom>
            <a:gradFill flip="none" rotWithShape="1">
              <a:gsLst>
                <a:gs pos="57000">
                  <a:srgbClr val="C00000"/>
                </a:gs>
                <a:gs pos="100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четверенная стрелка 38">
              <a:hlinkClick r:id="" action="ppaction://hlinkshowjump?jump=endshow"/>
            </p:cNvPr>
            <p:cNvSpPr/>
            <p:nvPr/>
          </p:nvSpPr>
          <p:spPr>
            <a:xfrm>
              <a:off x="714348" y="5857892"/>
              <a:ext cx="720000" cy="720000"/>
            </a:xfrm>
            <a:prstGeom prst="quadArrow">
              <a:avLst>
                <a:gd name="adj1" fmla="val 24636"/>
                <a:gd name="adj2" fmla="val 12318"/>
                <a:gd name="adj3" fmla="val 15864"/>
              </a:avLst>
            </a:prstGeom>
            <a:solidFill>
              <a:srgbClr val="FF000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25"/>
          <p:cNvGrpSpPr/>
          <p:nvPr/>
        </p:nvGrpSpPr>
        <p:grpSpPr>
          <a:xfrm>
            <a:off x="428596" y="0"/>
            <a:ext cx="8215370" cy="1785926"/>
            <a:chOff x="714348" y="1000108"/>
            <a:chExt cx="7715304" cy="1500198"/>
          </a:xfrm>
        </p:grpSpPr>
        <p:grpSp>
          <p:nvGrpSpPr>
            <p:cNvPr id="10" name="Группа 8"/>
            <p:cNvGrpSpPr/>
            <p:nvPr/>
          </p:nvGrpSpPr>
          <p:grpSpPr>
            <a:xfrm>
              <a:off x="857224" y="1000108"/>
              <a:ext cx="7429552" cy="1387196"/>
              <a:chOff x="857224" y="2113242"/>
              <a:chExt cx="7429552" cy="1387196"/>
            </a:xfrm>
          </p:grpSpPr>
          <p:sp>
            <p:nvSpPr>
              <p:cNvPr id="31" name="Скругленный прямоугольник 30"/>
              <p:cNvSpPr/>
              <p:nvPr/>
            </p:nvSpPr>
            <p:spPr>
              <a:xfrm>
                <a:off x="857224" y="2285992"/>
                <a:ext cx="7429552" cy="1214446"/>
              </a:xfrm>
              <a:prstGeom prst="roundRect">
                <a:avLst>
                  <a:gd name="adj" fmla="val 8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лилиния 31"/>
              <p:cNvSpPr/>
              <p:nvPr/>
            </p:nvSpPr>
            <p:spPr>
              <a:xfrm>
                <a:off x="857224" y="2113242"/>
                <a:ext cx="7429552" cy="90011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0" name="Скругленный прямоугольник 29"/>
            <p:cNvSpPr/>
            <p:nvPr/>
          </p:nvSpPr>
          <p:spPr>
            <a:xfrm>
              <a:off x="714348" y="1071546"/>
              <a:ext cx="7715304" cy="1428760"/>
            </a:xfrm>
            <a:prstGeom prst="roundRect">
              <a:avLst/>
            </a:prstGeom>
            <a:gradFill>
              <a:gsLst>
                <a:gs pos="0">
                  <a:schemeClr val="bg1">
                    <a:alpha val="0"/>
                  </a:schemeClr>
                </a:gs>
                <a:gs pos="50000">
                  <a:schemeClr val="bg1">
                    <a:alpha val="25000"/>
                  </a:schemeClr>
                </a:gs>
                <a:gs pos="100000">
                  <a:schemeClr val="bg1">
                    <a:lumMod val="95000"/>
                    <a:alpha val="59000"/>
                  </a:schemeClr>
                </a:gs>
              </a:gsLst>
              <a:lin ang="5400000" scaled="0"/>
            </a:gradFill>
            <a:ln w="28575">
              <a:noFill/>
            </a:ln>
            <a:scene3d>
              <a:camera prst="orthographicFront"/>
              <a:lightRig rig="threePt" dir="t"/>
            </a:scene3d>
            <a:sp3d>
              <a:bevelT w="184150" h="38100"/>
            </a:sp3d>
          </p:spPr>
          <p:txBody>
            <a:bodyPr vert="horz" lIns="91440" tIns="45720" rIns="91440" bIns="45720" rtlCol="0" anchor="ctr">
              <a:normAutofit/>
            </a:bodyPr>
            <a:lstStyle/>
            <a:p>
              <a:pPr algn="ctr">
                <a:spcBef>
                  <a:spcPct val="0"/>
                </a:spcBef>
              </a:pPr>
              <a:endParaRPr lang="ru-RU" sz="6000" b="1" dirty="0" smtClean="0">
                <a:ln w="18000">
                  <a:solidFill>
                    <a:schemeClr val="bg1"/>
                  </a:solidFill>
                  <a:prstDash val="solid"/>
                  <a:miter lim="800000"/>
                </a:ln>
                <a:noFill/>
                <a:effectLst>
                  <a:outerShdw blurRad="76200" dist="88900" dir="4380000" algn="tl">
                    <a:srgbClr val="000000">
                      <a:alpha val="65000"/>
                    </a:srgbClr>
                  </a:outerShdw>
                </a:effectLst>
                <a:latin typeface="+mj-lt"/>
                <a:ea typeface="+mj-ea"/>
                <a:cs typeface="+mj-cs"/>
              </a:endParaRPr>
            </a:p>
          </p:txBody>
        </p:sp>
      </p:grpSp>
      <p:sp>
        <p:nvSpPr>
          <p:cNvPr id="25" name="Заголовок 24"/>
          <p:cNvSpPr>
            <a:spLocks noGrp="1"/>
          </p:cNvSpPr>
          <p:nvPr>
            <p:ph type="title"/>
          </p:nvPr>
        </p:nvSpPr>
        <p:spPr>
          <a:xfrm>
            <a:off x="428596" y="142852"/>
            <a:ext cx="8229600" cy="1428760"/>
          </a:xfrm>
          <a:noFill/>
          <a:ln w="28575">
            <a:noFill/>
          </a:ln>
          <a:scene3d>
            <a:camera prst="orthographicFront"/>
            <a:lightRig rig="threePt" dir="t"/>
          </a:scene3d>
          <a:sp3d>
            <a:bevelT w="184150" h="38100"/>
          </a:sp3d>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4. </a:t>
            </a:r>
            <a:r>
              <a:rPr lang="ru-RU" sz="4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Личностные причины</a:t>
            </a:r>
            <a:endParaRPr lang="ru-RU" sz="6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endParaRPr>
          </a:p>
        </p:txBody>
      </p:sp>
      <p:grpSp>
        <p:nvGrpSpPr>
          <p:cNvPr id="11" name="Группа 34"/>
          <p:cNvGrpSpPr/>
          <p:nvPr/>
        </p:nvGrpSpPr>
        <p:grpSpPr>
          <a:xfrm>
            <a:off x="225857" y="1571612"/>
            <a:ext cx="8713416" cy="4429156"/>
            <a:chOff x="430584" y="1284994"/>
            <a:chExt cx="8261670" cy="4715774"/>
          </a:xfrm>
        </p:grpSpPr>
        <p:sp>
          <p:nvSpPr>
            <p:cNvPr id="7" name="Скругленный прямоугольник 6"/>
            <p:cNvSpPr/>
            <p:nvPr/>
          </p:nvSpPr>
          <p:spPr>
            <a:xfrm>
              <a:off x="571472" y="1571612"/>
              <a:ext cx="8001056" cy="4357718"/>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571472" y="1284994"/>
              <a:ext cx="8008950" cy="150019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28287" y="178219"/>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430584" y="1453874"/>
              <a:ext cx="8261670" cy="4546894"/>
            </a:xfrm>
            <a:prstGeom prst="roundRect">
              <a:avLst>
                <a:gd name="adj" fmla="val 2699"/>
              </a:avLst>
            </a:prstGeom>
            <a:gradFill>
              <a:gsLst>
                <a:gs pos="0">
                  <a:schemeClr val="bg1">
                    <a:alpha val="3000"/>
                  </a:schemeClr>
                </a:gs>
                <a:gs pos="50000">
                  <a:schemeClr val="bg1">
                    <a:alpha val="10000"/>
                  </a:schemeClr>
                </a:gs>
                <a:gs pos="100000">
                  <a:schemeClr val="bg1">
                    <a:lumMod val="95000"/>
                    <a:alpha val="3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a:bodyPr>
            <a:lstStyle/>
            <a:p>
              <a:pPr>
                <a:spcBef>
                  <a:spcPct val="0"/>
                </a:spcBef>
              </a:pPr>
              <a:endParaRPr lang="ru-RU" sz="2000" dirty="0" smtClean="0">
                <a:solidFill>
                  <a:schemeClr val="tx2">
                    <a:lumMod val="75000"/>
                  </a:schemeClr>
                </a:solidFill>
              </a:endParaRPr>
            </a:p>
          </p:txBody>
        </p:sp>
      </p:grpSp>
      <p:sp>
        <p:nvSpPr>
          <p:cNvPr id="21" name="Содержимое 20"/>
          <p:cNvSpPr>
            <a:spLocks noGrp="1"/>
          </p:cNvSpPr>
          <p:nvPr>
            <p:ph idx="1"/>
          </p:nvPr>
        </p:nvSpPr>
        <p:spPr>
          <a:xfrm>
            <a:off x="357158" y="2071678"/>
            <a:ext cx="8429684" cy="3857652"/>
          </a:xfrm>
          <a:prstGeom prst="rect">
            <a:avLst/>
          </a:prstGeom>
          <a:noFill/>
          <a:ln w="28575">
            <a:noFill/>
          </a:ln>
          <a:scene3d>
            <a:camera prst="orthographicFront"/>
            <a:lightRig rig="threePt" dir="t"/>
          </a:scene3d>
          <a:sp3d>
            <a:bevelT w="184150" h="38100"/>
          </a:sp3d>
        </p:spPr>
        <p:txBody>
          <a:bodyPr vert="horz" lIns="91440" tIns="45720" rIns="91440" bIns="45720" rtlCol="0" anchor="t" anchorCtr="0">
            <a:normAutofit fontScale="85000" lnSpcReduction="10000"/>
          </a:bodyPr>
          <a:lstStyle/>
          <a:p>
            <a:pPr marL="0" indent="0" algn="just">
              <a:lnSpc>
                <a:spcPct val="150000"/>
              </a:lnSpc>
              <a:spcBef>
                <a:spcPct val="0"/>
              </a:spcBef>
              <a:buNone/>
            </a:pPr>
            <a:r>
              <a:rPr lang="ru-RU" b="1" dirty="0" smtClean="0">
                <a:ln w="12700">
                  <a:noFill/>
                </a:ln>
                <a:effectLst>
                  <a:outerShdw blurRad="114300" dist="114300" dir="5400000" algn="t" rotWithShape="0">
                    <a:prstClr val="black">
                      <a:alpha val="40000"/>
                    </a:prstClr>
                  </a:outerShdw>
                </a:effectLst>
                <a:latin typeface="+mj-lt"/>
                <a:ea typeface="+mj-ea"/>
                <a:cs typeface="+mj-cs"/>
              </a:rPr>
              <a:t>СВЯЗАНЫ С :</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монотонностью труда,</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недоброжелательными отношениями в коллективе,</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болезнями, утомляемостью, нервным напряжением,</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стрессовыми ситуациями,</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ослаблением самоконтроля</a:t>
            </a:r>
          </a:p>
        </p:txBody>
      </p:sp>
      <p:pic>
        <p:nvPicPr>
          <p:cNvPr id="3074" name="Picture 2" descr="http://ext.err.ee/images/c76439c8-450b-43d4-b906-69ddfa3d1560/52250_5.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929322" y="4714884"/>
            <a:ext cx="1904992" cy="107155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9"/>
          <p:cNvGrpSpPr/>
          <p:nvPr/>
        </p:nvGrpSpPr>
        <p:grpSpPr>
          <a:xfrm>
            <a:off x="0" y="6142321"/>
            <a:ext cx="9144000" cy="715679"/>
            <a:chOff x="0" y="6142321"/>
            <a:chExt cx="9144000" cy="715679"/>
          </a:xfrm>
        </p:grpSpPr>
        <p:sp>
          <p:nvSpPr>
            <p:cNvPr id="41" name="Скругленный прямоугольник 40"/>
            <p:cNvSpPr/>
            <p:nvPr/>
          </p:nvSpPr>
          <p:spPr>
            <a:xfrm>
              <a:off x="142844" y="6235864"/>
              <a:ext cx="8858312" cy="5000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45"/>
            <p:cNvGrpSpPr/>
            <p:nvPr/>
          </p:nvGrpSpPr>
          <p:grpSpPr>
            <a:xfrm>
              <a:off x="0" y="6142321"/>
              <a:ext cx="9144000" cy="715679"/>
              <a:chOff x="0" y="6142321"/>
              <a:chExt cx="9144000" cy="715679"/>
            </a:xfrm>
          </p:grpSpPr>
          <p:sp>
            <p:nvSpPr>
              <p:cNvPr id="43" name="Прямоугольник 42"/>
              <p:cNvSpPr/>
              <p:nvPr/>
            </p:nvSpPr>
            <p:spPr>
              <a:xfrm>
                <a:off x="0" y="6143644"/>
                <a:ext cx="9144000" cy="714356"/>
              </a:xfrm>
              <a:prstGeom prst="rect">
                <a:avLst/>
              </a:prstGeom>
              <a:gradFill flip="none" rotWithShape="1">
                <a:gsLst>
                  <a:gs pos="0">
                    <a:schemeClr val="bg1">
                      <a:alpha val="13000"/>
                    </a:schemeClr>
                  </a:gs>
                  <a:gs pos="68000">
                    <a:schemeClr val="bg1">
                      <a:alpha val="13000"/>
                    </a:schemeClr>
                  </a:gs>
                  <a:gs pos="100000">
                    <a:schemeClr val="tx1">
                      <a:alpha val="29000"/>
                    </a:schemeClr>
                  </a:gs>
                </a:gsLst>
                <a:lin ang="5400000" scaled="1"/>
                <a:tileRect/>
              </a:gradFill>
              <a:ln>
                <a:noFill/>
              </a:ln>
              <a:scene3d>
                <a:camera prst="orthographicFront"/>
                <a:lightRig rig="threePt" dir="t"/>
              </a:scene3d>
              <a:sp3d>
                <a:bevelT w="889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олилиния 43"/>
              <p:cNvSpPr/>
              <p:nvPr/>
            </p:nvSpPr>
            <p:spPr>
              <a:xfrm>
                <a:off x="142844" y="6142321"/>
                <a:ext cx="8858312" cy="450733"/>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4" name="Группа 21"/>
          <p:cNvGrpSpPr/>
          <p:nvPr/>
        </p:nvGrpSpPr>
        <p:grpSpPr>
          <a:xfrm>
            <a:off x="8467320" y="6246255"/>
            <a:ext cx="500066" cy="500066"/>
            <a:chOff x="6500826" y="5643578"/>
            <a:chExt cx="500066" cy="500066"/>
          </a:xfrm>
        </p:grpSpPr>
        <p:sp>
          <p:nvSpPr>
            <p:cNvPr id="23" name="Пятиугольник 22"/>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42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ятиугольник 23">
              <a:hlinkClick r:id="" action="ppaction://hlinkshowjump?jump=next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42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26"/>
          <p:cNvGrpSpPr/>
          <p:nvPr/>
        </p:nvGrpSpPr>
        <p:grpSpPr>
          <a:xfrm rot="10800000">
            <a:off x="7895816" y="6246255"/>
            <a:ext cx="500066" cy="500066"/>
            <a:chOff x="6500826" y="5643578"/>
            <a:chExt cx="500066" cy="500066"/>
          </a:xfrm>
        </p:grpSpPr>
        <p:sp>
          <p:nvSpPr>
            <p:cNvPr id="28" name="Пятиугольник 27"/>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90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ятиугольник 32">
              <a:hlinkClick r:id="" action="ppaction://hlinkshowjump?jump=previous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36"/>
          <p:cNvGrpSpPr/>
          <p:nvPr/>
        </p:nvGrpSpPr>
        <p:grpSpPr>
          <a:xfrm rot="2664264">
            <a:off x="123311" y="6183449"/>
            <a:ext cx="612000" cy="612000"/>
            <a:chOff x="714348" y="5857892"/>
            <a:chExt cx="720000" cy="720000"/>
          </a:xfrm>
        </p:grpSpPr>
        <p:sp>
          <p:nvSpPr>
            <p:cNvPr id="38" name="Счетверенная стрелка 37">
              <a:hlinkClick r:id="" action="ppaction://hlinkshowjump?jump=endshow"/>
            </p:cNvPr>
            <p:cNvSpPr/>
            <p:nvPr/>
          </p:nvSpPr>
          <p:spPr>
            <a:xfrm>
              <a:off x="807764" y="5943619"/>
              <a:ext cx="540000" cy="540000"/>
            </a:xfrm>
            <a:prstGeom prst="quadArrow">
              <a:avLst>
                <a:gd name="adj1" fmla="val 24636"/>
                <a:gd name="adj2" fmla="val 7908"/>
                <a:gd name="adj3" fmla="val 13218"/>
              </a:avLst>
            </a:prstGeom>
            <a:gradFill flip="none" rotWithShape="1">
              <a:gsLst>
                <a:gs pos="57000">
                  <a:srgbClr val="C00000"/>
                </a:gs>
                <a:gs pos="100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четверенная стрелка 38">
              <a:hlinkClick r:id="" action="ppaction://hlinkshowjump?jump=endshow"/>
            </p:cNvPr>
            <p:cNvSpPr/>
            <p:nvPr/>
          </p:nvSpPr>
          <p:spPr>
            <a:xfrm>
              <a:off x="714348" y="5857892"/>
              <a:ext cx="720000" cy="720000"/>
            </a:xfrm>
            <a:prstGeom prst="quadArrow">
              <a:avLst>
                <a:gd name="adj1" fmla="val 24636"/>
                <a:gd name="adj2" fmla="val 12318"/>
                <a:gd name="adj3" fmla="val 15864"/>
              </a:avLst>
            </a:prstGeom>
            <a:solidFill>
              <a:srgbClr val="FF000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25"/>
          <p:cNvGrpSpPr/>
          <p:nvPr/>
        </p:nvGrpSpPr>
        <p:grpSpPr>
          <a:xfrm>
            <a:off x="428596" y="0"/>
            <a:ext cx="8215370" cy="1785926"/>
            <a:chOff x="714348" y="1000108"/>
            <a:chExt cx="7715304" cy="1500198"/>
          </a:xfrm>
        </p:grpSpPr>
        <p:grpSp>
          <p:nvGrpSpPr>
            <p:cNvPr id="10" name="Группа 8"/>
            <p:cNvGrpSpPr/>
            <p:nvPr/>
          </p:nvGrpSpPr>
          <p:grpSpPr>
            <a:xfrm>
              <a:off x="857224" y="1000108"/>
              <a:ext cx="7429552" cy="1387196"/>
              <a:chOff x="857224" y="2113242"/>
              <a:chExt cx="7429552" cy="1387196"/>
            </a:xfrm>
          </p:grpSpPr>
          <p:sp>
            <p:nvSpPr>
              <p:cNvPr id="31" name="Скругленный прямоугольник 30"/>
              <p:cNvSpPr/>
              <p:nvPr/>
            </p:nvSpPr>
            <p:spPr>
              <a:xfrm>
                <a:off x="857224" y="2285992"/>
                <a:ext cx="7429552" cy="1214446"/>
              </a:xfrm>
              <a:prstGeom prst="roundRect">
                <a:avLst>
                  <a:gd name="adj" fmla="val 8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лилиния 31"/>
              <p:cNvSpPr/>
              <p:nvPr/>
            </p:nvSpPr>
            <p:spPr>
              <a:xfrm>
                <a:off x="857224" y="2113242"/>
                <a:ext cx="7429552" cy="90011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0" name="Скругленный прямоугольник 29"/>
            <p:cNvSpPr/>
            <p:nvPr/>
          </p:nvSpPr>
          <p:spPr>
            <a:xfrm>
              <a:off x="714348" y="1071546"/>
              <a:ext cx="7715304" cy="1428760"/>
            </a:xfrm>
            <a:prstGeom prst="roundRect">
              <a:avLst/>
            </a:prstGeom>
            <a:gradFill>
              <a:gsLst>
                <a:gs pos="0">
                  <a:schemeClr val="bg1">
                    <a:alpha val="0"/>
                  </a:schemeClr>
                </a:gs>
                <a:gs pos="50000">
                  <a:schemeClr val="bg1">
                    <a:alpha val="25000"/>
                  </a:schemeClr>
                </a:gs>
                <a:gs pos="100000">
                  <a:schemeClr val="bg1">
                    <a:lumMod val="95000"/>
                    <a:alpha val="59000"/>
                  </a:schemeClr>
                </a:gs>
              </a:gsLst>
              <a:lin ang="5400000" scaled="0"/>
            </a:gradFill>
            <a:ln w="28575">
              <a:noFill/>
            </a:ln>
            <a:scene3d>
              <a:camera prst="orthographicFront"/>
              <a:lightRig rig="threePt" dir="t"/>
            </a:scene3d>
            <a:sp3d>
              <a:bevelT w="184150" h="38100"/>
            </a:sp3d>
          </p:spPr>
          <p:txBody>
            <a:bodyPr vert="horz" lIns="91440" tIns="45720" rIns="91440" bIns="45720" rtlCol="0" anchor="ctr">
              <a:normAutofit/>
            </a:bodyPr>
            <a:lstStyle/>
            <a:p>
              <a:pPr algn="ctr">
                <a:spcBef>
                  <a:spcPct val="0"/>
                </a:spcBef>
              </a:pPr>
              <a:endParaRPr lang="ru-RU" sz="6000" b="1" dirty="0" smtClean="0">
                <a:ln w="18000">
                  <a:solidFill>
                    <a:schemeClr val="bg1"/>
                  </a:solidFill>
                  <a:prstDash val="solid"/>
                  <a:miter lim="800000"/>
                </a:ln>
                <a:noFill/>
                <a:effectLst>
                  <a:outerShdw blurRad="76200" dist="88900" dir="4380000" algn="tl">
                    <a:srgbClr val="000000">
                      <a:alpha val="65000"/>
                    </a:srgbClr>
                  </a:outerShdw>
                </a:effectLst>
                <a:latin typeface="+mj-lt"/>
                <a:ea typeface="+mj-ea"/>
                <a:cs typeface="+mj-cs"/>
              </a:endParaRPr>
            </a:p>
          </p:txBody>
        </p:sp>
      </p:grpSp>
      <p:sp>
        <p:nvSpPr>
          <p:cNvPr id="25" name="Заголовок 24"/>
          <p:cNvSpPr>
            <a:spLocks noGrp="1"/>
          </p:cNvSpPr>
          <p:nvPr>
            <p:ph type="title"/>
          </p:nvPr>
        </p:nvSpPr>
        <p:spPr>
          <a:xfrm>
            <a:off x="428596" y="142852"/>
            <a:ext cx="8229600" cy="1428760"/>
          </a:xfrm>
          <a:noFill/>
          <a:ln w="28575">
            <a:noFill/>
          </a:ln>
          <a:scene3d>
            <a:camera prst="orthographicFront"/>
            <a:lightRig rig="threePt" dir="t"/>
          </a:scene3d>
          <a:sp3d>
            <a:bevelT w="184150" h="38100"/>
          </a:sp3d>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5. </a:t>
            </a:r>
            <a:r>
              <a:rPr lang="ru-RU" sz="4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Экономические причины</a:t>
            </a:r>
            <a:endParaRPr lang="ru-RU" sz="6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endParaRPr>
          </a:p>
        </p:txBody>
      </p:sp>
      <p:grpSp>
        <p:nvGrpSpPr>
          <p:cNvPr id="11" name="Группа 34"/>
          <p:cNvGrpSpPr/>
          <p:nvPr/>
        </p:nvGrpSpPr>
        <p:grpSpPr>
          <a:xfrm>
            <a:off x="225857" y="1571612"/>
            <a:ext cx="8713416" cy="4429156"/>
            <a:chOff x="430584" y="1284994"/>
            <a:chExt cx="8261670" cy="4715774"/>
          </a:xfrm>
        </p:grpSpPr>
        <p:sp>
          <p:nvSpPr>
            <p:cNvPr id="7" name="Скругленный прямоугольник 6"/>
            <p:cNvSpPr/>
            <p:nvPr/>
          </p:nvSpPr>
          <p:spPr>
            <a:xfrm>
              <a:off x="571472" y="1571612"/>
              <a:ext cx="8001056" cy="4357718"/>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571472" y="1284994"/>
              <a:ext cx="8008950" cy="150019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28287" y="178219"/>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430584" y="1453874"/>
              <a:ext cx="8261670" cy="4546894"/>
            </a:xfrm>
            <a:prstGeom prst="roundRect">
              <a:avLst>
                <a:gd name="adj" fmla="val 2699"/>
              </a:avLst>
            </a:prstGeom>
            <a:gradFill>
              <a:gsLst>
                <a:gs pos="0">
                  <a:schemeClr val="bg1">
                    <a:alpha val="3000"/>
                  </a:schemeClr>
                </a:gs>
                <a:gs pos="50000">
                  <a:schemeClr val="bg1">
                    <a:alpha val="10000"/>
                  </a:schemeClr>
                </a:gs>
                <a:gs pos="100000">
                  <a:schemeClr val="bg1">
                    <a:lumMod val="95000"/>
                    <a:alpha val="3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a:bodyPr>
            <a:lstStyle/>
            <a:p>
              <a:pPr>
                <a:spcBef>
                  <a:spcPct val="0"/>
                </a:spcBef>
              </a:pPr>
              <a:endParaRPr lang="ru-RU" sz="2000" dirty="0" smtClean="0">
                <a:solidFill>
                  <a:schemeClr val="tx2">
                    <a:lumMod val="75000"/>
                  </a:schemeClr>
                </a:solidFill>
              </a:endParaRPr>
            </a:p>
          </p:txBody>
        </p:sp>
      </p:grpSp>
      <p:sp>
        <p:nvSpPr>
          <p:cNvPr id="21" name="Содержимое 20"/>
          <p:cNvSpPr>
            <a:spLocks noGrp="1"/>
          </p:cNvSpPr>
          <p:nvPr>
            <p:ph idx="1"/>
          </p:nvPr>
        </p:nvSpPr>
        <p:spPr>
          <a:xfrm>
            <a:off x="357158" y="2500306"/>
            <a:ext cx="8429684" cy="3429024"/>
          </a:xfrm>
          <a:prstGeom prst="rect">
            <a:avLst/>
          </a:prstGeom>
          <a:noFill/>
          <a:ln w="28575">
            <a:noFill/>
          </a:ln>
          <a:scene3d>
            <a:camera prst="orthographicFront"/>
            <a:lightRig rig="threePt" dir="t"/>
          </a:scene3d>
          <a:sp3d>
            <a:bevelT w="184150" h="38100"/>
          </a:sp3d>
        </p:spPr>
        <p:txBody>
          <a:bodyPr vert="horz" lIns="91440" tIns="45720" rIns="91440" bIns="45720" rtlCol="0" anchor="t" anchorCtr="0">
            <a:normAutofit/>
          </a:bodyPr>
          <a:lstStyle/>
          <a:p>
            <a:pPr marL="0" indent="0" algn="just">
              <a:lnSpc>
                <a:spcPct val="150000"/>
              </a:lnSpc>
              <a:spcBef>
                <a:spcPct val="0"/>
              </a:spcBef>
              <a:buNone/>
            </a:pPr>
            <a:r>
              <a:rPr lang="ru-RU" b="1" dirty="0" smtClean="0">
                <a:ln w="12700">
                  <a:noFill/>
                </a:ln>
                <a:effectLst>
                  <a:outerShdw blurRad="114300" dist="114300" dir="5400000" algn="t" rotWithShape="0">
                    <a:prstClr val="black">
                      <a:alpha val="40000"/>
                    </a:prstClr>
                  </a:outerShdw>
                </a:effectLst>
                <a:latin typeface="+mj-lt"/>
                <a:ea typeface="+mj-ea"/>
                <a:cs typeface="+mj-cs"/>
              </a:rPr>
              <a:t>ВКЛЮЧАЮТ:</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стремление к сверхурочным работам,</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нарушение сроков выдачи зарплаты,</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недостатки в жилищных условиях</a:t>
            </a:r>
          </a:p>
        </p:txBody>
      </p:sp>
      <p:pic>
        <p:nvPicPr>
          <p:cNvPr id="2050" name="Picture 2" descr="http://xn-----8kcagbbiafgdc5b5at4bhadc7adje3ag.xn--p1ai/upload/iblock/7e7/7e7c9e862a4b913ab5b877fa4476ee7a.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43702" y="4143380"/>
            <a:ext cx="2177680" cy="166686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9"/>
          <p:cNvGrpSpPr/>
          <p:nvPr/>
        </p:nvGrpSpPr>
        <p:grpSpPr>
          <a:xfrm>
            <a:off x="0" y="6142321"/>
            <a:ext cx="9144000" cy="715679"/>
            <a:chOff x="0" y="6142321"/>
            <a:chExt cx="9144000" cy="715679"/>
          </a:xfrm>
        </p:grpSpPr>
        <p:sp>
          <p:nvSpPr>
            <p:cNvPr id="41" name="Скругленный прямоугольник 40"/>
            <p:cNvSpPr/>
            <p:nvPr/>
          </p:nvSpPr>
          <p:spPr>
            <a:xfrm>
              <a:off x="142844" y="6235864"/>
              <a:ext cx="8858312" cy="5000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45"/>
            <p:cNvGrpSpPr/>
            <p:nvPr/>
          </p:nvGrpSpPr>
          <p:grpSpPr>
            <a:xfrm>
              <a:off x="0" y="6142321"/>
              <a:ext cx="9144000" cy="715679"/>
              <a:chOff x="0" y="6142321"/>
              <a:chExt cx="9144000" cy="715679"/>
            </a:xfrm>
          </p:grpSpPr>
          <p:sp>
            <p:nvSpPr>
              <p:cNvPr id="43" name="Прямоугольник 42"/>
              <p:cNvSpPr/>
              <p:nvPr/>
            </p:nvSpPr>
            <p:spPr>
              <a:xfrm>
                <a:off x="0" y="6143644"/>
                <a:ext cx="9144000" cy="714356"/>
              </a:xfrm>
              <a:prstGeom prst="rect">
                <a:avLst/>
              </a:prstGeom>
              <a:gradFill flip="none" rotWithShape="1">
                <a:gsLst>
                  <a:gs pos="0">
                    <a:schemeClr val="bg1">
                      <a:alpha val="13000"/>
                    </a:schemeClr>
                  </a:gs>
                  <a:gs pos="68000">
                    <a:schemeClr val="bg1">
                      <a:alpha val="13000"/>
                    </a:schemeClr>
                  </a:gs>
                  <a:gs pos="100000">
                    <a:schemeClr val="tx1">
                      <a:alpha val="29000"/>
                    </a:schemeClr>
                  </a:gs>
                </a:gsLst>
                <a:lin ang="5400000" scaled="1"/>
                <a:tileRect/>
              </a:gradFill>
              <a:ln>
                <a:noFill/>
              </a:ln>
              <a:scene3d>
                <a:camera prst="orthographicFront"/>
                <a:lightRig rig="threePt" dir="t"/>
              </a:scene3d>
              <a:sp3d>
                <a:bevelT w="889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олилиния 43"/>
              <p:cNvSpPr/>
              <p:nvPr/>
            </p:nvSpPr>
            <p:spPr>
              <a:xfrm>
                <a:off x="142844" y="6142321"/>
                <a:ext cx="8858312" cy="450733"/>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4" name="Группа 21"/>
          <p:cNvGrpSpPr/>
          <p:nvPr/>
        </p:nvGrpSpPr>
        <p:grpSpPr>
          <a:xfrm>
            <a:off x="8467320" y="6246255"/>
            <a:ext cx="500066" cy="500066"/>
            <a:chOff x="6500826" y="5643578"/>
            <a:chExt cx="500066" cy="500066"/>
          </a:xfrm>
        </p:grpSpPr>
        <p:sp>
          <p:nvSpPr>
            <p:cNvPr id="23" name="Пятиугольник 22"/>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42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ятиугольник 23">
              <a:hlinkClick r:id="" action="ppaction://hlinkshowjump?jump=next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42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26"/>
          <p:cNvGrpSpPr/>
          <p:nvPr/>
        </p:nvGrpSpPr>
        <p:grpSpPr>
          <a:xfrm rot="10800000">
            <a:off x="7895816" y="6246255"/>
            <a:ext cx="500066" cy="500066"/>
            <a:chOff x="6500826" y="5643578"/>
            <a:chExt cx="500066" cy="500066"/>
          </a:xfrm>
        </p:grpSpPr>
        <p:sp>
          <p:nvSpPr>
            <p:cNvPr id="28" name="Пятиугольник 27"/>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90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ятиугольник 32">
              <a:hlinkClick r:id="" action="ppaction://hlinkshowjump?jump=previous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36"/>
          <p:cNvGrpSpPr/>
          <p:nvPr/>
        </p:nvGrpSpPr>
        <p:grpSpPr>
          <a:xfrm rot="2664264">
            <a:off x="123311" y="6183449"/>
            <a:ext cx="612000" cy="612000"/>
            <a:chOff x="714348" y="5857892"/>
            <a:chExt cx="720000" cy="720000"/>
          </a:xfrm>
        </p:grpSpPr>
        <p:sp>
          <p:nvSpPr>
            <p:cNvPr id="38" name="Счетверенная стрелка 37">
              <a:hlinkClick r:id="" action="ppaction://hlinkshowjump?jump=endshow"/>
            </p:cNvPr>
            <p:cNvSpPr/>
            <p:nvPr/>
          </p:nvSpPr>
          <p:spPr>
            <a:xfrm>
              <a:off x="807764" y="5943619"/>
              <a:ext cx="540000" cy="540000"/>
            </a:xfrm>
            <a:prstGeom prst="quadArrow">
              <a:avLst>
                <a:gd name="adj1" fmla="val 24636"/>
                <a:gd name="adj2" fmla="val 7908"/>
                <a:gd name="adj3" fmla="val 13218"/>
              </a:avLst>
            </a:prstGeom>
            <a:gradFill flip="none" rotWithShape="1">
              <a:gsLst>
                <a:gs pos="57000">
                  <a:srgbClr val="C00000"/>
                </a:gs>
                <a:gs pos="100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Счетверенная стрелка 38">
              <a:hlinkClick r:id="" action="ppaction://hlinkshowjump?jump=endshow"/>
            </p:cNvPr>
            <p:cNvSpPr/>
            <p:nvPr/>
          </p:nvSpPr>
          <p:spPr>
            <a:xfrm>
              <a:off x="714348" y="5857892"/>
              <a:ext cx="720000" cy="720000"/>
            </a:xfrm>
            <a:prstGeom prst="quadArrow">
              <a:avLst>
                <a:gd name="adj1" fmla="val 24636"/>
                <a:gd name="adj2" fmla="val 12318"/>
                <a:gd name="adj3" fmla="val 15864"/>
              </a:avLst>
            </a:prstGeom>
            <a:solidFill>
              <a:srgbClr val="FF000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25"/>
          <p:cNvGrpSpPr/>
          <p:nvPr/>
        </p:nvGrpSpPr>
        <p:grpSpPr>
          <a:xfrm>
            <a:off x="428596" y="0"/>
            <a:ext cx="8215370" cy="1785926"/>
            <a:chOff x="714348" y="1000108"/>
            <a:chExt cx="7715304" cy="1500198"/>
          </a:xfrm>
        </p:grpSpPr>
        <p:grpSp>
          <p:nvGrpSpPr>
            <p:cNvPr id="10" name="Группа 8"/>
            <p:cNvGrpSpPr/>
            <p:nvPr/>
          </p:nvGrpSpPr>
          <p:grpSpPr>
            <a:xfrm>
              <a:off x="857224" y="1000108"/>
              <a:ext cx="7429552" cy="1387196"/>
              <a:chOff x="857224" y="2113242"/>
              <a:chExt cx="7429552" cy="1387196"/>
            </a:xfrm>
          </p:grpSpPr>
          <p:sp>
            <p:nvSpPr>
              <p:cNvPr id="31" name="Скругленный прямоугольник 30"/>
              <p:cNvSpPr/>
              <p:nvPr/>
            </p:nvSpPr>
            <p:spPr>
              <a:xfrm>
                <a:off x="857224" y="2285992"/>
                <a:ext cx="7429552" cy="1214446"/>
              </a:xfrm>
              <a:prstGeom prst="roundRect">
                <a:avLst>
                  <a:gd name="adj" fmla="val 8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Полилиния 31"/>
              <p:cNvSpPr/>
              <p:nvPr/>
            </p:nvSpPr>
            <p:spPr>
              <a:xfrm>
                <a:off x="857224" y="2113242"/>
                <a:ext cx="7429552" cy="90011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0" name="Скругленный прямоугольник 29"/>
            <p:cNvSpPr/>
            <p:nvPr/>
          </p:nvSpPr>
          <p:spPr>
            <a:xfrm>
              <a:off x="714348" y="1071546"/>
              <a:ext cx="7715304" cy="1428760"/>
            </a:xfrm>
            <a:prstGeom prst="roundRect">
              <a:avLst/>
            </a:prstGeom>
            <a:gradFill>
              <a:gsLst>
                <a:gs pos="0">
                  <a:schemeClr val="bg1">
                    <a:alpha val="0"/>
                  </a:schemeClr>
                </a:gs>
                <a:gs pos="50000">
                  <a:schemeClr val="bg1">
                    <a:alpha val="25000"/>
                  </a:schemeClr>
                </a:gs>
                <a:gs pos="100000">
                  <a:schemeClr val="bg1">
                    <a:lumMod val="95000"/>
                    <a:alpha val="59000"/>
                  </a:schemeClr>
                </a:gs>
              </a:gsLst>
              <a:lin ang="5400000" scaled="0"/>
            </a:gradFill>
            <a:ln w="28575">
              <a:noFill/>
            </a:ln>
            <a:scene3d>
              <a:camera prst="orthographicFront"/>
              <a:lightRig rig="threePt" dir="t"/>
            </a:scene3d>
            <a:sp3d>
              <a:bevelT w="184150" h="38100"/>
            </a:sp3d>
          </p:spPr>
          <p:txBody>
            <a:bodyPr vert="horz" lIns="91440" tIns="45720" rIns="91440" bIns="45720" rtlCol="0" anchor="ctr">
              <a:normAutofit/>
            </a:bodyPr>
            <a:lstStyle/>
            <a:p>
              <a:pPr algn="ctr">
                <a:spcBef>
                  <a:spcPct val="0"/>
                </a:spcBef>
              </a:pPr>
              <a:endParaRPr lang="ru-RU" sz="6000" b="1" dirty="0" smtClean="0">
                <a:ln w="18000">
                  <a:solidFill>
                    <a:schemeClr val="bg1"/>
                  </a:solidFill>
                  <a:prstDash val="solid"/>
                  <a:miter lim="800000"/>
                </a:ln>
                <a:noFill/>
                <a:effectLst>
                  <a:outerShdw blurRad="76200" dist="88900" dir="4380000" algn="tl">
                    <a:srgbClr val="000000">
                      <a:alpha val="65000"/>
                    </a:srgbClr>
                  </a:outerShdw>
                </a:effectLst>
                <a:latin typeface="+mj-lt"/>
                <a:ea typeface="+mj-ea"/>
                <a:cs typeface="+mj-cs"/>
              </a:endParaRPr>
            </a:p>
          </p:txBody>
        </p:sp>
      </p:grpSp>
      <p:sp>
        <p:nvSpPr>
          <p:cNvPr id="25" name="Заголовок 24"/>
          <p:cNvSpPr>
            <a:spLocks noGrp="1"/>
          </p:cNvSpPr>
          <p:nvPr>
            <p:ph type="title"/>
          </p:nvPr>
        </p:nvSpPr>
        <p:spPr>
          <a:xfrm>
            <a:off x="428596" y="142852"/>
            <a:ext cx="8229600" cy="1428760"/>
          </a:xfrm>
          <a:noFill/>
          <a:ln w="28575">
            <a:noFill/>
          </a:ln>
          <a:scene3d>
            <a:camera prst="orthographicFront"/>
            <a:lightRig rig="threePt" dir="t"/>
          </a:scene3d>
          <a:sp3d>
            <a:bevelT w="184150" h="38100"/>
          </a:sp3d>
        </p:spPr>
        <p:txBody>
          <a:bodyPr vert="horz" lIns="91440" tIns="45720" rIns="91440" bIns="45720" rtlCol="0" anchor="ct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6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6. </a:t>
            </a:r>
            <a:r>
              <a:rPr lang="ru-RU" sz="4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rPr>
              <a:t>Субъективные причины</a:t>
            </a:r>
            <a:endParaRPr lang="ru-RU" sz="6000" b="1" spc="50" dirty="0" smtClean="0">
              <a:ln w="11430">
                <a:solidFill>
                  <a:schemeClr val="tx1">
                    <a:lumMod val="75000"/>
                    <a:lumOff val="25000"/>
                  </a:schemeClr>
                </a:solidFill>
              </a:ln>
              <a:solidFill>
                <a:srgbClr val="A50021"/>
              </a:solidFill>
              <a:effectLst>
                <a:outerShdw blurRad="76200" dist="50800" dir="5400000" algn="tl" rotWithShape="0">
                  <a:srgbClr val="000000">
                    <a:alpha val="65000"/>
                  </a:srgbClr>
                </a:outerShdw>
              </a:effectLst>
            </a:endParaRPr>
          </a:p>
        </p:txBody>
      </p:sp>
      <p:grpSp>
        <p:nvGrpSpPr>
          <p:cNvPr id="11" name="Группа 34"/>
          <p:cNvGrpSpPr/>
          <p:nvPr/>
        </p:nvGrpSpPr>
        <p:grpSpPr>
          <a:xfrm>
            <a:off x="225857" y="1571612"/>
            <a:ext cx="8713416" cy="4429156"/>
            <a:chOff x="430584" y="1284994"/>
            <a:chExt cx="8261670" cy="4715774"/>
          </a:xfrm>
        </p:grpSpPr>
        <p:sp>
          <p:nvSpPr>
            <p:cNvPr id="7" name="Скругленный прямоугольник 6"/>
            <p:cNvSpPr/>
            <p:nvPr/>
          </p:nvSpPr>
          <p:spPr>
            <a:xfrm>
              <a:off x="571472" y="1571612"/>
              <a:ext cx="8001056" cy="4357718"/>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571472" y="1284994"/>
              <a:ext cx="8008950" cy="150019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28287" y="178219"/>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кругленный прямоугольник 33"/>
            <p:cNvSpPr/>
            <p:nvPr/>
          </p:nvSpPr>
          <p:spPr>
            <a:xfrm>
              <a:off x="430584" y="1453874"/>
              <a:ext cx="8261670" cy="4546894"/>
            </a:xfrm>
            <a:prstGeom prst="roundRect">
              <a:avLst>
                <a:gd name="adj" fmla="val 2699"/>
              </a:avLst>
            </a:prstGeom>
            <a:gradFill>
              <a:gsLst>
                <a:gs pos="0">
                  <a:schemeClr val="bg1">
                    <a:alpha val="3000"/>
                  </a:schemeClr>
                </a:gs>
                <a:gs pos="50000">
                  <a:schemeClr val="bg1">
                    <a:alpha val="10000"/>
                  </a:schemeClr>
                </a:gs>
                <a:gs pos="100000">
                  <a:schemeClr val="bg1">
                    <a:lumMod val="95000"/>
                    <a:alpha val="3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a:bodyPr>
            <a:lstStyle/>
            <a:p>
              <a:pPr>
                <a:spcBef>
                  <a:spcPct val="0"/>
                </a:spcBef>
              </a:pPr>
              <a:endParaRPr lang="ru-RU" sz="2000" dirty="0" smtClean="0">
                <a:solidFill>
                  <a:schemeClr val="tx2">
                    <a:lumMod val="75000"/>
                  </a:schemeClr>
                </a:solidFill>
              </a:endParaRPr>
            </a:p>
          </p:txBody>
        </p:sp>
      </p:grpSp>
      <p:sp>
        <p:nvSpPr>
          <p:cNvPr id="21" name="Содержимое 20"/>
          <p:cNvSpPr>
            <a:spLocks noGrp="1"/>
          </p:cNvSpPr>
          <p:nvPr>
            <p:ph idx="1"/>
          </p:nvPr>
        </p:nvSpPr>
        <p:spPr>
          <a:xfrm>
            <a:off x="285720" y="2000240"/>
            <a:ext cx="8429684" cy="3357586"/>
          </a:xfrm>
          <a:prstGeom prst="rect">
            <a:avLst/>
          </a:prstGeom>
          <a:noFill/>
          <a:ln w="28575">
            <a:noFill/>
          </a:ln>
          <a:scene3d>
            <a:camera prst="orthographicFront"/>
            <a:lightRig rig="threePt" dir="t"/>
          </a:scene3d>
          <a:sp3d>
            <a:bevelT w="184150" h="38100"/>
          </a:sp3d>
        </p:spPr>
        <p:txBody>
          <a:bodyPr vert="horz" lIns="91440" tIns="45720" rIns="91440" bIns="45720" rtlCol="0" anchor="t" anchorCtr="0">
            <a:normAutofit fontScale="92500"/>
          </a:bodyPr>
          <a:lstStyle/>
          <a:p>
            <a:pPr marL="0" indent="0" algn="just">
              <a:lnSpc>
                <a:spcPct val="150000"/>
              </a:lnSpc>
              <a:spcBef>
                <a:spcPct val="0"/>
              </a:spcBef>
              <a:buNone/>
            </a:pPr>
            <a:r>
              <a:rPr lang="ru-RU" b="1" dirty="0" smtClean="0">
                <a:ln w="12700">
                  <a:noFill/>
                </a:ln>
                <a:effectLst>
                  <a:outerShdw blurRad="114300" dist="114300" dir="5400000" algn="t" rotWithShape="0">
                    <a:prstClr val="black">
                      <a:alpha val="40000"/>
                    </a:prstClr>
                  </a:outerShdw>
                </a:effectLst>
                <a:latin typeface="+mj-lt"/>
                <a:ea typeface="+mj-ea"/>
                <a:cs typeface="+mj-cs"/>
              </a:rPr>
              <a:t>ЭТО :</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личная недисциплинированность  работника,</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невыполнение инструкций по ОТ,</a:t>
            </a:r>
          </a:p>
          <a:p>
            <a:pPr marL="0" indent="0">
              <a:lnSpc>
                <a:spcPct val="150000"/>
              </a:lnSpc>
              <a:spcBef>
                <a:spcPct val="0"/>
              </a:spcBef>
              <a:buFontTx/>
              <a:buChar char="-"/>
            </a:pPr>
            <a:r>
              <a:rPr lang="ru-RU" sz="2800" b="1" dirty="0" smtClean="0">
                <a:ln w="12700">
                  <a:noFill/>
                </a:ln>
                <a:effectLst>
                  <a:outerShdw blurRad="114300" dist="114300" dir="5400000" algn="t" rotWithShape="0">
                    <a:prstClr val="black">
                      <a:alpha val="40000"/>
                    </a:prstClr>
                  </a:outerShdw>
                </a:effectLst>
                <a:latin typeface="+mj-lt"/>
                <a:ea typeface="+mj-ea"/>
                <a:cs typeface="+mj-cs"/>
              </a:rPr>
              <a:t> нахождение в состоянии алкогольного опьянения, в болезненном состоянии и т.п.</a:t>
            </a:r>
          </a:p>
        </p:txBody>
      </p:sp>
      <p:pic>
        <p:nvPicPr>
          <p:cNvPr id="1026" name="Picture 2" descr="http://img1.liveinternet.ru/images/attach/c/4/80/596/80596677_1232965988_1.jpg"/>
          <p:cNvPicPr>
            <a:picLocks noChangeAspect="1" noChangeArrowheads="1"/>
          </p:cNvPicPr>
          <p:nvPr/>
        </p:nvPicPr>
        <p:blipFill>
          <a:blip r:embed="rId2"/>
          <a:srcRect/>
          <a:stretch>
            <a:fillRect/>
          </a:stretch>
        </p:blipFill>
        <p:spPr bwMode="auto">
          <a:xfrm>
            <a:off x="7358082" y="4643446"/>
            <a:ext cx="1212255" cy="13001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Текст 22"/>
          <p:cNvSpPr txBox="1">
            <a:spLocks/>
          </p:cNvSpPr>
          <p:nvPr/>
        </p:nvSpPr>
        <p:spPr>
          <a:xfrm>
            <a:off x="3387429" y="1550830"/>
            <a:ext cx="5613728" cy="4307062"/>
          </a:xfrm>
          <a:prstGeom prst="roundRect">
            <a:avLst>
              <a:gd name="adj" fmla="val 3552"/>
            </a:avLst>
          </a:prstGeom>
          <a:gradFill>
            <a:gsLst>
              <a:gs pos="0">
                <a:schemeClr val="bg1">
                  <a:alpha val="0"/>
                </a:schemeClr>
              </a:gs>
              <a:gs pos="50000">
                <a:schemeClr val="bg1">
                  <a:alpha val="25000"/>
                </a:schemeClr>
              </a:gs>
              <a:gs pos="100000">
                <a:schemeClr val="bg1">
                  <a:lumMod val="95000"/>
                  <a:alpha val="59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fontScale="97500"/>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Скругленный прямоугольник 26"/>
          <p:cNvSpPr/>
          <p:nvPr/>
        </p:nvSpPr>
        <p:spPr>
          <a:xfrm>
            <a:off x="212984" y="1745661"/>
            <a:ext cx="3000396" cy="4040793"/>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46"/>
          <p:cNvGrpSpPr/>
          <p:nvPr/>
        </p:nvGrpSpPr>
        <p:grpSpPr>
          <a:xfrm>
            <a:off x="0" y="6142321"/>
            <a:ext cx="9144000" cy="715679"/>
            <a:chOff x="0" y="6142321"/>
            <a:chExt cx="9144000" cy="715679"/>
          </a:xfrm>
        </p:grpSpPr>
        <p:sp>
          <p:nvSpPr>
            <p:cNvPr id="35" name="Скругленный прямоугольник 34"/>
            <p:cNvSpPr/>
            <p:nvPr/>
          </p:nvSpPr>
          <p:spPr>
            <a:xfrm>
              <a:off x="142844" y="6235864"/>
              <a:ext cx="8858312" cy="5000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45"/>
            <p:cNvGrpSpPr/>
            <p:nvPr/>
          </p:nvGrpSpPr>
          <p:grpSpPr>
            <a:xfrm>
              <a:off x="0" y="6142321"/>
              <a:ext cx="9144000" cy="715679"/>
              <a:chOff x="0" y="6142321"/>
              <a:chExt cx="9144000" cy="715679"/>
            </a:xfrm>
          </p:grpSpPr>
          <p:sp>
            <p:nvSpPr>
              <p:cNvPr id="34" name="Прямоугольник 33"/>
              <p:cNvSpPr/>
              <p:nvPr/>
            </p:nvSpPr>
            <p:spPr>
              <a:xfrm>
                <a:off x="0" y="6143644"/>
                <a:ext cx="9144000" cy="714356"/>
              </a:xfrm>
              <a:prstGeom prst="rect">
                <a:avLst/>
              </a:prstGeom>
              <a:gradFill flip="none" rotWithShape="1">
                <a:gsLst>
                  <a:gs pos="0">
                    <a:schemeClr val="bg1">
                      <a:alpha val="13000"/>
                    </a:schemeClr>
                  </a:gs>
                  <a:gs pos="68000">
                    <a:schemeClr val="bg1">
                      <a:alpha val="13000"/>
                    </a:schemeClr>
                  </a:gs>
                  <a:gs pos="100000">
                    <a:schemeClr val="tx1">
                      <a:alpha val="29000"/>
                    </a:schemeClr>
                  </a:gs>
                </a:gsLst>
                <a:lin ang="5400000" scaled="1"/>
                <a:tileRect/>
              </a:gradFill>
              <a:ln>
                <a:noFill/>
              </a:ln>
              <a:scene3d>
                <a:camera prst="orthographicFront"/>
                <a:lightRig rig="threePt" dir="t"/>
              </a:scene3d>
              <a:sp3d>
                <a:bevelT w="889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олилиния 35"/>
              <p:cNvSpPr/>
              <p:nvPr/>
            </p:nvSpPr>
            <p:spPr>
              <a:xfrm>
                <a:off x="142844" y="6142321"/>
                <a:ext cx="8858312" cy="450733"/>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7" name="Скругленный прямоугольник 6"/>
          <p:cNvSpPr/>
          <p:nvPr/>
        </p:nvSpPr>
        <p:spPr>
          <a:xfrm>
            <a:off x="3439384" y="1643050"/>
            <a:ext cx="5500726" cy="4157081"/>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3438084" y="1367689"/>
            <a:ext cx="5508000" cy="1357346"/>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олилиния 23"/>
          <p:cNvSpPr/>
          <p:nvPr/>
        </p:nvSpPr>
        <p:spPr>
          <a:xfrm>
            <a:off x="212984" y="1571612"/>
            <a:ext cx="3000396" cy="857256"/>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 name="Группа 36"/>
          <p:cNvGrpSpPr/>
          <p:nvPr/>
        </p:nvGrpSpPr>
        <p:grpSpPr>
          <a:xfrm>
            <a:off x="8467320" y="6246255"/>
            <a:ext cx="500066" cy="500066"/>
            <a:chOff x="6500826" y="5643578"/>
            <a:chExt cx="500066" cy="500066"/>
          </a:xfrm>
        </p:grpSpPr>
        <p:sp>
          <p:nvSpPr>
            <p:cNvPr id="38" name="Пятиугольник 37"/>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42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ятиугольник 38">
              <a:hlinkClick r:id="" action="ppaction://hlinkshowjump?jump=next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42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39"/>
          <p:cNvGrpSpPr/>
          <p:nvPr/>
        </p:nvGrpSpPr>
        <p:grpSpPr>
          <a:xfrm rot="10800000">
            <a:off x="7895816" y="6246255"/>
            <a:ext cx="500066" cy="500066"/>
            <a:chOff x="6500826" y="5643578"/>
            <a:chExt cx="500066" cy="500066"/>
          </a:xfrm>
        </p:grpSpPr>
        <p:sp>
          <p:nvSpPr>
            <p:cNvPr id="41" name="Пятиугольник 40"/>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90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ятиугольник 41">
              <a:hlinkClick r:id="" action="ppaction://hlinkshowjump?jump=previous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42"/>
          <p:cNvGrpSpPr/>
          <p:nvPr/>
        </p:nvGrpSpPr>
        <p:grpSpPr>
          <a:xfrm rot="2664264">
            <a:off x="123311" y="6183449"/>
            <a:ext cx="612000" cy="612000"/>
            <a:chOff x="714348" y="5857892"/>
            <a:chExt cx="720000" cy="720000"/>
          </a:xfrm>
        </p:grpSpPr>
        <p:sp>
          <p:nvSpPr>
            <p:cNvPr id="44" name="Счетверенная стрелка 43">
              <a:hlinkClick r:id="" action="ppaction://hlinkshowjump?jump=endshow"/>
            </p:cNvPr>
            <p:cNvSpPr/>
            <p:nvPr/>
          </p:nvSpPr>
          <p:spPr>
            <a:xfrm>
              <a:off x="807764" y="5943619"/>
              <a:ext cx="540000" cy="540000"/>
            </a:xfrm>
            <a:prstGeom prst="quadArrow">
              <a:avLst>
                <a:gd name="adj1" fmla="val 24636"/>
                <a:gd name="adj2" fmla="val 7908"/>
                <a:gd name="adj3" fmla="val 13218"/>
              </a:avLst>
            </a:prstGeom>
            <a:gradFill flip="none" rotWithShape="1">
              <a:gsLst>
                <a:gs pos="57000">
                  <a:srgbClr val="C00000"/>
                </a:gs>
                <a:gs pos="100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Счетверенная стрелка 44">
              <a:hlinkClick r:id="" action="ppaction://hlinkshowjump?jump=endshow"/>
            </p:cNvPr>
            <p:cNvSpPr/>
            <p:nvPr/>
          </p:nvSpPr>
          <p:spPr>
            <a:xfrm>
              <a:off x="714348" y="5857892"/>
              <a:ext cx="720000" cy="720000"/>
            </a:xfrm>
            <a:prstGeom prst="quadArrow">
              <a:avLst>
                <a:gd name="adj1" fmla="val 24636"/>
                <a:gd name="adj2" fmla="val 12318"/>
                <a:gd name="adj3" fmla="val 15864"/>
              </a:avLst>
            </a:prstGeom>
            <a:solidFill>
              <a:srgbClr val="FF000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29"/>
          <p:cNvGrpSpPr/>
          <p:nvPr/>
        </p:nvGrpSpPr>
        <p:grpSpPr>
          <a:xfrm>
            <a:off x="428596" y="71414"/>
            <a:ext cx="8215370" cy="1285860"/>
            <a:chOff x="714348" y="1000108"/>
            <a:chExt cx="7715304" cy="1500198"/>
          </a:xfrm>
        </p:grpSpPr>
        <p:grpSp>
          <p:nvGrpSpPr>
            <p:cNvPr id="10" name="Группа 8"/>
            <p:cNvGrpSpPr/>
            <p:nvPr/>
          </p:nvGrpSpPr>
          <p:grpSpPr>
            <a:xfrm>
              <a:off x="857224" y="1000108"/>
              <a:ext cx="7429552" cy="1387196"/>
              <a:chOff x="857224" y="2113242"/>
              <a:chExt cx="7429552" cy="1387196"/>
            </a:xfrm>
          </p:grpSpPr>
          <p:sp>
            <p:nvSpPr>
              <p:cNvPr id="48" name="Скругленный прямоугольник 47"/>
              <p:cNvSpPr/>
              <p:nvPr/>
            </p:nvSpPr>
            <p:spPr>
              <a:xfrm>
                <a:off x="857224" y="2285992"/>
                <a:ext cx="7429552" cy="1214446"/>
              </a:xfrm>
              <a:prstGeom prst="roundRect">
                <a:avLst>
                  <a:gd name="adj" fmla="val 8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857224" y="2113242"/>
                <a:ext cx="7429552" cy="90011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2" name="Скругленный прямоугольник 31"/>
            <p:cNvSpPr/>
            <p:nvPr/>
          </p:nvSpPr>
          <p:spPr>
            <a:xfrm>
              <a:off x="714348" y="1071546"/>
              <a:ext cx="7715304" cy="1428760"/>
            </a:xfrm>
            <a:prstGeom prst="roundRect">
              <a:avLst/>
            </a:prstGeom>
            <a:gradFill>
              <a:gsLst>
                <a:gs pos="0">
                  <a:schemeClr val="bg1">
                    <a:alpha val="0"/>
                  </a:schemeClr>
                </a:gs>
                <a:gs pos="50000">
                  <a:schemeClr val="bg1">
                    <a:alpha val="25000"/>
                  </a:schemeClr>
                </a:gs>
                <a:gs pos="100000">
                  <a:schemeClr val="bg1">
                    <a:lumMod val="95000"/>
                    <a:alpha val="59000"/>
                  </a:schemeClr>
                </a:gs>
              </a:gsLst>
              <a:lin ang="5400000" scaled="0"/>
            </a:gradFill>
            <a:ln w="28575">
              <a:noFill/>
            </a:ln>
            <a:scene3d>
              <a:camera prst="orthographicFront"/>
              <a:lightRig rig="threePt" dir="t"/>
            </a:scene3d>
            <a:sp3d>
              <a:bevelT w="184150" h="38100"/>
            </a:sp3d>
          </p:spPr>
          <p:txBody>
            <a:bodyPr vert="horz" lIns="91440" tIns="45720" rIns="91440" bIns="45720" rtlCol="0" anchor="ctr">
              <a:normAutofit/>
            </a:bodyPr>
            <a:lstStyle/>
            <a:p>
              <a:pPr algn="ctr">
                <a:spcBef>
                  <a:spcPct val="0"/>
                </a:spcBef>
              </a:pPr>
              <a:endParaRPr lang="ru-RU" sz="6000" b="1" dirty="0" smtClean="0">
                <a:ln w="18000">
                  <a:solidFill>
                    <a:schemeClr val="bg1"/>
                  </a:solidFill>
                  <a:prstDash val="solid"/>
                  <a:miter lim="800000"/>
                </a:ln>
                <a:noFill/>
                <a:effectLst>
                  <a:outerShdw blurRad="76200" dist="88900" dir="4380000" algn="tl">
                    <a:srgbClr val="000000">
                      <a:alpha val="65000"/>
                    </a:srgbClr>
                  </a:outerShdw>
                </a:effectLst>
                <a:latin typeface="+mj-lt"/>
                <a:ea typeface="+mj-ea"/>
                <a:cs typeface="+mj-cs"/>
              </a:endParaRPr>
            </a:p>
          </p:txBody>
        </p:sp>
      </p:grpSp>
      <p:sp>
        <p:nvSpPr>
          <p:cNvPr id="50" name="Заголовок 24"/>
          <p:cNvSpPr>
            <a:spLocks noGrp="1"/>
          </p:cNvSpPr>
          <p:nvPr>
            <p:ph type="title"/>
          </p:nvPr>
        </p:nvSpPr>
        <p:spPr>
          <a:xfrm>
            <a:off x="428596" y="142852"/>
            <a:ext cx="8229600" cy="1143000"/>
          </a:xfrm>
          <a:noFill/>
          <a:ln w="28575">
            <a:noFill/>
          </a:ln>
          <a:scene3d>
            <a:camera prst="orthographicFront"/>
            <a:lightRig rig="threePt" dir="t"/>
          </a:scene3d>
          <a:sp3d>
            <a:bevelT w="184150" h="38100"/>
          </a:sp3d>
        </p:spPr>
        <p:txBody>
          <a:bodyPr vert="horz" lIns="91440" tIns="45720" rIns="91440" bIns="45720" rtlCol="0" anchor="ctr">
            <a:noAutofit/>
          </a:bodyPr>
          <a:lstStyle/>
          <a:p>
            <a:pPr algn="ctr"/>
            <a:r>
              <a:rPr lang="ru-RU" sz="4000" dirty="0" smtClean="0">
                <a:ln w="10541" cmpd="sng">
                  <a:solidFill>
                    <a:srgbClr val="7D7D7D">
                      <a:tint val="100000"/>
                      <a:shade val="100000"/>
                      <a:satMod val="110000"/>
                    </a:srgbClr>
                  </a:solidFill>
                  <a:prstDash val="solid"/>
                </a:ln>
              </a:rPr>
              <a:t>Причины </a:t>
            </a:r>
            <a:r>
              <a:rPr lang="ru-RU" sz="4000" i="1" u="sng" dirty="0" smtClean="0">
                <a:ln w="10541" cmpd="sng">
                  <a:solidFill>
                    <a:srgbClr val="7D7D7D">
                      <a:tint val="100000"/>
                      <a:shade val="100000"/>
                      <a:satMod val="110000"/>
                    </a:srgbClr>
                  </a:solidFill>
                  <a:prstDash val="solid"/>
                </a:ln>
                <a:effectLst>
                  <a:outerShdw blurRad="38100" dist="38100" dir="2700000" algn="tl">
                    <a:srgbClr val="000000">
                      <a:alpha val="43137"/>
                    </a:srgbClr>
                  </a:outerShdw>
                </a:effectLst>
              </a:rPr>
              <a:t>осознанного </a:t>
            </a:r>
            <a:r>
              <a:rPr lang="ru-RU" sz="4000" dirty="0" smtClean="0">
                <a:ln w="10541" cmpd="sng">
                  <a:solidFill>
                    <a:srgbClr val="7D7D7D">
                      <a:tint val="100000"/>
                      <a:shade val="100000"/>
                      <a:satMod val="110000"/>
                    </a:srgbClr>
                  </a:solidFill>
                  <a:prstDash val="solid"/>
                </a:ln>
              </a:rPr>
              <a:t>нарушения правил безопасности</a:t>
            </a:r>
          </a:p>
        </p:txBody>
      </p:sp>
      <p:sp>
        <p:nvSpPr>
          <p:cNvPr id="51" name="Скругленный прямоугольник 50"/>
          <p:cNvSpPr/>
          <p:nvPr/>
        </p:nvSpPr>
        <p:spPr>
          <a:xfrm>
            <a:off x="142844" y="1643050"/>
            <a:ext cx="8858312" cy="4214842"/>
          </a:xfrm>
          <a:prstGeom prst="roundRect">
            <a:avLst>
              <a:gd name="adj" fmla="val 6493"/>
            </a:avLst>
          </a:prstGeom>
          <a:gradFill>
            <a:gsLst>
              <a:gs pos="0">
                <a:schemeClr val="bg1">
                  <a:alpha val="0"/>
                </a:schemeClr>
              </a:gs>
              <a:gs pos="89000">
                <a:schemeClr val="bg1">
                  <a:alpha val="16000"/>
                </a:schemeClr>
              </a:gs>
              <a:gs pos="100000">
                <a:schemeClr val="bg1">
                  <a:lumMod val="95000"/>
                  <a:alpha val="34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fontScale="97500"/>
          </a:bodyPr>
          <a:lstStyle/>
          <a:p>
            <a:pPr>
              <a:spcBef>
                <a:spcPct val="0"/>
              </a:spcBef>
              <a:defRPr/>
            </a:pPr>
            <a:endParaRPr lang="ru-RU" sz="1400" dirty="0" smtClean="0">
              <a:solidFill>
                <a:schemeClr val="tx1"/>
              </a:solidFill>
            </a:endParaRPr>
          </a:p>
        </p:txBody>
      </p:sp>
      <p:sp>
        <p:nvSpPr>
          <p:cNvPr id="23" name="Текст 22"/>
          <p:cNvSpPr>
            <a:spLocks noGrp="1"/>
          </p:cNvSpPr>
          <p:nvPr>
            <p:ph type="body" sz="half" idx="2"/>
          </p:nvPr>
        </p:nvSpPr>
        <p:spPr>
          <a:xfrm>
            <a:off x="3643306" y="1714488"/>
            <a:ext cx="5072098" cy="3977668"/>
          </a:xfrm>
          <a:prstGeom prst="rect">
            <a:avLst/>
          </a:prstGeom>
          <a:noFill/>
          <a:ln w="28575">
            <a:noFill/>
          </a:ln>
          <a:scene3d>
            <a:camera prst="orthographicFront"/>
            <a:lightRig rig="threePt" dir="t"/>
          </a:scene3d>
          <a:sp3d>
            <a:bevelT w="184150" h="38100"/>
          </a:sp3d>
        </p:spPr>
        <p:txBody>
          <a:bodyPr vert="horz" lIns="91440" tIns="45720" rIns="91440" bIns="45720" rtlCol="0" anchor="t" anchorCtr="0">
            <a:noAutofit/>
          </a:bodyPr>
          <a:lstStyle/>
          <a:p>
            <a:pPr marL="342900" indent="-342900">
              <a:lnSpc>
                <a:spcPct val="150000"/>
              </a:lnSpc>
              <a:spcBef>
                <a:spcPct val="0"/>
              </a:spcBef>
              <a:buAutoNum type="arabicPeriod"/>
            </a:pPr>
            <a:r>
              <a:rPr lang="ru-RU" sz="1600" b="1" dirty="0" smtClean="0"/>
              <a:t>Экономия сил</a:t>
            </a:r>
          </a:p>
          <a:p>
            <a:pPr marL="342900" indent="-342900">
              <a:lnSpc>
                <a:spcPct val="150000"/>
              </a:lnSpc>
              <a:spcBef>
                <a:spcPct val="0"/>
              </a:spcBef>
              <a:buAutoNum type="arabicPeriod"/>
            </a:pPr>
            <a:r>
              <a:rPr lang="ru-RU" sz="1600" b="1" dirty="0" smtClean="0"/>
              <a:t>Экономия  времени</a:t>
            </a:r>
          </a:p>
          <a:p>
            <a:pPr marL="342900" indent="-342900">
              <a:lnSpc>
                <a:spcPct val="150000"/>
              </a:lnSpc>
              <a:spcBef>
                <a:spcPct val="0"/>
              </a:spcBef>
              <a:buAutoNum type="arabicPeriod"/>
            </a:pPr>
            <a:r>
              <a:rPr lang="ru-RU" sz="1600" b="1" dirty="0" smtClean="0"/>
              <a:t>Безнаказанность</a:t>
            </a:r>
          </a:p>
          <a:p>
            <a:pPr marL="342900" indent="-342900">
              <a:lnSpc>
                <a:spcPct val="150000"/>
              </a:lnSpc>
              <a:spcBef>
                <a:spcPct val="0"/>
              </a:spcBef>
              <a:buAutoNum type="arabicPeriod"/>
            </a:pPr>
            <a:r>
              <a:rPr lang="ru-RU" sz="1600" b="1" dirty="0" smtClean="0"/>
              <a:t>Привычка работать с нарушениями</a:t>
            </a:r>
          </a:p>
          <a:p>
            <a:pPr marL="342900" indent="-342900">
              <a:lnSpc>
                <a:spcPct val="150000"/>
              </a:lnSpc>
              <a:spcBef>
                <a:spcPct val="0"/>
              </a:spcBef>
              <a:buAutoNum type="arabicPeriod"/>
            </a:pPr>
            <a:r>
              <a:rPr lang="ru-RU" sz="1600" b="1" dirty="0" smtClean="0"/>
              <a:t>Стремление следовать групповым интересам и нормам</a:t>
            </a:r>
          </a:p>
          <a:p>
            <a:pPr marL="342900" indent="-342900">
              <a:lnSpc>
                <a:spcPct val="150000"/>
              </a:lnSpc>
              <a:spcBef>
                <a:spcPct val="0"/>
              </a:spcBef>
              <a:buAutoNum type="arabicPeriod"/>
            </a:pPr>
            <a:r>
              <a:rPr lang="ru-RU" sz="1600" b="1" dirty="0" smtClean="0"/>
              <a:t> Ориентация на идеалы</a:t>
            </a:r>
          </a:p>
          <a:p>
            <a:pPr marL="342900" indent="-342900">
              <a:lnSpc>
                <a:spcPct val="150000"/>
              </a:lnSpc>
              <a:spcBef>
                <a:spcPct val="0"/>
              </a:spcBef>
              <a:buAutoNum type="arabicPeriod"/>
            </a:pPr>
            <a:r>
              <a:rPr lang="ru-RU" sz="1600" b="1" dirty="0" smtClean="0"/>
              <a:t>Самоутверждение  в собственных глазах</a:t>
            </a:r>
          </a:p>
          <a:p>
            <a:pPr marL="342900" indent="-342900">
              <a:lnSpc>
                <a:spcPct val="150000"/>
              </a:lnSpc>
              <a:spcBef>
                <a:spcPct val="0"/>
              </a:spcBef>
              <a:buAutoNum type="arabicPeriod"/>
            </a:pPr>
            <a:r>
              <a:rPr lang="ru-RU" sz="1600" b="1" dirty="0" smtClean="0"/>
              <a:t>Переоценка собственного опыта</a:t>
            </a:r>
          </a:p>
          <a:p>
            <a:pPr marL="342900" indent="-342900">
              <a:lnSpc>
                <a:spcPct val="150000"/>
              </a:lnSpc>
              <a:spcBef>
                <a:spcPct val="0"/>
              </a:spcBef>
              <a:buAutoNum type="arabicPeriod"/>
            </a:pPr>
            <a:r>
              <a:rPr lang="ru-RU" sz="1600" b="1" dirty="0" smtClean="0"/>
              <a:t>Стрессовое состояние  </a:t>
            </a:r>
          </a:p>
          <a:p>
            <a:pPr marL="342900" indent="-342900">
              <a:lnSpc>
                <a:spcPct val="150000"/>
              </a:lnSpc>
              <a:spcBef>
                <a:spcPct val="0"/>
              </a:spcBef>
              <a:buAutoNum type="arabicPeriod"/>
            </a:pPr>
            <a:r>
              <a:rPr lang="ru-RU" sz="1600" b="1" dirty="0" smtClean="0"/>
              <a:t>Склонность к риску</a:t>
            </a:r>
            <a:endParaRPr lang="ru-RU" sz="1600" b="1" dirty="0"/>
          </a:p>
        </p:txBody>
      </p:sp>
      <p:pic>
        <p:nvPicPr>
          <p:cNvPr id="7170" name="Picture 2" descr="http://hlebopechka.org/wp-content/uploads/2012/02/%D0%AD%D0%B5%D1%81%D0%BF%D0%BB%D1%83%D0%B0%D1%82%D0%B0%D1%86%D0%B8%D1%8F-%D1%85%D0%BB%D0%B5%D0%B1%D0%BE%D0%BF%D0%B5%D1%87%D0%BA%D0%B8.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2844" y="2357430"/>
            <a:ext cx="3162380" cy="273364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Текст 22"/>
          <p:cNvSpPr txBox="1">
            <a:spLocks/>
          </p:cNvSpPr>
          <p:nvPr/>
        </p:nvSpPr>
        <p:spPr>
          <a:xfrm>
            <a:off x="3387429" y="1550830"/>
            <a:ext cx="5613728" cy="4307062"/>
          </a:xfrm>
          <a:prstGeom prst="roundRect">
            <a:avLst>
              <a:gd name="adj" fmla="val 3552"/>
            </a:avLst>
          </a:prstGeom>
          <a:gradFill>
            <a:gsLst>
              <a:gs pos="0">
                <a:schemeClr val="bg1">
                  <a:alpha val="0"/>
                </a:schemeClr>
              </a:gs>
              <a:gs pos="50000">
                <a:schemeClr val="bg1">
                  <a:alpha val="25000"/>
                </a:schemeClr>
              </a:gs>
              <a:gs pos="100000">
                <a:schemeClr val="bg1">
                  <a:lumMod val="95000"/>
                  <a:alpha val="59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fontScale="97500"/>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Скругленный прямоугольник 26"/>
          <p:cNvSpPr/>
          <p:nvPr/>
        </p:nvSpPr>
        <p:spPr>
          <a:xfrm>
            <a:off x="212984" y="1745661"/>
            <a:ext cx="3000396" cy="4040793"/>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46"/>
          <p:cNvGrpSpPr/>
          <p:nvPr/>
        </p:nvGrpSpPr>
        <p:grpSpPr>
          <a:xfrm>
            <a:off x="0" y="6142321"/>
            <a:ext cx="9144000" cy="715679"/>
            <a:chOff x="0" y="6142321"/>
            <a:chExt cx="9144000" cy="715679"/>
          </a:xfrm>
        </p:grpSpPr>
        <p:sp>
          <p:nvSpPr>
            <p:cNvPr id="35" name="Скругленный прямоугольник 34"/>
            <p:cNvSpPr/>
            <p:nvPr/>
          </p:nvSpPr>
          <p:spPr>
            <a:xfrm>
              <a:off x="142844" y="6235864"/>
              <a:ext cx="8858312" cy="5000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45"/>
            <p:cNvGrpSpPr/>
            <p:nvPr/>
          </p:nvGrpSpPr>
          <p:grpSpPr>
            <a:xfrm>
              <a:off x="0" y="6142321"/>
              <a:ext cx="9144000" cy="715679"/>
              <a:chOff x="0" y="6142321"/>
              <a:chExt cx="9144000" cy="715679"/>
            </a:xfrm>
          </p:grpSpPr>
          <p:sp>
            <p:nvSpPr>
              <p:cNvPr id="34" name="Прямоугольник 33"/>
              <p:cNvSpPr/>
              <p:nvPr/>
            </p:nvSpPr>
            <p:spPr>
              <a:xfrm>
                <a:off x="0" y="6143644"/>
                <a:ext cx="9144000" cy="714356"/>
              </a:xfrm>
              <a:prstGeom prst="rect">
                <a:avLst/>
              </a:prstGeom>
              <a:gradFill flip="none" rotWithShape="1">
                <a:gsLst>
                  <a:gs pos="0">
                    <a:schemeClr val="bg1">
                      <a:alpha val="13000"/>
                    </a:schemeClr>
                  </a:gs>
                  <a:gs pos="68000">
                    <a:schemeClr val="bg1">
                      <a:alpha val="13000"/>
                    </a:schemeClr>
                  </a:gs>
                  <a:gs pos="100000">
                    <a:schemeClr val="tx1">
                      <a:alpha val="29000"/>
                    </a:schemeClr>
                  </a:gs>
                </a:gsLst>
                <a:lin ang="5400000" scaled="1"/>
                <a:tileRect/>
              </a:gradFill>
              <a:ln>
                <a:noFill/>
              </a:ln>
              <a:scene3d>
                <a:camera prst="orthographicFront"/>
                <a:lightRig rig="threePt" dir="t"/>
              </a:scene3d>
              <a:sp3d>
                <a:bevelT w="889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олилиния 35"/>
              <p:cNvSpPr/>
              <p:nvPr/>
            </p:nvSpPr>
            <p:spPr>
              <a:xfrm>
                <a:off x="142844" y="6142321"/>
                <a:ext cx="8858312" cy="450733"/>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7" name="Скругленный прямоугольник 6"/>
          <p:cNvSpPr/>
          <p:nvPr/>
        </p:nvSpPr>
        <p:spPr>
          <a:xfrm>
            <a:off x="3439384" y="1643050"/>
            <a:ext cx="5500726" cy="4157081"/>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3438084" y="1367689"/>
            <a:ext cx="5508000" cy="1357346"/>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олилиния 23"/>
          <p:cNvSpPr/>
          <p:nvPr/>
        </p:nvSpPr>
        <p:spPr>
          <a:xfrm>
            <a:off x="212984" y="1571612"/>
            <a:ext cx="3000396" cy="857256"/>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 name="Группа 36"/>
          <p:cNvGrpSpPr/>
          <p:nvPr/>
        </p:nvGrpSpPr>
        <p:grpSpPr>
          <a:xfrm>
            <a:off x="8467320" y="6246255"/>
            <a:ext cx="500066" cy="500066"/>
            <a:chOff x="6500826" y="5643578"/>
            <a:chExt cx="500066" cy="500066"/>
          </a:xfrm>
        </p:grpSpPr>
        <p:sp>
          <p:nvSpPr>
            <p:cNvPr id="38" name="Пятиугольник 37"/>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42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ятиугольник 38">
              <a:hlinkClick r:id="" action="ppaction://hlinkshowjump?jump=next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42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39"/>
          <p:cNvGrpSpPr/>
          <p:nvPr/>
        </p:nvGrpSpPr>
        <p:grpSpPr>
          <a:xfrm rot="10800000">
            <a:off x="7895816" y="6246255"/>
            <a:ext cx="500066" cy="500066"/>
            <a:chOff x="6500826" y="5643578"/>
            <a:chExt cx="500066" cy="500066"/>
          </a:xfrm>
        </p:grpSpPr>
        <p:sp>
          <p:nvSpPr>
            <p:cNvPr id="41" name="Пятиугольник 40"/>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90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ятиугольник 41">
              <a:hlinkClick r:id="" action="ppaction://hlinkshowjump?jump=previous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42"/>
          <p:cNvGrpSpPr/>
          <p:nvPr/>
        </p:nvGrpSpPr>
        <p:grpSpPr>
          <a:xfrm rot="2664264">
            <a:off x="123311" y="6183449"/>
            <a:ext cx="612000" cy="612000"/>
            <a:chOff x="714348" y="5857892"/>
            <a:chExt cx="720000" cy="720000"/>
          </a:xfrm>
        </p:grpSpPr>
        <p:sp>
          <p:nvSpPr>
            <p:cNvPr id="44" name="Счетверенная стрелка 43">
              <a:hlinkClick r:id="" action="ppaction://hlinkshowjump?jump=endshow"/>
            </p:cNvPr>
            <p:cNvSpPr/>
            <p:nvPr/>
          </p:nvSpPr>
          <p:spPr>
            <a:xfrm>
              <a:off x="807764" y="5943619"/>
              <a:ext cx="540000" cy="540000"/>
            </a:xfrm>
            <a:prstGeom prst="quadArrow">
              <a:avLst>
                <a:gd name="adj1" fmla="val 24636"/>
                <a:gd name="adj2" fmla="val 7908"/>
                <a:gd name="adj3" fmla="val 13218"/>
              </a:avLst>
            </a:prstGeom>
            <a:gradFill flip="none" rotWithShape="1">
              <a:gsLst>
                <a:gs pos="57000">
                  <a:srgbClr val="C00000"/>
                </a:gs>
                <a:gs pos="100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Счетверенная стрелка 44">
              <a:hlinkClick r:id="" action="ppaction://hlinkshowjump?jump=endshow"/>
            </p:cNvPr>
            <p:cNvSpPr/>
            <p:nvPr/>
          </p:nvSpPr>
          <p:spPr>
            <a:xfrm>
              <a:off x="714348" y="5857892"/>
              <a:ext cx="720000" cy="720000"/>
            </a:xfrm>
            <a:prstGeom prst="quadArrow">
              <a:avLst>
                <a:gd name="adj1" fmla="val 24636"/>
                <a:gd name="adj2" fmla="val 12318"/>
                <a:gd name="adj3" fmla="val 15864"/>
              </a:avLst>
            </a:prstGeom>
            <a:solidFill>
              <a:srgbClr val="FF000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9" name="Группа 29"/>
          <p:cNvGrpSpPr/>
          <p:nvPr/>
        </p:nvGrpSpPr>
        <p:grpSpPr>
          <a:xfrm>
            <a:off x="428596" y="71414"/>
            <a:ext cx="8215370" cy="1285860"/>
            <a:chOff x="714348" y="1000108"/>
            <a:chExt cx="7715304" cy="1500198"/>
          </a:xfrm>
        </p:grpSpPr>
        <p:grpSp>
          <p:nvGrpSpPr>
            <p:cNvPr id="10" name="Группа 8"/>
            <p:cNvGrpSpPr/>
            <p:nvPr/>
          </p:nvGrpSpPr>
          <p:grpSpPr>
            <a:xfrm>
              <a:off x="857224" y="1000108"/>
              <a:ext cx="7429552" cy="1387196"/>
              <a:chOff x="857224" y="2113242"/>
              <a:chExt cx="7429552" cy="1387196"/>
            </a:xfrm>
          </p:grpSpPr>
          <p:sp>
            <p:nvSpPr>
              <p:cNvPr id="48" name="Скругленный прямоугольник 47"/>
              <p:cNvSpPr/>
              <p:nvPr/>
            </p:nvSpPr>
            <p:spPr>
              <a:xfrm>
                <a:off x="857224" y="2285992"/>
                <a:ext cx="7429552" cy="1214446"/>
              </a:xfrm>
              <a:prstGeom prst="roundRect">
                <a:avLst>
                  <a:gd name="adj" fmla="val 89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олилиния 48"/>
              <p:cNvSpPr/>
              <p:nvPr/>
            </p:nvSpPr>
            <p:spPr>
              <a:xfrm>
                <a:off x="857224" y="2113242"/>
                <a:ext cx="7429552" cy="900118"/>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2" name="Скругленный прямоугольник 31"/>
            <p:cNvSpPr/>
            <p:nvPr/>
          </p:nvSpPr>
          <p:spPr>
            <a:xfrm>
              <a:off x="714348" y="1071546"/>
              <a:ext cx="7715304" cy="1428760"/>
            </a:xfrm>
            <a:prstGeom prst="roundRect">
              <a:avLst/>
            </a:prstGeom>
            <a:gradFill>
              <a:gsLst>
                <a:gs pos="0">
                  <a:schemeClr val="bg1">
                    <a:alpha val="0"/>
                  </a:schemeClr>
                </a:gs>
                <a:gs pos="50000">
                  <a:schemeClr val="bg1">
                    <a:alpha val="25000"/>
                  </a:schemeClr>
                </a:gs>
                <a:gs pos="100000">
                  <a:schemeClr val="bg1">
                    <a:lumMod val="95000"/>
                    <a:alpha val="59000"/>
                  </a:schemeClr>
                </a:gs>
              </a:gsLst>
              <a:lin ang="5400000" scaled="0"/>
            </a:gradFill>
            <a:ln w="28575">
              <a:noFill/>
            </a:ln>
            <a:scene3d>
              <a:camera prst="orthographicFront"/>
              <a:lightRig rig="threePt" dir="t"/>
            </a:scene3d>
            <a:sp3d>
              <a:bevelT w="184150" h="38100"/>
            </a:sp3d>
          </p:spPr>
          <p:txBody>
            <a:bodyPr vert="horz" lIns="91440" tIns="45720" rIns="91440" bIns="45720" rtlCol="0" anchor="ctr">
              <a:normAutofit/>
            </a:bodyPr>
            <a:lstStyle/>
            <a:p>
              <a:pPr algn="ctr">
                <a:spcBef>
                  <a:spcPct val="0"/>
                </a:spcBef>
              </a:pPr>
              <a:endParaRPr lang="ru-RU" sz="6000" b="1" dirty="0" smtClean="0">
                <a:ln w="18000">
                  <a:solidFill>
                    <a:schemeClr val="bg1"/>
                  </a:solidFill>
                  <a:prstDash val="solid"/>
                  <a:miter lim="800000"/>
                </a:ln>
                <a:noFill/>
                <a:effectLst>
                  <a:outerShdw blurRad="76200" dist="88900" dir="4380000" algn="tl">
                    <a:srgbClr val="000000">
                      <a:alpha val="65000"/>
                    </a:srgbClr>
                  </a:outerShdw>
                </a:effectLst>
                <a:latin typeface="+mj-lt"/>
                <a:ea typeface="+mj-ea"/>
                <a:cs typeface="+mj-cs"/>
              </a:endParaRPr>
            </a:p>
          </p:txBody>
        </p:sp>
      </p:grpSp>
      <p:sp>
        <p:nvSpPr>
          <p:cNvPr id="50" name="Заголовок 24"/>
          <p:cNvSpPr>
            <a:spLocks noGrp="1"/>
          </p:cNvSpPr>
          <p:nvPr>
            <p:ph type="title"/>
          </p:nvPr>
        </p:nvSpPr>
        <p:spPr>
          <a:xfrm>
            <a:off x="428596" y="142852"/>
            <a:ext cx="8229600" cy="1143000"/>
          </a:xfrm>
          <a:noFill/>
          <a:ln w="28575">
            <a:noFill/>
          </a:ln>
          <a:scene3d>
            <a:camera prst="orthographicFront"/>
            <a:lightRig rig="threePt" dir="t"/>
          </a:scene3d>
          <a:sp3d>
            <a:bevelT w="184150" h="38100"/>
          </a:sp3d>
        </p:spPr>
        <p:txBody>
          <a:bodyPr vert="horz" lIns="91440" tIns="45720" rIns="91440" bIns="45720" rtlCol="0" anchor="ctr">
            <a:noAutofit/>
          </a:bodyPr>
          <a:lstStyle/>
          <a:p>
            <a:pPr algn="ctr"/>
            <a:r>
              <a:rPr lang="ru-RU" sz="3600" dirty="0" smtClean="0">
                <a:ln w="10541" cmpd="sng">
                  <a:solidFill>
                    <a:srgbClr val="7D7D7D">
                      <a:tint val="100000"/>
                      <a:shade val="100000"/>
                      <a:satMod val="110000"/>
                    </a:srgbClr>
                  </a:solidFill>
                  <a:prstDash val="solid"/>
                </a:ln>
              </a:rPr>
              <a:t>ПРОФИЛАКТИКА ПРОИЗВОДСТВЕННОГО ТРАВМАТИЗМА И ПРОФЗАБОЛЕВАНЙИ</a:t>
            </a:r>
          </a:p>
        </p:txBody>
      </p:sp>
      <p:sp>
        <p:nvSpPr>
          <p:cNvPr id="51" name="Скругленный прямоугольник 50"/>
          <p:cNvSpPr/>
          <p:nvPr/>
        </p:nvSpPr>
        <p:spPr>
          <a:xfrm>
            <a:off x="142844" y="1643050"/>
            <a:ext cx="3000396" cy="4214842"/>
          </a:xfrm>
          <a:prstGeom prst="roundRect">
            <a:avLst>
              <a:gd name="adj" fmla="val 6493"/>
            </a:avLst>
          </a:prstGeom>
          <a:gradFill>
            <a:gsLst>
              <a:gs pos="0">
                <a:schemeClr val="bg1">
                  <a:alpha val="0"/>
                </a:schemeClr>
              </a:gs>
              <a:gs pos="89000">
                <a:schemeClr val="bg1">
                  <a:alpha val="16000"/>
                </a:schemeClr>
              </a:gs>
              <a:gs pos="100000">
                <a:schemeClr val="bg1">
                  <a:lumMod val="95000"/>
                  <a:alpha val="34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fontScale="97500"/>
          </a:bodyPr>
          <a:lstStyle/>
          <a:p>
            <a:pPr>
              <a:spcBef>
                <a:spcPct val="0"/>
              </a:spcBef>
              <a:defRPr/>
            </a:pPr>
            <a:endParaRPr lang="ru-RU" sz="1400" dirty="0" smtClean="0">
              <a:solidFill>
                <a:schemeClr val="tx1"/>
              </a:solidFill>
            </a:endParaRPr>
          </a:p>
        </p:txBody>
      </p:sp>
      <p:sp>
        <p:nvSpPr>
          <p:cNvPr id="23" name="Текст 22"/>
          <p:cNvSpPr>
            <a:spLocks noGrp="1"/>
          </p:cNvSpPr>
          <p:nvPr>
            <p:ph type="body" sz="half" idx="2"/>
          </p:nvPr>
        </p:nvSpPr>
        <p:spPr>
          <a:xfrm>
            <a:off x="3643306" y="1714488"/>
            <a:ext cx="5072098" cy="3977668"/>
          </a:xfrm>
          <a:prstGeom prst="rect">
            <a:avLst/>
          </a:prstGeom>
          <a:noFill/>
          <a:ln w="28575">
            <a:noFill/>
          </a:ln>
          <a:scene3d>
            <a:camera prst="orthographicFront"/>
            <a:lightRig rig="threePt" dir="t"/>
          </a:scene3d>
          <a:sp3d>
            <a:bevelT w="184150" h="38100"/>
          </a:sp3d>
        </p:spPr>
        <p:txBody>
          <a:bodyPr vert="horz" lIns="91440" tIns="45720" rIns="91440" bIns="45720" rtlCol="0" anchor="t" anchorCtr="0">
            <a:noAutofit/>
          </a:bodyPr>
          <a:lstStyle/>
          <a:p>
            <a:pPr marL="342900" indent="-342900" algn="ctr">
              <a:lnSpc>
                <a:spcPct val="150000"/>
              </a:lnSpc>
              <a:spcBef>
                <a:spcPct val="0"/>
              </a:spcBef>
            </a:pPr>
            <a:r>
              <a:rPr lang="ru-RU" sz="1600" b="1" dirty="0" smtClean="0"/>
              <a:t>        </a:t>
            </a:r>
            <a:r>
              <a:rPr lang="ru-RU" sz="1800" b="1" dirty="0" smtClean="0">
                <a:effectLst>
                  <a:outerShdw blurRad="38100" dist="38100" dir="2700000" algn="tl">
                    <a:srgbClr val="000000">
                      <a:alpha val="43137"/>
                    </a:srgbClr>
                  </a:outerShdw>
                </a:effectLst>
              </a:rPr>
              <a:t>МЕРОПРИЯТИЯ ПО УЛУЧШЕНИЮ  УСЛОВИЙ ТРУДА МОЖНО РАЗДЕЛИТЬ НА:</a:t>
            </a:r>
            <a:endParaRPr lang="ru-RU" sz="1600" b="1" dirty="0" smtClean="0">
              <a:effectLst>
                <a:outerShdw blurRad="38100" dist="38100" dir="2700000" algn="tl">
                  <a:srgbClr val="000000">
                    <a:alpha val="43137"/>
                  </a:srgbClr>
                </a:outerShdw>
              </a:effectLst>
            </a:endParaRPr>
          </a:p>
          <a:p>
            <a:pPr marL="342900" indent="-342900">
              <a:lnSpc>
                <a:spcPct val="150000"/>
              </a:lnSpc>
              <a:spcBef>
                <a:spcPct val="0"/>
              </a:spcBef>
              <a:buAutoNum type="arabicPeriod"/>
            </a:pPr>
            <a:r>
              <a:rPr lang="ru-RU" sz="2800" b="1" dirty="0" smtClean="0">
                <a:solidFill>
                  <a:schemeClr val="accent1">
                    <a:lumMod val="20000"/>
                    <a:lumOff val="80000"/>
                  </a:schemeClr>
                </a:solidFill>
              </a:rPr>
              <a:t>Законодательные</a:t>
            </a:r>
          </a:p>
          <a:p>
            <a:pPr marL="342900" indent="-342900">
              <a:lnSpc>
                <a:spcPct val="150000"/>
              </a:lnSpc>
              <a:spcBef>
                <a:spcPct val="0"/>
              </a:spcBef>
              <a:buAutoNum type="arabicPeriod"/>
            </a:pPr>
            <a:r>
              <a:rPr lang="ru-RU" sz="2800" b="1" dirty="0" smtClean="0">
                <a:solidFill>
                  <a:schemeClr val="accent1">
                    <a:lumMod val="20000"/>
                    <a:lumOff val="80000"/>
                  </a:schemeClr>
                </a:solidFill>
              </a:rPr>
              <a:t>Организационные</a:t>
            </a:r>
          </a:p>
          <a:p>
            <a:pPr marL="342900" indent="-342900">
              <a:lnSpc>
                <a:spcPct val="150000"/>
              </a:lnSpc>
              <a:spcBef>
                <a:spcPct val="0"/>
              </a:spcBef>
              <a:buAutoNum type="arabicPeriod"/>
            </a:pPr>
            <a:r>
              <a:rPr lang="ru-RU" sz="2800" b="1" dirty="0" smtClean="0">
                <a:solidFill>
                  <a:schemeClr val="accent1">
                    <a:lumMod val="20000"/>
                    <a:lumOff val="80000"/>
                  </a:schemeClr>
                </a:solidFill>
              </a:rPr>
              <a:t>Технические </a:t>
            </a:r>
          </a:p>
          <a:p>
            <a:pPr marL="342900" indent="-342900">
              <a:lnSpc>
                <a:spcPct val="150000"/>
              </a:lnSpc>
              <a:spcBef>
                <a:spcPct val="0"/>
              </a:spcBef>
              <a:buAutoNum type="arabicPeriod"/>
            </a:pPr>
            <a:r>
              <a:rPr lang="ru-RU" sz="2800" b="1" dirty="0" smtClean="0">
                <a:solidFill>
                  <a:schemeClr val="accent1">
                    <a:lumMod val="20000"/>
                    <a:lumOff val="80000"/>
                  </a:schemeClr>
                </a:solidFill>
              </a:rPr>
              <a:t>Медико-профилактические</a:t>
            </a:r>
          </a:p>
          <a:p>
            <a:pPr marL="342900" indent="-342900">
              <a:lnSpc>
                <a:spcPct val="150000"/>
              </a:lnSpc>
              <a:spcBef>
                <a:spcPct val="0"/>
              </a:spcBef>
              <a:buAutoNum type="arabicPeriod"/>
            </a:pPr>
            <a:r>
              <a:rPr lang="ru-RU" sz="2800" b="1" dirty="0" smtClean="0">
                <a:solidFill>
                  <a:schemeClr val="accent1">
                    <a:lumMod val="20000"/>
                    <a:lumOff val="80000"/>
                  </a:schemeClr>
                </a:solidFill>
              </a:rPr>
              <a:t>Экономические</a:t>
            </a:r>
            <a:endParaRPr lang="ru-RU" sz="2800" b="1" dirty="0">
              <a:solidFill>
                <a:schemeClr val="accent1">
                  <a:lumMod val="20000"/>
                  <a:lumOff val="80000"/>
                </a:schemeClr>
              </a:solidFill>
            </a:endParaRPr>
          </a:p>
        </p:txBody>
      </p:sp>
      <p:pic>
        <p:nvPicPr>
          <p:cNvPr id="30" name="Рисунок 1" descr="http://im5-tub.mail.ru/i?id=8894530&amp;tov=5"/>
          <p:cNvPicPr>
            <a:picLocks noChangeAspect="1" noChangeArrowheads="1"/>
          </p:cNvPicPr>
          <p:nvPr/>
        </p:nvPicPr>
        <p:blipFill>
          <a:blip r:embed="rId2"/>
          <a:srcRect/>
          <a:stretch>
            <a:fillRect/>
          </a:stretch>
        </p:blipFill>
        <p:spPr bwMode="auto">
          <a:xfrm>
            <a:off x="785786" y="2571744"/>
            <a:ext cx="1903879"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Текст 22"/>
          <p:cNvSpPr txBox="1">
            <a:spLocks/>
          </p:cNvSpPr>
          <p:nvPr/>
        </p:nvSpPr>
        <p:spPr>
          <a:xfrm>
            <a:off x="3387429" y="1550830"/>
            <a:ext cx="5613728" cy="4307062"/>
          </a:xfrm>
          <a:prstGeom prst="roundRect">
            <a:avLst>
              <a:gd name="adj" fmla="val 3552"/>
            </a:avLst>
          </a:prstGeom>
          <a:gradFill>
            <a:gsLst>
              <a:gs pos="0">
                <a:schemeClr val="bg1">
                  <a:alpha val="0"/>
                </a:schemeClr>
              </a:gs>
              <a:gs pos="50000">
                <a:schemeClr val="bg1">
                  <a:alpha val="25000"/>
                </a:schemeClr>
              </a:gs>
              <a:gs pos="100000">
                <a:schemeClr val="bg1">
                  <a:lumMod val="95000"/>
                  <a:alpha val="59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fontScale="97500"/>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endParaRPr kumimoji="0" lang="ru-R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7" name="Скругленный прямоугольник 26"/>
          <p:cNvSpPr/>
          <p:nvPr/>
        </p:nvSpPr>
        <p:spPr>
          <a:xfrm>
            <a:off x="212984" y="1745661"/>
            <a:ext cx="3000396" cy="4040793"/>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46"/>
          <p:cNvGrpSpPr/>
          <p:nvPr/>
        </p:nvGrpSpPr>
        <p:grpSpPr>
          <a:xfrm>
            <a:off x="0" y="6142321"/>
            <a:ext cx="9144000" cy="715679"/>
            <a:chOff x="0" y="6142321"/>
            <a:chExt cx="9144000" cy="715679"/>
          </a:xfrm>
        </p:grpSpPr>
        <p:sp>
          <p:nvSpPr>
            <p:cNvPr id="35" name="Скругленный прямоугольник 34"/>
            <p:cNvSpPr/>
            <p:nvPr/>
          </p:nvSpPr>
          <p:spPr>
            <a:xfrm>
              <a:off x="142844" y="6235864"/>
              <a:ext cx="8858312" cy="5000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45"/>
            <p:cNvGrpSpPr/>
            <p:nvPr/>
          </p:nvGrpSpPr>
          <p:grpSpPr>
            <a:xfrm>
              <a:off x="0" y="6142321"/>
              <a:ext cx="9144000" cy="715679"/>
              <a:chOff x="0" y="6142321"/>
              <a:chExt cx="9144000" cy="715679"/>
            </a:xfrm>
          </p:grpSpPr>
          <p:sp>
            <p:nvSpPr>
              <p:cNvPr id="34" name="Прямоугольник 33"/>
              <p:cNvSpPr/>
              <p:nvPr/>
            </p:nvSpPr>
            <p:spPr>
              <a:xfrm>
                <a:off x="0" y="6143644"/>
                <a:ext cx="9144000" cy="714356"/>
              </a:xfrm>
              <a:prstGeom prst="rect">
                <a:avLst/>
              </a:prstGeom>
              <a:gradFill flip="none" rotWithShape="1">
                <a:gsLst>
                  <a:gs pos="0">
                    <a:schemeClr val="bg1">
                      <a:alpha val="13000"/>
                    </a:schemeClr>
                  </a:gs>
                  <a:gs pos="68000">
                    <a:schemeClr val="bg1">
                      <a:alpha val="13000"/>
                    </a:schemeClr>
                  </a:gs>
                  <a:gs pos="100000">
                    <a:schemeClr val="tx1">
                      <a:alpha val="29000"/>
                    </a:schemeClr>
                  </a:gs>
                </a:gsLst>
                <a:lin ang="5400000" scaled="1"/>
                <a:tileRect/>
              </a:gradFill>
              <a:ln>
                <a:noFill/>
              </a:ln>
              <a:scene3d>
                <a:camera prst="orthographicFront"/>
                <a:lightRig rig="threePt" dir="t"/>
              </a:scene3d>
              <a:sp3d>
                <a:bevelT w="889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олилиния 35"/>
              <p:cNvSpPr/>
              <p:nvPr/>
            </p:nvSpPr>
            <p:spPr>
              <a:xfrm>
                <a:off x="142844" y="6142321"/>
                <a:ext cx="8858312" cy="450733"/>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7" name="Скругленный прямоугольник 6"/>
          <p:cNvSpPr/>
          <p:nvPr/>
        </p:nvSpPr>
        <p:spPr>
          <a:xfrm>
            <a:off x="3439384" y="1643050"/>
            <a:ext cx="5500726" cy="4157081"/>
          </a:xfrm>
          <a:prstGeom prst="roundRect">
            <a:avLst>
              <a:gd name="adj" fmla="val 2067"/>
            </a:avLst>
          </a:prstGeom>
          <a:gradFill>
            <a:gsLst>
              <a:gs pos="50000">
                <a:srgbClr val="0070C0"/>
              </a:gs>
              <a:gs pos="100000">
                <a:schemeClr val="tx2">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олилиния 7"/>
          <p:cNvSpPr/>
          <p:nvPr/>
        </p:nvSpPr>
        <p:spPr>
          <a:xfrm>
            <a:off x="3438084" y="1367689"/>
            <a:ext cx="5508000" cy="1357346"/>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олилиния 23"/>
          <p:cNvSpPr/>
          <p:nvPr/>
        </p:nvSpPr>
        <p:spPr>
          <a:xfrm>
            <a:off x="212984" y="1571612"/>
            <a:ext cx="3000396" cy="857256"/>
          </a:xfrm>
          <a:custGeom>
            <a:avLst/>
            <a:gdLst>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500066"/>
              <a:gd name="connsiteX1" fmla="*/ 24412 w 7429552"/>
              <a:gd name="connsiteY1" fmla="*/ 24411 h 500066"/>
              <a:gd name="connsiteX2" fmla="*/ 83347 w 7429552"/>
              <a:gd name="connsiteY2" fmla="*/ 0 h 500066"/>
              <a:gd name="connsiteX3" fmla="*/ 7346206 w 7429552"/>
              <a:gd name="connsiteY3" fmla="*/ 0 h 500066"/>
              <a:gd name="connsiteX4" fmla="*/ 7405141 w 7429552"/>
              <a:gd name="connsiteY4" fmla="*/ 24412 h 500066"/>
              <a:gd name="connsiteX5" fmla="*/ 7429552 w 7429552"/>
              <a:gd name="connsiteY5" fmla="*/ 83347 h 500066"/>
              <a:gd name="connsiteX6" fmla="*/ 7429552 w 7429552"/>
              <a:gd name="connsiteY6" fmla="*/ 416720 h 500066"/>
              <a:gd name="connsiteX7" fmla="*/ 7405141 w 7429552"/>
              <a:gd name="connsiteY7" fmla="*/ 475655 h 500066"/>
              <a:gd name="connsiteX8" fmla="*/ 7346206 w 7429552"/>
              <a:gd name="connsiteY8" fmla="*/ 500066 h 500066"/>
              <a:gd name="connsiteX9" fmla="*/ 83346 w 7429552"/>
              <a:gd name="connsiteY9" fmla="*/ 500066 h 500066"/>
              <a:gd name="connsiteX10" fmla="*/ 24411 w 7429552"/>
              <a:gd name="connsiteY10" fmla="*/ 475654 h 500066"/>
              <a:gd name="connsiteX11" fmla="*/ 0 w 7429552"/>
              <a:gd name="connsiteY11" fmla="*/ 416719 h 500066"/>
              <a:gd name="connsiteX12" fmla="*/ 0 w 7429552"/>
              <a:gd name="connsiteY12" fmla="*/ 83346 h 500066"/>
              <a:gd name="connsiteX0" fmla="*/ 0 w 7429552"/>
              <a:gd name="connsiteY0" fmla="*/ 83346 h 671526"/>
              <a:gd name="connsiteX1" fmla="*/ 24412 w 7429552"/>
              <a:gd name="connsiteY1" fmla="*/ 24411 h 671526"/>
              <a:gd name="connsiteX2" fmla="*/ 83347 w 7429552"/>
              <a:gd name="connsiteY2" fmla="*/ 0 h 671526"/>
              <a:gd name="connsiteX3" fmla="*/ 7346206 w 7429552"/>
              <a:gd name="connsiteY3" fmla="*/ 0 h 671526"/>
              <a:gd name="connsiteX4" fmla="*/ 7405141 w 7429552"/>
              <a:gd name="connsiteY4" fmla="*/ 24412 h 671526"/>
              <a:gd name="connsiteX5" fmla="*/ 7429552 w 7429552"/>
              <a:gd name="connsiteY5" fmla="*/ 83347 h 671526"/>
              <a:gd name="connsiteX6" fmla="*/ 7429552 w 7429552"/>
              <a:gd name="connsiteY6" fmla="*/ 416720 h 671526"/>
              <a:gd name="connsiteX7" fmla="*/ 7405141 w 7429552"/>
              <a:gd name="connsiteY7" fmla="*/ 475655 h 671526"/>
              <a:gd name="connsiteX8" fmla="*/ 7346206 w 7429552"/>
              <a:gd name="connsiteY8" fmla="*/ 500066 h 671526"/>
              <a:gd name="connsiteX9" fmla="*/ 83346 w 7429552"/>
              <a:gd name="connsiteY9" fmla="*/ 500066 h 671526"/>
              <a:gd name="connsiteX10" fmla="*/ 24411 w 7429552"/>
              <a:gd name="connsiteY10" fmla="*/ 475654 h 671526"/>
              <a:gd name="connsiteX11" fmla="*/ 0 w 7429552"/>
              <a:gd name="connsiteY11" fmla="*/ 416719 h 671526"/>
              <a:gd name="connsiteX12" fmla="*/ 0 w 7429552"/>
              <a:gd name="connsiteY12" fmla="*/ 83346 h 671526"/>
              <a:gd name="connsiteX0" fmla="*/ 0 w 7429552"/>
              <a:gd name="connsiteY0" fmla="*/ 240500 h 828680"/>
              <a:gd name="connsiteX1" fmla="*/ 24412 w 7429552"/>
              <a:gd name="connsiteY1" fmla="*/ 181565 h 828680"/>
              <a:gd name="connsiteX2" fmla="*/ 83347 w 7429552"/>
              <a:gd name="connsiteY2" fmla="*/ 157154 h 828680"/>
              <a:gd name="connsiteX3" fmla="*/ 7346206 w 7429552"/>
              <a:gd name="connsiteY3" fmla="*/ 157154 h 828680"/>
              <a:gd name="connsiteX4" fmla="*/ 7405141 w 7429552"/>
              <a:gd name="connsiteY4" fmla="*/ 181566 h 828680"/>
              <a:gd name="connsiteX5" fmla="*/ 7429552 w 7429552"/>
              <a:gd name="connsiteY5" fmla="*/ 240501 h 828680"/>
              <a:gd name="connsiteX6" fmla="*/ 7429552 w 7429552"/>
              <a:gd name="connsiteY6" fmla="*/ 573874 h 828680"/>
              <a:gd name="connsiteX7" fmla="*/ 7405141 w 7429552"/>
              <a:gd name="connsiteY7" fmla="*/ 632809 h 828680"/>
              <a:gd name="connsiteX8" fmla="*/ 7346206 w 7429552"/>
              <a:gd name="connsiteY8" fmla="*/ 657220 h 828680"/>
              <a:gd name="connsiteX9" fmla="*/ 83346 w 7429552"/>
              <a:gd name="connsiteY9" fmla="*/ 657220 h 828680"/>
              <a:gd name="connsiteX10" fmla="*/ 24411 w 7429552"/>
              <a:gd name="connsiteY10" fmla="*/ 632808 h 828680"/>
              <a:gd name="connsiteX11" fmla="*/ 0 w 7429552"/>
              <a:gd name="connsiteY11" fmla="*/ 573873 h 828680"/>
              <a:gd name="connsiteX12" fmla="*/ 0 w 7429552"/>
              <a:gd name="connsiteY12" fmla="*/ 240500 h 82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52" h="828680">
                <a:moveTo>
                  <a:pt x="0" y="240500"/>
                </a:moveTo>
                <a:cubicBezTo>
                  <a:pt x="0" y="218395"/>
                  <a:pt x="8781" y="197196"/>
                  <a:pt x="24412" y="181565"/>
                </a:cubicBezTo>
                <a:cubicBezTo>
                  <a:pt x="40042" y="165935"/>
                  <a:pt x="61242" y="157154"/>
                  <a:pt x="83347" y="157154"/>
                </a:cubicBezTo>
                <a:lnTo>
                  <a:pt x="7346206" y="157154"/>
                </a:lnTo>
                <a:cubicBezTo>
                  <a:pt x="7368311" y="157154"/>
                  <a:pt x="7389510" y="165935"/>
                  <a:pt x="7405141" y="181566"/>
                </a:cubicBezTo>
                <a:cubicBezTo>
                  <a:pt x="7420771" y="197196"/>
                  <a:pt x="7429552" y="218396"/>
                  <a:pt x="7429552" y="240501"/>
                </a:cubicBezTo>
                <a:lnTo>
                  <a:pt x="7429552" y="573874"/>
                </a:lnTo>
                <a:cubicBezTo>
                  <a:pt x="7429552" y="595979"/>
                  <a:pt x="7420771" y="617178"/>
                  <a:pt x="7405141" y="632809"/>
                </a:cubicBezTo>
                <a:cubicBezTo>
                  <a:pt x="7389511" y="648439"/>
                  <a:pt x="7368311" y="657220"/>
                  <a:pt x="7346206" y="657220"/>
                </a:cubicBezTo>
                <a:cubicBezTo>
                  <a:pt x="4966809" y="0"/>
                  <a:pt x="2571862" y="828680"/>
                  <a:pt x="83346" y="657220"/>
                </a:cubicBezTo>
                <a:cubicBezTo>
                  <a:pt x="61241" y="657220"/>
                  <a:pt x="40042" y="648439"/>
                  <a:pt x="24411" y="632808"/>
                </a:cubicBezTo>
                <a:cubicBezTo>
                  <a:pt x="8781" y="617178"/>
                  <a:pt x="0" y="595978"/>
                  <a:pt x="0" y="573873"/>
                </a:cubicBezTo>
                <a:lnTo>
                  <a:pt x="0" y="240500"/>
                </a:lnTo>
                <a:close/>
              </a:path>
            </a:pathLst>
          </a:custGeom>
          <a:gradFill flip="none" rotWithShape="1">
            <a:gsLst>
              <a:gs pos="0">
                <a:schemeClr val="bg1">
                  <a:alpha val="17000"/>
                </a:schemeClr>
              </a:gs>
              <a:gs pos="50000">
                <a:schemeClr val="bg1">
                  <a:alpha val="46000"/>
                </a:schemeClr>
              </a:gs>
              <a:gs pos="100000">
                <a:schemeClr val="bg1">
                  <a:alpha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 name="Группа 36"/>
          <p:cNvGrpSpPr/>
          <p:nvPr/>
        </p:nvGrpSpPr>
        <p:grpSpPr>
          <a:xfrm>
            <a:off x="8467320" y="6246255"/>
            <a:ext cx="500066" cy="500066"/>
            <a:chOff x="6500826" y="5643578"/>
            <a:chExt cx="500066" cy="500066"/>
          </a:xfrm>
        </p:grpSpPr>
        <p:sp>
          <p:nvSpPr>
            <p:cNvPr id="38" name="Пятиугольник 37"/>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42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ятиугольник 38">
              <a:hlinkClick r:id="" action="ppaction://hlinkshowjump?jump=next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42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 name="Группа 39"/>
          <p:cNvGrpSpPr/>
          <p:nvPr/>
        </p:nvGrpSpPr>
        <p:grpSpPr>
          <a:xfrm rot="10800000">
            <a:off x="7895816" y="6246255"/>
            <a:ext cx="500066" cy="500066"/>
            <a:chOff x="6500826" y="5643578"/>
            <a:chExt cx="500066" cy="500066"/>
          </a:xfrm>
        </p:grpSpPr>
        <p:sp>
          <p:nvSpPr>
            <p:cNvPr id="41" name="Пятиугольник 40"/>
            <p:cNvSpPr/>
            <p:nvPr/>
          </p:nvSpPr>
          <p:spPr>
            <a:xfrm>
              <a:off x="6559564" y="5753116"/>
              <a:ext cx="285752" cy="285752"/>
            </a:xfrm>
            <a:prstGeom prst="homePlate">
              <a:avLst>
                <a:gd name="adj" fmla="val 142857"/>
              </a:avLst>
            </a:prstGeom>
            <a:solidFill>
              <a:srgbClr val="FFC000"/>
            </a:solidFill>
            <a:ln>
              <a:noFill/>
            </a:ln>
            <a:scene3d>
              <a:camera prst="orthographicFront"/>
              <a:lightRig rig="threePt" dir="t">
                <a:rot lat="0" lon="0" rev="9000000"/>
              </a:lightRig>
            </a:scene3d>
            <a:sp3d>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ятиугольник 41">
              <a:hlinkClick r:id="" action="ppaction://hlinkshowjump?jump=previousslide"/>
            </p:cNvPr>
            <p:cNvSpPr/>
            <p:nvPr/>
          </p:nvSpPr>
          <p:spPr>
            <a:xfrm>
              <a:off x="6500826" y="5643578"/>
              <a:ext cx="500066" cy="500066"/>
            </a:xfrm>
            <a:prstGeom prst="homePlate">
              <a:avLst>
                <a:gd name="adj" fmla="val 142857"/>
              </a:avLst>
            </a:prstGeom>
            <a:solidFill>
              <a:srgbClr val="00B05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6" name="Группа 42"/>
          <p:cNvGrpSpPr/>
          <p:nvPr/>
        </p:nvGrpSpPr>
        <p:grpSpPr>
          <a:xfrm rot="2664264">
            <a:off x="123311" y="6183449"/>
            <a:ext cx="612000" cy="612000"/>
            <a:chOff x="714348" y="5857892"/>
            <a:chExt cx="720000" cy="720000"/>
          </a:xfrm>
        </p:grpSpPr>
        <p:sp>
          <p:nvSpPr>
            <p:cNvPr id="44" name="Счетверенная стрелка 43">
              <a:hlinkClick r:id="" action="ppaction://hlinkshowjump?jump=endshow"/>
            </p:cNvPr>
            <p:cNvSpPr/>
            <p:nvPr/>
          </p:nvSpPr>
          <p:spPr>
            <a:xfrm>
              <a:off x="807764" y="5943619"/>
              <a:ext cx="540000" cy="540000"/>
            </a:xfrm>
            <a:prstGeom prst="quadArrow">
              <a:avLst>
                <a:gd name="adj1" fmla="val 24636"/>
                <a:gd name="adj2" fmla="val 7908"/>
                <a:gd name="adj3" fmla="val 13218"/>
              </a:avLst>
            </a:prstGeom>
            <a:gradFill flip="none" rotWithShape="1">
              <a:gsLst>
                <a:gs pos="57000">
                  <a:srgbClr val="C00000"/>
                </a:gs>
                <a:gs pos="100000">
                  <a:schemeClr val="tx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Счетверенная стрелка 44">
              <a:hlinkClick r:id="" action="ppaction://hlinkshowjump?jump=endshow"/>
            </p:cNvPr>
            <p:cNvSpPr/>
            <p:nvPr/>
          </p:nvSpPr>
          <p:spPr>
            <a:xfrm>
              <a:off x="714348" y="5857892"/>
              <a:ext cx="720000" cy="720000"/>
            </a:xfrm>
            <a:prstGeom prst="quadArrow">
              <a:avLst>
                <a:gd name="adj1" fmla="val 24636"/>
                <a:gd name="adj2" fmla="val 12318"/>
                <a:gd name="adj3" fmla="val 15864"/>
              </a:avLst>
            </a:prstGeom>
            <a:solidFill>
              <a:srgbClr val="FF0000">
                <a:alpha val="28000"/>
              </a:srgbClr>
            </a:solidFill>
            <a:ln>
              <a:noFill/>
            </a:ln>
            <a:scene3d>
              <a:camera prst="orthographicFront"/>
              <a:lightRig rig="threePt" dir="t">
                <a:rot lat="0" lon="0" rev="9000000"/>
              </a:lightRig>
            </a:scene3d>
            <a:sp3d prstMaterial="dkEdge">
              <a:bevelT w="2857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1" name="Скругленный прямоугольник 50"/>
          <p:cNvSpPr/>
          <p:nvPr/>
        </p:nvSpPr>
        <p:spPr>
          <a:xfrm>
            <a:off x="142844" y="1643050"/>
            <a:ext cx="3000396" cy="4214842"/>
          </a:xfrm>
          <a:prstGeom prst="roundRect">
            <a:avLst>
              <a:gd name="adj" fmla="val 6493"/>
            </a:avLst>
          </a:prstGeom>
          <a:gradFill>
            <a:gsLst>
              <a:gs pos="0">
                <a:schemeClr val="bg1">
                  <a:alpha val="0"/>
                </a:schemeClr>
              </a:gs>
              <a:gs pos="89000">
                <a:schemeClr val="bg1">
                  <a:alpha val="16000"/>
                </a:schemeClr>
              </a:gs>
              <a:gs pos="100000">
                <a:schemeClr val="bg1">
                  <a:lumMod val="95000"/>
                  <a:alpha val="34000"/>
                </a:schemeClr>
              </a:gs>
            </a:gsLst>
            <a:lin ang="5400000" scaled="0"/>
          </a:gradFill>
          <a:ln w="28575">
            <a:noFill/>
          </a:ln>
          <a:scene3d>
            <a:camera prst="orthographicFront"/>
            <a:lightRig rig="threePt" dir="t"/>
          </a:scene3d>
          <a:sp3d>
            <a:bevelT w="184150" h="38100"/>
          </a:sp3d>
        </p:spPr>
        <p:txBody>
          <a:bodyPr vert="horz" lIns="91440" tIns="45720" rIns="91440" bIns="45720" rtlCol="0" anchor="t" anchorCtr="0">
            <a:normAutofit fontScale="97500"/>
          </a:bodyPr>
          <a:lstStyle/>
          <a:p>
            <a:pPr>
              <a:spcBef>
                <a:spcPct val="0"/>
              </a:spcBef>
              <a:defRPr/>
            </a:pPr>
            <a:endParaRPr lang="ru-RU" sz="1400" dirty="0" smtClean="0">
              <a:solidFill>
                <a:schemeClr val="tx1"/>
              </a:solidFill>
            </a:endParaRPr>
          </a:p>
        </p:txBody>
      </p:sp>
      <p:sp>
        <p:nvSpPr>
          <p:cNvPr id="23" name="Текст 22"/>
          <p:cNvSpPr>
            <a:spLocks noGrp="1"/>
          </p:cNvSpPr>
          <p:nvPr>
            <p:ph type="body" sz="half" idx="2"/>
          </p:nvPr>
        </p:nvSpPr>
        <p:spPr>
          <a:xfrm>
            <a:off x="3643306" y="1714488"/>
            <a:ext cx="5072098" cy="3977668"/>
          </a:xfrm>
          <a:prstGeom prst="rect">
            <a:avLst/>
          </a:prstGeom>
          <a:noFill/>
          <a:ln w="28575">
            <a:noFill/>
          </a:ln>
          <a:scene3d>
            <a:camera prst="orthographicFront"/>
            <a:lightRig rig="threePt" dir="t"/>
          </a:scene3d>
          <a:sp3d>
            <a:bevelT w="184150" h="38100"/>
          </a:sp3d>
        </p:spPr>
        <p:txBody>
          <a:bodyPr vert="horz" lIns="91440" tIns="45720" rIns="91440" bIns="45720" rtlCol="0" anchor="t" anchorCtr="0">
            <a:noAutofit/>
          </a:bodyPr>
          <a:lstStyle/>
          <a:p>
            <a:pPr marL="342900" indent="-342900" algn="ctr">
              <a:lnSpc>
                <a:spcPct val="150000"/>
              </a:lnSpc>
              <a:spcBef>
                <a:spcPct val="0"/>
              </a:spcBef>
            </a:pPr>
            <a:r>
              <a:rPr lang="ru-RU" sz="2000" b="1" i="1" dirty="0" smtClean="0">
                <a:effectLst>
                  <a:outerShdw blurRad="38100" dist="38100" dir="2700000" algn="tl">
                    <a:srgbClr val="000000">
                      <a:alpha val="43137"/>
                    </a:srgbClr>
                  </a:outerShdw>
                </a:effectLst>
              </a:rPr>
              <a:t>ОСНОВНАЯ ЗАДАЧА ГИГИЕНЫ ТРУДА</a:t>
            </a:r>
            <a:endParaRPr lang="ru-RU" sz="1800" b="1" dirty="0" smtClean="0"/>
          </a:p>
          <a:p>
            <a:pPr marL="342900" indent="-342900">
              <a:lnSpc>
                <a:spcPct val="150000"/>
              </a:lnSpc>
              <a:spcBef>
                <a:spcPct val="0"/>
              </a:spcBef>
            </a:pPr>
            <a:r>
              <a:rPr lang="ru-RU" sz="1800" b="1" dirty="0" smtClean="0"/>
              <a:t>       качественная и количественная оценка воздействия условий труда на организм, на основе которой производится разработка и внедрение мероприятий, способных обеспечить максимальную производительность труда при отсутствии вредного влияния   на здоровье работающих     </a:t>
            </a:r>
            <a:endParaRPr lang="ru-RU" sz="3200" b="1" dirty="0">
              <a:solidFill>
                <a:schemeClr val="accent1">
                  <a:lumMod val="20000"/>
                  <a:lumOff val="80000"/>
                </a:schemeClr>
              </a:solidFill>
            </a:endParaRPr>
          </a:p>
        </p:txBody>
      </p:sp>
      <p:sp>
        <p:nvSpPr>
          <p:cNvPr id="31" name="Заголовок 30"/>
          <p:cNvSpPr>
            <a:spLocks noGrp="1"/>
          </p:cNvSpPr>
          <p:nvPr>
            <p:ph type="title"/>
          </p:nvPr>
        </p:nvSpPr>
        <p:spPr>
          <a:xfrm>
            <a:off x="285720" y="357166"/>
            <a:ext cx="8501122" cy="1071570"/>
          </a:xfrm>
        </p:spPr>
        <p:txBody>
          <a:bodyPr>
            <a:normAutofit/>
          </a:bodyPr>
          <a:lstStyle/>
          <a:p>
            <a:pPr algn="ctr"/>
            <a:r>
              <a:rPr lang="ru-RU" sz="2800" dirty="0" smtClean="0"/>
              <a:t>Вопросы </a:t>
            </a:r>
            <a:r>
              <a:rPr lang="ru-RU" sz="2800" i="1" dirty="0" smtClean="0">
                <a:effectLst>
                  <a:outerShdw blurRad="38100" dist="38100" dir="2700000" algn="tl">
                    <a:srgbClr val="000000">
                      <a:alpha val="43137"/>
                    </a:srgbClr>
                  </a:outerShdw>
                </a:effectLst>
              </a:rPr>
              <a:t>профилактики профессиональных заболеваний </a:t>
            </a:r>
            <a:r>
              <a:rPr lang="ru-RU" sz="2800" dirty="0" smtClean="0"/>
              <a:t>решает </a:t>
            </a:r>
            <a:r>
              <a:rPr lang="ru-RU" sz="2800" dirty="0" smtClean="0">
                <a:effectLst>
                  <a:outerShdw blurRad="38100" dist="38100" dir="2700000" algn="tl">
                    <a:srgbClr val="000000">
                      <a:alpha val="43137"/>
                    </a:srgbClr>
                  </a:outerShdw>
                </a:effectLst>
              </a:rPr>
              <a:t>ГИГИЕНА ТРУДА</a:t>
            </a:r>
            <a:endParaRPr lang="ru-RU" sz="2800" dirty="0">
              <a:effectLst>
                <a:outerShdw blurRad="38100" dist="38100" dir="2700000" algn="tl">
                  <a:srgbClr val="000000">
                    <a:alpha val="43137"/>
                  </a:srgbClr>
                </a:outerShdw>
              </a:effectLst>
            </a:endParaRPr>
          </a:p>
        </p:txBody>
      </p:sp>
      <p:sp>
        <p:nvSpPr>
          <p:cNvPr id="37" name="TextBox 36"/>
          <p:cNvSpPr txBox="1"/>
          <p:nvPr/>
        </p:nvSpPr>
        <p:spPr>
          <a:xfrm>
            <a:off x="285720" y="1714488"/>
            <a:ext cx="2786082" cy="4154984"/>
          </a:xfrm>
          <a:prstGeom prst="rect">
            <a:avLst/>
          </a:prstGeom>
          <a:noFill/>
        </p:spPr>
        <p:txBody>
          <a:bodyPr wrap="square" rtlCol="0">
            <a:spAutoFit/>
          </a:bodyPr>
          <a:lstStyle/>
          <a:p>
            <a:pPr algn="ctr"/>
            <a:r>
              <a:rPr lang="ru-RU" sz="2400" b="1" dirty="0" smtClean="0">
                <a:effectLst>
                  <a:outerShdw blurRad="38100" dist="38100" dir="2700000" algn="tl">
                    <a:srgbClr val="000000">
                      <a:alpha val="43137"/>
                    </a:srgbClr>
                  </a:outerShdw>
                </a:effectLst>
              </a:rPr>
              <a:t>ГИГИЕНА ТРУДА </a:t>
            </a:r>
            <a:r>
              <a:rPr lang="ru-RU" sz="2400" dirty="0" smtClean="0"/>
              <a:t>– это раздел профессиональной медицины, изучающей влияние на организм человека трудового процесса и факторов производственной среды. </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aint-petersburg.ru/i2/imgweb/590/1054.jpg"/>
          <p:cNvPicPr>
            <a:picLocks noChangeAspect="1" noChangeArrowheads="1"/>
          </p:cNvPicPr>
          <p:nvPr/>
        </p:nvPicPr>
        <p:blipFill>
          <a:blip r:embed="rId2">
            <a:lum contrast="-30000"/>
          </a:blip>
          <a:srcRect/>
          <a:stretch>
            <a:fillRect/>
          </a:stretch>
        </p:blipFill>
        <p:spPr bwMode="auto">
          <a:xfrm>
            <a:off x="0" y="1142984"/>
            <a:ext cx="9144000" cy="4643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Содержимое 1"/>
          <p:cNvSpPr>
            <a:spLocks noGrp="1"/>
          </p:cNvSpPr>
          <p:nvPr>
            <p:ph idx="1"/>
          </p:nvPr>
        </p:nvSpPr>
        <p:spPr>
          <a:xfrm>
            <a:off x="3786182" y="1142984"/>
            <a:ext cx="5143536" cy="4714908"/>
          </a:xfrm>
        </p:spPr>
        <p:txBody>
          <a:bodyPr>
            <a:normAutofit fontScale="77500" lnSpcReduction="20000"/>
          </a:bodyPr>
          <a:lstStyle/>
          <a:p>
            <a:pPr algn="just"/>
            <a:r>
              <a:rPr lang="ru-RU" b="1" dirty="0" smtClean="0"/>
              <a:t>Статья 37 </a:t>
            </a:r>
            <a:br>
              <a:rPr lang="ru-RU" b="1" dirty="0" smtClean="0"/>
            </a:br>
            <a:r>
              <a:rPr lang="ru-RU" b="1" dirty="0" smtClean="0"/>
              <a:t>  </a:t>
            </a:r>
            <a:r>
              <a:rPr lang="en-US" b="1" dirty="0" smtClean="0"/>
              <a:t>1</a:t>
            </a:r>
            <a:r>
              <a:rPr lang="ru-RU" b="1" dirty="0" smtClean="0"/>
              <a:t>. Труд свободен. Каждый имеет право свободно распоряжаться своими способностями к труду, выбирать род деятельности и профессию. </a:t>
            </a:r>
            <a:br>
              <a:rPr lang="ru-RU" b="1" dirty="0" smtClean="0"/>
            </a:br>
            <a:r>
              <a:rPr lang="ru-RU" b="1" dirty="0" smtClean="0"/>
              <a:t>2.</a:t>
            </a:r>
            <a:r>
              <a:rPr lang="en-US" b="1" dirty="0" smtClean="0"/>
              <a:t> </a:t>
            </a:r>
            <a:r>
              <a:rPr lang="ru-RU" b="1" dirty="0" smtClean="0"/>
              <a:t>Принудительный труд запрещен. </a:t>
            </a:r>
            <a:br>
              <a:rPr lang="ru-RU" b="1" dirty="0" smtClean="0"/>
            </a:br>
            <a:r>
              <a:rPr lang="ru-RU" b="1" dirty="0" smtClean="0"/>
              <a:t>  3. Каждый имеет право на труд в условиях, отвечающих требованиям безопасности и гигиены, на вознаграждение за труд без какой бы то ни было дискриминации и не ниже установленного федеральным законом минимального размера оплаты труда, а также право на защиту от безработицы. </a:t>
            </a:r>
          </a:p>
          <a:p>
            <a:endParaRPr lang="ru-RU" dirty="0"/>
          </a:p>
        </p:txBody>
      </p:sp>
      <p:sp>
        <p:nvSpPr>
          <p:cNvPr id="3" name="Заголовок 2"/>
          <p:cNvSpPr>
            <a:spLocks noGrp="1"/>
          </p:cNvSpPr>
          <p:nvPr>
            <p:ph type="title"/>
          </p:nvPr>
        </p:nvSpPr>
        <p:spPr>
          <a:xfrm>
            <a:off x="142844" y="428604"/>
            <a:ext cx="8786874" cy="654032"/>
          </a:xfrm>
        </p:spPr>
        <p:txBody>
          <a:bodyPr>
            <a:noAutofit/>
          </a:bodyPr>
          <a:lstStyle/>
          <a:p>
            <a:pPr algn="ctr"/>
            <a:r>
              <a:rPr lang="ru-RU" sz="3600" u="sng" dirty="0" smtClean="0">
                <a:solidFill>
                  <a:srgbClr val="FF0000"/>
                </a:solidFill>
              </a:rPr>
              <a:t>Конституция РФ о труде и занятости</a:t>
            </a:r>
            <a:r>
              <a:rPr lang="ru-RU" sz="4000" dirty="0" smtClean="0"/>
              <a:t/>
            </a:r>
            <a:br>
              <a:rPr lang="ru-RU" sz="4000" dirty="0" smtClean="0"/>
            </a:br>
            <a:endParaRPr lang="ru-RU"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18434" name="Picture 2" descr="http://gorjunkova.professorjournal.ru/image/image_gallery?uuid=6132a46c-ff6e-4392-b8ce-ef81edaaa100&amp;groupId=993912&amp;t=1329145613072"/>
          <p:cNvPicPr>
            <a:picLocks noChangeAspect="1" noChangeArrowheads="1"/>
          </p:cNvPicPr>
          <p:nvPr/>
        </p:nvPicPr>
        <p:blipFill>
          <a:blip r:embed="rId2"/>
          <a:srcRect/>
          <a:stretch>
            <a:fillRect/>
          </a:stretch>
        </p:blipFill>
        <p:spPr bwMode="auto">
          <a:xfrm>
            <a:off x="401534" y="247362"/>
            <a:ext cx="8599622" cy="62918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928794" y="1000108"/>
            <a:ext cx="7000924" cy="5572164"/>
          </a:xfrm>
        </p:spPr>
        <p:txBody>
          <a:bodyPr>
            <a:noAutofit/>
          </a:bodyPr>
          <a:lstStyle/>
          <a:p>
            <a:r>
              <a:rPr lang="ru-RU" sz="1400" b="1" dirty="0" smtClean="0">
                <a:solidFill>
                  <a:srgbClr val="002060"/>
                </a:solidFill>
                <a:effectLst>
                  <a:outerShdw blurRad="38100" dist="38100" dir="2700000" algn="tl">
                    <a:srgbClr val="000000">
                      <a:alpha val="43137"/>
                    </a:srgbClr>
                  </a:outerShdw>
                </a:effectLst>
              </a:rPr>
              <a:t>Цель трудового законодательства: </a:t>
            </a:r>
            <a:r>
              <a:rPr lang="ru-RU" sz="1400" dirty="0" smtClean="0"/>
              <a:t>установление государственных гарантий трудовых прав и свобод граждан, создание благоприятных условий труда, защита прав и интересов работников и работодателей.</a:t>
            </a:r>
          </a:p>
          <a:p>
            <a:r>
              <a:rPr lang="ru-RU" sz="1400" b="1" dirty="0" smtClean="0">
                <a:solidFill>
                  <a:srgbClr val="002060"/>
                </a:solidFill>
                <a:effectLst>
                  <a:outerShdw blurRad="38100" dist="38100" dir="2700000" algn="tl">
                    <a:srgbClr val="000000">
                      <a:alpha val="43137"/>
                    </a:srgbClr>
                  </a:outerShdw>
                </a:effectLst>
              </a:rPr>
              <a:t>Основные задачи трудового законодательства: </a:t>
            </a:r>
            <a:r>
              <a:rPr lang="ru-RU" sz="1400" dirty="0" smtClean="0"/>
              <a:t>создание необходимых правовых условий для достижения оптимального согласования интересов сторон трудовых отношений, интересов государства, а также правовое регулирование трудовых отношений и иных непосредственно связанных с ними отношений по:</a:t>
            </a:r>
          </a:p>
          <a:p>
            <a:pPr>
              <a:buFont typeface="Wingdings" pitchFamily="2" charset="2"/>
              <a:buChar char="v"/>
            </a:pPr>
            <a:r>
              <a:rPr lang="ru-RU" sz="1400" dirty="0" smtClean="0"/>
              <a:t>организации труда и управлению трудом;</a:t>
            </a:r>
          </a:p>
          <a:p>
            <a:pPr>
              <a:buFont typeface="Wingdings" pitchFamily="2" charset="2"/>
              <a:buChar char="v"/>
            </a:pPr>
            <a:r>
              <a:rPr lang="ru-RU" sz="1400" dirty="0" smtClean="0"/>
              <a:t>трудоустройству у данного работодателя;</a:t>
            </a:r>
          </a:p>
          <a:p>
            <a:pPr>
              <a:buFont typeface="Wingdings" pitchFamily="2" charset="2"/>
              <a:buChar char="v"/>
            </a:pPr>
            <a:r>
              <a:rPr lang="ru-RU" sz="1400" dirty="0" smtClean="0"/>
              <a:t>профессиональной подготовке, переподготовке и повышению квалификации работников непосредственно у данного работодателя;</a:t>
            </a:r>
          </a:p>
          <a:p>
            <a:pPr>
              <a:buFont typeface="Wingdings" pitchFamily="2" charset="2"/>
              <a:buChar char="v"/>
            </a:pPr>
            <a:r>
              <a:rPr lang="ru-RU" sz="1400" dirty="0" smtClean="0"/>
              <a:t>социальному партнерству, ведению коллективных переговоров, заключению коллективных договоров и соглашений;</a:t>
            </a:r>
          </a:p>
          <a:p>
            <a:pPr>
              <a:buFont typeface="Wingdings" pitchFamily="2" charset="2"/>
              <a:buChar char="v"/>
            </a:pPr>
            <a:r>
              <a:rPr lang="ru-RU" sz="1400" dirty="0" smtClean="0"/>
              <a:t>участию работников и профессиональных союзов в установлении условий труда и применении трудового законодательства в предусмотренных законом случаях;</a:t>
            </a:r>
          </a:p>
          <a:p>
            <a:pPr>
              <a:buFont typeface="Wingdings" pitchFamily="2" charset="2"/>
              <a:buChar char="v"/>
            </a:pPr>
            <a:r>
              <a:rPr lang="ru-RU" sz="1400" dirty="0" smtClean="0"/>
              <a:t>материальной ответственности работодателей и работников в сфере труда;</a:t>
            </a:r>
          </a:p>
          <a:p>
            <a:pPr>
              <a:buFont typeface="Wingdings" pitchFamily="2" charset="2"/>
              <a:buChar char="v"/>
            </a:pPr>
            <a:r>
              <a:rPr lang="ru-RU" sz="1400" dirty="0" smtClean="0"/>
              <a:t>надзору и контролю (в том числе профсоюзному контролю) за соблюдением трудового законодательства (включая законодательство об охране труда);</a:t>
            </a:r>
          </a:p>
          <a:p>
            <a:pPr>
              <a:buFont typeface="Wingdings" pitchFamily="2" charset="2"/>
              <a:buChar char="v"/>
            </a:pPr>
            <a:r>
              <a:rPr lang="ru-RU" sz="1400" dirty="0" smtClean="0"/>
              <a:t>разрешению трудовых споров.</a:t>
            </a:r>
          </a:p>
          <a:p>
            <a:endParaRPr lang="ru-RU" sz="1100" dirty="0"/>
          </a:p>
        </p:txBody>
      </p:sp>
      <p:sp>
        <p:nvSpPr>
          <p:cNvPr id="3" name="Заголовок 2"/>
          <p:cNvSpPr>
            <a:spLocks noGrp="1"/>
          </p:cNvSpPr>
          <p:nvPr>
            <p:ph type="title"/>
          </p:nvPr>
        </p:nvSpPr>
        <p:spPr>
          <a:xfrm>
            <a:off x="142844" y="142852"/>
            <a:ext cx="8715436" cy="714380"/>
          </a:xfrm>
        </p:spPr>
        <p:txBody>
          <a:bodyPr>
            <a:noAutofit/>
          </a:bodyPr>
          <a:lstStyle/>
          <a:p>
            <a:pPr algn="ctr"/>
            <a:r>
              <a:rPr lang="ru-RU" sz="4400" dirty="0" smtClean="0">
                <a:solidFill>
                  <a:schemeClr val="accent1"/>
                </a:solidFill>
              </a:rPr>
              <a:t>ТРУДОВОЙ КОДЕКС РФ</a:t>
            </a:r>
            <a:endParaRPr lang="ru-RU" sz="4400" dirty="0">
              <a:solidFill>
                <a:schemeClr val="accent1"/>
              </a:solidFill>
            </a:endParaRPr>
          </a:p>
        </p:txBody>
      </p:sp>
      <p:pic>
        <p:nvPicPr>
          <p:cNvPr id="35842" name="Picture 2" descr="http://www.news29.ru/images/news/big/1281950321.jpg"/>
          <p:cNvPicPr>
            <a:picLocks noChangeAspect="1" noChangeArrowheads="1"/>
          </p:cNvPicPr>
          <p:nvPr/>
        </p:nvPicPr>
        <p:blipFill>
          <a:blip r:embed="rId2"/>
          <a:srcRect/>
          <a:stretch>
            <a:fillRect/>
          </a:stretch>
        </p:blipFill>
        <p:spPr bwMode="auto">
          <a:xfrm>
            <a:off x="357158" y="2071678"/>
            <a:ext cx="1512659" cy="2238359"/>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31746" name="Picture 2" descr="http://gorjunkova.professorjournal.ru/image/image_gallery?uuid=ee5e7075-c484-4eb7-8c37-5c0c557abb8d&amp;groupId=993912&amp;t=1329146213774"/>
          <p:cNvPicPr>
            <a:picLocks noChangeAspect="1" noChangeArrowheads="1"/>
          </p:cNvPicPr>
          <p:nvPr/>
        </p:nvPicPr>
        <p:blipFill>
          <a:blip r:embed="rId2"/>
          <a:srcRect/>
          <a:stretch>
            <a:fillRect/>
          </a:stretch>
        </p:blipFill>
        <p:spPr bwMode="auto">
          <a:xfrm>
            <a:off x="257791" y="0"/>
            <a:ext cx="8886209" cy="67151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http://activerain.com/image_store/uploads/2/7/9/4/6/ar126811250864972.jpg"/>
          <p:cNvPicPr>
            <a:picLocks noChangeAspect="1" noChangeArrowheads="1"/>
          </p:cNvPicPr>
          <p:nvPr/>
        </p:nvPicPr>
        <p:blipFill>
          <a:blip r:embed="rId2"/>
          <a:srcRect/>
          <a:stretch>
            <a:fillRect/>
          </a:stretch>
        </p:blipFill>
        <p:spPr bwMode="auto">
          <a:xfrm>
            <a:off x="785786" y="500042"/>
            <a:ext cx="3857652" cy="3282343"/>
          </a:xfrm>
          <a:prstGeom prst="rect">
            <a:avLst/>
          </a:prstGeom>
          <a:noFill/>
        </p:spPr>
      </p:pic>
      <p:sp>
        <p:nvSpPr>
          <p:cNvPr id="3" name="Подзаголовок 2"/>
          <p:cNvSpPr>
            <a:spLocks noGrp="1"/>
          </p:cNvSpPr>
          <p:nvPr>
            <p:ph type="subTitle" idx="1"/>
          </p:nvPr>
        </p:nvSpPr>
        <p:spPr>
          <a:xfrm>
            <a:off x="714348" y="4000504"/>
            <a:ext cx="7772400" cy="1199704"/>
          </a:xfrm>
        </p:spPr>
        <p:txBody>
          <a:bodyPr/>
          <a:lstStyle/>
          <a:p>
            <a:r>
              <a:rPr lang="ru-RU" b="1" dirty="0" smtClean="0">
                <a:solidFill>
                  <a:schemeClr val="tx1"/>
                </a:solidFill>
                <a:effectLst>
                  <a:outerShdw blurRad="38100" dist="38100" dir="2700000" algn="tl">
                    <a:srgbClr val="000000">
                      <a:alpha val="43137"/>
                    </a:srgbClr>
                  </a:outerShdw>
                </a:effectLst>
              </a:rPr>
              <a:t>Рабочее время и время отдыха</a:t>
            </a:r>
            <a:endParaRPr lang="ru-RU" b="1" dirty="0">
              <a:solidFill>
                <a:schemeClr val="tx1"/>
              </a:solidFill>
              <a:effectLst>
                <a:outerShdw blurRad="38100" dist="38100" dir="2700000" algn="tl">
                  <a:srgbClr val="000000">
                    <a:alpha val="43137"/>
                  </a:srgbClr>
                </a:outerShdw>
              </a:effectLst>
            </a:endParaRPr>
          </a:p>
        </p:txBody>
      </p:sp>
      <p:pic>
        <p:nvPicPr>
          <p:cNvPr id="36866" name="Picture 2" descr="http://im4-tub-ru.yandex.net/i?id=362101033-70-72&amp;n=21"/>
          <p:cNvPicPr>
            <a:picLocks noChangeAspect="1" noChangeArrowheads="1"/>
          </p:cNvPicPr>
          <p:nvPr/>
        </p:nvPicPr>
        <p:blipFill>
          <a:blip r:embed="rId3"/>
          <a:srcRect/>
          <a:stretch>
            <a:fillRect/>
          </a:stretch>
        </p:blipFill>
        <p:spPr bwMode="auto">
          <a:xfrm>
            <a:off x="1000100" y="1000108"/>
            <a:ext cx="1500166" cy="1125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868" name="Picture 4" descr="http://becti.net/uploads/posts/2011-11/www.becti.net-foto-r389178d09t11201192456n8.jpg"/>
          <p:cNvPicPr>
            <a:picLocks noChangeAspect="1" noChangeArrowheads="1"/>
          </p:cNvPicPr>
          <p:nvPr/>
        </p:nvPicPr>
        <p:blipFill>
          <a:blip r:embed="rId4"/>
          <a:srcRect l="1" b="19129"/>
          <a:stretch>
            <a:fillRect/>
          </a:stretch>
        </p:blipFill>
        <p:spPr bwMode="auto">
          <a:xfrm>
            <a:off x="5786446" y="1142984"/>
            <a:ext cx="2331249" cy="221457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TotalTime>
  <Words>2196</Words>
  <Application>Microsoft Office PowerPoint</Application>
  <PresentationFormat>Экран (4:3)</PresentationFormat>
  <Paragraphs>270</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Открытая</vt:lpstr>
      <vt:lpstr>ОХРАНА ТРУДА</vt:lpstr>
      <vt:lpstr>ОХРАНА ТРУДА (ОТ) - это</vt:lpstr>
      <vt:lpstr>ЗАКОНОДАТЕЛЬНАЯ БАЗА</vt:lpstr>
      <vt:lpstr>Слайд 4</vt:lpstr>
      <vt:lpstr>Конституция РФ о труде и занятости </vt:lpstr>
      <vt:lpstr>Слайд 6</vt:lpstr>
      <vt:lpstr>ТРУДОВОЙ КОДЕКС РФ</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Предельная норма перемещения тяжести для несовершеннолетних</vt:lpstr>
      <vt:lpstr>Слайд 22</vt:lpstr>
      <vt:lpstr>Организация работы по охране труда.</vt:lpstr>
      <vt:lpstr>Организация работы по охране труда.</vt:lpstr>
      <vt:lpstr>Организация работы по охране труда.</vt:lpstr>
      <vt:lpstr>Организация работы по охране труда.</vt:lpstr>
      <vt:lpstr>Организация работы по охране труда.</vt:lpstr>
      <vt:lpstr>Основные термины и определения в области охраны труда</vt:lpstr>
      <vt:lpstr>Основные термины и определения в области охраны труда</vt:lpstr>
      <vt:lpstr>Основные термины и определения в области охраны труда</vt:lpstr>
      <vt:lpstr>Основные термины и определения в области охраны труда</vt:lpstr>
      <vt:lpstr>Слайд 32</vt:lpstr>
      <vt:lpstr>Слайд 33</vt:lpstr>
      <vt:lpstr>Слайд 34</vt:lpstr>
      <vt:lpstr>Слайд 35</vt:lpstr>
      <vt:lpstr>Слайд 36</vt:lpstr>
      <vt:lpstr>Административная ответственность </vt:lpstr>
      <vt:lpstr>Административная ответственность</vt:lpstr>
      <vt:lpstr>Слайд 39</vt:lpstr>
      <vt:lpstr>Уголовная ответственность </vt:lpstr>
      <vt:lpstr>1. Технические причины – не зависят от уровня организации предприятия</vt:lpstr>
      <vt:lpstr>2. Организационные причины –зависят от уровня организации предприятия</vt:lpstr>
      <vt:lpstr>3. Санитарно-гигиенические  причины </vt:lpstr>
      <vt:lpstr>4. Личностные причины</vt:lpstr>
      <vt:lpstr>5. Экономические причины</vt:lpstr>
      <vt:lpstr>6. Субъективные причины</vt:lpstr>
      <vt:lpstr>Причины осознанного нарушения правил безопасности</vt:lpstr>
      <vt:lpstr>ПРОФИЛАКТИКА ПРОИЗВОДСТВЕННОГО ТРАВМАТИЗМА И ПРОФЗАБОЛЕВАНЙИ</vt:lpstr>
      <vt:lpstr>Вопросы профилактики профессиональных заболеваний решает ГИГИЕНА ТРУДА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 1</dc:title>
  <dc:creator>User</dc:creator>
  <cp:lastModifiedBy>DELL 7559</cp:lastModifiedBy>
  <cp:revision>25</cp:revision>
  <dcterms:created xsi:type="dcterms:W3CDTF">2012-09-12T14:08:18Z</dcterms:created>
  <dcterms:modified xsi:type="dcterms:W3CDTF">2022-10-11T12:57:00Z</dcterms:modified>
</cp:coreProperties>
</file>