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96" r:id="rId3"/>
    <p:sldId id="297" r:id="rId4"/>
    <p:sldId id="298" r:id="rId5"/>
    <p:sldId id="299" r:id="rId6"/>
    <p:sldId id="300" r:id="rId7"/>
    <p:sldId id="333" r:id="rId8"/>
    <p:sldId id="334" r:id="rId9"/>
    <p:sldId id="303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8" r:id="rId26"/>
    <p:sldId id="320" r:id="rId27"/>
    <p:sldId id="321" r:id="rId28"/>
    <p:sldId id="322" r:id="rId29"/>
    <p:sldId id="323" r:id="rId30"/>
    <p:sldId id="324" r:id="rId31"/>
    <p:sldId id="325" r:id="rId3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84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78398-ED04-4588-97E1-483FEE9AEFB9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01754-4A15-42A6-A39C-9222B9B6673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01754-4A15-42A6-A39C-9222B9B6673E}" type="slidenum">
              <a:rPr lang="ru-RU" smtClean="0"/>
              <a:t>31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0636-8912-4B2F-BE14-E830FDA4B892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0CF2-C9E9-482D-843F-D1240D8F4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0636-8912-4B2F-BE14-E830FDA4B892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0CF2-C9E9-482D-843F-D1240D8F4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0636-8912-4B2F-BE14-E830FDA4B892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0CF2-C9E9-482D-843F-D1240D8F4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AB7853-F17D-42AC-A2B3-85FA9EEA82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0636-8912-4B2F-BE14-E830FDA4B892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0CF2-C9E9-482D-843F-D1240D8F4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0636-8912-4B2F-BE14-E830FDA4B892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0CF2-C9E9-482D-843F-D1240D8F4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0636-8912-4B2F-BE14-E830FDA4B892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0CF2-C9E9-482D-843F-D1240D8F4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0636-8912-4B2F-BE14-E830FDA4B892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0CF2-C9E9-482D-843F-D1240D8F4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0636-8912-4B2F-BE14-E830FDA4B892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0CF2-C9E9-482D-843F-D1240D8F4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0636-8912-4B2F-BE14-E830FDA4B892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0CF2-C9E9-482D-843F-D1240D8F4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0636-8912-4B2F-BE14-E830FDA4B892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0CF2-C9E9-482D-843F-D1240D8F4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0636-8912-4B2F-BE14-E830FDA4B892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0CF2-C9E9-482D-843F-D1240D8F4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80636-8912-4B2F-BE14-E830FDA4B892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60CF2-C9E9-482D-843F-D1240D8F4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2738735"/>
          </a:xfrm>
        </p:spPr>
        <p:txBody>
          <a:bodyPr>
            <a:normAutofit/>
          </a:bodyPr>
          <a:lstStyle/>
          <a:p>
            <a:r>
              <a:rPr lang="ru-RU" sz="8000" b="1" dirty="0" smtClean="0"/>
              <a:t>Подвеска автомобилей</a:t>
            </a:r>
            <a:endParaRPr lang="ru-RU" sz="8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Ð Ð¸Ñ.1.  Ð± â ÑÐºÐ²Ð¾ÑÐ½ÐµÐ²Ð°Ñ Ð¿Ð¾Ð´Ð²ÐµÑÐºÐ°; Ð² â Ð±ÐµÑÑÐºÐ²Ð¾ÑÐ½ÐµÐ²Ð°Ñ Ð¿Ð¾Ð´Ð²ÐµÑÐºÐ°; 7 Ð¸ 12 â ÑÑÑÐ°Ð³Ð¸; 8 â Ð¿ÑÑÐ¶Ð¸Ð½Ð°; 9 â ÑÐºÐ²Ð¾ÑÐµÐ½Ñ; 10 â Ð¿Ð¾Ð²Ð¾ÑÐ¾ÑÐ½ÑÐ¹ ÐºÑÐ»Ð°Ðº; 11 â Ð¿Ð¾Ð²Ð¾ÑÐ¾ÑÐ½Ð°Ñ ÑÑÐ¾Ð¹ÐºÐ°; 13 â Ð¿Ð¾Ð¿ÐµÑÐµÑÐ¸Ð½Ð° Ð¿Ð¾Ð´ÑÐ°Ð¼Ð½Ð¸ÐºÐ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356992"/>
            <a:ext cx="4320480" cy="32403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332656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Независимая подвеска.</a:t>
            </a:r>
            <a:r>
              <a:rPr lang="ru-RU" sz="2400" dirty="0" smtClean="0"/>
              <a:t> Колебание одного из колес моста при независимой подвеске не вызывает колебаний другого колеса. Обычно такую подвеску используют для передних колес легковых автомобилей. При этом каждое колесо отдельно от другого соединяется с кузовом или рамой.</a:t>
            </a:r>
          </a:p>
          <a:p>
            <a:pPr algn="just"/>
            <a:r>
              <a:rPr lang="ru-RU" sz="2400" dirty="0" smtClean="0"/>
              <a:t>Различают шкворневую и </a:t>
            </a:r>
            <a:r>
              <a:rPr lang="ru-RU" sz="2400" dirty="0" err="1" smtClean="0"/>
              <a:t>бесшкворневую</a:t>
            </a:r>
            <a:r>
              <a:rPr lang="ru-RU" sz="2400" dirty="0" smtClean="0"/>
              <a:t> независимые подвески.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2.Ð ÐµÑÑÐ¾ÑÐ½Ð°Ñ Ð¿Ð¾Ð´Ð²ÐµÑÐºÐ° Ð´Ð²ÑÑÐ¾ÑÐ½ÑÑ Ð°Ð²ÑÐ¾Ð¼Ð¾Ð±Ð¸Ð»ÐµÐ¹. ÐÑÑÐ·Ð¾Ð²ÑÐµ Ð°Ð²ÑÐ¾Ð¼Ð¾Ð±Ð¸Ð»Ð¸. Ð£ Ð°Ð²ÑÐ¾Ð¼Ð¾Ð±Ð¸Ð»Ñ ÐÐÐ-53Ð Ð·Ð°Ð²Ð¸ÑÐ¸Ð¼Ð°Ñ Ð¿ÐµÑÐµÐ´Ð½ÑÑ Ð¿Ð¾Ð´Ð²ÐµÑÐºÐ° (ÑÐ¸Ñ. 2) ÑÐ¾ÑÑÐ¾Ð¸Ñ Ð¸Ð· Ð´Ð²ÑÑ Ð¿ÑÐ¾Ð´Ð¾Ð»ÑÐ½ÑÑ Ð¿Ð¾Ð»ÑÑÐ»Ð»Ð¸Ð¿ÑÐ¸ÑÐµÑÐºÐ¸Ñ ÑÐµÑÑÐ¾Ñ, ÑÐ°ÑÐ¿Ð¾Ð»Ð¾Ð¶ÐµÐ½Ð½ÑÑ Ð¿Ð¾Ð´ Ð»Ð¾Ð½Ð¶ÐµÑÐ¾Ð½Ð°Ð¼Ð¸ ÑÐ°Ð¼Ñ Ð²Ð´Ð¾Ð»Ñ Ð°Ð²ÑÐ¾Ð¼Ð¾Ð±Ð¸Ð»Ñ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332656"/>
            <a:ext cx="8256917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Ð Ð¸Ñ. 2. Ð° - Ð¿ÐµÑÐµÐ´Ð½ÑÑ 1,3 Ð¸ 6 - ÐºÑÐ¾Ð½ÑÑÐµÐ¹Ð½Ñ; 2 - Ð»Ð¾Ð½Ð¶ÐµÑÐ¾Ð½; 4 - ÑÐ°ÑÐ½Ð¸Ñ; 5 - Ð°Ð¼Ð¾ÑÑÐ¸Ð·Ð°ÑÐ¾Ñ; 7 Ð¸ 12 - Ð¾Ð±Ð¾Ð¹Ð¼Ñ ÐºÐ¾Ð½ÑÐ¾Ð² ÐºÐ¾ÑÐµÐ½Ð½ÑÑ ÑÐµÑÑÐ¾ÑÐ½ÑÑ Ð»Ð¸ÑÑÐ¾Ð²; 8 Ð¸ 13 - Ð²ÐµÑÑÐ½Ð¸Ðµ Ð¸ Ð½Ð¸Ð¶Ð½Ð¸Ðµ Ð¾Ð¿Ð¾ÑÑ; 9 - Ð±ÑÑÐµÑ; 10 - ÑÑÑÐµÐ¼ÑÐ½ÐºÐ°; 11 - Ð´Ð²Ð¾Ð¹Ð½Ð¾Ð¹ ÐºÐ¾ÑÐµÐ½Ð½Ð¾Ð¹ Ð»Ð¸ÑÑ; 14 - ÑÐ¾ÑÑÐ¾Ð²ÑÐ¹ ÑÐ¿Ð¾Ñ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764704"/>
            <a:ext cx="7704856" cy="5778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Ð Ð¸Ñ. 2. Ð± - Ð·Ð°Ð´Ð½ÑÑ; 1,3 Ð¸ 6 - ÐºÑÐ¾Ð½ÑÑÐµÐ¹Ð½Ñ; 2 - Ð»Ð¾Ð½Ð¶ÐµÑÐ¾Ð½; 4 - ÑÐ°ÑÐ½Ð¸Ñ; 5 - Ð°Ð¼Ð¾ÑÑÐ¸Ð·Ð°ÑÐ¾Ñ; 7 Ð¸ 12 - Ð¾Ð±Ð¾Ð¹Ð¼Ñ ÐºÐ¾Ð½ÑÐ¾Ð² ÐºÐ¾ÑÐµÐ½Ð½ÑÑ ÑÐµÑÑÐ¾ÑÐ½ÑÑ Ð»Ð¸ÑÑÐ¾Ð²; 8 Ð¸ 13 - Ð²ÐµÑÑÐ½Ð¸Ðµ Ð¸ Ð½Ð¸Ð¶Ð½Ð¸Ðµ Ð¾Ð¿Ð¾ÑÑ; 9 - Ð±ÑÑÐµÑ; 10 - ÑÑÑÐµÐ¼ÑÐ½ÐºÐ°; 11 - Ð´Ð²Ð¾Ð¹Ð½Ð¾Ð¹ ÐºÐ¾ÑÐµÐ½Ð½Ð¾Ð¹ Ð»Ð¸ÑÑ; 14 - ÑÐ¾ÑÑÐ¾Ð²ÑÐ¹ ÑÐ¿Ð¾Ñ; 15 Ð¸ 25 - ÐºÑÑÑÐºÐ¸ ÑÐ¾Ð¾ÑÐ²ÐµÑÑÑÐ²ÐµÐ½Ð½Ð¾ Ð¿ÐµÑÐµÐ´Ð½ÐµÐ³Ð¾ Ð¸ Ð·Ð°Ð´Ð½ÐµÐ³Ð¾ ÐºÑÐ¾Ð½ÑÑÐµÐ¹Ð½Ð¾Ð²; 16 Ð¸ 17 - Ð½Ð¸Ð¶Ð½ÑÑ Ð¸ Ð²ÐµÑÑÐ½ÑÑ Ð¾Ð±Ð¾Ð¹Ð¼Ñ Ð¿ÐµÑÐµÐ´Ð½ÐµÐ³Ð¾ ÐºÐ¾Ð½ÑÐ° ÑÐµÑÑÐ¾ÑÑ; 18 - Ð¾Ð¿Ð¾ÑÐ° Ð´Ð¾Ð¿Ð¾Ð»Ð½Ð¸ÑÐµÐ»ÑÐ½Ð¾Ð¹ ÑÐµÑÑÐ¾ÑÑ; 19 - Ð½Ð°ÐºÐ»Ð°Ð´ÐºÐ°; 20 - ÑÑÑÐµÐ¼ÑÐ½ÐºÐ° Ð·Ð°Ð´Ð½ÐµÐ¹ ÑÐµÑÑÐ¾ÑÑ; 21 - Ð´Ð¾Ð¿Ð¾Ð»Ð½Ð¸ÑÐµÐ»ÑÐ½Ð°Ñ ÑÐµÑÑÐ¾ÑÐ°; 22 Ð¸ 24 - ÑÐµÐ½ÑÑÐ¾Ð²ÑÐµ Ð±Ð¾Ð»ÑÑ; 23 - Ð¿Ð¾Ð´ÐºÐ»Ð°Ð´ÐºÐ°; 26 Ð¸ 27 - Ð²ÐµÑÑÐ½ÑÑ Ð¸ Ð½Ð¸Ð¶Ð½ÑÑ Ð¾Ð±Ð¾Ð¹Ð¼Ñ Ð·Ð°Ð´Ð½ÐµÐ³Ð¾ ÐºÐ¾Ð½ÑÐ° ÑÐµÑÑÐ¾ÑÑ; 28 - Ð¾ÑÐ½Ð¾Ð²Ð½Ð°Ñ ÑÐµÑÑÐ¾ÑÐ°; 29 - Ð¿Ð¾Ð´ÐºÐ»Ð°Ð´ÐºÐ° ÑÑÑÐµÐ¼ÑÐ½Ð¾Ð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208912" cy="6156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Ð Ð¸Ñ. 3. ÐÐ°Ð´Ð½ÑÑ Ð¿Ð¾Ð´Ð²ÐµÑÐºÐ° Ð°Ð²ÑÐ¾Ð¼Ð¾Ð±Ð¸Ð»Ñ ÐÐÐ-24 Â«ÐÐ¾Ð»Ð³Ð°Â»: Ð° â Ð¾Ð±ÑÐ¸Ð¹ Ð²Ð¸Ð´;  1 â Ð¿ÐµÑÐµÐ´Ð½Ð¸Ð¹ ÐºÑÐ¾Ð½ÑÑÐµÐ¹Ð½; 2 - ÑÐµÑÑÐ¾ÑÐ°; 3 - Ð´Ð¾Ð¿Ð¾Ð»Ð½Ð¸ÑÐµÐ»ÑÐ½ÑÐ¹ Ð±ÑÑÐµÑ; 4 - ÑÑÑÐµÐ¼ÑÐ½ÐºÐ°; 5 - Ð±ÑÑÐµÑ; 6 - Ð¿Ð¾Ð´ÑÑÐºÐ° Ð°Ð¼Ð¾ÑÑÐ¸Ð·Ð°ÑÐ¾ÑÐ°; 7 - ÑÐ°ÑÐµÐ»ÐºÐ°; 8 - ÑÐµÑÑÐ³Ð°; 9 - Ð¾Ð±Ð¾Ð¹Ð¼Ð°; 10 - Ð¿ÑÐ¾ÐºÐ»Ð°Ð´ÐºÐ¸ ÑÐµÑÑÐ¾ÑÑ; 11 - Ð°Ð¼Ð¾ÑÑÐ¸Ð·Ð°ÑÐ¾Ñ; 12 - Ð¿ÑÐ¾ÐºÐ»Ð°Ð´ÐºÐ°: 13 - Ð¿Ð¾Ð´ÑÑÐºÐ° ÑÐµÑÑÐ¾ÑÑ; 14 - ÑÐµÐ½ÑÑÐ¾Ð²Ð¾Ð¹ Ð±Ð¾Ð»Ñ; 15 - Ð²ÑÑÐ»ÐºÐ°; 16 - Ð¿Ð°Ð»ÐµÑ; 17 - ÑÐ°Ð¹Ð±Ð° Ð¿Ð°Ð»ÑÑÐ°; 18 - Ð¿ÐµÑÐµÐ´Ð½ÐµÐµ ÑÑÐºÐ¾ ÑÐµÑÑÐ¾ÑÑ; 19 - ÑÐµÐ·Ð¸Ð½Ð¾Ð²ÑÐµ Ð²ÑÑÐ»ÐºÐ¸; 20 - Ð¿Ð°Ð»ÐµÑ; 21 - Ð¿ÑÐ¾Ð´Ð¾Ð»ÑÐ½Ð°Ñ Ð±Ð°Ð»ÐºÐ° ÐºÑÐ·Ð¾Ð²Ð°; 22 - Ð¿Ð»Ð°Ð½ÐºÐ°; 23 - Ð·Ð°Ð´Ð½ÐµÐµ ÑÑÐºÐ¾ ÑÐµÑÑÐ¾ÑÑ"/>
          <p:cNvPicPr>
            <a:picLocks noChangeAspect="1" noChangeArrowheads="1"/>
          </p:cNvPicPr>
          <p:nvPr/>
        </p:nvPicPr>
        <p:blipFill>
          <a:blip r:embed="rId2" cstate="print"/>
          <a:srcRect b="41726"/>
          <a:stretch>
            <a:fillRect/>
          </a:stretch>
        </p:blipFill>
        <p:spPr bwMode="auto">
          <a:xfrm>
            <a:off x="1547664" y="260648"/>
            <a:ext cx="6096000" cy="2664296"/>
          </a:xfrm>
          <a:prstGeom prst="rect">
            <a:avLst/>
          </a:prstGeom>
          <a:noFill/>
        </p:spPr>
      </p:pic>
      <p:pic>
        <p:nvPicPr>
          <p:cNvPr id="62468" name="Picture 4" descr="Ð Ð¸Ñ. 3. ÐÐ°Ð´Ð½ÑÑ Ð¿Ð¾Ð´Ð²ÐµÑÐºÐ° Ð°Ð²ÑÐ¾Ð¼Ð¾Ð±Ð¸Ð»Ñ ÐÐÐ-24 Â«ÐÐ¾Ð»Ð³Ð°Â»: Ð± Ð¸ Ð² â ÐºÑÐµÐ¿Ð»ÐµÐ½Ð¸Ñ ÑÐ¾Ð¾ÑÐ²ÐµÑÑÑÐ²ÐµÐ½Ð½Ð¾ Ð¿ÐµÑÐµÐ´Ð½ÐµÐ³Ð¾ Ð¸ Ð·Ð°Ð´Ð½ÐµÐ³Ð¾ ÐºÐ¾Ð½ÑÐ¾Ð² ÑÐµÑÑÐ¾ÑÑ; 1 â Ð¿ÐµÑÐµÐ´Ð½Ð¸Ð¹ ÐºÑÐ¾Ð½ÑÑÐµÐ¹Ð½; 117 -ÑÐ°Ð¹Ð±Ð° Ð¿Ð°Ð»ÑÑÐ°; 18 - Ð¿ÐµÑÐµÐ´Ð½ÐµÐµ ÑÑÐºÐ¾ ÑÐµÑÑÐ¾ÑÑ; 19 â ÑÐµÐ·Ð¸Ð½Ð¾Ð²ÑÐµ Ð²ÑÑÐ»ÐºÐ¸; 20 â Ð¿Ð°Ð»ÐµÑ; 21 â Ð¿ÑÐ¾Ð´Ð¾Ð»ÑÐ½Ð°Ñ Ð±Ð°Ð»ÐºÐ° ÐºÑÐ·Ð¾Ð²Ð°; 22 â Ð¿Ð»Ð°Ð½ÐºÐ°; 23 - Ð·Ð°Ð´Ð½ÐµÐµ ÑÑÐºÐ¾ ÑÐµÑÑÐ¾ÑÑ"/>
          <p:cNvPicPr>
            <a:picLocks noChangeAspect="1" noChangeArrowheads="1"/>
          </p:cNvPicPr>
          <p:nvPr/>
        </p:nvPicPr>
        <p:blipFill>
          <a:blip r:embed="rId3" cstate="print"/>
          <a:srcRect b="29126"/>
          <a:stretch>
            <a:fillRect/>
          </a:stretch>
        </p:blipFill>
        <p:spPr bwMode="auto">
          <a:xfrm>
            <a:off x="1547664" y="2924944"/>
            <a:ext cx="6096000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3. ÐÐ°Ð´Ð½ÑÑ Ð±Ð°Ð»Ð°Ð½ÑÐ¸ÑÐ½Ð°Ñ Ð¿Ð¾Ð´Ð²ÐµÑÐºÐ° Ð°Ð²ÑÐ¾Ð¼Ð¾Ð±Ð¸Ð»Ñ. Ð ÑÑÐµÑÐ¾ÑÐ½ÑÑ Ð°Ð²ÑÐ¾Ð¼Ð¾Ð±Ð¸Ð»ÑÑ Ð¿ÑÐ¸Ð¼ÐµÐ½ÑÑÑ Ð±Ð°Ð»Ð°Ð½ÑÐ¸ÑÐ½ÑÐµ Ð¿Ð¾Ð´Ð²ÐµÑÐºÐ¸ Ð´Ð»Ñ Ð¿ÑÐ¾Ð¼ÐµÐ¶ÑÑÐ¾ÑÐ½Ð¾Ð³Ð¾ Ð¸ Ð·Ð°Ð´Ð½ÐµÐ³Ð¾ Ð²ÐµÐ´ÑÑÐ¸Ñ Ð¼Ð¾ÑÑÐ¾Ð². ÐÑÐ¸ ÑÐ°ÐºÐ¸Ñ Ð¿Ð¾Ð´Ð²ÐµÑÐºÐ°Ñ Ð¼Ð¾ÑÑÑ ÐºÐ°ÑÐ°ÑÑÑÑ Ð½Ð° ÑÐ°ÑÐ½Ð¸ÑÐ½Ð¾ ÑÐ¾ÐµÐ´Ð¸Ð½ÐµÐ½Ð½ÑÑ Ñ Ð½Ð¸Ð¼Ð¸ Ð¸ Ñ ÑÐµÑÑÐ¾ÑÐ°Ð¼Ð¸ Ð±Ð°Ð»Ð°Ð½ÑÐ¸ÑÐ½ÑÑ ÑÑÑÐ°Ð³Ð°Ñ. Ð ÑÑÐ¾Ð¼ ÑÐ»ÑÑÐ°Ðµ ÑÐµÑÑÐ¾ÑÑ Ð²Ð¾ÑÐ¿ÑÐ¸Ð½Ð¸Ð¼Ð°ÑÑ ÑÐ¾Ð»ÑÐºÐ¾ ÑÐ¸Ð»Ñ ÑÑÐ¶ÐµÑÑÐ¸ Ð°Ð²ÑÐ¾Ð¼Ð¾Ð±Ð¸Ð»Ñ; ÑÐ¸Ð»Ð° ÑÑÐ³Ð¸ Ð¸ ÑÐ¾ÑÐ¼Ð¾Ð·Ð½Ð°Ñ ÑÐ¸Ð»Ð°, Ð° ÑÐ°ÐºÐ¶Ðµ ÑÐµÐ°ÐºÑÐ¸Ð²Ð½ÑÐ¹ Ð¸ ÑÐ¾ÑÐ¼Ð¾Ð·Ð½Ð¾Ð¹ Ð¼Ð¾Ð¼ÐµÐ½ÑÑ Ð¿ÐµÑÐµÐ´Ð°ÑÑÑÑ ÑÐ¾Ð»ÐºÐ°ÑÑÐ¸Ð¼Ð¸ Ð¸ ÑÐµÐ°ÐºÑÐ¸Ð²Ð½ÑÐ¼Ð¸ ÑÑÐ°Ð½Ð³Ð°Ð¼Ð¸. ÐÐ°Ð»Ð°Ð½ÑÐ¸ÑÐ½Ð°Ñ Ð¿Ð¾Ð´Ð²ÐµÑÐºÐ° Ð¿ÑÐ¾Ð¼ÐµÐ¶ÑÑÐ¾ÑÐ½Ð¾Ð³Ð¾ Ð¸ Ð·Ð°Ð´Ð½ÐµÐ³Ð¾ Ð¼Ð¾ÑÑÐ¾Ð² ÑÑÐµÑÐ¾ÑÐ½Ð¾Ð³Ð¾ Ð°Ð²ÑÐ¾Ð¼Ð¾Ð±Ð¸Ð»Ñ Ñ ÑÐ¾Ð»ÐºÐ°ÑÑÐ¸Ð¼Ð¸ Ð¸ ÑÐµÐ°ÐºÑÐ¸Ð²Ð½ÑÐ¼Ð¸ ÑÑÐ°Ð½Ð³Ð°Ð¼Ð¸ Ð¿Ð¾ÐºÐ°Ð·Ð°Ð½Ð° Ð½Ð° ÑÐ¸Ñ. 4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52928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s://fsd.kopilkaurokov.ru/uploads/user_file_574ed0811e3c5/img_user_file_574ed0811e3c5_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6156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s://fsd.kopilkaurokov.ru/uploads/user_file_574ed0811e3c5/img_user_file_574ed0811e3c5_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352928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4. ÐÐµÐ·Ð°Ð²Ð¸ÑÐ¸Ð¼Ð°Ñ Ð¿Ð¾Ð´Ð²ÐµÑÐºÐ°. ÐÐµÐ·Ð°Ð²Ð¸ÑÐ¸Ð¼ÑÐµ Ð¿Ð¾Ð´Ð²ÐµÑÐºÐ¸ Ð¿Ð¾Ð»ÑÑÐ¸Ð»Ð¸ ÑÐ¸ÑÐ¾ÐºÐ¾Ðµ ÑÐ°ÑÐ¿ÑÐ¾ÑÑÑÐ°Ð½ÐµÐ½Ð¸Ðµ Ð² Ð¿ÐµÑÐµÐ´Ð½Ð¸Ñ ÑÐ¿ÑÐ°Ð²Ð»ÑÐµÐ¼ÑÑ ÐºÐ¾Ð»ÐµÑÐ°Ñ Ð»ÐµÐ³ÐºÐ¾Ð²ÑÑ Ð°Ð²ÑÐ¾Ð¼Ð¾Ð±Ð¸Ð»ÐµÐ¹, ÑÐ°Ðº ÐºÐ°Ðº Ð¿ÑÐ¸ Ð¸Ñ Ð¸ÑÐ¿Ð¾Ð»ÑÐ·Ð¾Ð²Ð°Ð½Ð¸Ð¸ ÑÑÑÐµÑÑÐ²ÐµÐ½Ð½Ð¾ ÑÐ»ÑÑÑÐ°ÐµÑÑÑ Ð²Ð¾Ð·Ð¼Ð¾Ð¶Ð½Ð¾ÑÑÑ ÐºÐ¾Ð¼Ð¿Ð¾Ð½Ð¾Ð²ÐºÐ¸ Ð¼Ð¾ÑÐ¾ÑÐ½Ð¾Ð³Ð¾ Ð¾ÑÑÐµÐºÐ° Ð¸Ð»Ð¸ Ð±Ð°Ð³Ð°Ð¶Ð½Ð¸ÐºÐ° Ð¸ ÑÐ½Ð¸Ð¶Ð°ÐµÑÑÑ Ð²Ð¾Ð·Ð¼Ð¾Ð¶Ð½Ð¾ÑÑÑ Ð²Ð¾Ð·Ð½Ð¸ÐºÐ½Ð¾Ð²ÐµÐ½Ð¸Ñ Ð°Ð²ÑÐ¾ÐºÐ¾Ð»ÐµÐ±Ð°Ð½Ð¸Ñ ÐºÐ¾Ð»ÐµÑ.  Ð ÐºÐ°ÑÐµÑÑÐ²Ðµ ÑÐ¿ÑÑÐ³Ð¾Ð³Ð¾ ÑÐ»ÐµÐ¼ÐµÐ½ÑÐ° Ð² Ð½ÐµÐ·Ð°Ð²Ð¸ÑÐ¸Ð¼Ð¾Ð¹ Ð¿Ð¾Ð´Ð²ÐµÑÐºÐµ Ð¾Ð±ÑÑÐ½Ð¾ Ð¿ÑÐ¸Ð¼ÐµÐ½ÑÑÑ Ð¿ÑÑÐ¶Ð¸Ð½Ñ, Ð½ÐµÑÐºÐ¾Ð»ÑÐºÐ¾ ÑÐµÐ¶Ðµ â ÑÐ¾ÑÑÐ¸Ð¾Ð½Ñ Ð¸ Ð´ÑÑÐ³Ð¸Ðµ ÑÐ»ÐµÐ¼ÐµÐ½ÑÑ. ÐÑÐ¸ ÑÑÐ¾Ð¼ ÑÐ°ÑÑÐ¸ÑÑÐµÑÑÑ Ð²Ð¾Ð·Ð¼Ð¾Ð¶Ð½Ð¾ÑÑÑ Ð¿ÑÐ¸Ð¼ÐµÐ½ÐµÐ½Ð¸Ñ Ð¿Ð½ÐµÐ²Ð¼Ð°ÑÐ¸ÑÐµÑÐºÐ¸Ñ ÑÐ»ÐµÐ¼ÐµÐ½ÑÐ¾Ð². Ð£Ð¿ÑÑÐ³Ð¸Ð¹ ÑÐ»ÐµÐ¼ÐµÐ½Ñ, Ð·Ð° Ð¸ÑÐºÐ»ÑÑÐµÐ½Ð¸ÐµÐ¼ ÑÐµÑÑÐ¾ÑÑ, Ð¿ÑÐ°ÐºÑÐ¸ÑÐµÑÐºÐ¸ Ð½Ðµ Ð²Ð»Ð¸ÑÐµÑ Ð½Ð° ÑÑÐ½ÐºÑÐ¸Ð¸ Ð½Ð°Ð¿ÑÐ°Ð²Ð»ÑÑÑÐµÐ³Ð¾ ÑÑÑÑÐ¾Ð¹ÑÑÐ²Ð°. ÐÐ»Ñ Ð½ÐµÐ·Ð°Ð²Ð¸ÑÐ¸Ð¼ÑÑ Ð¿Ð¾Ð´Ð²ÐµÑÐ¾Ðº ÑÑÑÐµÑÑÐ²ÑÐµÑ Ð¼Ð½Ð¾Ð¶ÐµÑÑÐ²Ð¾ ÑÑÐµÐ¼ Ð½Ð°Ð¿ÑÐ°Ð²Ð»ÑÑÑÐ¸Ñ ÑÑÑÑÐ¾Ð¹ÑÑÐ², ÐºÐ¾ÑÐ¾ÑÑÐµ ÐºÐ»Ð°ÑÑÐ¸ÑÐ¸ÑÐ¸ÑÑÑÑÑÑ Ð¿Ð¾ ÑÐ¸ÑÐ»Ñ ÑÑÑÐ°Ð³Ð¾Ð² Ð¸ ÑÐ°ÑÐ¿Ð¾Ð»Ð¾Ð¶ÐµÐ½Ð¸Ñ Ð¿Ð»Ð¾ÑÐºÐ¾ÑÑÐ¸ ÐºÐ°ÑÐ°Ð½Ð¸Ñ ÑÑÑÐ°Ð³Ð¾Ð²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352928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Ð¡ ÐºÐ°ÑÐ°ÑÑÐ¸Ð¼Ð¸ÑÑ Ð¿Ð¾Ð»ÑÐ¾ÑÑÐ¼Ð¸"/>
          <p:cNvPicPr>
            <a:picLocks noChangeAspect="1" noChangeArrowheads="1"/>
          </p:cNvPicPr>
          <p:nvPr/>
        </p:nvPicPr>
        <p:blipFill>
          <a:blip r:embed="rId2" cstate="print"/>
          <a:srcRect l="15356" t="15750" r="14951" b="3926"/>
          <a:stretch>
            <a:fillRect/>
          </a:stretch>
        </p:blipFill>
        <p:spPr bwMode="auto">
          <a:xfrm>
            <a:off x="656742" y="476672"/>
            <a:ext cx="3582045" cy="3096344"/>
          </a:xfrm>
          <a:prstGeom prst="rect">
            <a:avLst/>
          </a:prstGeom>
          <a:noFill/>
        </p:spPr>
      </p:pic>
      <p:pic>
        <p:nvPicPr>
          <p:cNvPr id="57348" name="Picture 4" descr="ÐÐ° Ð¿ÑÐ¾Ð´Ð¾Ð»ÑÐ½ÑÑ ÑÑÑÐ°Ð³Ð°Ñ"/>
          <p:cNvPicPr>
            <a:picLocks noChangeAspect="1" noChangeArrowheads="1"/>
          </p:cNvPicPr>
          <p:nvPr/>
        </p:nvPicPr>
        <p:blipFill>
          <a:blip r:embed="rId3" cstate="print"/>
          <a:srcRect l="17719" t="12600" r="18495" b="16526"/>
          <a:stretch>
            <a:fillRect/>
          </a:stretch>
        </p:blipFill>
        <p:spPr bwMode="auto">
          <a:xfrm>
            <a:off x="5220072" y="332656"/>
            <a:ext cx="3456384" cy="2880320"/>
          </a:xfrm>
          <a:prstGeom prst="rect">
            <a:avLst/>
          </a:prstGeom>
          <a:noFill/>
        </p:spPr>
      </p:pic>
      <p:pic>
        <p:nvPicPr>
          <p:cNvPr id="57350" name="Picture 6" descr="ÐÐ° ÐºÐ¾ÑÑÑ ÑÑÑÐ°Ð³Ð°Ñ"/>
          <p:cNvPicPr>
            <a:picLocks noChangeAspect="1" noChangeArrowheads="1"/>
          </p:cNvPicPr>
          <p:nvPr/>
        </p:nvPicPr>
        <p:blipFill>
          <a:blip r:embed="rId4" cstate="print"/>
          <a:srcRect l="4725" t="15750" r="4320" b="3926"/>
          <a:stretch>
            <a:fillRect/>
          </a:stretch>
        </p:blipFill>
        <p:spPr bwMode="auto">
          <a:xfrm>
            <a:off x="2492239" y="3789040"/>
            <a:ext cx="4240001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. ÐÐ°Ð·Ð½Ð°ÑÐµÐ½Ð¸Ðµ Ð¿Ð¾Ð´Ð²ÐµÑÐ¾Ðº Ð¸ Ð¸Ñ Ð¾ÑÐ½Ð¾Ð²Ð½ÑÐµ ÑÐ¸Ð¿Ñ. ÐÐ¾Ð´Ð²ÐµÑÐºÐ° ÑÐ»ÑÐ¶Ð¸Ñ Ð´Ð»Ñ ÑÐ¿ÑÑÐ³Ð¾Ð³Ð¾ ÑÐ¾ÐµÐ´Ð¸Ð½ÐµÐ½Ð¸Ñ ÑÐ°Ð¼Ñ Ð¸Ð»Ð¸ ÐºÑÐ·Ð¾Ð²Ð° Ñ Ð¼Ð¾ÑÑÐ°Ð¼Ð¸ (ÐºÐ¾Ð»ÐµÑÐ°Ð¼Ð¸) Ð°Ð²ÑÐ¾Ð¼Ð¾Ð±Ð¸Ð»Ñ, ÑÐ¼ÑÐ³ÑÐ°Ñ ÑÐ¾Ð»ÑÐºÐ¸ Ð¸ ÑÐ´Ð°ÑÑ, Ð²Ð¾Ð·Ð½Ð¸ÐºÐ°ÑÑÐ¸Ðµ Ð¿ÑÐ¸ Ð½Ð°ÐµÐ·Ð´Ðµ Ð½Ð° Ð½ÐµÑÐ¾Ð²Ð½Ð¾ÑÑÐ¸ Ð´Ð¾ÑÐ¾Ð³Ð¸. Ð ÑÐ¾ÑÑÐ°Ð² Ð¿Ð¾Ð´Ð²ÐµÑÐºÐ¸ Ð²ÑÐ¾Ð´ÑÑ: Ð½Ð°Ð¿ÑÐ°Ð²Ð»ÑÑÑÐ¸Ðµ ÑÑÑÑÐ¾Ð¹ÑÑÐ²Ð°, ÑÐ¿ÑÑÐ³Ð¸Ðµ ÑÐ»ÐµÐ¼ÐµÐ½ÑÑ, Ð³Ð°ÑÑÑÐ¸Ðµ ÑÑÑÑÐ¾Ð¹ÑÑÐ²Ð°, ÑÑÐ°Ð±Ð¸Ð»Ð¸Ð·Ð°ÑÐ¾Ñ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7968885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ÐÐµÐ·Ð°Ð²Ð¸ÑÐ¸Ð¼Ð°Ñ Ð¿Ð¾Ð´Ð²ÐµÑÐºÐ° Ð½Ð° Ð¿ÑÐ¾Ð´Ð¾Ð»ÑÐ½ÑÑ ÑÑÑÐ°Ð³Ð°Ñ"/>
          <p:cNvPicPr>
            <a:picLocks noChangeAspect="1" noChangeArrowheads="1"/>
          </p:cNvPicPr>
          <p:nvPr/>
        </p:nvPicPr>
        <p:blipFill>
          <a:blip r:embed="rId2" cstate="print"/>
          <a:srcRect l="10631" r="9045"/>
          <a:stretch>
            <a:fillRect/>
          </a:stretch>
        </p:blipFill>
        <p:spPr bwMode="auto">
          <a:xfrm>
            <a:off x="323528" y="1196752"/>
            <a:ext cx="4087334" cy="3816424"/>
          </a:xfrm>
          <a:prstGeom prst="rect">
            <a:avLst/>
          </a:prstGeom>
          <a:noFill/>
        </p:spPr>
      </p:pic>
      <p:pic>
        <p:nvPicPr>
          <p:cNvPr id="56324" name="Picture 4" descr="Ð¡ÑÐµÐ¼Ð° Ð¿Ð¾Ð´Ð²ÐµÑÐºÐ¸ Ð½Ð° Ð´Ð²Ð¾Ð¹Ð½ÑÑ Ð¿Ð¾Ð¿ÐµÑÐµÑÐ½ÑÑ ÑÑÑÐ°Ð³Ð°Ñ"/>
          <p:cNvPicPr>
            <a:picLocks noChangeAspect="1" noChangeArrowheads="1"/>
          </p:cNvPicPr>
          <p:nvPr/>
        </p:nvPicPr>
        <p:blipFill>
          <a:blip r:embed="rId3" cstate="print"/>
          <a:srcRect l="14175" r="12589"/>
          <a:stretch>
            <a:fillRect/>
          </a:stretch>
        </p:blipFill>
        <p:spPr bwMode="auto">
          <a:xfrm>
            <a:off x="4788024" y="1124744"/>
            <a:ext cx="4104456" cy="4203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ÐÐ¾Ð´Ð²ÐµÑÐºÐ° ÐÐ°ÐºÐ¤ÐµÑÑÐ¾Ð½ (McPherson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280920" cy="62106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Ð¢Ð¾ÑÑÐ¸Ð¾Ð½Ð½Ð¾-ÑÑÑÐ°Ð¶Ð½Ð°Ñ (Ð¿Ð¾Ð»ÑÐ·Ð°Ð²Ð¸ÑÐ¸Ð¼Ð°Ñ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488832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2708920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/>
              <a:t>Амортизаторы</a:t>
            </a:r>
            <a:endParaRPr lang="ru-RU" sz="7200" b="1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4969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Гасители </a:t>
            </a:r>
            <a:r>
              <a:rPr lang="ru-RU" sz="2400" dirty="0" smtClean="0"/>
              <a:t>колебаний служат для гашения колебаний упругого элемента. При движении автомобиля в результате наезда колес на неровности дороги возникают колебания кузова и колес, которые гасятся с помощью устройства, называемого амортизатором. Его принцип действия сводится к превращению механической энергии колебаний путем трения жидкости в тепловую энергию с последующим ее рассеиванием. Применяемые на автомобилях амортизаторы делятся на телескопические (двухтрубные и однотрубные) и рычажные. Телескопические амортизаторы легче, чем рычажные, имеют развитую поверхность охлаждения, вследствие большого хода поршня при одинаковой энергоемкости работают при сравнительно невысоких давлениях рабочей жидкости (2,5—5 МПа), поэтому менее чувствительны к изнашиванию, утечкам, технологичны в производстве и хорошо компонуются на автомобиле.</a:t>
            </a:r>
            <a:endParaRPr lang="ru-RU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Ð¤Ð¾ÑÐ¾ ÑÑÑÐ°Ð¶Ð½Ð¾Ð³Ð¾ Ð°Ð¼Ð¾ÑÑÐ¸Ð·Ð°ÑÐ¾Ñ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208912" cy="6156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/>
              <a:t>Двухтрубный телескопический амортизатор.</a:t>
            </a:r>
            <a:r>
              <a:rPr lang="ru-RU" sz="2400" dirty="0" smtClean="0"/>
              <a:t> </a:t>
            </a:r>
            <a:endParaRPr lang="ru-RU" sz="2400" dirty="0" smtClean="0"/>
          </a:p>
          <a:p>
            <a:pPr algn="just"/>
            <a:r>
              <a:rPr lang="ru-RU" sz="2400" dirty="0" smtClean="0"/>
              <a:t>Сопротивление </a:t>
            </a:r>
            <a:r>
              <a:rPr lang="ru-RU" sz="2400" dirty="0" smtClean="0"/>
              <a:t>колебаниям в нем создается в результате перекачивания жидкости через калиброванные отверстия в его клапанах. При увеличении скорости относительных перемещений моста и несущей конструкции автомобиля резко возрастает сопротивление амортизатора. Амортизаторы заполняют специальной жидкостью, вязкость которой мало зависит от температуры окружающей среды. Колебания несущей конструкции состоят из хода сжатия, когда несущая конструкция и мост сближаются, и хода отдачи, когда несущая конструкция и мост расходятся. Сопротивление амортизатора имеет двухстороннее действие. Ходы сжатия и отдачи неодинаковы. Так, сопротивление при ходе сжатия составляет 20—25 % сопротивления хода отдачи, так как необходимо, чтобы амортизатор гасил в основном свободные колебания подвески при ходе отдачи и не увеличивал жесткость упругого элемента при ходе сжатия.</a:t>
            </a:r>
            <a:endParaRPr lang="ru-RU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ÑÐ¸Ð½ÑÐ¸Ð¿ Ð´ÐµÐ¹ÑÑÐ²Ð¸Ñ Ð´Ð²ÑÑÑÑÑÐ±Ð½Ð¾Ð³Ð¾ Ð°Ð¼Ð¾ÑÑÐ¸Ð·Ð°ÑÐ¾ÑÐ°"/>
          <p:cNvPicPr>
            <a:picLocks noChangeAspect="1" noChangeArrowheads="1"/>
          </p:cNvPicPr>
          <p:nvPr/>
        </p:nvPicPr>
        <p:blipFill>
          <a:blip r:embed="rId2" cstate="print"/>
          <a:srcRect l="14757" r="5916"/>
          <a:stretch>
            <a:fillRect/>
          </a:stretch>
        </p:blipFill>
        <p:spPr bwMode="auto">
          <a:xfrm>
            <a:off x="1187624" y="548680"/>
            <a:ext cx="6192688" cy="58549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89844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/>
              <a:t>Однотрубный амортизатор</a:t>
            </a:r>
            <a:r>
              <a:rPr lang="ru-RU" sz="2400" dirty="0" smtClean="0"/>
              <a:t> </a:t>
            </a:r>
            <a:r>
              <a:rPr lang="ru-RU" sz="2400" i="1" dirty="0" smtClean="0"/>
              <a:t>.</a:t>
            </a:r>
            <a:r>
              <a:rPr lang="ru-RU" sz="2400" dirty="0" smtClean="0"/>
              <a:t> </a:t>
            </a:r>
            <a:endParaRPr lang="ru-RU" sz="2400" dirty="0" smtClean="0"/>
          </a:p>
          <a:p>
            <a:pPr algn="just"/>
            <a:r>
              <a:rPr lang="ru-RU" sz="2400" dirty="0" smtClean="0"/>
              <a:t>В </a:t>
            </a:r>
            <a:r>
              <a:rPr lang="ru-RU" sz="2400" dirty="0" smtClean="0"/>
              <a:t>отличие от двухтрубного однотрубный амортизатор не имеет отдельного цилиндрического корпуса, его функции выполняет рабочий цилиндр. Поскольку шток, перемещающий поршень, вдвигаясь в цилиндр при ходе сжатия и выдвигаясь из него при отбое, изменяет объем пространства, предназначенный для жидкости, для компенсации изменения этого объема в однотрубном амортизаторе имеется специальная камера, заполненная сжатым газом (давление до 3 МПа), расположенная в глухом конце рабочего цилиндра. Данные амортизаторы также называют газонаполненными. Для того чтобы газ не смешивался с жидкостью, его изолируют от жидкости поршнем либо мембраной (реже).</a:t>
            </a:r>
            <a:endParaRPr lang="ru-RU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Ð¡ÑÐµÐ¼Ð° ÑÐ°Ð±Ð¾ÑÑ Ð¾Ð´Ð½Ð¾ÑÑÑÐ±Ð½Ð¾Ð³Ð¾ Ð°Ð¼Ð¾ÑÑÐ¸Ð·Ð°ÑÐ¾ÑÐ°"/>
          <p:cNvPicPr>
            <a:picLocks noChangeAspect="1" noChangeArrowheads="1"/>
          </p:cNvPicPr>
          <p:nvPr/>
        </p:nvPicPr>
        <p:blipFill>
          <a:blip r:embed="rId2" cstate="print"/>
          <a:srcRect r="45663"/>
          <a:stretch>
            <a:fillRect/>
          </a:stretch>
        </p:blipFill>
        <p:spPr bwMode="auto">
          <a:xfrm>
            <a:off x="4355976" y="508112"/>
            <a:ext cx="4176464" cy="576469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980728"/>
            <a:ext cx="38164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Схема работы</a:t>
            </a:r>
            <a:endParaRPr lang="ru-RU" sz="3600" dirty="0" smtClean="0"/>
          </a:p>
          <a:p>
            <a:r>
              <a:rPr lang="ru-RU" sz="3600" b="1" dirty="0" smtClean="0"/>
              <a:t>однотрубного</a:t>
            </a:r>
            <a:endParaRPr lang="ru-RU" sz="3600" dirty="0" smtClean="0"/>
          </a:p>
          <a:p>
            <a:r>
              <a:rPr lang="ru-RU" sz="3600" b="1" dirty="0" smtClean="0"/>
              <a:t>амортизатора</a:t>
            </a:r>
            <a:endParaRPr lang="ru-RU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ÐÐ¾Ð´Ð²ÐµÑÐºÐ° ÑÐ»ÑÐ¶Ð¸Ñ Ð´Ð»Ñ Ð¾Ð±ÐµÑÐ¿ÐµÑÐµÐ½Ð¸Ñ Ð¿Ð»Ð°Ð²Ð½Ð¾Ð³Ð¾ ÑÐ¾Ð´Ð° Ð°Ð²ÑÐ¾Ð¼Ð¾Ð±Ð¸Ð»Ñ, ÑÐ°Ðº ÐºÐ°Ðº ÑÐ¼ÑÐ³ÑÐ°ÐµÑ Ð²Ð¾ÑÐ¿ÑÐ¸Ð½Ð¸Ð¼Ð°ÐµÐ¼ÑÐµ ÐºÐ¾Ð»ÐµÑÐ°Ð¼Ð¸ ÑÐ´Ð°ÑÑ Ð¸ ÑÐ¾Ð»ÑÐºÐ¸ Ð¿ÑÐ¸ Ð½Ð°ÐµÐ·Ð´Ðµ Ð½Ð° Ð½ÐµÑÐ¾Ð²Ð½Ð¾ÑÑÐ¸ Ð´Ð¾ÑÐ¾Ð³Ð¸. ÐÐ¾Ð´Ð²ÐµÑÐºÐ° Ð¼Ð¾Ð¶ÐµÑ Ð±ÑÑÑ Ð·Ð°Ð²Ð¸ÑÐ¸Ð¼Ð¾Ð¹ Ð¸ Ð½ÐµÐ·Ð°Ð²Ð¸ÑÐ¸Ð¼Ð¾Ð¹. ÐÑÐ¸ Ð·Ð°Ð²Ð¸ÑÐ¸Ð¼Ð¾Ð¹ Ð¿Ð¾Ð´Ð²ÐµÑÐºÐµ Ð¿ÐµÑÐµÐ¼ÐµÑÐµÐ½Ð¸Ðµ Ð¾Ð´Ð½Ð¾Ð³Ð¾ ÐºÐ¾Ð»ÐµÑÐ° Ð¼Ð¾ÑÑÐ° Ð·Ð°Ð²Ð¸ÑÐ¸Ñ Ð¾Ñ Ð¿ÐµÑÐµÐ¼ÐµÑÐµÐ½Ð¸Ñ Ð´ÑÑÐ³Ð¾Ð³Ð¾ ÐºÐ¾Ð»ÐµÑÐ°. ÐÑÐ¸ Ð½ÐµÐ·Ð°Ð²Ð¸ÑÐ¸Ð¼Ð¾Ð¹ Ð¿Ð¾Ð´Ð²ÐµÑÐºÐµ ÑÐ°ÐºÐ°Ñ ÑÐ²ÑÐ·Ñ Ð¾ÑÑÑÑÑÑÐ²ÑÐµÑ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332656"/>
            <a:ext cx="7992889" cy="59946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4704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Стабилизатор поперечной устойчивости</a:t>
            </a:r>
            <a:r>
              <a:rPr lang="ru-RU" sz="2400" dirty="0" smtClean="0"/>
              <a:t>  </a:t>
            </a:r>
          </a:p>
          <a:p>
            <a:pPr algn="just"/>
            <a:r>
              <a:rPr lang="ru-RU" sz="2400" dirty="0" smtClean="0"/>
              <a:t>Одним из способов уменьшения крена кузова и улучшение показателей управляемости автомобиля является применение упругих дополнительных элементов, называемых стабилизаторами поперечной устойчивости. Применяются они в подвесках легковых автомобилей и автобусах. Стабилизатор поперечной устойчивости </a:t>
            </a:r>
            <a:r>
              <a:rPr lang="ru-RU" sz="2400" dirty="0" smtClean="0"/>
              <a:t>представляет </a:t>
            </a:r>
            <a:r>
              <a:rPr lang="ru-RU" sz="2400" dirty="0" smtClean="0"/>
              <a:t>собой упругое специальное устройство торсионного типа, которое устанавливается поперек автомобиля. Он состоит из П-образного стержня круглого сечения, изготовленного из пружинной стали и </a:t>
            </a:r>
            <a:r>
              <a:rPr lang="ru-RU" sz="2400" dirty="0" err="1" smtClean="0"/>
              <a:t>плечей</a:t>
            </a:r>
            <a:r>
              <a:rPr lang="ru-RU" sz="2400" dirty="0" smtClean="0"/>
              <a:t> (стоек). Стержень подвижно (во втулках) крепится на раме или кузове, а плечами шарнирно соединяется с мостом или рычагами подвески.</a:t>
            </a:r>
            <a:endParaRPr lang="ru-RU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s://fsd.kopilkaurokov.ru/uploads/user_file_574ed0811e3c5/img_user_file_574ed0811e3c5_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1" y="476671"/>
            <a:ext cx="7992889" cy="5994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ÐÐ°Ð¸Ð±Ð¾Ð»ÐµÐµ ÑÐ°ÑÐ¿ÑÐ¾ÑÑÑÐ°Ð½ÐµÐ½Ð½ÑÐ¼ ÑÐ¿ÑÑÐ³Ð¸Ð¼ ÑÐ»ÐµÐ¼ÐµÐ½ÑÐ¾Ð¼ Ð¿Ð¾Ð´Ð²ÐµÑÐºÐ¸ ÑÐ²Ð»ÑÐµÑÑÑ ÑÐµÑÑÐ¾ÑÐ° . ÐÐµ ÑÐ¸ÑÐ¾ÐºÐ¾Ðµ Ð¿ÑÐ¸Ð¼ÐµÐ½ÐµÐ½Ð¸Ðµ Ð½Ð° Ð°Ð²ÑÐ¾Ð¼Ð¾Ð±Ð¸Ð»ÑÑ Ð¾Ð±ÑÑÑÐ½ÑÐµÑÑÑ ÑÐµÐ¼, ÑÑÐ¾ Ð¾Ð½Ð° Ð½Ðµ ÑÐ¾Ð»ÑÐºÐ¾ ÑÐ¼ÑÐ³ÑÐ°ÐµÑ ÑÐ¾Ð»ÑÐºÐ¸, Ð²Ð¾ÑÐ¿ÑÐ¸Ð½Ð¸Ð¼Ð°ÐµÐ¼ÑÐµ ÐºÐ¾Ð»ÐµÑÐ°Ð¼Ð¸ Ð°Ð²ÑÐ¾Ð¼Ð¾Ð±Ð¸Ð»Ñ Ð¾Ñ Ð½ÐµÑÐ¾Ð²Ð½Ð¾Ð¹ Ð´Ð¾ÑÐ¾Ð³Ð¸, Ð½Ð¾ Ð¸, Ð²ÑÐ¿Ð¾Ð»Ð½ÑÑ ÑÐ¾Ð»Ñ Ð½Ð°Ð¿ÑÐ°Ð²Ð»ÑÑÑÐµÐ³Ð¾ ÑÑÑÑÐ¾Ð¹ÑÑÐ²Ð°, Ð¿ÐµÑÐµÐ´Ð°ÐµÑ ÑÐ¸Ð»Ñ ÑÑÐ³Ð¸ Ð¸ ÑÐ¾ÑÐ¼Ð¾Ð·Ð½ÑÑ ÑÐ¸Ð»Ñ Ð¾Ñ ÐºÐ¾Ð»ÐµÑ ÑÐ°Ð¼Ðµ Ð°Ð²ÑÐ¾Ð¼Ð¾Ð±Ð¸Ð»Ñ. ÐÑÐ¾Ð¼Ðµ ÑÐµÑÑÐ¾ÑÐ½Ð¾Ð¹, Ð¿Ð¾Ð´Ð²ÐµÑÐºÐ° Ð¼Ð¾Ð¶ÐµÑ Ð±ÑÑÑ Ð¿ÑÑÐ¶Ð¸Ð½Ð½Ð¾Ð¹, ÑÐ¾ÑÑÐ¸Ð¾Ð½Ð½Ð¾Ð¹, Ð¿Ð½ÐµÐ²Ð¼Ð°ÑÐ¸ÑÐµÑÐºÐ¾Ð¹ Ð¸ Ð³Ð¸Ð´ÑÐ¾Ð¿Ð½ÐµÐ²Ð¼Ð°ÑÐ¸ÑÐµÑÐºÐ¾Ð¹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8136904" cy="6102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Ð ÐºÐ°ÑÐµÑÑÐ²Ðµ ÑÐ¿ÑÑÐ³Ð¾Ð³Ð¾ ÑÐ»ÐµÐ¼ÐµÐ½ÑÐ° Ð² ÑÐºÐ°Ð·Ð°Ð½Ð½ÑÑ Ð¿Ð¾Ð´Ð²ÐµÑÐºÐ°Ñ Ð¸ÑÐ¿Ð¾Ð»ÑÐ·ÑÑÑ ÑÐ¾Ð¾ÑÐ²ÐµÑÑÑÐ²ÐµÐ½Ð½Ð¾ Ð¿ÑÑÐ¶Ð¸Ð½Ñ, ÑÐ¾ÑÑÐ¸Ð¾Ð½Ñ-ÑÑÐµÑÐ¶Ð½Ð¸, ÑÐ°Ð±Ð¾ÑÐ°ÑÑÐ¸Ðµ Ð½Ð° ÑÐºÑÑÑÐ¸Ð²Ð°Ð½Ð¸Ðµ, Ð¿Ð½ÐµÐ²Ð¼Ð°ÑÐ¸ÑÐµÑÐºÐ¸Ðµ Ð¸Ð»Ð¸ Ð³Ð¸Ð´ÑÐ¾Ð¿Ð½ÐµÐ²Ð¼Ð°ÑÐ¸ÑÐµÑÐºÐ¸Ðµ ÑÐ»ÐµÐ¼ÐµÐ½ÑÑ, Ð¸ÑÐ¿Ð¾Ð»ÑÐ·ÑÑÑÐ¸Ðµ ÑÐ¿ÑÑÐ³Ð¸Ðµ ÑÐ²Ð¾Ð¹ÑÑÐ²Ð° Ð¶Ð¸Ð´ÐºÐ¾ÑÑÐ¸ Ð¸ Ð²Ð¾Ð·Ð´ÑÑÐ°. ÐÐ»Ñ Ð¿ÐµÑÐµÐ´Ð°ÑÐ¸ ÑÐ¸Ð» ÑÑÐ³Ð¸ Ð¸ ÑÐ¾ÑÐ¼Ð¾Ð·Ð½Ð¾Ð¹ ÑÐ¸Ð»Ñ Ð¿ÑÐ¸ ÑÑÑÐ°Ð½Ð¾Ð²ÐºÐµ ÑÑÐ¸Ñ Ð¿Ð¾Ð´Ð²ÐµÑÐ¾Ðº Ð½ÐµÐ¾Ð±ÑÐ¾Ð´Ð¸Ð¼Ñ Ð´Ð¾Ð¿Ð¾Ð»Ð½Ð¸ÑÐµÐ»ÑÐ½ÑÐµ ÑÑÑÑÐ¾Ð¹ÑÑÐ²Ð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208912" cy="6156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Ð­Ð»ÐµÐ¼ÐµÐ½ÑÑ Ð¾Ð±ÐµÑÐ¿ÐµÑÐµÐ½Ð¸Ñ ÑÐ¿ÑÑÐ³Ð¾ÑÑÐ¸ ÑÐ»ÑÐ¶Ð°Ñ ÑÐ²Ð¾ÐµÐ¾Ð±ÑÐ°Ð·Ð½ÑÐ¼ Ð±ÑÑÐµÑÐ¾Ð¼ Ð¼ÐµÐ¶Ð´Ñ Ð½ÐµÑÐ¾Ð²Ð½Ð¾ÑÑÑÐ¼Ð¸ Ð´Ð¾ÑÐ¾Ð³Ð¸ Ð¸ ÐºÑÐ·Ð¾Ð²Ð¾Ð¼ Ð°Ð²ÑÐ¾. ÐÐ½Ð¸ Ð¿ÐµÑÐ²ÑÐ¼Ð¸ Ð²Ð¾ÑÐ¿ÑÐ¸Ð½Ð¸Ð¼Ð°ÑÑ Ð½ÐµÑÐ¾Ð²Ð½Ð¾ÑÑÐ¸ Ð¸ Ð¿ÐµÑÐµÐ´Ð°ÑÑ Ð¸Ñ Ð½Ð° ÐºÑÐ·Ð¾Ð² Ð°Ð²ÑÐ¾Ð¼Ð¾Ð±Ð¸Ð»Ñ. Ð Ð½Ð¸Ð¼ Ð¾ÑÐ½Ð¾ÑÑÑÑÑ Ð²Ð¸ÑÑÐµ Ð¿ÑÑÐ¶Ð¸Ð½Ñ, ÑÐµÑÑÐ¾ÑÑ Ð¸ ÑÐ¾ÑÑÐ¸Ð¾Ð½Ñ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7776864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zh-CN" sz="4000" smtClean="0"/>
              <a:t>Пневмоподушки по конструкции делятся на следующие типы: </a:t>
            </a:r>
            <a:endParaRPr lang="ru-RU" sz="400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smtClean="0"/>
              <a:t>Пневмоподушки с крепежными частями - в основном используются в подвеске прицепов, полуприцепов и тягачей;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 smtClean="0"/>
          </a:p>
          <a:p>
            <a:pPr>
              <a:lnSpc>
                <a:spcPct val="80000"/>
              </a:lnSpc>
            </a:pPr>
            <a:r>
              <a:rPr lang="ru-RU" sz="2400" smtClean="0"/>
              <a:t>Пневмоподушки без крепежных частей - в основном используются в подвеске автобусов;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 smtClean="0"/>
          </a:p>
          <a:p>
            <a:pPr>
              <a:lnSpc>
                <a:spcPct val="80000"/>
              </a:lnSpc>
            </a:pPr>
            <a:r>
              <a:rPr lang="ru-RU" sz="2400" smtClean="0"/>
              <a:t>Пневмоподушки сильфонного типа - в транспорте используются в основном на подъемных и поворотных осях; </a:t>
            </a:r>
          </a:p>
          <a:p>
            <a:pPr>
              <a:lnSpc>
                <a:spcPct val="80000"/>
              </a:lnSpc>
            </a:pPr>
            <a:endParaRPr lang="ru-RU" altLang="zh-CN" sz="2400" smtClean="0"/>
          </a:p>
          <a:p>
            <a:pPr>
              <a:lnSpc>
                <a:spcPct val="80000"/>
              </a:lnSpc>
            </a:pPr>
            <a:r>
              <a:rPr lang="ru-RU" altLang="zh-CN" sz="2400" smtClean="0"/>
              <a:t>Пневмоподушки диафрагментарного типа - используются в подвеске кабины или сиденья водителя. </a:t>
            </a:r>
            <a:endParaRPr lang="ru-RU" sz="240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54137"/>
          </a:xfrm>
        </p:spPr>
        <p:txBody>
          <a:bodyPr>
            <a:normAutofit fontScale="90000"/>
          </a:bodyPr>
          <a:lstStyle/>
          <a:p>
            <a:r>
              <a:rPr lang="ru-RU" sz="4800" smtClean="0"/>
              <a:t>Конструкции </a:t>
            </a:r>
            <a:br>
              <a:rPr lang="ru-RU" sz="4800" smtClean="0"/>
            </a:br>
            <a:r>
              <a:rPr lang="ru-RU" sz="4800" smtClean="0"/>
              <a:t>пневмоподушек</a:t>
            </a:r>
          </a:p>
        </p:txBody>
      </p:sp>
      <p:pic>
        <p:nvPicPr>
          <p:cNvPr id="1024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420938"/>
            <a:ext cx="428625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8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463" y="2492375"/>
            <a:ext cx="3886200" cy="2686050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Ð Ð¸Ñ. 1. Ð° â Ð·Ð°Ð²Ð¸ÑÐ¸Ð¼Ð°Ñ Ð¿Ð¾Ð´Ð²ÐµÑÐºÐ°; 1 â ÐºÑÐ¾Ð½ÑÑÐµÐ¹Ð½; 2 â ÑÐµÑÑÐ¾ÑÐ°; 3 â ÑÐ¾Ð¼ÑÑ; 4 â Ð±Ð°Ð»ÐºÐ° Ð¿ÐµÑÐµÐ´Ð½ÐµÐ³Ð¾ Ð¼Ð¾ÑÑÐ°; 5 â ÑÐµÑÑÐ³Ð°; 6 â ÑÑÑÐµÐ¼ÑÐ½ÐºÐ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501008"/>
            <a:ext cx="4224469" cy="31683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404664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Зависимая подвеска.</a:t>
            </a:r>
            <a:r>
              <a:rPr lang="ru-RU" sz="2400" dirty="0" smtClean="0"/>
              <a:t> На грузовых автомобилях и в качестве задней подвески на легковых автомобилях применяют зависимую подвеску (рис.1, </a:t>
            </a:r>
            <a:r>
              <a:rPr lang="ru-RU" sz="2400" i="1" dirty="0" smtClean="0"/>
              <a:t>а).</a:t>
            </a:r>
            <a:r>
              <a:rPr lang="ru-RU" sz="2400" dirty="0" smtClean="0"/>
              <a:t> В этом случае передний мост подвешен к лонжеронам рамы на двух рессорах при помощи кронштейнов и серег. Упругими элементами в такой подвеске служат продольные полуэллиптические рессоры, собранные из выгнутых стальных листов разной длины (чем выше расположен лист, тем он длиннее).</a:t>
            </a:r>
            <a:endParaRPr 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203</Words>
  <Application>Microsoft Office PowerPoint</Application>
  <PresentationFormat>Экран (4:3)</PresentationFormat>
  <Paragraphs>25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Подвеска автомобилей</vt:lpstr>
      <vt:lpstr>Слайд 2</vt:lpstr>
      <vt:lpstr>Слайд 3</vt:lpstr>
      <vt:lpstr>Слайд 4</vt:lpstr>
      <vt:lpstr>Слайд 5</vt:lpstr>
      <vt:lpstr>Слайд 6</vt:lpstr>
      <vt:lpstr>Пневмоподушки по конструкции делятся на следующие типы: </vt:lpstr>
      <vt:lpstr>Конструкции  пневмоподушек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Stas</dc:creator>
  <cp:lastModifiedBy>Stas</cp:lastModifiedBy>
  <cp:revision>25</cp:revision>
  <dcterms:created xsi:type="dcterms:W3CDTF">2019-10-08T06:09:18Z</dcterms:created>
  <dcterms:modified xsi:type="dcterms:W3CDTF">2019-10-16T06:01:17Z</dcterms:modified>
</cp:coreProperties>
</file>