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1"/>
  </p:sldMasterIdLst>
  <p:notesMasterIdLst>
    <p:notesMasterId r:id="rId51"/>
  </p:notesMasterIdLst>
  <p:handoutMasterIdLst>
    <p:handoutMasterId r:id="rId52"/>
  </p:handoutMasterIdLst>
  <p:sldIdLst>
    <p:sldId id="604" r:id="rId2"/>
    <p:sldId id="656" r:id="rId3"/>
    <p:sldId id="657" r:id="rId4"/>
    <p:sldId id="658" r:id="rId5"/>
    <p:sldId id="659" r:id="rId6"/>
    <p:sldId id="660" r:id="rId7"/>
    <p:sldId id="661" r:id="rId8"/>
    <p:sldId id="683" r:id="rId9"/>
    <p:sldId id="684" r:id="rId10"/>
    <p:sldId id="685" r:id="rId11"/>
    <p:sldId id="662" r:id="rId12"/>
    <p:sldId id="686" r:id="rId13"/>
    <p:sldId id="719" r:id="rId14"/>
    <p:sldId id="720" r:id="rId15"/>
    <p:sldId id="701" r:id="rId16"/>
    <p:sldId id="702" r:id="rId17"/>
    <p:sldId id="703" r:id="rId18"/>
    <p:sldId id="722" r:id="rId19"/>
    <p:sldId id="664" r:id="rId20"/>
    <p:sldId id="687" r:id="rId21"/>
    <p:sldId id="704" r:id="rId22"/>
    <p:sldId id="718" r:id="rId23"/>
    <p:sldId id="688" r:id="rId24"/>
    <p:sldId id="689" r:id="rId25"/>
    <p:sldId id="690" r:id="rId26"/>
    <p:sldId id="665" r:id="rId27"/>
    <p:sldId id="691" r:id="rId28"/>
    <p:sldId id="692" r:id="rId29"/>
    <p:sldId id="716" r:id="rId30"/>
    <p:sldId id="717" r:id="rId31"/>
    <p:sldId id="667" r:id="rId32"/>
    <p:sldId id="694" r:id="rId33"/>
    <p:sldId id="705" r:id="rId34"/>
    <p:sldId id="695" r:id="rId35"/>
    <p:sldId id="696" r:id="rId36"/>
    <p:sldId id="697" r:id="rId37"/>
    <p:sldId id="698" r:id="rId38"/>
    <p:sldId id="723" r:id="rId39"/>
    <p:sldId id="708" r:id="rId40"/>
    <p:sldId id="709" r:id="rId41"/>
    <p:sldId id="711" r:id="rId42"/>
    <p:sldId id="710" r:id="rId43"/>
    <p:sldId id="699" r:id="rId44"/>
    <p:sldId id="700" r:id="rId45"/>
    <p:sldId id="712" r:id="rId46"/>
    <p:sldId id="713" r:id="rId47"/>
    <p:sldId id="714" r:id="rId48"/>
    <p:sldId id="721" r:id="rId49"/>
    <p:sldId id="715" r:id="rId50"/>
  </p:sldIdLst>
  <p:sldSz cx="9144000" cy="6858000" type="screen4x3"/>
  <p:notesSz cx="6784975" cy="98567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66FF66"/>
    <a:srgbClr val="04FC33"/>
    <a:srgbClr val="009900"/>
    <a:srgbClr val="D5C92B"/>
    <a:srgbClr val="FF00FF"/>
    <a:srgbClr val="FF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4457" autoAdjust="0"/>
  </p:normalViewPr>
  <p:slideViewPr>
    <p:cSldViewPr>
      <p:cViewPr varScale="1">
        <p:scale>
          <a:sx n="64" d="100"/>
          <a:sy n="64" d="100"/>
        </p:scale>
        <p:origin x="-21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44"/>
    </p:cViewPr>
  </p:sorterViewPr>
  <p:notesViewPr>
    <p:cSldViewPr>
      <p:cViewPr varScale="1">
        <p:scale>
          <a:sx n="55" d="100"/>
          <a:sy n="55" d="100"/>
        </p:scale>
        <p:origin x="-2616" y="-102"/>
      </p:cViewPr>
      <p:guideLst>
        <p:guide orient="horz" pos="3104"/>
        <p:guide pos="21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00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8" tIns="46209" rIns="92418" bIns="46209" numCol="1" anchor="t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4925" y="0"/>
            <a:ext cx="29400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8" tIns="46209" rIns="92418" bIns="46209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3075"/>
            <a:ext cx="29400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8" tIns="46209" rIns="92418" bIns="46209" numCol="1" anchor="b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4925" y="9363075"/>
            <a:ext cx="29400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8" tIns="46209" rIns="92418" bIns="46209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fld id="{06A9D30D-C3AC-471C-841C-0B7780A177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050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3338" y="0"/>
            <a:ext cx="2940050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C3BF993-F014-4DD8-9479-89D93B8081FB}" type="datetimeFigureOut">
              <a:rPr lang="ru-RU"/>
              <a:pPr>
                <a:defRPr/>
              </a:pPr>
              <a:t>28.10.2012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8688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7863" y="4681538"/>
            <a:ext cx="5429250" cy="443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61488"/>
            <a:ext cx="29400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3338" y="9361488"/>
            <a:ext cx="29400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79AA567-82B1-485E-AB99-98EBD1AB00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зависимости от фазы развития растений, места развития болезни и вредителя </a:t>
            </a:r>
            <a:r>
              <a:rPr lang="ru-RU" sz="1200" kern="1200" cap="all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ядохимикатЫ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могут быть применены различными способами. Рассмотрим их.</a:t>
            </a:r>
          </a:p>
          <a:p>
            <a:endParaRPr lang="ru-RU" sz="1200" kern="1200" cap="all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Тот или иной способ применения определяет вид ядохимикатов, АТТ, агрономические нормы, возможности машины и их рабочих органов.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Каждый из них имеет ряд недостатков и преимуществ.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9AA567-82B1-485E-AB99-98EBD1AB00AD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1200" u="sng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Виды опыливания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Наземное опыливание (с помощью опыливателей, </a:t>
            </a:r>
            <a:r>
              <a:rPr lang="en-US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ru-RU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</a:t>
            </a:r>
            <a:r>
              <a:rPr lang="ru-RU" sz="1200" kern="1200" cap="all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=15…25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мкм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);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Авиационное опыливание (</a:t>
            </a:r>
            <a:r>
              <a:rPr lang="en-US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ru-RU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</a:t>
            </a:r>
            <a:r>
              <a:rPr lang="ru-RU" sz="1200" kern="1200" cap="all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=25…40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мкм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u="sng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Преимущества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более производителен;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отпадает необходимость приготовления рабочей жидкости;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более простой способ.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u="sng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Недостатки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высокий расход ядохимикатов;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отрицательное влияние ветра, воздушных потоков;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экологически вредный способ!!!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лучшей </a:t>
            </a:r>
            <a:r>
              <a:rPr lang="ru-RU" sz="1200" kern="1200" cap="all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прилипаемости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проводят </a:t>
            </a:r>
            <a:r>
              <a:rPr lang="ru-RU" sz="1200" u="sng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бонификацию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т.е  вводят в количестве 3…5% </a:t>
            </a:r>
            <a:r>
              <a:rPr lang="ru-RU" sz="1200" kern="1200" cap="all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бонификаторЫ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масла </a:t>
            </a:r>
            <a:r>
              <a:rPr lang="ru-RU" sz="1200" kern="1200" cap="all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минральные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ВЕРЕТЕНКА И ДР.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u="sng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АТТ к опыливанию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отклонение от нормы не более </a:t>
            </a:r>
            <a:r>
              <a:rPr lang="ru-RU" sz="1200" u="sng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15%;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</a:t>
            </a:r>
            <a:r>
              <a:rPr lang="ru-RU" sz="1200" kern="1200" cap="all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ветра 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 более 3 м/с.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нельзя проводить в период цветения, перед дождем и во время ДОЖДЯ.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Преимущества: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равномерность покрытия;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снижение расхода ядохимикатов (в 10 раз ПО СРАВНЕНИЮ С ОПРЫСКИВАНИЕМ);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увеличение производительности;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cap="all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легкопроникаемость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возможность уничтожения насекомых в воздухе.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Недостатки: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cap="all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трудноуправляемость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невозможность применения в полевых условиях (сносятся ветром в сторону и вверх);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u="sng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АТТ К АЭРОЗОЛЬНОЙ ОБРАБОТКЕ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</a:t>
            </a:r>
            <a:r>
              <a:rPr lang="ru-RU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ветра</a:t>
            </a:r>
            <a:r>
              <a:rPr lang="ru-RU" sz="1200" kern="1200" cap="all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 более 1…2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м/с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cap="all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напраВление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движения агрегата под углом 45…135˚С к направлению ветра.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 </a:t>
            </a:r>
            <a:r>
              <a:rPr lang="ru-RU" sz="1200" b="1" kern="1200" cap="all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Хемотерапия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введение внутрь растения химического препарата, безвредного для него, но вредного для вредителей, болезней и т.д.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9AA567-82B1-485E-AB99-98EBD1AB00AD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A9749-CF99-462F-9B47-630A9F583A2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803CE-4B57-4C28-9D17-12833B2ACF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39834-8D87-426A-9503-B063348397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5CE45-7801-402D-986B-D8FF222C8C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ECE2A-A2D6-4F16-869C-C45E6397DC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1FA668-7DD4-4EDD-846F-AFC41927AC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BE787B-5FA8-4135-99FB-2391E75F342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D7C6AC-1A34-429B-993A-E2247F2B96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F2F026-1F2A-4FCA-B781-3B46D09496F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655FCD-2F85-45BE-8B53-D0192C3590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51DB4F57-A8EF-4A7E-AB5E-F7EE79BCA3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AA363EA-7408-473E-9E38-3CC285C8D1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&#1052;&#1086;&#1080;%20&#1076;&#1086;&#1082;&#1091;&#1084;&#1077;&#1085;&#1090;&#1099;\&#1052;&#1086;&#1080;%20&#1074;&#1080;&#1076;&#1077;&#1086;&#1079;&#1072;&#1087;&#1080;&#1089;&#1080;\PLA%20&#1076;&#1083;&#1103;%20&#1087;&#1088;&#1077;&#1079;&#1077;&#1085;&#1090;&#1072;&#1094;&#1080;&#1080;.wmv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&#1052;&#1086;&#1080;%20&#1076;&#1086;&#1082;&#1091;&#1084;&#1077;&#1085;&#1090;&#1099;\&#1052;&#1086;&#1080;%20&#1074;&#1080;&#1076;&#1077;&#1086;&#1079;&#1072;&#1087;&#1080;&#1089;&#1080;\PLA%20&#1089;%20&#1074;&#1086;&#1079;&#1076;&#1091;&#1096;&#1085;&#1099;&#1084;%20&#1082;&#1072;&#1085;&#1072;&#1083;&#1086;&#1084;%20(&#1076;&#1083;&#1103;%20&#1087;&#1088;&#1077;&#1079;&#1077;&#1085;&#1090;&#1072;&#1094;&#1080;&#1080;).wm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&#1052;&#1086;&#1080;%20&#1076;&#1086;&#1082;&#1091;&#1084;&#1077;&#1085;&#1090;&#1099;\&#1052;&#1086;&#1080;%20&#1074;&#1080;&#1076;&#1077;&#1086;&#1079;&#1072;&#1087;&#1080;&#1089;&#1080;\UNIPORT%202500.wmv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http://npf-guta.boom.ru/5_4.jpg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http://npf-guta.boom.ru/5_1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http://npf-guta.boom.ru/5_2.gif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79208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 Narrow" pitchFamily="34" charset="0"/>
              </a:rPr>
              <a:t>ТЕМА:</a:t>
            </a:r>
            <a:r>
              <a:rPr lang="ru-RU" sz="360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ru-RU" sz="3600" cap="all" dirty="0" smtClean="0">
                <a:solidFill>
                  <a:srgbClr val="FF0000"/>
                </a:solidFill>
              </a:rPr>
              <a:t>Машины ДЛЯ ЗАЩИТЫ РАСТЕНИЙ(</a:t>
            </a:r>
            <a:r>
              <a:rPr lang="ru-RU" sz="3600" cap="all" dirty="0" err="1" smtClean="0">
                <a:solidFill>
                  <a:srgbClr val="FF0000"/>
                </a:solidFill>
              </a:rPr>
              <a:t>МзР</a:t>
            </a:r>
            <a:r>
              <a:rPr lang="ru-RU" sz="3600" cap="all" dirty="0" smtClean="0">
                <a:solidFill>
                  <a:srgbClr val="FF0000"/>
                </a:solidFill>
              </a:rPr>
              <a:t>)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611560" y="1772816"/>
            <a:ext cx="8229600" cy="4191744"/>
          </a:xfrm>
          <a:prstGeom prst="rect">
            <a:avLst/>
          </a:prstGeom>
        </p:spPr>
        <p:txBody>
          <a:bodyPr/>
          <a:lstStyle/>
          <a:p>
            <a:pPr algn="ctr"/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4000" dirty="0" smtClean="0">
                <a:solidFill>
                  <a:schemeClr val="accent2"/>
                </a:solidFill>
                <a:latin typeface="Arial Narrow" pitchFamily="34" charset="0"/>
              </a:rPr>
              <a:t>ВОПРОСЫ:</a:t>
            </a:r>
            <a:r>
              <a:rPr lang="ru-RU" sz="4000" dirty="0" smtClean="0">
                <a:latin typeface="Arial Narrow" pitchFamily="34" charset="0"/>
              </a:rPr>
              <a:t> </a:t>
            </a:r>
            <a:endParaRPr lang="ru-RU" sz="800" dirty="0" smtClean="0">
              <a:latin typeface="Arial Narrow" pitchFamily="34" charset="0"/>
            </a:endParaRPr>
          </a:p>
          <a:p>
            <a:r>
              <a:rPr lang="ru-RU" sz="4000" dirty="0" smtClean="0">
                <a:latin typeface="Arial Narrow" pitchFamily="34" charset="0"/>
              </a:rPr>
              <a:t>1.</a:t>
            </a:r>
            <a:r>
              <a:rPr lang="ru-RU" sz="4000" dirty="0" smtClean="0"/>
              <a:t> Методы защиты растений. Ядохимикаты и способы их применения. АТТ.</a:t>
            </a:r>
            <a:r>
              <a:rPr lang="ru-RU" sz="4000" dirty="0" smtClean="0">
                <a:latin typeface="Arial Narrow" pitchFamily="34" charset="0"/>
              </a:rPr>
              <a:t> </a:t>
            </a:r>
            <a:br>
              <a:rPr lang="ru-RU" sz="4000" dirty="0" smtClean="0">
                <a:latin typeface="Arial Narrow" pitchFamily="34" charset="0"/>
              </a:rPr>
            </a:br>
            <a:r>
              <a:rPr lang="ru-RU" sz="4000" dirty="0" smtClean="0">
                <a:latin typeface="Arial Narrow" pitchFamily="34" charset="0"/>
              </a:rPr>
              <a:t>2.</a:t>
            </a:r>
            <a:r>
              <a:rPr lang="ru-RU" sz="4000" dirty="0" smtClean="0"/>
              <a:t> Классификация МЗР и их РО</a:t>
            </a:r>
            <a:r>
              <a:rPr lang="ru-RU" sz="4000" dirty="0" smtClean="0">
                <a:latin typeface="Arial Narrow" pitchFamily="34" charset="0"/>
              </a:rPr>
              <a:t>. </a:t>
            </a:r>
            <a:br>
              <a:rPr lang="ru-RU" sz="4000" dirty="0" smtClean="0">
                <a:latin typeface="Arial Narrow" pitchFamily="34" charset="0"/>
              </a:rPr>
            </a:br>
            <a:r>
              <a:rPr lang="ru-RU" sz="4000" dirty="0" smtClean="0">
                <a:latin typeface="Arial Narrow" pitchFamily="34" charset="0"/>
              </a:rPr>
              <a:t>3.</a:t>
            </a:r>
            <a:r>
              <a:rPr lang="ru-RU" sz="4000" dirty="0" smtClean="0"/>
              <a:t> Тенденции развития МЗР</a:t>
            </a:r>
            <a:r>
              <a:rPr lang="ru-RU" sz="4000" dirty="0" smtClean="0">
                <a:latin typeface="Arial Narrow" pitchFamily="34" charset="0"/>
              </a:rPr>
              <a:t>.</a:t>
            </a:r>
          </a:p>
          <a:p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9933FF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0" y="506869"/>
            <a:ext cx="91440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ВОПРОС № 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2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КЛАССИФИКАЦИЯ МЗР.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1. </a:t>
            </a:r>
            <a:r>
              <a:rPr lang="ru-RU" sz="2800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</a:rPr>
              <a:t>Машины для приготовления рабочих жидкостей и заправки опрыскивателей: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Times New Roman" pitchFamily="18" charset="0"/>
              </a:rPr>
              <a:t>а). Стационарные;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00FF00"/>
                </a:solidFill>
                <a:latin typeface="Arial" pitchFamily="34" charset="0"/>
              </a:rPr>
              <a:t>б). Передвижные.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3573016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2. ОПРЫСКИВАТЕЛИ.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algn="just" eaLnBrk="0" hangingPunct="0">
              <a:tabLst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Times New Roman" pitchFamily="18" charset="0"/>
              </a:rPr>
              <a:t>а). ПО НАЗНАЧЕНИЮ: </a:t>
            </a:r>
            <a:r>
              <a:rPr lang="ru-RU" dirty="0" smtClean="0">
                <a:latin typeface="Arial" pitchFamily="34" charset="0"/>
                <a:ea typeface="Times New Roman" pitchFamily="18" charset="0"/>
              </a:rPr>
              <a:t>ПОЛЕВЫЕ, САДОВЫЕ, УНИВЕРСАЛЬНЫЕ.</a:t>
            </a:r>
            <a:endParaRPr lang="ru-RU" dirty="0" smtClean="0"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Times New Roman" pitchFamily="18" charset="0"/>
              </a:rPr>
              <a:t>б) ПО КОНСТРУКЦИИ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Times New Roman" pitchFamily="18" charset="0"/>
              </a:rPr>
              <a:t> РАСПЕРЕДЕЛИТЕЛЬНО-РАСПЫЛИВАЮЩЕЙ  СИСТЕМЫ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Times New Roman" pitchFamily="18" charset="0"/>
              </a:rPr>
              <a:t>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ШТАНГОВЫЕ, ГДЕ РАБОЧАЯ ЖИДКОСТЬ ПОД ДАВЛЕНИЕМ ПОДАЕТСЯ К ОБЪЕКТУ И РАСПЫЛИВАЕТСЯ ЧЕРЕЗ  НАКОНЕЧНИКИ;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ОПМ-6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244408" cy="686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ОПМ-2001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8871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875" y="1479550"/>
            <a:ext cx="8351838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1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4288"/>
            <a:ext cx="8229600" cy="1139826"/>
          </a:xfrm>
        </p:spPr>
        <p:txBody>
          <a:bodyPr/>
          <a:lstStyle/>
          <a:p>
            <a:r>
              <a:rPr lang="ru-RU" sz="4000" b="1" i="1">
                <a:solidFill>
                  <a:srgbClr val="FFFF00"/>
                </a:solidFill>
              </a:rPr>
              <a:t>Полевой опрыскиватель </a:t>
            </a:r>
            <a:r>
              <a:rPr lang="en-US" sz="4000" b="1" i="1">
                <a:solidFill>
                  <a:srgbClr val="FFFF00"/>
                </a:solidFill>
              </a:rPr>
              <a:t>UG</a:t>
            </a:r>
            <a:r>
              <a:rPr lang="en-US" sz="4000" i="1"/>
              <a:t> </a:t>
            </a:r>
            <a:endParaRPr lang="ru-RU" sz="40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"/>
            <a:ext cx="9144000" cy="7272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 l="6575" t="30156" b="13854"/>
          <a:stretch>
            <a:fillRect/>
          </a:stretch>
        </p:blipFill>
        <p:spPr bwMode="auto">
          <a:xfrm>
            <a:off x="-10080" y="0"/>
            <a:ext cx="915408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 cstate="print"/>
          <a:srcRect t="24773" b="5037"/>
          <a:stretch>
            <a:fillRect/>
          </a:stretch>
        </p:blipFill>
        <p:spPr bwMode="auto">
          <a:xfrm>
            <a:off x="1691680" y="2934918"/>
            <a:ext cx="7452320" cy="392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l="9732" t="48689" r="12890" b="6138"/>
          <a:stretch>
            <a:fillRect/>
          </a:stretch>
        </p:blipFill>
        <p:spPr bwMode="auto">
          <a:xfrm>
            <a:off x="0" y="3329608"/>
            <a:ext cx="902853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 b="32574"/>
          <a:stretch>
            <a:fillRect/>
          </a:stretch>
        </p:blipFill>
        <p:spPr bwMode="auto">
          <a:xfrm>
            <a:off x="755576" y="0"/>
            <a:ext cx="7010400" cy="314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l="2212" t="55289" r="2623" b="18139"/>
          <a:stretch>
            <a:fillRect/>
          </a:stretch>
        </p:blipFill>
        <p:spPr bwMode="auto">
          <a:xfrm>
            <a:off x="-1" y="692696"/>
            <a:ext cx="924582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/>
          <a:srcRect l="5018" t="14899" r="16926" b="36670"/>
          <a:stretch>
            <a:fillRect/>
          </a:stretch>
        </p:blipFill>
        <p:spPr bwMode="auto">
          <a:xfrm>
            <a:off x="-153856" y="2531275"/>
            <a:ext cx="9297855" cy="432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LA для презентации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39552" y="701316"/>
            <a:ext cx="8208912" cy="61566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03648" y="188640"/>
            <a:ext cx="5925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САМОХОДНЫЙ ОПРЫСКИВАТЕЛЬ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PLA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184666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ВЕНТИЛЯТОРНЫЕ (ПОДАЕТСЯ ЗА СЧЕТ ЭНЕРГИИ ВОЗДУШНОГО ПОТОКА) ОПВ-2000-01; ОН-400-3;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ОПВ-1200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6627" name="Picture 3" descr="P32504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35823"/>
            <a:ext cx="7776864" cy="582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0"/>
            <a:ext cx="91440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ВОПРОС № 1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ЗАЩИТА РАСТЕНИЙ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– ЭТО УНИЧТОЖЕНИЕ СОРНЯКОВ, ВРЕДИТЕЛЕЙ, БОЛЕЗНЕЙ РАЗЛИЧНЫМИ   МЕТОДАМИ.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algn="ctr" eaLnBrk="0" hangingPunct="0"/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МЕТОДЫ ЗАЩИТЫ </a:t>
            </a:r>
            <a:r>
              <a:rPr lang="ru-RU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РАСТЕНИЙ:</a:t>
            </a:r>
            <a:endParaRPr kumimoji="0" lang="ru-RU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3366"/>
                </a:solidFill>
                <a:effectLst/>
                <a:latin typeface="Arial" pitchFamily="34" charset="0"/>
                <a:ea typeface="Times New Roman" pitchFamily="18" charset="0"/>
              </a:rPr>
              <a:t>1. ХИМИЧЕСКИЙ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–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ПРИМЕНЕНИЕ ЯДОХИМИКАТОВ (пестицидов);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3366"/>
                </a:solidFill>
                <a:effectLst/>
                <a:latin typeface="Arial" pitchFamily="34" charset="0"/>
                <a:ea typeface="Times New Roman" pitchFamily="18" charset="0"/>
              </a:rPr>
              <a:t>2. БИОЛОГИЧЕСКИЙ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ИСПОЛЬЗОВАНИЕ ЕСТЕСТВЕННЫХ ВРАГОВ (ПАРАЗИТОВ, ХИЩНИКОВ, МИКРООРГАНИЗМОВ, АНТИБИОТИКОВ);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3475166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3366"/>
                </a:solidFill>
                <a:effectLst/>
                <a:latin typeface="Arial" pitchFamily="34" charset="0"/>
                <a:ea typeface="Times New Roman" pitchFamily="18" charset="0"/>
              </a:rPr>
              <a:t>3. АГРОТЕХНИЧЕСКИЙ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- 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ИСПОЛЬЗОВАНИЕ КОМПЛЕКСА АГРОТЕХНИЧЕСКИХ ПРИЕМОВ НЕБЛАГОПРИЯТНЫХ ДЛЯ БОЛЕЗНЕЙ ВРЕДИТЕЛЕЙ</a:t>
            </a:r>
            <a:r>
              <a:rPr kumimoji="0" lang="ru-RU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(СЕВООБОРОТЫ, ОБРАБОТКА ПОЧВЫ, ПОДБОР СОРТОВ).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4980563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3366"/>
                </a:solidFill>
                <a:effectLst/>
                <a:latin typeface="Arial" pitchFamily="34" charset="0"/>
                <a:ea typeface="Times New Roman" pitchFamily="18" charset="0"/>
              </a:rPr>
              <a:t>4. МЕХАНИЧЕСКИЙ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–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ПРИМЕНЕНИЕ РАЗЛИЧНЫХ ЗАГРАЖДЕНИЙ, ПРЕПЯТСТВУЮЩИХ РАССЕЛЕНИЮ ВРЕДНЫХ ОРГАНИЗМОВ ИЛИ УСТРОЙСТВ НЕПОСРЕДСТВЕННО ИХ УНИЧТОЖАЮЩИХ </a:t>
            </a:r>
            <a:r>
              <a:rPr kumimoji="0" lang="ru-RU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(КАНАВЫ, ЛИПКИЕ КОЛЬЦА, КАПКАНЫ, ЛОВУШКИ И Т.Д.)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Tx/>
              <a:buChar char="•"/>
              <a:tabLst>
                <a:tab pos="333375" algn="l"/>
              </a:tabLst>
            </a:pPr>
            <a:r>
              <a:rPr lang="ru-RU" dirty="0" smtClean="0">
                <a:latin typeface="Arial" pitchFamily="34" charset="0"/>
                <a:ea typeface="Times New Roman" pitchFamily="18" charset="0"/>
              </a:rPr>
              <a:t> КОМБИНИРОВАННЫЕ (ШТАНГОВО-ВЕНТИЛЯТОРНЫЕ) </a:t>
            </a:r>
            <a:r>
              <a:rPr lang="en-US" dirty="0" smtClean="0">
                <a:latin typeface="Arial" pitchFamily="34" charset="0"/>
                <a:ea typeface="Times New Roman" pitchFamily="18" charset="0"/>
              </a:rPr>
              <a:t> PLA</a:t>
            </a:r>
            <a:endParaRPr lang="ru-RU" dirty="0" smtClean="0">
              <a:latin typeface="Arial" pitchFamily="34" charset="0"/>
            </a:endParaRPr>
          </a:p>
        </p:txBody>
      </p:sp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2" cstate="print"/>
          <a:srcRect t="25810" r="20998" b="36975"/>
          <a:stretch>
            <a:fillRect/>
          </a:stretch>
        </p:blipFill>
        <p:spPr bwMode="auto">
          <a:xfrm>
            <a:off x="0" y="476672"/>
            <a:ext cx="9144000" cy="3230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 t="30809" b="29321"/>
          <a:stretch>
            <a:fillRect/>
          </a:stretch>
        </p:blipFill>
        <p:spPr bwMode="auto">
          <a:xfrm>
            <a:off x="-11412" y="3933056"/>
            <a:ext cx="9155412" cy="2737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 с воздушным каналом (для презентации)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39552" y="827330"/>
            <a:ext cx="8040893" cy="60306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0"/>
            <a:ext cx="7115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САМОХОДНЫЙ ОПРЫСКИВАТЕЛЬ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MAP II 3000</a:t>
            </a:r>
            <a:r>
              <a:rPr lang="ru-RU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PORT 2500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3528" y="485292"/>
            <a:ext cx="8496944" cy="63727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0"/>
            <a:ext cx="7573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САМОХОДНЫЙ ОПРЫСКИВАТЕЛЬ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UNIPORT 2500</a:t>
            </a:r>
            <a:r>
              <a:rPr lang="ru-RU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332656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В) ПО РАСХОДУ РАБОЧЕЙ ЖИДКОСТИ: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ПОЛНООБЪЕМНЫЕ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(ОП-2000);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8369" name="Picture 1" descr="ОПМ-6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2117" y="1196752"/>
            <a:ext cx="6573489" cy="5459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54868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МАЛООБЪЕМНЫЕ (ОН-400-3,  ОПШ-15);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ОПМ-600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7345" name="Picture 1" descr="ОПМ-2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733" y="1412776"/>
            <a:ext cx="8566267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60308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УЛЬТРАМАЛООБЪЕМНЫЕ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ОМ-320-2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6321" name="Picture 1" descr="ПРИЦЕПНОЙ"/>
          <p:cNvPicPr>
            <a:picLocks noChangeAspect="1" noChangeArrowheads="1"/>
          </p:cNvPicPr>
          <p:nvPr/>
        </p:nvPicPr>
        <p:blipFill>
          <a:blip r:embed="rId2" cstate="print"/>
          <a:srcRect l="9875" t="17807" r="10673" b="22411"/>
          <a:stretch>
            <a:fillRect/>
          </a:stretch>
        </p:blipFill>
        <p:spPr bwMode="auto">
          <a:xfrm>
            <a:off x="550277" y="1700808"/>
            <a:ext cx="8549034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1520" y="188640"/>
            <a:ext cx="85559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СХЕМА РАБОТЫ ОПРЫСКИВАТЕЛЕЙ.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pic>
        <p:nvPicPr>
          <p:cNvPr id="25601" name="Picture 1" descr="схема оп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8447871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P32504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26" y="260648"/>
            <a:ext cx="8756044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35333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г) ПО СПОСОБУ АГРЕГАТИРОВАНИЯ: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lvl="0" eaLnBrk="0" hangingPunct="0">
              <a:buFontTx/>
              <a:buChar char="•"/>
              <a:tabLst>
                <a:tab pos="333375" algn="l"/>
              </a:tabLst>
            </a:pPr>
            <a:r>
              <a:rPr lang="ru-RU" dirty="0" smtClean="0">
                <a:latin typeface="Arial" pitchFamily="34" charset="0"/>
                <a:ea typeface="Times New Roman" pitchFamily="18" charset="0"/>
              </a:rPr>
              <a:t>ТРАКТОРНЫЕ НАВЕСНЫЕ; ТРАКТОРНЫЕ ПРИЦЕПНЫЕ; АВИАЦИОННЫЕ;ТАЧЕЧНЫЕ С ДВИГАТЕЛЕМ; РАНЦЕВЫЕ РУЧНЫЕ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1441" name="Picture 1" descr="3042-SB[1]"/>
          <p:cNvPicPr>
            <a:picLocks noChangeAspect="1" noChangeArrowheads="1"/>
          </p:cNvPicPr>
          <p:nvPr/>
        </p:nvPicPr>
        <p:blipFill>
          <a:blip r:embed="rId2" cstate="print"/>
          <a:srcRect l="17994" r="21326"/>
          <a:stretch>
            <a:fillRect/>
          </a:stretch>
        </p:blipFill>
        <p:spPr bwMode="auto">
          <a:xfrm>
            <a:off x="2915816" y="1340769"/>
            <a:ext cx="4608512" cy="551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 t="4178" b="5930"/>
          <a:stretch>
            <a:fillRect/>
          </a:stretch>
        </p:blipFill>
        <p:spPr bwMode="auto">
          <a:xfrm>
            <a:off x="0" y="0"/>
            <a:ext cx="5438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9914" y="3009328"/>
            <a:ext cx="3764086" cy="38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4" cstate="print"/>
          <a:srcRect t="24912" b="16549"/>
          <a:stretch>
            <a:fillRect/>
          </a:stretch>
        </p:blipFill>
        <p:spPr bwMode="auto">
          <a:xfrm>
            <a:off x="5364088" y="0"/>
            <a:ext cx="3779912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908720"/>
            <a:ext cx="914400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3366"/>
                </a:solidFill>
                <a:effectLst/>
                <a:latin typeface="Arial" pitchFamily="34" charset="0"/>
                <a:ea typeface="Times New Roman" pitchFamily="18" charset="0"/>
              </a:rPr>
              <a:t>5. БИОФИЗИЧЕСКИЙ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–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ИСПОЛЬЗОВАНИЕ ПРОТИВ ВРЕДИТЕЛЕЙ И БОЛЕЗНЕЙ РАСТЕНИЙ, УЛЬТРАЗВУКА, ТОКОВ ВЫСЕВ. ЧАСТИЦ, РАДИОАКТ. И Т.Д.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ИЗ ВСЕХ ПЕРЕЧИСЛЕННЫХ МЕТОДОВ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НАИБОЛЬШЕЕ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РАСПРОСТРАНЕНИЕ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ПОЛУЧИЛ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ХИМИЧЕСКИЙ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КОТОРЫЙ  ОТЛИЧАЕТСЯ БОЛЬШОЙ УНИВЕРСАЛЬНОСТЬЮ И ВЫСОКОЙ ПРОИЗВОДИТЕЛЬНОСТЬЮ ПРИ ОТНОСИТЕЛЬНО НЕБОЛЬШИХ ЗАТРАТАХ ТРУДА И СЕДСТВ.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ОДНАКО НЕ ОБОСНОВАННОЕ ПРИМЕНЕНИЕ ХИМИЧЕСКИХ СРЕДСТВ МОЖЕТ ПРИВЕСТИ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К РЯДУ ОТРИЦАТЕЛЬНЫХ ЭКОЛОГИЧЕСКИХ ПОСЛЕДСТВИЙ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ПОЭТОМУ НЕОБХОДИМО ПРИМЕНЯТЬ ИНТЕГРИРОВАННУЮ СИСТЕМУ ЗАЩИТЫ РАСТЕНИЙ.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9597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057" descr="C:\Dokumente und Einstellungen\Wilhard Boettcher\Eigene Dateien\01 Lemken\Grafik\ET 3524 HX\EuroTrain 3500 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2682" y="3072779"/>
            <a:ext cx="7011318" cy="3785221"/>
          </a:xfrm>
          <a:prstGeom prst="rect">
            <a:avLst/>
          </a:prstGeom>
          <a:noFill/>
          <a:ln w="25400">
            <a:solidFill>
              <a:srgbClr val="0066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394256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3375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3. ПРОТРАВЛИВАТЕЛИ: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а) ПО ХАРАКТЕРУ РАБОТЫ: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ПОРЦИОННЫЕ: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ПСШ-3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4577" name="Picture 1" descr="Протравливатель семян шнековый ПСШ-3.jpg (10492 bytes)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899592" y="1517355"/>
            <a:ext cx="8244408" cy="5340646"/>
          </a:xfrm>
          <a:prstGeom prst="rect">
            <a:avLst/>
          </a:prstGeom>
          <a:noFill/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4924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ПНШ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5686"/>
            <a:ext cx="9144000" cy="656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ПРОТРАВЛИВАТЕЛЬ СЕМЯ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4"/>
            <a:ext cx="7092788" cy="472852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5013176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 </a:t>
            </a:r>
            <a:r>
              <a:rPr lang="ru-RU" sz="2000" dirty="0" err="1" smtClean="0"/>
              <a:t>Шнековый</a:t>
            </a:r>
            <a:r>
              <a:rPr lang="ru-RU" sz="2000" dirty="0" smtClean="0"/>
              <a:t> опрыскиватель состоит из следующих узлов:</a:t>
            </a:r>
          </a:p>
          <a:p>
            <a:r>
              <a:rPr lang="ru-RU" sz="2000" dirty="0" smtClean="0"/>
              <a:t>1-Шнек; 2-Ёмкость для семян с шибером; 3-Ёмкость для сухого ядохимиката с шибером; 4-Ёмкость для жидкого ядохимиката с краном; 5-Механизм привода</a:t>
            </a:r>
            <a:br>
              <a:rPr lang="ru-RU" sz="2000" dirty="0" smtClean="0"/>
            </a:br>
            <a:r>
              <a:rPr lang="ru-RU" sz="2000" dirty="0" smtClean="0"/>
              <a:t>А также рамы, опорных колес, установочных винтов и прицепного устройства.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506913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НЕПРЕРЫВНОГО ДЕЙСТВИЯ (ПСШ-5, ПНШ-5, ПС-10, ПК-20).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4513" name="Picture 1" descr="Протравливатель семян шнековый ПСШ-7В.jpg (14741 bytes)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331641" y="1014305"/>
            <a:ext cx="7812360" cy="5843695"/>
          </a:xfrm>
          <a:prstGeom prst="rect">
            <a:avLst/>
          </a:prstGeom>
          <a:noFill/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0" y="4924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ПК-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3641"/>
            <a:ext cx="8172401" cy="675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1763688" y="1196752"/>
            <a:ext cx="180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ПК-20.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434905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б) ПО СПОСОБУ НАНЕСЕНИЯ ПРЕПАРАТОВ: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ШНЕКОВЫЕ (ПСШ-5, ПНШ-5);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6561" name="Picture 1" descr="ПНШ-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0" y="1988840"/>
            <a:ext cx="6667500" cy="458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365679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КАМЕРНЫЕ («МОБИТОКС», «ГОМПЕР» (ФРГ)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33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7585" name="Picture 1" descr="Протравливатель семян камерный ПС-10А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611560" y="880331"/>
            <a:ext cx="8532440" cy="5977669"/>
          </a:xfrm>
          <a:prstGeom prst="rect">
            <a:avLst/>
          </a:prstGeom>
          <a:noFill/>
        </p:spPr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0" y="5048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1124744"/>
            <a:ext cx="13676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tabLst>
                <a:tab pos="333375" algn="l"/>
              </a:tabLst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ПС-10</a:t>
            </a:r>
            <a:endParaRPr lang="ru-RU" sz="3200" b="1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32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•"/>
              <a:tabLst>
                <a:tab pos="333375" algn="l"/>
              </a:tabLst>
            </a:pPr>
            <a:r>
              <a:rPr lang="ru-RU" dirty="0" smtClean="0">
                <a:latin typeface="Arial" pitchFamily="34" charset="0"/>
                <a:ea typeface="Times New Roman" pitchFamily="18" charset="0"/>
              </a:rPr>
              <a:t> БАРАБАННЫЕ ()</a:t>
            </a:r>
            <a:endParaRPr lang="ru-RU" dirty="0" smtClean="0">
              <a:latin typeface="Arial" pitchFamily="34" charset="0"/>
            </a:endParaRPr>
          </a:p>
        </p:txBody>
      </p:sp>
      <p:pic>
        <p:nvPicPr>
          <p:cNvPr id="13314" name="Picture 2" descr="Протравливатель барабанн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6676236" cy="40324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4919008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Барабанный протравливатель: 1 — выгрузной шнек; 2 — смесительный барабан; 3 — бункер семян; 4 — </a:t>
            </a:r>
            <a:r>
              <a:rPr lang="ru-RU" dirty="0" err="1" smtClean="0"/>
              <a:t>распыливающая</a:t>
            </a:r>
            <a:r>
              <a:rPr lang="ru-RU" dirty="0" smtClean="0"/>
              <a:t> форсунка; 5 — воздушный редуктор; 6 — компрессор; 7 — резервуар для суспензии ядохимикатов; 8 — мешалка; 9 — шланг с сетчатым фильтром; 10 — эжектор.</a:t>
            </a:r>
            <a:endParaRPr lang="ru-RU" dirty="0"/>
          </a:p>
        </p:txBody>
      </p:sp>
      <p:pic>
        <p:nvPicPr>
          <p:cNvPr id="13316" name="Picture 4" descr="http://agro.imperija.com/files/tmb/1312289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548680"/>
            <a:ext cx="2286000" cy="4257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0" y="692696"/>
            <a:ext cx="9144000" cy="389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4551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в). ПО СПОСОБУ ПОДАЧИ СЕМЯН В КАМЕРУ ПРОТРАВЛИВАНИЯ: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МЕХАНИЧЕСКИЕ (ПРАКТИЧЕСКИ ВСЕ ПРОТРАВЛИВАТЕЛИ); 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ПНЕВМОМЕХАНИЧЕСКИЕ (ПСП-5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РАЗРАБОТКА КАФЕДРЫ СХМ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ПНЕВМАТИЧЕСКИЕ (ЭКСПЕРИМЕНТАЛЬНЫЕ).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г). ПО СПОСОБУ НАНЕСЕНИЯ ПРЕПАРАТА НА СЕМЕНА: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ПЕРЕМЕШИВАЮЩИЕ;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НЕПОСРЕДСТВЕННОГО НАНЕСЕНИЯ.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0" y="4725144"/>
            <a:ext cx="914400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4551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). ПО КОНСТРУКЦИИ РАСПЫЛИТЕЛЯ: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ФОРСУНКА;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 БАРАБАННЫЙ;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ДИСКОВЫЙ;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ШТАНГОВЫЙ.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2446729"/>
            <a:ext cx="91440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ВИДЫ ПЕСТИЦИДОВ: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ГЕРБИЦИДЫ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HERBA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 - ТРАВА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)– ДЛЯ БОРЬБЫ С СОРНЯКАМИ;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ФУНГИЦИДЫ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(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FUNGUS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 - ГРИБ)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.– ПРОТИВ ГРИБНЫХ БОЛЕЗНЕЙ;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БАКТЕРИЦИДЫ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ПРОТИВ БАКТЕРИАЛЬНЫХ ЗАБОЛЕВАНИЙ.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АРБОРИЦИДЫ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ДЛЯ УНИЧТОЖЕНИЯ ДРЕВЕСНОЙ РАСТИТЕЛЬНОСТИ;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ДЕСИКАНТЫ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ДЛЯ ВЫСУШИВАНИЯ РАСТЕНИЙ НА КОРНЮ;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ДЕФОЛИАНТЫ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ДЛЯ УСКОРЕНИЯ СТАРЕНИЯ И ОПАДАНИЯ ЛИСТЬЕВ.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РЕПЕЛЛЕНТЫ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ОТПУГИВАЮЩИЕ НАСЕКОМЫХ;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АТТРАКТАНТЫ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ПРИВЛЕКАЮЩИЕ НАСЕКОМЫХ.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620688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ВСЕ ЯДОХИМИКАТЫ (Я\Х), ПРИМЕНЯЕМЫЕ ДЛЯ ЗАЩИТЫ РАСТЕНИЙ ПОЛУЧИЛИ ОБЩЕЕ НАЗВАНИЕ –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ПЕСТИЦИДЫ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(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ЛАТ. 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PESTIS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– ЗАРАЗА, 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CAED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– УБИВАТЬ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), Т.Е. УБИВАЮЩИЕ ЗАРАЗНОЕ.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3265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4. ОПЫЛИВАТЕЛИ (ОШУ-50), АЭРОЗОЛЬНЫЕ ГЕНЕРАТОРЫ (АГ-УД-2), ФУМИГАТОРЫ, МАШИНЫ ДЛЯ РАССЕЛЕНИЯ ПОЖИРАТЕЛЕЙ ВРЕДНЫХ НАСЕКОМЫХ  (ЭНТОМОФАГОВ).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8850" name="Picture 2" descr="ОШУ-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555" y="1412776"/>
            <a:ext cx="9189555" cy="544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elisov.narod.ru/imige/oshu50.gif"/>
          <p:cNvPicPr>
            <a:picLocks noChangeAspect="1" noChangeArrowheads="1"/>
          </p:cNvPicPr>
          <p:nvPr/>
        </p:nvPicPr>
        <p:blipFill>
          <a:blip r:embed="rId2" cstate="print"/>
          <a:srcRect b="4883"/>
          <a:stretch>
            <a:fillRect/>
          </a:stretch>
        </p:blipFill>
        <p:spPr bwMode="auto">
          <a:xfrm>
            <a:off x="1043608" y="260648"/>
            <a:ext cx="6964851" cy="496855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52267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/>
              <a:t> </a:t>
            </a:r>
            <a:r>
              <a:rPr lang="ru-RU" sz="2000" dirty="0" smtClean="0"/>
              <a:t>Опыливатель состоит из следующих узлов :</a:t>
            </a:r>
          </a:p>
          <a:p>
            <a:r>
              <a:rPr lang="ru-RU" sz="2000" dirty="0" smtClean="0"/>
              <a:t>1-Емкость; 2-Ворошилка; 3-Шнек; 4-Выгрузное окно с шибером; 5-Направляющий лоток; 6-Кожух вентилятора с соплом; 7-Вентилятор; 8-Гидроцилиндр 9-Механизм привода</a:t>
            </a:r>
            <a:br>
              <a:rPr lang="ru-RU" sz="2000" dirty="0" smtClean="0"/>
            </a:br>
            <a:r>
              <a:rPr lang="ru-RU" sz="2000" dirty="0" smtClean="0"/>
              <a:t>  А также рамы и навесного устройства.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АГ-УД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0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АГ-УД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0"/>
            <a:ext cx="6776864" cy="451790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Аэрозольный генератор  АГ-УД-2 состоит из следующих узлов:</a:t>
            </a:r>
          </a:p>
          <a:p>
            <a:r>
              <a:rPr lang="ru-RU" dirty="0" smtClean="0"/>
              <a:t>1-Камера сгорания; 2-Эжектор; 3-Сопло; 4-Компрессор; 5-Форсунка; 6-Свеча накаливания; 7-Нагреватель; 8-Распылитель ядохимиката; 9-Ёмкость для топлива; 10-Ёмкость для ядохимиката; 11-Кран подачи ядохимиката; 12-Кран подачи топлива 13-Фильтр; </a:t>
            </a:r>
          </a:p>
          <a:p>
            <a:r>
              <a:rPr lang="ru-RU" dirty="0" smtClean="0"/>
              <a:t>14-Регулятор подачи воздуха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683568" y="476672"/>
            <a:ext cx="803294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551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КЛАССИФИКАЦИЯ РАБОЧИХ ОРГАНОВ МЗР</a:t>
            </a:r>
          </a:p>
        </p:txBody>
      </p:sp>
      <p:pic>
        <p:nvPicPr>
          <p:cNvPr id="76801" name="Рисунок 2" descr="КПЭ 010"/>
          <p:cNvPicPr>
            <a:picLocks noChangeAspect="1" noChangeArrowheads="1"/>
          </p:cNvPicPr>
          <p:nvPr/>
        </p:nvPicPr>
        <p:blipFill>
          <a:blip r:embed="rId2" cstate="print"/>
          <a:srcRect l="5396" t="2410" r="7008"/>
          <a:stretch>
            <a:fillRect/>
          </a:stretch>
        </p:blipFill>
        <p:spPr bwMode="auto">
          <a:xfrm rot="-5400000">
            <a:off x="1671925" y="-614077"/>
            <a:ext cx="5733257" cy="9210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48680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1. Насосы служат для подачи рабочей жидкости  к распылителям и создания давления необходимого для распыливания жидкости и сообщения ее частицам скорости.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А). Пневматические применяются в ручных опрыскивателях;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Б). Гидравлические: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- поршневые, плунжерные;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- мембранные;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- вихревые;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- центробежные;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- шестеренные;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- насосы-дозаторы.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2. Регуляторы давления предназначены для изменения  и поддержания рабочего давления в напорной  коммуникации. Состоит из редукционного, предохранительного клапанов.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А). С механическим управлением;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Б). С электромагнитным управлением.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0" y="635927"/>
            <a:ext cx="9144000" cy="558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4551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3. Распределительные устройства: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А).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Вентиляторные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Б). Штанговые;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В).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Штангово-вентиляторные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Г). Брандспойты.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 Эжекторы предназначены для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самозаправки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опрыскивателей.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А). Газоструйные;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Б). Жидкоструйные: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открытоструйные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закрытоструйные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(монтируются на баке).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 Мешалки: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механические;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гидравлические.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0" y="266595"/>
            <a:ext cx="9144000" cy="632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4551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6. Распылители, форсунки предназначены  для дозирования и дробления рабочей жидкости.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А). Центробежные:  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полевой;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садовый;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вихревой;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дисковый.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Б). Струйные: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щелевой;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дефлекторный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В). Вращающиеся: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с сетчатым барабаном;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с сетчатым диском.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Г). Пневматические (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инжекторные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):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 с подачей жидкости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соосно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движению воздуха;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с подачей жидкости под углом к потоку воздуха;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с двойным факелом распыла.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2" name="Picture 4"/>
          <p:cNvPicPr>
            <a:picLocks noChangeAspect="1" noChangeArrowheads="1"/>
          </p:cNvPicPr>
          <p:nvPr/>
        </p:nvPicPr>
        <p:blipFill>
          <a:blip r:embed="rId2" cstate="print"/>
          <a:srcRect t="14701" b="18623"/>
          <a:stretch>
            <a:fillRect/>
          </a:stretch>
        </p:blipFill>
        <p:spPr bwMode="auto">
          <a:xfrm>
            <a:off x="0" y="836712"/>
            <a:ext cx="9144000" cy="48965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0" y="404664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ВОПРОС № </a:t>
            </a:r>
            <a:r>
              <a:rPr kumimoji="0" lang="en-US" sz="3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3</a:t>
            </a:r>
            <a:r>
              <a:rPr kumimoji="0" lang="ru-RU" sz="3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ТЕНДЕНЦИИ РАЗВИТИЯ МЗР.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-УВЕЛИЧЕНИЕ ПРОИЗВОДИТЕЛЬНОСТИ ПРИ  СНИЖЕНИИ ЭКОЛОГИЧЕСКОЙ НАГРУЗКИ НА ОКРУЖАЮЩУЮ СРЕДУ;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 УМЕНЬШЕНИЕ РАСХОДА ПЕСТИЦИДОВ;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 СОВЕРШЕНСТВОВАНИЕ СИСТЕМЫ СТАБИЛИЗАЦИИ ШТАНГ И КОНСТРУКЦИЙ РАСПЫЛИТЕЛЕЙ;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-АВТОМАТИЗАЦИЯ РАБОЧЕГО ПРОЦЕССА НА БАЗЕ МИКРОПРОЦЕССОРОВ.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Arial" pitchFamily="34" charset="0"/>
              </a:rPr>
              <a:t>- ПРИМЕНЕНИЕ НОВЫХ АНТИКОРРОЗИОННЫХ МАТЕРИАЛОВ ДЛЯ ПРОДЛЕНИЯ СРОКА СЛУЖБЫ МАШИН.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887856"/>
            <a:ext cx="9144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33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СПОСОБЫ ПРИМЕНЕНИЯ ЯДОХИМИКАТОВ.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3375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ОПРЫСКИВАНИЕ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– НАНЕСЕНИЕ ХИМИЧЕСКИХ ПРЕПАРАТОВ В КАПЕЛЬНО-ЖИДКОМ СОСТОЯНИИ НА РАСТЕНИЯ, ТЕЛА ЖИВОТНЫХ И ДР. ПОВЕРХНОСТИ.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33337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</a:rPr>
              <a:t>ВИДЫ ОПРЫСКИВАНИЯ: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3375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r>
              <a:rPr lang="ru-RU" dirty="0" smtClean="0">
                <a:latin typeface="Arial" pitchFamily="34" charset="0"/>
                <a:ea typeface="Times New Roman" pitchFamily="18" charset="0"/>
              </a:rPr>
              <a:t>ПОЛНООБЪЕМНОЕ </a:t>
            </a:r>
            <a:r>
              <a:rPr kumimoji="0" lang="ru-RU" sz="2200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(СЛАБОКОНЦЕНТРИРОВАННАЯ</a:t>
            </a:r>
            <a:r>
              <a:rPr kumimoji="0" lang="ru-RU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РАБОЧАЯ ЖИДКОСТЬ, ДОЗА ВНЕСЕНИЯ </a:t>
            </a:r>
            <a:r>
              <a:rPr kumimoji="0" lang="en-US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Q</a:t>
            </a:r>
            <a:r>
              <a:rPr kumimoji="0" lang="ru-RU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=300…2000 л/га, </a:t>
            </a:r>
            <a:r>
              <a:rPr kumimoji="0" lang="en-US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</a:t>
            </a:r>
            <a:r>
              <a:rPr kumimoji="0" lang="ru-RU" sz="2200" b="0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</a:t>
            </a:r>
            <a:r>
              <a:rPr kumimoji="0" lang="ru-RU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≥250 мкм).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МАЛООБЪЕМНОЕ</a:t>
            </a: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(СРЕДНЕКОНЦЕНТРИРОВАННАЯ РАБОЧАЯ </a:t>
            </a:r>
            <a:r>
              <a:rPr kumimoji="0" lang="ru-RU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ЖИДКОСТЬ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; 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Q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=10…500 л/га; </a:t>
            </a:r>
            <a:r>
              <a:rPr kumimoji="0" lang="en-US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</a:t>
            </a:r>
            <a:r>
              <a:rPr kumimoji="0" lang="ru-RU" sz="2200" b="0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=50…250 мкм.)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УЛЬТРАМАЛООБЪЕМНОЕ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(ВЫСОКОКОНЦЕНТРИРОВАННАЯ РАБОЧАЯ ЖИДКОСТЬ, </a:t>
            </a:r>
            <a:r>
              <a:rPr kumimoji="0" lang="en-US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Q</a:t>
            </a:r>
            <a:r>
              <a:rPr kumimoji="0" lang="ru-RU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=0,5…25 л/га,  </a:t>
            </a:r>
            <a:r>
              <a:rPr kumimoji="0" lang="en-US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</a:t>
            </a:r>
            <a:r>
              <a:rPr kumimoji="0" lang="ru-RU" sz="2200" b="0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</a:t>
            </a:r>
            <a:r>
              <a:rPr kumimoji="0" lang="ru-RU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=25…125 мкм).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-48874"/>
            <a:ext cx="9144000" cy="69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333375" algn="l"/>
              </a:tabLst>
            </a:pPr>
            <a:r>
              <a:rPr kumimoji="0" lang="ru-RU" sz="28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АТТ К ОПРЫСКИВАНИЮ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333375" algn="l"/>
              </a:tabLst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РАБОЧИМ РАСТВОРОМ ДОЛЖНО БЫТЬ ПОКРЫТО БОЛЕЕ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80%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ВЕРХНЕЙ И НЕ МЕНЕЕ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60%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НИЖНЕЙ ПОВЕРХНОСТИ ЛИСТЬЕВ;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333375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СРЕДНЯЯ ГУСТОТА 10…70 капель/см</a:t>
            </a:r>
            <a:r>
              <a:rPr kumimoji="0" lang="ru-RU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2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333375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НЕРАВНОМЕРНОСТЬ СОСТАВА РАБОЧЕЙ ЖИДКОСТИ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+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5%;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333375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ОТКЛОНЕНИЕ ОТ НОРМЫ НЕ БОЛЕЕ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+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25%;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333375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ОТКЛОНЕНИЕ МЕЖДУ ОТДЕЛЬНЫМИ НАКОНЕЧНИКАМИ НЕ БОЛЕЕ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+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15%;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333375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ДОПУСТИМАЯ НЕРАВНОМЕРНОСТЬ РАСПРЕДЕЛЕНИЯ: ПО ШИРИНЕ ЗАХВАТА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+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50%; ПО ХОДУ ДВИЖЕНИЯ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+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20%;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333375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ОПРЫСКИВАНИЕ НЕ ДОПУСКАЕТСЯ!!! ПРИ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V</a:t>
            </a:r>
            <a:r>
              <a:rPr kumimoji="0" lang="ru-RU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ветра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&gt;4-5 м/с И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T</a:t>
            </a:r>
            <a:r>
              <a:rPr kumimoji="0" lang="ru-RU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возд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&gt;25˚С.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333375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КРОМЕ ТОГО, ОПРЫСКИВАНИЕ НЕ ДОПУСКАЕТСЯ ПРИ ОБИЛЬНОЙ РОСЕ И ДОЖДЕ.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302359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8963" algn="l"/>
              </a:tabLst>
            </a:pP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	2. ПРОТРАВЛИВАНИЕ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ОБРАБОТКА  ЯДОХИМИКАТАМИ ПОСЕВНОГО И ПОСАДОЧНОГО МАТЕРИАЛА С ЦЕЛЬЮ УНИЧТОЖЕНИЯ ВОЗБУДИТЕЛЕЙ БОЛЕЗНЕЙ ГРИБНОГО И БАКТЕРИАЛЬНОГО  ПРОИСХОЖДЕНИЯ.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8963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8963" algn="l"/>
              </a:tabLst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ВИДЫ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88963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СУХОЕ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–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СМЕШИВАНИЕ С ПОРОШКООБРАЗНЫМИ ЯДОХИМИКАТАМИ (ПОКРЫТИЕ  ТОНКИМ СЛОЕМ). РАСХОД: НА 1 Т. ЗЕРНА 1…3 КГ ПОРОШКА. ПРОВОДЯТ ЗАБЛАГОВРЕМЕННО (ЗА 2…6 МЕСЯЦЕВ);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88963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88963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ПОЛУСУХОЕ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СМЕШИВАНИЕ ЯДОХИМИКАТОВ С ВОДНЫМ РАСТВОРОМ ИЗ РАСЧЕТА НА 1 Т. ЗЕРНА 15…30 Л. РАСТВОРА. ПРОВОДЯТ ОБЫЧНО ЗА НЕСКОЛЬКО ДНЕЙ.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88963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88963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МОКРОЕ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ОБИЛЬНОЕ СМАЧИВАНИЕ РАСТВОРОМ ЯДОХИМИКАТОВ НА 1 Т 100-150 ЛИТРОВ ВОДЫ. ПРОВОДЯТ НЕПОСРЕДСТВЕННО ПЕРЕД ПОСЕВОМ.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88963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88963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МЕЛКОДИСПЕРСНЫЙ –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ОБРАБОТКА СЕМЯН ЯДОВИТЫМ ТУМАНОМ.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0" y="476672"/>
            <a:ext cx="9144000" cy="59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3375" algn="l"/>
              </a:tabLst>
            </a:pPr>
            <a:r>
              <a:rPr kumimoji="0" lang="ru-RU" sz="36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АТТ К ПРОТРАВЛИВАНИЮ.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3375" algn="l"/>
              </a:tabLst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r>
              <a:rPr lang="ru-RU" dirty="0" smtClean="0">
                <a:latin typeface="Arial" pitchFamily="34" charset="0"/>
              </a:rPr>
              <a:t> РАБОЧАЯ ЖИДКОСТЬ ДОЛЖНА БЫТЬ ОДНОРОДНОЙ ПО СОСТАВУ;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endParaRPr lang="ru-RU" sz="800" dirty="0" smtClean="0"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ОТКЛОНЕНИЕ КОНЦЕНТРАЦИИ РАБОЧЕЙ ЖИДКОСТИ ОТ РАСЧЕТНОЙ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НЕ БОЛЕЕ </a:t>
            </a:r>
            <a:r>
              <a:rPr kumimoji="0" lang="ru-RU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+</a:t>
            </a:r>
            <a:r>
              <a:rPr kumimoji="0" lang="ru-RU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5%;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endParaRPr kumimoji="0" lang="ru-RU" sz="800" b="0" i="1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algn="just" eaLnBrk="0" hangingPunct="0">
              <a:buFontTx/>
              <a:buChar char="•"/>
              <a:tabLst>
                <a:tab pos="333375" algn="l"/>
              </a:tabLst>
            </a:pPr>
            <a:r>
              <a:rPr lang="ru-RU" u="none" dirty="0" smtClean="0">
                <a:latin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ea typeface="Times New Roman" pitchFamily="18" charset="0"/>
              </a:rPr>
              <a:t>ОТКЛОНЕНИЕ ФАКТИЧЕСКОЙ ДОЗЫ ОТ ЗАДАННОЙ        </a:t>
            </a:r>
            <a:r>
              <a:rPr lang="ru-RU" i="1" dirty="0" smtClean="0">
                <a:latin typeface="Arial" pitchFamily="34" charset="0"/>
                <a:ea typeface="Times New Roman" pitchFamily="18" charset="0"/>
              </a:rPr>
              <a:t>НЕ БОЛЕЕ </a:t>
            </a:r>
            <a:r>
              <a:rPr lang="ru-RU" i="1" u="sng" dirty="0" smtClean="0">
                <a:latin typeface="Arial" pitchFamily="34" charset="0"/>
                <a:ea typeface="Times New Roman" pitchFamily="18" charset="0"/>
              </a:rPr>
              <a:t>+</a:t>
            </a:r>
            <a:r>
              <a:rPr lang="ru-RU" i="1" dirty="0" smtClean="0">
                <a:latin typeface="Arial" pitchFamily="34" charset="0"/>
                <a:ea typeface="Times New Roman" pitchFamily="18" charset="0"/>
              </a:rPr>
              <a:t>5%;</a:t>
            </a:r>
          </a:p>
          <a:p>
            <a:pPr algn="just" eaLnBrk="0" hangingPunct="0">
              <a:buFontTx/>
              <a:buChar char="•"/>
              <a:tabLst>
                <a:tab pos="333375" algn="l"/>
              </a:tabLst>
            </a:pPr>
            <a:endParaRPr lang="ru-RU" sz="800" i="1" dirty="0" smtClean="0">
              <a:latin typeface="Arial" pitchFamily="34" charset="0"/>
              <a:ea typeface="Times New Roman" pitchFamily="18" charset="0"/>
            </a:endParaRPr>
          </a:p>
          <a:p>
            <a:pPr algn="just" eaLnBrk="0" hangingPunct="0">
              <a:buFontTx/>
              <a:buChar char="•"/>
              <a:tabLst>
                <a:tab pos="333375" algn="l"/>
              </a:tabLst>
            </a:pPr>
            <a:r>
              <a:rPr lang="ru-RU" i="1" dirty="0" smtClean="0">
                <a:latin typeface="Arial" pitchFamily="34" charset="0"/>
                <a:ea typeface="Times New Roman" pitchFamily="18" charset="0"/>
              </a:rPr>
              <a:t> </a:t>
            </a:r>
            <a:r>
              <a:rPr lang="ru-RU" dirty="0" smtClean="0">
                <a:latin typeface="Arial" pitchFamily="34" charset="0"/>
                <a:ea typeface="Times New Roman" pitchFamily="18" charset="0"/>
              </a:rPr>
              <a:t>ОТКЛОНЕНИЕ ОТ НОРМЫ ПОДАЧИ РАБОЧЕЙ ЖИДКОСТИ       </a:t>
            </a:r>
            <a:r>
              <a:rPr lang="ru-RU" i="1" dirty="0" smtClean="0">
                <a:latin typeface="Arial" pitchFamily="34" charset="0"/>
                <a:ea typeface="Times New Roman" pitchFamily="18" charset="0"/>
              </a:rPr>
              <a:t>НЕ БОЛЕЕ </a:t>
            </a:r>
            <a:r>
              <a:rPr lang="ru-RU" i="1" u="sng" dirty="0" smtClean="0">
                <a:latin typeface="Arial" pitchFamily="34" charset="0"/>
                <a:ea typeface="Times New Roman" pitchFamily="18" charset="0"/>
              </a:rPr>
              <a:t>+</a:t>
            </a:r>
            <a:r>
              <a:rPr lang="ru-RU" i="1" dirty="0" smtClean="0">
                <a:latin typeface="Arial" pitchFamily="34" charset="0"/>
                <a:ea typeface="Times New Roman" pitchFamily="18" charset="0"/>
              </a:rPr>
              <a:t> 10%;</a:t>
            </a:r>
          </a:p>
          <a:p>
            <a:pPr algn="just" eaLnBrk="0" hangingPunct="0">
              <a:buFontTx/>
              <a:buChar char="•"/>
              <a:tabLst>
                <a:tab pos="333375" algn="l"/>
              </a:tabLst>
            </a:pPr>
            <a:endParaRPr lang="ru-RU" sz="800" i="1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W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СЕМЯН ПОСЛЕ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ПРОТРАВЛИВАНИЯ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НЕ БОЛЕЕ </a:t>
            </a:r>
            <a:r>
              <a:rPr kumimoji="0" lang="ru-RU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+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15%;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endParaRPr kumimoji="0" lang="ru-RU" sz="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НЕРАВНОМЕРНОСТЬ РАСПРЕДЕЛЕНИЯ ПЕСТИЦИДА В МАССЕ ЗЕРНА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НЕ БОЛЕЕ </a:t>
            </a:r>
            <a:r>
              <a:rPr kumimoji="0" lang="ru-RU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+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20%;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endParaRPr kumimoji="0" lang="ru-RU" sz="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333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МЕХАНИЧЕСКИЕ ПОВРЕЖДЕНИЯ СЕМЯН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НЕ БОЛЕЕ 0,5%.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0" y="2708920"/>
            <a:ext cx="914400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5. ФУМИГАЦИЯ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ОБРАБОТКА ЯДОХИМИКАТАМИ В ВИДЕ ПАРА ИЛИ ГАЗА.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ПРИМЕНЯЕТСЯ ТОЛЬКО В ОГРАНИЧЕННОМ ПРОСТРАНСТВЕ (СКЛАДСКИЕ ПОМЕЩЕНИЯ, ПАРНИКИ, ТЕПЛИЦЫ И Т.Д.).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6.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ОТРАВЛЕНИЕ ПРИМАНОК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КОРМОВОЕ ВЕЩЕСТВО НАСЫЩАЮТ ЯДОХИМИКАТОМ И РАЗБРАСЫВАЮТ В МЕСТАХ ОБИТАНИЯ ВРЕДИТЕЛЕЙ.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ПРИМЕНЯЕТСЯ  ПРОТИВ ГРЫЗУНОВ И ВРЕДНЫХ НАСЕКОМЫХ. РАСХОД ЯДОХИМИКАТОВ НАИМЕНЬШИЙ.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1484784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4.АЭРОЗОЛЬНАЯ ОБРАБОТКА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– НАНЕСЕНИЕ ЯДОХИМИКАТОВ В ВИДЕ МЕЛЬЧАЙШИХ ЧАСТИЦ (ДЫМА, ТУМАНА) ВЗВЕШЕННЫХ В ВОЗДУХЕ (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</a:t>
            </a:r>
            <a:r>
              <a:rPr kumimoji="0" lang="ru-RU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ЧАСТ.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=10…40 мкм).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6206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3. ОПЫЛИВАНИЕ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– НАНЕСЕНИЕ ЯДОХИМИКАТОВ В ПОРОШКООБРАЗНОМ СОСТОЯНИИ НА РАСТЕНИЯ И Т.Д.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5115</TotalTime>
  <Words>1183</Words>
  <Application>Microsoft Office PowerPoint</Application>
  <PresentationFormat>Экран (4:3)</PresentationFormat>
  <Paragraphs>185</Paragraphs>
  <Slides>49</Slides>
  <Notes>2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Поток</vt:lpstr>
      <vt:lpstr>ТЕМА: Машины ДЛЯ ЗАЩИТЫ РАСТЕНИЙ(МзР)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Полевой опрыскиватель UG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Company>КГМУ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Учебная часть</dc:creator>
  <cp:lastModifiedBy>User</cp:lastModifiedBy>
  <cp:revision>429</cp:revision>
  <dcterms:created xsi:type="dcterms:W3CDTF">2005-10-14T10:01:51Z</dcterms:created>
  <dcterms:modified xsi:type="dcterms:W3CDTF">2012-10-28T16:58:48Z</dcterms:modified>
</cp:coreProperties>
</file>