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54310-68BA-41CF-88D8-81D4E7F266EE}" type="datetimeFigureOut">
              <a:rPr lang="ru-RU" smtClean="0"/>
              <a:t>20.10.2023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2C673-C2C3-49C3-833F-C9CFAD07143B}" type="slidenum">
              <a:rPr lang="ru-RU" smtClean="0"/>
              <a:t>‹#›</a:t>
            </a:fld>
            <a:endParaRPr lang="ru-RU"/>
          </a:p>
        </p:txBody>
      </p:sp>
    </p:spTree>
    <p:extLst>
      <p:ext uri="{BB962C8B-B14F-4D97-AF65-F5344CB8AC3E}">
        <p14:creationId xmlns:p14="http://schemas.microsoft.com/office/powerpoint/2010/main" val="1768499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03A2C673-C2C3-49C3-833F-C9CFAD07143B}" type="slidenum">
              <a:rPr lang="ru-RU" smtClean="0"/>
              <a:t>9</a:t>
            </a:fld>
            <a:endParaRPr lang="ru-RU"/>
          </a:p>
        </p:txBody>
      </p:sp>
    </p:spTree>
    <p:extLst>
      <p:ext uri="{BB962C8B-B14F-4D97-AF65-F5344CB8AC3E}">
        <p14:creationId xmlns:p14="http://schemas.microsoft.com/office/powerpoint/2010/main" val="1744725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9A31463-31E9-42FB-916B-6E65AF8CE3EC}"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512A7-588E-45B4-A442-91C0228CC89C}" type="slidenum">
              <a:rPr lang="ru-RU" smtClean="0"/>
              <a:t>‹#›</a:t>
            </a:fld>
            <a:endParaRPr lang="ru-RU"/>
          </a:p>
        </p:txBody>
      </p:sp>
    </p:spTree>
    <p:extLst>
      <p:ext uri="{BB962C8B-B14F-4D97-AF65-F5344CB8AC3E}">
        <p14:creationId xmlns:p14="http://schemas.microsoft.com/office/powerpoint/2010/main" val="1871697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A31463-31E9-42FB-916B-6E65AF8CE3EC}"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512A7-588E-45B4-A442-91C0228CC89C}" type="slidenum">
              <a:rPr lang="ru-RU" smtClean="0"/>
              <a:t>‹#›</a:t>
            </a:fld>
            <a:endParaRPr lang="ru-RU"/>
          </a:p>
        </p:txBody>
      </p:sp>
    </p:spTree>
    <p:extLst>
      <p:ext uri="{BB962C8B-B14F-4D97-AF65-F5344CB8AC3E}">
        <p14:creationId xmlns:p14="http://schemas.microsoft.com/office/powerpoint/2010/main" val="401576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A31463-31E9-42FB-916B-6E65AF8CE3EC}"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512A7-588E-45B4-A442-91C0228CC89C}"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16887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A31463-31E9-42FB-916B-6E65AF8CE3EC}"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512A7-588E-45B4-A442-91C0228CC89C}" type="slidenum">
              <a:rPr lang="ru-RU" smtClean="0"/>
              <a:t>‹#›</a:t>
            </a:fld>
            <a:endParaRPr lang="ru-RU"/>
          </a:p>
        </p:txBody>
      </p:sp>
    </p:spTree>
    <p:extLst>
      <p:ext uri="{BB962C8B-B14F-4D97-AF65-F5344CB8AC3E}">
        <p14:creationId xmlns:p14="http://schemas.microsoft.com/office/powerpoint/2010/main" val="92003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A31463-31E9-42FB-916B-6E65AF8CE3EC}"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512A7-588E-45B4-A442-91C0228CC89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21421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A31463-31E9-42FB-916B-6E65AF8CE3EC}"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512A7-588E-45B4-A442-91C0228CC89C}" type="slidenum">
              <a:rPr lang="ru-RU" smtClean="0"/>
              <a:t>‹#›</a:t>
            </a:fld>
            <a:endParaRPr lang="ru-RU"/>
          </a:p>
        </p:txBody>
      </p:sp>
    </p:spTree>
    <p:extLst>
      <p:ext uri="{BB962C8B-B14F-4D97-AF65-F5344CB8AC3E}">
        <p14:creationId xmlns:p14="http://schemas.microsoft.com/office/powerpoint/2010/main" val="4139851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9A31463-31E9-42FB-916B-6E65AF8CE3EC}"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512A7-588E-45B4-A442-91C0228CC89C}" type="slidenum">
              <a:rPr lang="ru-RU" smtClean="0"/>
              <a:t>‹#›</a:t>
            </a:fld>
            <a:endParaRPr lang="ru-RU"/>
          </a:p>
        </p:txBody>
      </p:sp>
    </p:spTree>
    <p:extLst>
      <p:ext uri="{BB962C8B-B14F-4D97-AF65-F5344CB8AC3E}">
        <p14:creationId xmlns:p14="http://schemas.microsoft.com/office/powerpoint/2010/main" val="3581406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9A31463-31E9-42FB-916B-6E65AF8CE3EC}"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512A7-588E-45B4-A442-91C0228CC89C}" type="slidenum">
              <a:rPr lang="ru-RU" smtClean="0"/>
              <a:t>‹#›</a:t>
            </a:fld>
            <a:endParaRPr lang="ru-RU"/>
          </a:p>
        </p:txBody>
      </p:sp>
    </p:spTree>
    <p:extLst>
      <p:ext uri="{BB962C8B-B14F-4D97-AF65-F5344CB8AC3E}">
        <p14:creationId xmlns:p14="http://schemas.microsoft.com/office/powerpoint/2010/main" val="59243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9A31463-31E9-42FB-916B-6E65AF8CE3EC}"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512A7-588E-45B4-A442-91C0228CC89C}" type="slidenum">
              <a:rPr lang="ru-RU" smtClean="0"/>
              <a:t>‹#›</a:t>
            </a:fld>
            <a:endParaRPr lang="ru-RU"/>
          </a:p>
        </p:txBody>
      </p:sp>
    </p:spTree>
    <p:extLst>
      <p:ext uri="{BB962C8B-B14F-4D97-AF65-F5344CB8AC3E}">
        <p14:creationId xmlns:p14="http://schemas.microsoft.com/office/powerpoint/2010/main" val="245646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9A31463-31E9-42FB-916B-6E65AF8CE3EC}" type="datetimeFigureOut">
              <a:rPr lang="ru-RU" smtClean="0"/>
              <a:t>20.10.2023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2512A7-588E-45B4-A442-91C0228CC89C}" type="slidenum">
              <a:rPr lang="ru-RU" smtClean="0"/>
              <a:t>‹#›</a:t>
            </a:fld>
            <a:endParaRPr lang="ru-RU"/>
          </a:p>
        </p:txBody>
      </p:sp>
    </p:spTree>
    <p:extLst>
      <p:ext uri="{BB962C8B-B14F-4D97-AF65-F5344CB8AC3E}">
        <p14:creationId xmlns:p14="http://schemas.microsoft.com/office/powerpoint/2010/main" val="208834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9A31463-31E9-42FB-916B-6E65AF8CE3EC}" type="datetimeFigureOut">
              <a:rPr lang="ru-RU" smtClean="0"/>
              <a:t>20.10.2023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2512A7-588E-45B4-A442-91C0228CC89C}" type="slidenum">
              <a:rPr lang="ru-RU" smtClean="0"/>
              <a:t>‹#›</a:t>
            </a:fld>
            <a:endParaRPr lang="ru-RU"/>
          </a:p>
        </p:txBody>
      </p:sp>
    </p:spTree>
    <p:extLst>
      <p:ext uri="{BB962C8B-B14F-4D97-AF65-F5344CB8AC3E}">
        <p14:creationId xmlns:p14="http://schemas.microsoft.com/office/powerpoint/2010/main" val="1588700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9A31463-31E9-42FB-916B-6E65AF8CE3EC}" type="datetimeFigureOut">
              <a:rPr lang="ru-RU" smtClean="0"/>
              <a:t>20.10.2023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22512A7-588E-45B4-A442-91C0228CC89C}" type="slidenum">
              <a:rPr lang="ru-RU" smtClean="0"/>
              <a:t>‹#›</a:t>
            </a:fld>
            <a:endParaRPr lang="ru-RU"/>
          </a:p>
        </p:txBody>
      </p:sp>
    </p:spTree>
    <p:extLst>
      <p:ext uri="{BB962C8B-B14F-4D97-AF65-F5344CB8AC3E}">
        <p14:creationId xmlns:p14="http://schemas.microsoft.com/office/powerpoint/2010/main" val="33969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9A31463-31E9-42FB-916B-6E65AF8CE3EC}" type="datetimeFigureOut">
              <a:rPr lang="ru-RU" smtClean="0"/>
              <a:t>20.10.2023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22512A7-588E-45B4-A442-91C0228CC89C}" type="slidenum">
              <a:rPr lang="ru-RU" smtClean="0"/>
              <a:t>‹#›</a:t>
            </a:fld>
            <a:endParaRPr lang="ru-RU"/>
          </a:p>
        </p:txBody>
      </p:sp>
    </p:spTree>
    <p:extLst>
      <p:ext uri="{BB962C8B-B14F-4D97-AF65-F5344CB8AC3E}">
        <p14:creationId xmlns:p14="http://schemas.microsoft.com/office/powerpoint/2010/main" val="2159962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31463-31E9-42FB-916B-6E65AF8CE3EC}" type="datetimeFigureOut">
              <a:rPr lang="ru-RU" smtClean="0"/>
              <a:t>20.10.2023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22512A7-588E-45B4-A442-91C0228CC89C}" type="slidenum">
              <a:rPr lang="ru-RU" smtClean="0"/>
              <a:t>‹#›</a:t>
            </a:fld>
            <a:endParaRPr lang="ru-RU"/>
          </a:p>
        </p:txBody>
      </p:sp>
    </p:spTree>
    <p:extLst>
      <p:ext uri="{BB962C8B-B14F-4D97-AF65-F5344CB8AC3E}">
        <p14:creationId xmlns:p14="http://schemas.microsoft.com/office/powerpoint/2010/main" val="333851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09A31463-31E9-42FB-916B-6E65AF8CE3EC}" type="datetimeFigureOut">
              <a:rPr lang="ru-RU" smtClean="0"/>
              <a:t>20.10.2023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2512A7-588E-45B4-A442-91C0228CC89C}" type="slidenum">
              <a:rPr lang="ru-RU" smtClean="0"/>
              <a:t>‹#›</a:t>
            </a:fld>
            <a:endParaRPr lang="ru-RU"/>
          </a:p>
        </p:txBody>
      </p:sp>
    </p:spTree>
    <p:extLst>
      <p:ext uri="{BB962C8B-B14F-4D97-AF65-F5344CB8AC3E}">
        <p14:creationId xmlns:p14="http://schemas.microsoft.com/office/powerpoint/2010/main" val="1601857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9A31463-31E9-42FB-916B-6E65AF8CE3EC}" type="datetimeFigureOut">
              <a:rPr lang="ru-RU" smtClean="0"/>
              <a:t>20.10.2023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2512A7-588E-45B4-A442-91C0228CC89C}" type="slidenum">
              <a:rPr lang="ru-RU" smtClean="0"/>
              <a:t>‹#›</a:t>
            </a:fld>
            <a:endParaRPr lang="ru-RU"/>
          </a:p>
        </p:txBody>
      </p:sp>
    </p:spTree>
    <p:extLst>
      <p:ext uri="{BB962C8B-B14F-4D97-AF65-F5344CB8AC3E}">
        <p14:creationId xmlns:p14="http://schemas.microsoft.com/office/powerpoint/2010/main" val="146071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A31463-31E9-42FB-916B-6E65AF8CE3EC}" type="datetimeFigureOut">
              <a:rPr lang="ru-RU" smtClean="0"/>
              <a:t>20.10.2023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22512A7-588E-45B4-A442-91C0228CC89C}" type="slidenum">
              <a:rPr lang="ru-RU" smtClean="0"/>
              <a:t>‹#›</a:t>
            </a:fld>
            <a:endParaRPr lang="ru-RU"/>
          </a:p>
        </p:txBody>
      </p:sp>
    </p:spTree>
    <p:extLst>
      <p:ext uri="{BB962C8B-B14F-4D97-AF65-F5344CB8AC3E}">
        <p14:creationId xmlns:p14="http://schemas.microsoft.com/office/powerpoint/2010/main" val="3762457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klerk.ru/cdoc/grazdanskij-kodeks-rossijskoj-federacii-gk-rf?utm_source=documentId155219&amp;utm_medium=linkReplacerId11"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klerk.ru/cdoc/nalogovyj-kodeks-rossijskoj-federacii-nk-rf?utm_source=documentId155219&amp;utm_medium=linkReplacerId3"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klerk.ru/cdoc/nalogovyj-kodeks-rossijskoj-federacii-nk-rf?utm_source=documentId155219&amp;utm_medium=linkReplacerId3"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klerk.ru/cdoc/pbu-fsbu/prikaz-minfina-rf-ot-6-maa-1999-g-n-32n-ob-utverzdenii-polozenia-po-buhgalterskomu-ucetu-dohody-organizacii-pbu-999/prikaz-minfina-rf-ot-6-maa-1999-g-n-32n-ob-utverzdenii-polozenia-po-buhgalterskomu-ucetu-dohody-organizacii-pbu-999-s-izmeneniami-i-dopolneniami/?utm_source=documentId155219&amp;utm_medium=linkReplacerId99" TargetMode="External"/><Relationship Id="rId2" Type="http://schemas.openxmlformats.org/officeDocument/2006/relationships/hyperlink" Target="https://www.klerk.ru/cdoc/pbu-fsbu/prikaz-minfina-rf-ot-6-maa-1999-g-n-33n-ob-utverzdenii-polozenia-po-buhgalterskomu-ucetu-rashody-organizacii-pbu-1099/prikaz-minfina-rf-ot-6-maa-1999-g-n-33n-ob-utverzdenii-polozenia-po-buhgalterskomu-ucetu-rashody-organizacii-pbu-1099-s-izmeneniami-i-dopolneniami/?utm_source=documentId155219&amp;utm_medium=linkReplacerId100"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klerk.ru/cdoc/grazdanskij-kodeks-rossijskoj-federacii-gk-rf?utm_source=documentId155219&amp;utm_medium=linkReplacerId11"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193CA-24C1-62F5-8406-E06B8CE8F839}"/>
              </a:ext>
            </a:extLst>
          </p:cNvPr>
          <p:cNvSpPr>
            <a:spLocks noGrp="1"/>
          </p:cNvSpPr>
          <p:nvPr>
            <p:ph type="ctrTitle"/>
          </p:nvPr>
        </p:nvSpPr>
        <p:spPr/>
        <p:txBody>
          <a:bodyPr/>
          <a:lstStyle/>
          <a:p>
            <a:pPr algn="l"/>
            <a:r>
              <a:rPr lang="ru-RU" sz="3600" b="1" dirty="0">
                <a:effectLst/>
              </a:rPr>
              <a:t>Тема 1</a:t>
            </a:r>
            <a:r>
              <a:rPr lang="ru-RU" sz="3600" b="1" dirty="0"/>
              <a:t>5.</a:t>
            </a:r>
            <a:r>
              <a:rPr lang="ru-RU" sz="3600" b="1" dirty="0">
                <a:effectLst/>
              </a:rPr>
              <a:t> Особенности бухгалтерского учета при агростраховании животных</a:t>
            </a:r>
            <a:br>
              <a:rPr lang="ru-RU" sz="3600" dirty="0">
                <a:effectLst/>
                <a:latin typeface="Times New Roman" panose="02020603050405020304" pitchFamily="18" charset="0"/>
                <a:ea typeface="Calibri" panose="020F0502020204030204" pitchFamily="34" charset="0"/>
              </a:rPr>
            </a:br>
            <a:endParaRPr lang="ru-RU" sz="3600" dirty="0"/>
          </a:p>
        </p:txBody>
      </p:sp>
      <p:sp>
        <p:nvSpPr>
          <p:cNvPr id="3" name="Подзаголовок 2">
            <a:extLst>
              <a:ext uri="{FF2B5EF4-FFF2-40B4-BE49-F238E27FC236}">
                <a16:creationId xmlns:a16="http://schemas.microsoft.com/office/drawing/2014/main" id="{244FF819-4A60-120A-FF4B-E95B43C38E8D}"/>
              </a:ext>
            </a:extLst>
          </p:cNvPr>
          <p:cNvSpPr>
            <a:spLocks noGrp="1"/>
          </p:cNvSpPr>
          <p:nvPr>
            <p:ph type="subTitle" idx="1"/>
          </p:nvPr>
        </p:nvSpPr>
        <p:spPr/>
        <p:txBody>
          <a:bodyPr>
            <a:normAutofit/>
          </a:bodyPr>
          <a:lstStyle/>
          <a:p>
            <a:r>
              <a:rPr lang="ru-RU" sz="2400" b="1" dirty="0">
                <a:latin typeface="Times New Roman" panose="02020603050405020304" pitchFamily="18" charset="0"/>
                <a:cs typeface="Times New Roman" panose="02020603050405020304" pitchFamily="18" charset="0"/>
              </a:rPr>
              <a:t>Доцент кафедры бухгалтерского учета и аудита</a:t>
            </a:r>
          </a:p>
          <a:p>
            <a:r>
              <a:rPr lang="ru-RU" sz="2400" b="1" dirty="0">
                <a:latin typeface="Times New Roman" panose="02020603050405020304" pitchFamily="18" charset="0"/>
                <a:cs typeface="Times New Roman" panose="02020603050405020304" pitchFamily="18" charset="0"/>
              </a:rPr>
              <a:t>НУРИЕВА Регина </a:t>
            </a:r>
            <a:r>
              <a:rPr lang="ru-RU" sz="2400" b="1" dirty="0" err="1">
                <a:latin typeface="Times New Roman" panose="02020603050405020304" pitchFamily="18" charset="0"/>
                <a:cs typeface="Times New Roman" panose="02020603050405020304" pitchFamily="18" charset="0"/>
              </a:rPr>
              <a:t>Ирековна</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902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2D5373-A707-3E0C-F995-33D80DA7141B}"/>
              </a:ext>
            </a:extLst>
          </p:cNvPr>
          <p:cNvSpPr>
            <a:spLocks noGrp="1"/>
          </p:cNvSpPr>
          <p:nvPr>
            <p:ph type="title"/>
          </p:nvPr>
        </p:nvSpPr>
        <p:spPr>
          <a:xfrm>
            <a:off x="677334" y="609600"/>
            <a:ext cx="8596668" cy="3927676"/>
          </a:xfrm>
        </p:spPr>
        <p:txBody>
          <a:bodyPr>
            <a:normAutofit fontScale="90000"/>
          </a:bodyPr>
          <a:lstStyle/>
          <a:p>
            <a:pPr algn="just"/>
            <a:r>
              <a:rPr lang="ru-RU" sz="3200" i="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Страховая сумма </a:t>
            </a:r>
            <a:r>
              <a:rPr lang="ru-RU" sz="32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представляет собой величину, в пределах которой будет выплачено страховое возмещение (ст. 947 </a:t>
            </a:r>
            <a:r>
              <a:rPr lang="ru-RU" sz="3200" u="sng" kern="0" dirty="0">
                <a:solidFill>
                  <a:srgbClr val="5A8CF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Гражданского кодекса РФ</a:t>
            </a:r>
            <a:r>
              <a:rPr lang="ru-RU" sz="32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Ее можно установить в пределах страховой стоимости животных, которая указана в документах на приобретение. Также по желанию организации страховая сумма может быть установлена в размере полной страховой стоимости животных или в определенной доле от их стоимости.</a:t>
            </a: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97552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447245-F9A2-4F0D-E084-164F91D3EEE4}"/>
              </a:ext>
            </a:extLst>
          </p:cNvPr>
          <p:cNvSpPr>
            <a:spLocks noGrp="1"/>
          </p:cNvSpPr>
          <p:nvPr>
            <p:ph type="title"/>
          </p:nvPr>
        </p:nvSpPr>
        <p:spPr>
          <a:xfrm>
            <a:off x="677334" y="216061"/>
            <a:ext cx="8596668" cy="1320800"/>
          </a:xfrm>
        </p:spPr>
        <p:txBody>
          <a:bodyPr>
            <a:normAutofit fontScale="90000"/>
          </a:bodyPr>
          <a:lstStyle/>
          <a:p>
            <a:r>
              <a:rPr lang="ru-RU" sz="2900" b="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Учет затрат на страхование</a:t>
            </a:r>
            <a:br>
              <a:rPr lang="en-US" sz="2900" b="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9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В рассматриваемом случае договор страхования заключается на период транспортировки животных, который скорее всего не превысит двух недель. Поэтому страховая премия уплачивается единовременно</a:t>
            </a:r>
            <a:r>
              <a:rPr lang="en-US" sz="2900" kern="0" dirty="0">
                <a:solidFill>
                  <a:srgbClr val="0A0A0A"/>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9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Расчеты со страховой компанией отражают на субсчете «Расчеты по имущественному и личному страхованию», который открывают к счету 76 «Расчеты с разными дебиторами и кредиторами». Это предусмотрено Планом счетов бухгалтерского учета, который утвержден приказом Минсельхоза России от 13 июня 2001 г. № 654 для организаций агропромышленного комплекса. Организации могут непосредственно применять и План счетов, который утвержден приказом Минфина России от 31 октября 2000 г. № 94н</a:t>
            </a:r>
            <a:r>
              <a:rPr lang="ru-RU" sz="18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t>.</a:t>
            </a: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Tree>
    <p:extLst>
      <p:ext uri="{BB962C8B-B14F-4D97-AF65-F5344CB8AC3E}">
        <p14:creationId xmlns:p14="http://schemas.microsoft.com/office/powerpoint/2010/main" val="3550682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BA6302-B16E-0088-6E34-A52276E9E887}"/>
              </a:ext>
            </a:extLst>
          </p:cNvPr>
          <p:cNvSpPr>
            <a:spLocks noGrp="1"/>
          </p:cNvSpPr>
          <p:nvPr>
            <p:ph type="title"/>
          </p:nvPr>
        </p:nvSpPr>
        <p:spPr>
          <a:xfrm>
            <a:off x="324092" y="0"/>
            <a:ext cx="9135106" cy="640465"/>
          </a:xfrm>
        </p:spPr>
        <p:txBody>
          <a:bodyPr>
            <a:noAutofit/>
          </a:bodyPr>
          <a:lstStyle/>
          <a:p>
            <a:pPr>
              <a:spcBef>
                <a:spcPts val="1200"/>
              </a:spcBef>
              <a:spcAft>
                <a:spcPts val="1200"/>
              </a:spcAft>
            </a:pPr>
            <a:r>
              <a:rPr lang="ru-RU" sz="30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В зависимости от цели использования приобретенных животных </a:t>
            </a:r>
            <a:r>
              <a:rPr lang="ru-RU" sz="3000" b="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нужно отразить и сумму уплаченной страховой премии</a:t>
            </a:r>
            <a:r>
              <a:rPr lang="ru-RU" sz="30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Так, если приобретен молодняк животных, то сумму страховой премии относят в дебет счета 11 «Животные на выращивании и откорме».</a:t>
            </a:r>
            <a:br>
              <a:rPr lang="ru-RU" sz="3000" kern="100" dirty="0">
                <a:effectLst/>
                <a:latin typeface="Times New Roman" panose="02020603050405020304" pitchFamily="18" charset="0"/>
                <a:ea typeface="Calibri" panose="020F0502020204030204" pitchFamily="34" charset="0"/>
                <a:cs typeface="Times New Roman" panose="02020603050405020304" pitchFamily="18" charset="0"/>
              </a:rPr>
            </a:br>
            <a:r>
              <a:rPr lang="ru-RU" sz="30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Когда приобретены взрослые животные, которые формируют основное стадо, то страховую премию относят в дебет субсчета «Приобретение взрослых животных», открываемого к счету 08 «Вложения во внеоборотные активы». То есть эта сумма будет включена в первоначальную стоимость основных средств в качестве иных затрат, непосредственно связанных с их приобретением (п. 7 и 8 ПБУ 6/01 «Учет основных средств»).</a:t>
            </a:r>
            <a:br>
              <a:rPr lang="ru-RU" sz="30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01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86585A-108B-0E73-427A-E2ACDE15C112}"/>
              </a:ext>
            </a:extLst>
          </p:cNvPr>
          <p:cNvSpPr>
            <a:spLocks noGrp="1"/>
          </p:cNvSpPr>
          <p:nvPr>
            <p:ph type="title"/>
          </p:nvPr>
        </p:nvSpPr>
        <p:spPr>
          <a:xfrm>
            <a:off x="619461" y="239210"/>
            <a:ext cx="8596668" cy="1320800"/>
          </a:xfrm>
        </p:spPr>
        <p:txBody>
          <a:bodyPr>
            <a:noAutofit/>
          </a:bodyPr>
          <a:lstStyle/>
          <a:p>
            <a:r>
              <a:rPr lang="ru-RU" sz="2400" b="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НАЛОГОВЫЙ УЧЕТ</a:t>
            </a:r>
            <a:br>
              <a:rPr lang="en-US" sz="2400" b="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Если сельскохозяйственная организация применяет общий режим налогообложения, то для учета затрат на страхование она применяет правила статьи 263 </a:t>
            </a:r>
            <a:r>
              <a:rPr lang="ru-RU" sz="2400" u="sng" kern="0" dirty="0">
                <a:solidFill>
                  <a:srgbClr val="5A8CF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Налогового кодекса</a:t>
            </a:r>
            <a:r>
              <a:rPr lang="ru-RU" sz="24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РФ</a:t>
            </a:r>
            <a:br>
              <a:rPr lang="ru-RU"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ru-RU" sz="24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Страхование животных на период их транспортировки считается добровольным видом страхования. Как и в бухгалтерском учете, в зависимости от цели использования животных затраты на страхование можно учесть на основании подпункта 3 пункта 1 статьи 263 </a:t>
            </a:r>
            <a:r>
              <a:rPr lang="ru-RU" sz="2400" u="sng" kern="0" dirty="0">
                <a:solidFill>
                  <a:srgbClr val="5A8CF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Налогового кодекса</a:t>
            </a:r>
            <a:r>
              <a:rPr lang="ru-RU" sz="24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РФ как расходы на страхование основных средств производственного назначения. А можно как расходы на добровольное страхование иного имущества, используемого при осуществлении деятельности, направленной на получение дохода (подп. 7 п. 1 ст. 263 </a:t>
            </a:r>
            <a:r>
              <a:rPr lang="ru-RU" sz="2400" u="sng" kern="0" dirty="0">
                <a:solidFill>
                  <a:srgbClr val="5A8CF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Налогового кодекса</a:t>
            </a:r>
            <a:r>
              <a:rPr lang="ru-RU" sz="24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РФ).</a:t>
            </a:r>
            <a:br>
              <a:rPr lang="ru-RU" sz="24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187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54934B-A23E-8614-1B24-EF62FF7C0146}"/>
              </a:ext>
            </a:extLst>
          </p:cNvPr>
          <p:cNvSpPr>
            <a:spLocks noGrp="1"/>
          </p:cNvSpPr>
          <p:nvPr>
            <p:ph type="title"/>
          </p:nvPr>
        </p:nvSpPr>
        <p:spPr/>
        <p:txBody>
          <a:bodyPr>
            <a:noAutofit/>
          </a:bodyPr>
          <a:lstStyle/>
          <a:p>
            <a:r>
              <a:rPr lang="ru-RU" sz="28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Поскольку в данной ситуации срок действия договора страхования короткий, то в налоговом учете расходы признаются единовременно в размере фактических затрат в том отчетном (налоговом) периоде, в котором была перечислена сумма страховой премии (п. 6 ст. 272 </a:t>
            </a:r>
            <a:r>
              <a:rPr lang="ru-RU" sz="2800" u="sng" kern="0" dirty="0">
                <a:solidFill>
                  <a:srgbClr val="5A8CF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Налогового кодекса</a:t>
            </a:r>
            <a:r>
              <a:rPr lang="ru-RU" sz="28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РФ).</a:t>
            </a:r>
            <a:br>
              <a:rPr lang="ru-RU" sz="28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8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Однако если договор действует более одного отчетного периода, расходы признают равномерно и пропорционально количеству календарных дней действия договора в каждом отчетном периоде. Аналогичные правила применяют, когда страховую премию уплачивают в рассрочку.</a:t>
            </a:r>
            <a:br>
              <a:rPr lang="ru-RU" sz="28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46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BBDC92-7206-2D76-8430-EFE94674FF6C}"/>
              </a:ext>
            </a:extLst>
          </p:cNvPr>
          <p:cNvSpPr>
            <a:spLocks noGrp="1"/>
          </p:cNvSpPr>
          <p:nvPr>
            <p:ph type="title"/>
          </p:nvPr>
        </p:nvSpPr>
        <p:spPr/>
        <p:txBody>
          <a:bodyPr>
            <a:normAutofit fontScale="90000"/>
          </a:bodyPr>
          <a:lstStyle/>
          <a:p>
            <a:r>
              <a:rPr lang="ru-RU" sz="3100" b="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РАСХОДЫ НА СТРАХОВАНИЕ ПРИ ЕСХН</a:t>
            </a:r>
            <a:br>
              <a:rPr lang="ru-RU" sz="3100" b="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1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Организации, перешедшие на уплату единого сельхозналога, тоже имеют право признать в расходах затраты на страхование животных. На основании подпункта 7 пункта 2 статьи 346.5 Налогового кодекса РФ разрешено учитывать, в частности, расходы на добровольное страхование основных средств производственного назначения и иного имущества, которое используется при осуществлении деятельности, направленной на получение дохода.</a:t>
            </a:r>
            <a:br>
              <a:rPr lang="ru-RU" sz="31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31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Признают их в том отчетном периоде, в котором соответствующая сумма была перечислена страховой компании (подп. 2 п. 5 ст. 346.5 Налогового кодекса РФ).</a:t>
            </a: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ru-RU" b="1" dirty="0"/>
          </a:p>
        </p:txBody>
      </p:sp>
    </p:spTree>
    <p:extLst>
      <p:ext uri="{BB962C8B-B14F-4D97-AF65-F5344CB8AC3E}">
        <p14:creationId xmlns:p14="http://schemas.microsoft.com/office/powerpoint/2010/main" val="859545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A0E7394-A25D-B95E-B8AC-381A4E4A514D}"/>
              </a:ext>
            </a:extLst>
          </p:cNvPr>
          <p:cNvSpPr>
            <a:spLocks noGrp="1"/>
          </p:cNvSpPr>
          <p:nvPr>
            <p:ph type="title"/>
          </p:nvPr>
        </p:nvSpPr>
        <p:spPr>
          <a:xfrm>
            <a:off x="712058" y="181337"/>
            <a:ext cx="8596668" cy="1320800"/>
          </a:xfrm>
        </p:spPr>
        <p:txBody>
          <a:bodyPr>
            <a:normAutofit fontScale="90000"/>
          </a:bodyPr>
          <a:lstStyle/>
          <a:p>
            <a:r>
              <a:rPr lang="ru-RU" sz="2700" b="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А если наступил страховой случай?</a:t>
            </a:r>
            <a:br>
              <a:rPr lang="en-US" sz="2700" b="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700" i="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В бухгалтерском учете </a:t>
            </a:r>
            <a:r>
              <a:rPr lang="ru-RU" sz="27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потери предварительно накапливают на счете 94 «Недостачи и потери от порчи ценностей» и затем списывают в дебет счета 91 «Прочие доходы и расходы» (п. 13 </a:t>
            </a:r>
            <a:r>
              <a:rPr lang="ru-RU" sz="2700" u="sng" kern="0" dirty="0">
                <a:solidFill>
                  <a:srgbClr val="5A8CF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ПБУ 10/99</a:t>
            </a:r>
            <a:br>
              <a:rPr lang="ru-RU" sz="27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7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«Расходы организации»). Причем в дебет счета 94 суммы потерь списывают с соответствующих счетов, на которых была учтена стоимость животных.</a:t>
            </a:r>
            <a:br>
              <a:rPr lang="ru-RU" sz="27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7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Сумму полученного страхового возмещения включают в состав прочих доходов (п. 9 </a:t>
            </a:r>
            <a:r>
              <a:rPr lang="ru-RU" sz="2700" u="sng" kern="0" dirty="0">
                <a:solidFill>
                  <a:srgbClr val="5A8CF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ПБУ 9/99</a:t>
            </a:r>
            <a:r>
              <a:rPr lang="ru-RU" sz="27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«Доходы организации»). Для этого делают следующие записи:</a:t>
            </a:r>
            <a:br>
              <a:rPr lang="ru-RU" sz="27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7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700" b="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ДЕБЕТ 76 КРЕДИТ 91</a:t>
            </a:r>
            <a:br>
              <a:rPr lang="ru-RU" sz="2700" b="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7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отражена сумма страхового возмещения, подлежащая перечислению страховой компанией;</a:t>
            </a:r>
            <a:br>
              <a:rPr lang="ru-RU" sz="27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700" b="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ДЕБЕТ 51 КРЕДИТ 76</a:t>
            </a:r>
            <a:br>
              <a:rPr lang="ru-RU" sz="2700" b="1"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7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t>– поступила сумма страхового возмещения.</a:t>
            </a:r>
            <a:br>
              <a:rPr lang="ru-RU" sz="2700" kern="0" dirty="0">
                <a:solidFill>
                  <a:srgbClr val="0A0A0A"/>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1800" kern="0" dirty="0">
                <a:solidFill>
                  <a:srgbClr val="0A0A0A"/>
                </a:solidFill>
                <a:effectLst/>
                <a:latin typeface="Roboto" panose="02000000000000000000" pitchFamily="2" charset="0"/>
                <a:ea typeface="Times New Roman" panose="02020603050405020304" pitchFamily="18" charset="0"/>
                <a:cs typeface="Times New Roman" panose="02020603050405020304" pitchFamily="18" charset="0"/>
              </a:rPr>
            </a:br>
            <a:endParaRPr lang="ru-RU" b="1" dirty="0"/>
          </a:p>
        </p:txBody>
      </p:sp>
    </p:spTree>
    <p:extLst>
      <p:ext uri="{BB962C8B-B14F-4D97-AF65-F5344CB8AC3E}">
        <p14:creationId xmlns:p14="http://schemas.microsoft.com/office/powerpoint/2010/main" val="3056724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Скругленный прямоугольник 21">
            <a:extLst>
              <a:ext uri="{FF2B5EF4-FFF2-40B4-BE49-F238E27FC236}">
                <a16:creationId xmlns:a16="http://schemas.microsoft.com/office/drawing/2014/main" id="{B655B01F-ED5A-525C-6F82-EA4111753380}"/>
              </a:ext>
            </a:extLst>
          </p:cNvPr>
          <p:cNvSpPr>
            <a:spLocks noChangeArrowheads="1"/>
          </p:cNvSpPr>
          <p:nvPr/>
        </p:nvSpPr>
        <p:spPr bwMode="auto">
          <a:xfrm>
            <a:off x="406400" y="125413"/>
            <a:ext cx="5334000" cy="884237"/>
          </a:xfrm>
          <a:prstGeom prst="roundRect">
            <a:avLst>
              <a:gd name="adj" fmla="val 16667"/>
            </a:avLst>
          </a:prstGeom>
          <a:solidFill>
            <a:srgbClr val="FFFFFF"/>
          </a:solidFill>
          <a:ln w="25400">
            <a:solidFill>
              <a:srgbClr val="80808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Конкретизация бюджетных средств в соответствии с подпрограммой, по которой они выделены</a:t>
            </a:r>
            <a:endParaRPr kumimoji="0" lang="ru-RU" altLang="ru-RU"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Определение государственной субсидии как объекта бухгалтерского учета в соответствии с предлагаемой классификацией</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29" name="Скругленный прямоугольник 24">
            <a:extLst>
              <a:ext uri="{FF2B5EF4-FFF2-40B4-BE49-F238E27FC236}">
                <a16:creationId xmlns:a16="http://schemas.microsoft.com/office/drawing/2014/main" id="{6DD738C0-E750-C34E-2265-EDEF2FBD05C4}"/>
              </a:ext>
            </a:extLst>
          </p:cNvPr>
          <p:cNvSpPr>
            <a:spLocks noChangeArrowheads="1"/>
          </p:cNvSpPr>
          <p:nvPr/>
        </p:nvSpPr>
        <p:spPr bwMode="auto">
          <a:xfrm>
            <a:off x="415925" y="1114425"/>
            <a:ext cx="5334000" cy="504825"/>
          </a:xfrm>
          <a:prstGeom prst="roundRect">
            <a:avLst>
              <a:gd name="adj" fmla="val 16667"/>
            </a:avLst>
          </a:prstGeom>
          <a:solidFill>
            <a:srgbClr val="FFFFFF"/>
          </a:solidFill>
          <a:ln w="25400">
            <a:solidFill>
              <a:srgbClr val="80808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ru-RU"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altLang="ru-RU" sz="1200" b="1"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Определение бюджетных средств как объекта бухгалтерского учета в соответствии с предлагаемой классификацией</a:t>
            </a:r>
            <a:endParaRPr kumimoji="0" lang="ru-RU" altLang="ru-RU"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
        <p:nvSpPr>
          <p:cNvPr id="30" name="Скругленный прямоугольник 30">
            <a:extLst>
              <a:ext uri="{FF2B5EF4-FFF2-40B4-BE49-F238E27FC236}">
                <a16:creationId xmlns:a16="http://schemas.microsoft.com/office/drawing/2014/main" id="{067CAEC5-F06D-D915-D45B-DD9C799520BB}"/>
              </a:ext>
            </a:extLst>
          </p:cNvPr>
          <p:cNvSpPr>
            <a:spLocks noChangeArrowheads="1"/>
          </p:cNvSpPr>
          <p:nvPr/>
        </p:nvSpPr>
        <p:spPr bwMode="auto">
          <a:xfrm>
            <a:off x="396875" y="1724025"/>
            <a:ext cx="5334000" cy="733425"/>
          </a:xfrm>
          <a:prstGeom prst="roundRect">
            <a:avLst>
              <a:gd name="adj" fmla="val 16667"/>
            </a:avLst>
          </a:prstGeom>
          <a:solidFill>
            <a:srgbClr val="FFFFFF"/>
          </a:solidFill>
          <a:ln w="25400">
            <a:solidFill>
              <a:srgbClr val="80808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Обработка информации по признанию или непризнанию бюджетных средств в учете в зависимости от наличия и выполнения условий </a:t>
            </a:r>
            <a:endParaRPr kumimoji="0" lang="ru-RU" altLang="ru-RU"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по их предоставлению</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31" name="Скругленный прямоугольник 37">
            <a:extLst>
              <a:ext uri="{FF2B5EF4-FFF2-40B4-BE49-F238E27FC236}">
                <a16:creationId xmlns:a16="http://schemas.microsoft.com/office/drawing/2014/main" id="{079D7738-8D39-E551-7188-61F9BC08EF45}"/>
              </a:ext>
            </a:extLst>
          </p:cNvPr>
          <p:cNvSpPr>
            <a:spLocks noChangeArrowheads="1"/>
          </p:cNvSpPr>
          <p:nvPr/>
        </p:nvSpPr>
        <p:spPr bwMode="auto">
          <a:xfrm>
            <a:off x="415925" y="2930525"/>
            <a:ext cx="5334000" cy="314325"/>
          </a:xfrm>
          <a:prstGeom prst="roundRect">
            <a:avLst>
              <a:gd name="adj" fmla="val 16667"/>
            </a:avLst>
          </a:prstGeom>
          <a:solidFill>
            <a:srgbClr val="FFFFFF"/>
          </a:solidFill>
          <a:ln w="25400">
            <a:solidFill>
              <a:srgbClr val="80808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Выбор подхода к порядку признания бюджетных средств в учете</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32" name="Скругленный прямоугольник 47">
            <a:extLst>
              <a:ext uri="{FF2B5EF4-FFF2-40B4-BE49-F238E27FC236}">
                <a16:creationId xmlns:a16="http://schemas.microsoft.com/office/drawing/2014/main" id="{0D201212-D07D-63A9-1780-6813E67B6F04}"/>
              </a:ext>
            </a:extLst>
          </p:cNvPr>
          <p:cNvSpPr>
            <a:spLocks noChangeArrowheads="1"/>
          </p:cNvSpPr>
          <p:nvPr/>
        </p:nvSpPr>
        <p:spPr bwMode="auto">
          <a:xfrm>
            <a:off x="415925" y="3349625"/>
            <a:ext cx="5334000" cy="504825"/>
          </a:xfrm>
          <a:prstGeom prst="roundRect">
            <a:avLst>
              <a:gd name="adj" fmla="val 16667"/>
            </a:avLst>
          </a:prstGeom>
          <a:solidFill>
            <a:srgbClr val="FFFFFF"/>
          </a:solidFill>
          <a:ln w="25400">
            <a:solidFill>
              <a:srgbClr val="80808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Информационное обеспечение поступления и использования </a:t>
            </a:r>
            <a:endParaRPr kumimoji="0" lang="ru-RU" altLang="ru-RU"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бюджетных средств</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33" name="Скругленный прямоугольник 50">
            <a:extLst>
              <a:ext uri="{FF2B5EF4-FFF2-40B4-BE49-F238E27FC236}">
                <a16:creationId xmlns:a16="http://schemas.microsoft.com/office/drawing/2014/main" id="{DA9A0831-D712-489C-2DC3-7A7E37AA6AE7}"/>
              </a:ext>
            </a:extLst>
          </p:cNvPr>
          <p:cNvSpPr>
            <a:spLocks noChangeArrowheads="1"/>
          </p:cNvSpPr>
          <p:nvPr/>
        </p:nvSpPr>
        <p:spPr bwMode="auto">
          <a:xfrm>
            <a:off x="415925" y="3962400"/>
            <a:ext cx="5334000" cy="504825"/>
          </a:xfrm>
          <a:prstGeom prst="roundRect">
            <a:avLst>
              <a:gd name="adj" fmla="val 16667"/>
            </a:avLst>
          </a:prstGeom>
          <a:solidFill>
            <a:srgbClr val="FFFFFF"/>
          </a:solidFill>
          <a:ln w="25400">
            <a:solidFill>
              <a:srgbClr val="80808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Оценка экономической эффективности использования бюджетных средств, анализ их влияния на финансовые результаты</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34" name="Скругленный прямоугольник 53">
            <a:extLst>
              <a:ext uri="{FF2B5EF4-FFF2-40B4-BE49-F238E27FC236}">
                <a16:creationId xmlns:a16="http://schemas.microsoft.com/office/drawing/2014/main" id="{326D8400-0DC2-6667-8275-5F57D3BEBAE1}"/>
              </a:ext>
            </a:extLst>
          </p:cNvPr>
          <p:cNvSpPr>
            <a:spLocks noChangeArrowheads="1"/>
          </p:cNvSpPr>
          <p:nvPr/>
        </p:nvSpPr>
        <p:spPr bwMode="auto">
          <a:xfrm>
            <a:off x="415925" y="4543425"/>
            <a:ext cx="5334000" cy="504825"/>
          </a:xfrm>
          <a:prstGeom prst="roundRect">
            <a:avLst>
              <a:gd name="adj" fmla="val 16667"/>
            </a:avLst>
          </a:prstGeom>
          <a:solidFill>
            <a:srgbClr val="FFFFFF"/>
          </a:solidFill>
          <a:ln w="25400">
            <a:solidFill>
              <a:srgbClr val="80808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Раскрытие информации о поступлении и использовании бюджетных средств в бухгалтерской (финансовой) отчетности</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35" name="Скругленный прямоугольник 35">
            <a:extLst>
              <a:ext uri="{FF2B5EF4-FFF2-40B4-BE49-F238E27FC236}">
                <a16:creationId xmlns:a16="http://schemas.microsoft.com/office/drawing/2014/main" id="{001849D2-07A2-C7C3-F988-E5722792DA2C}"/>
              </a:ext>
            </a:extLst>
          </p:cNvPr>
          <p:cNvSpPr>
            <a:spLocks noChangeArrowheads="1"/>
          </p:cNvSpPr>
          <p:nvPr/>
        </p:nvSpPr>
        <p:spPr bwMode="auto">
          <a:xfrm>
            <a:off x="396875" y="2530475"/>
            <a:ext cx="5334000" cy="314325"/>
          </a:xfrm>
          <a:prstGeom prst="roundRect">
            <a:avLst>
              <a:gd name="adj" fmla="val 16667"/>
            </a:avLst>
          </a:prstGeom>
          <a:solidFill>
            <a:srgbClr val="FFFFFF"/>
          </a:solidFill>
          <a:ln w="25400">
            <a:solidFill>
              <a:srgbClr val="80808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Выбор методики оценки немонетарной государственной субсидии</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36" name="Выгнутая влево стрелка 32">
            <a:extLst>
              <a:ext uri="{FF2B5EF4-FFF2-40B4-BE49-F238E27FC236}">
                <a16:creationId xmlns:a16="http://schemas.microsoft.com/office/drawing/2014/main" id="{374F49B7-38FC-F7B6-7AE2-53C422A15102}"/>
              </a:ext>
            </a:extLst>
          </p:cNvPr>
          <p:cNvSpPr>
            <a:spLocks noChangeArrowheads="1"/>
          </p:cNvSpPr>
          <p:nvPr/>
        </p:nvSpPr>
        <p:spPr bwMode="auto">
          <a:xfrm>
            <a:off x="225425" y="704850"/>
            <a:ext cx="180975" cy="600075"/>
          </a:xfrm>
          <a:prstGeom prst="curvedRightArrow">
            <a:avLst>
              <a:gd name="adj1" fmla="val 31377"/>
              <a:gd name="adj2" fmla="val 62724"/>
              <a:gd name="adj3" fmla="val 25000"/>
            </a:avLst>
          </a:prstGeom>
          <a:solidFill>
            <a:srgbClr val="FFFFFF"/>
          </a:solidFill>
          <a:ln w="25400">
            <a:solidFill>
              <a:srgbClr val="7F7F7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37" name="Выгнутая влево стрелка 33">
            <a:extLst>
              <a:ext uri="{FF2B5EF4-FFF2-40B4-BE49-F238E27FC236}">
                <a16:creationId xmlns:a16="http://schemas.microsoft.com/office/drawing/2014/main" id="{DF4EF730-B898-DA51-EE91-932C0BFB2B69}"/>
              </a:ext>
            </a:extLst>
          </p:cNvPr>
          <p:cNvSpPr>
            <a:spLocks noChangeArrowheads="1"/>
          </p:cNvSpPr>
          <p:nvPr/>
        </p:nvSpPr>
        <p:spPr bwMode="auto">
          <a:xfrm>
            <a:off x="225425" y="1371600"/>
            <a:ext cx="171450" cy="581025"/>
          </a:xfrm>
          <a:prstGeom prst="curvedRightArrow">
            <a:avLst>
              <a:gd name="adj1" fmla="val 32069"/>
              <a:gd name="adj2" fmla="val 64106"/>
              <a:gd name="adj3" fmla="val 25000"/>
            </a:avLst>
          </a:prstGeom>
          <a:solidFill>
            <a:srgbClr val="FFFFFF"/>
          </a:solidFill>
          <a:ln w="25400">
            <a:solidFill>
              <a:srgbClr val="7F7F7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38" name="Выгнутая влево стрелка 34">
            <a:extLst>
              <a:ext uri="{FF2B5EF4-FFF2-40B4-BE49-F238E27FC236}">
                <a16:creationId xmlns:a16="http://schemas.microsoft.com/office/drawing/2014/main" id="{4252D07A-94EB-1A4B-D3C7-1CD193B03553}"/>
              </a:ext>
            </a:extLst>
          </p:cNvPr>
          <p:cNvSpPr>
            <a:spLocks noChangeArrowheads="1"/>
          </p:cNvSpPr>
          <p:nvPr/>
        </p:nvSpPr>
        <p:spPr bwMode="auto">
          <a:xfrm>
            <a:off x="225425" y="1962150"/>
            <a:ext cx="171450" cy="571500"/>
          </a:xfrm>
          <a:prstGeom prst="curvedRightArrow">
            <a:avLst>
              <a:gd name="adj1" fmla="val 31543"/>
              <a:gd name="adj2" fmla="val 63056"/>
              <a:gd name="adj3" fmla="val 25000"/>
            </a:avLst>
          </a:prstGeom>
          <a:solidFill>
            <a:srgbClr val="FFFFFF"/>
          </a:solidFill>
          <a:ln w="25400">
            <a:solidFill>
              <a:srgbClr val="7F7F7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39" name="Выгнутая вправо стрелка 18">
            <a:extLst>
              <a:ext uri="{FF2B5EF4-FFF2-40B4-BE49-F238E27FC236}">
                <a16:creationId xmlns:a16="http://schemas.microsoft.com/office/drawing/2014/main" id="{55398B00-E6AF-CCE3-A992-74763B118C06}"/>
              </a:ext>
            </a:extLst>
          </p:cNvPr>
          <p:cNvSpPr>
            <a:spLocks noChangeArrowheads="1"/>
          </p:cNvSpPr>
          <p:nvPr/>
        </p:nvSpPr>
        <p:spPr bwMode="auto">
          <a:xfrm>
            <a:off x="5749925" y="3698875"/>
            <a:ext cx="209550" cy="600075"/>
          </a:xfrm>
          <a:prstGeom prst="curvedLeftArrow">
            <a:avLst>
              <a:gd name="adj1" fmla="val 26131"/>
              <a:gd name="adj2" fmla="val 52248"/>
              <a:gd name="adj3" fmla="val 25000"/>
            </a:avLst>
          </a:prstGeom>
          <a:solidFill>
            <a:srgbClr val="FFFFFF"/>
          </a:solidFill>
          <a:ln w="25400">
            <a:solidFill>
              <a:srgbClr val="7F7F7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41" name="AutoShape 271">
            <a:extLst>
              <a:ext uri="{FF2B5EF4-FFF2-40B4-BE49-F238E27FC236}">
                <a16:creationId xmlns:a16="http://schemas.microsoft.com/office/drawing/2014/main" id="{C92A641F-92DB-95AA-265D-017773450D45}"/>
              </a:ext>
            </a:extLst>
          </p:cNvPr>
          <p:cNvSpPr>
            <a:spLocks noChangeArrowheads="1"/>
          </p:cNvSpPr>
          <p:nvPr/>
        </p:nvSpPr>
        <p:spPr bwMode="auto">
          <a:xfrm>
            <a:off x="225425" y="2600325"/>
            <a:ext cx="171450" cy="571500"/>
          </a:xfrm>
          <a:prstGeom prst="curvedRightArrow">
            <a:avLst>
              <a:gd name="adj1" fmla="val 31543"/>
              <a:gd name="adj2" fmla="val 63056"/>
              <a:gd name="adj3" fmla="val 25000"/>
            </a:avLst>
          </a:prstGeom>
          <a:solidFill>
            <a:srgbClr val="FFFFFF"/>
          </a:solidFill>
          <a:ln w="25400">
            <a:solidFill>
              <a:srgbClr val="7F7F7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42" name="AutoShape 272">
            <a:extLst>
              <a:ext uri="{FF2B5EF4-FFF2-40B4-BE49-F238E27FC236}">
                <a16:creationId xmlns:a16="http://schemas.microsoft.com/office/drawing/2014/main" id="{7C44C393-85D2-AFCB-8351-CAC52F168198}"/>
              </a:ext>
            </a:extLst>
          </p:cNvPr>
          <p:cNvSpPr>
            <a:spLocks noChangeArrowheads="1"/>
          </p:cNvSpPr>
          <p:nvPr/>
        </p:nvSpPr>
        <p:spPr bwMode="auto">
          <a:xfrm>
            <a:off x="244475" y="3182938"/>
            <a:ext cx="171450" cy="571500"/>
          </a:xfrm>
          <a:prstGeom prst="curvedRightArrow">
            <a:avLst>
              <a:gd name="adj1" fmla="val 31543"/>
              <a:gd name="adj2" fmla="val 63056"/>
              <a:gd name="adj3" fmla="val 25000"/>
            </a:avLst>
          </a:prstGeom>
          <a:solidFill>
            <a:srgbClr val="FFFFFF"/>
          </a:solidFill>
          <a:ln w="25400">
            <a:solidFill>
              <a:srgbClr val="7F7F7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43" name="AutoShape 273">
            <a:extLst>
              <a:ext uri="{FF2B5EF4-FFF2-40B4-BE49-F238E27FC236}">
                <a16:creationId xmlns:a16="http://schemas.microsoft.com/office/drawing/2014/main" id="{A95EB694-9FD2-B0E2-63B9-DFC6A689424B}"/>
              </a:ext>
            </a:extLst>
          </p:cNvPr>
          <p:cNvSpPr>
            <a:spLocks noChangeArrowheads="1"/>
          </p:cNvSpPr>
          <p:nvPr/>
        </p:nvSpPr>
        <p:spPr bwMode="auto">
          <a:xfrm>
            <a:off x="225425" y="4394200"/>
            <a:ext cx="171450" cy="571500"/>
          </a:xfrm>
          <a:prstGeom prst="curvedRightArrow">
            <a:avLst>
              <a:gd name="adj1" fmla="val 31543"/>
              <a:gd name="adj2" fmla="val 63056"/>
              <a:gd name="adj3" fmla="val 52593"/>
            </a:avLst>
          </a:prstGeom>
          <a:solidFill>
            <a:srgbClr val="FFFFFF"/>
          </a:solidFill>
          <a:ln w="25400">
            <a:solidFill>
              <a:srgbClr val="7F7F7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44" name="AutoShape 274">
            <a:extLst>
              <a:ext uri="{FF2B5EF4-FFF2-40B4-BE49-F238E27FC236}">
                <a16:creationId xmlns:a16="http://schemas.microsoft.com/office/drawing/2014/main" id="{4DB0B51A-11A0-6FFE-EA3C-819D26ED08E3}"/>
              </a:ext>
            </a:extLst>
          </p:cNvPr>
          <p:cNvSpPr>
            <a:spLocks noChangeArrowheads="1"/>
          </p:cNvSpPr>
          <p:nvPr/>
        </p:nvSpPr>
        <p:spPr bwMode="auto">
          <a:xfrm>
            <a:off x="225425" y="3813175"/>
            <a:ext cx="171450" cy="571500"/>
          </a:xfrm>
          <a:prstGeom prst="curvedRightArrow">
            <a:avLst>
              <a:gd name="adj1" fmla="val 31543"/>
              <a:gd name="adj2" fmla="val 63056"/>
              <a:gd name="adj3" fmla="val 25000"/>
            </a:avLst>
          </a:prstGeom>
          <a:solidFill>
            <a:srgbClr val="FFFFFF"/>
          </a:solidFill>
          <a:ln w="25400">
            <a:solidFill>
              <a:srgbClr val="7F7F7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45" name="AutoShape 275">
            <a:extLst>
              <a:ext uri="{FF2B5EF4-FFF2-40B4-BE49-F238E27FC236}">
                <a16:creationId xmlns:a16="http://schemas.microsoft.com/office/drawing/2014/main" id="{19C5A540-6F6A-B546-C3F1-B916E4351B5B}"/>
              </a:ext>
            </a:extLst>
          </p:cNvPr>
          <p:cNvSpPr>
            <a:spLocks noChangeArrowheads="1"/>
          </p:cNvSpPr>
          <p:nvPr/>
        </p:nvSpPr>
        <p:spPr bwMode="auto">
          <a:xfrm>
            <a:off x="5730875" y="1990725"/>
            <a:ext cx="209550" cy="600075"/>
          </a:xfrm>
          <a:prstGeom prst="curvedLeftArrow">
            <a:avLst>
              <a:gd name="adj1" fmla="val 26131"/>
              <a:gd name="adj2" fmla="val 52248"/>
              <a:gd name="adj3" fmla="val 20606"/>
            </a:avLst>
          </a:prstGeom>
          <a:solidFill>
            <a:srgbClr val="FFFFFF"/>
          </a:solidFill>
          <a:ln w="25400">
            <a:solidFill>
              <a:srgbClr val="7F7F7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46" name="AutoShape 276">
            <a:extLst>
              <a:ext uri="{FF2B5EF4-FFF2-40B4-BE49-F238E27FC236}">
                <a16:creationId xmlns:a16="http://schemas.microsoft.com/office/drawing/2014/main" id="{509B2062-DE55-F803-0EA2-2D85B8BDF21B}"/>
              </a:ext>
            </a:extLst>
          </p:cNvPr>
          <p:cNvSpPr>
            <a:spLocks noChangeArrowheads="1"/>
          </p:cNvSpPr>
          <p:nvPr/>
        </p:nvSpPr>
        <p:spPr bwMode="auto">
          <a:xfrm>
            <a:off x="5730875" y="2644775"/>
            <a:ext cx="209550" cy="600075"/>
          </a:xfrm>
          <a:prstGeom prst="curvedLeftArrow">
            <a:avLst>
              <a:gd name="adj1" fmla="val 26131"/>
              <a:gd name="adj2" fmla="val 52248"/>
              <a:gd name="adj3" fmla="val 25000"/>
            </a:avLst>
          </a:prstGeom>
          <a:solidFill>
            <a:srgbClr val="FFFFFF"/>
          </a:solidFill>
          <a:ln w="25400">
            <a:solidFill>
              <a:srgbClr val="7F7F7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47" name="AutoShape 277">
            <a:extLst>
              <a:ext uri="{FF2B5EF4-FFF2-40B4-BE49-F238E27FC236}">
                <a16:creationId xmlns:a16="http://schemas.microsoft.com/office/drawing/2014/main" id="{1843E618-0FF7-2B35-553F-C87511D5F120}"/>
              </a:ext>
            </a:extLst>
          </p:cNvPr>
          <p:cNvSpPr>
            <a:spLocks noChangeArrowheads="1"/>
          </p:cNvSpPr>
          <p:nvPr/>
        </p:nvSpPr>
        <p:spPr bwMode="auto">
          <a:xfrm>
            <a:off x="5749925" y="4308475"/>
            <a:ext cx="209550" cy="600075"/>
          </a:xfrm>
          <a:prstGeom prst="curvedLeftArrow">
            <a:avLst>
              <a:gd name="adj1" fmla="val 26131"/>
              <a:gd name="adj2" fmla="val 52248"/>
              <a:gd name="adj3" fmla="val 25000"/>
            </a:avLst>
          </a:prstGeom>
          <a:solidFill>
            <a:srgbClr val="FFFFFF"/>
          </a:solidFill>
          <a:ln w="25400">
            <a:solidFill>
              <a:srgbClr val="7F7F7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48" name="AutoShape 278">
            <a:extLst>
              <a:ext uri="{FF2B5EF4-FFF2-40B4-BE49-F238E27FC236}">
                <a16:creationId xmlns:a16="http://schemas.microsoft.com/office/drawing/2014/main" id="{6FA07568-7357-001D-5592-2260704D5F05}"/>
              </a:ext>
            </a:extLst>
          </p:cNvPr>
          <p:cNvSpPr>
            <a:spLocks noChangeArrowheads="1"/>
          </p:cNvSpPr>
          <p:nvPr/>
        </p:nvSpPr>
        <p:spPr bwMode="auto">
          <a:xfrm>
            <a:off x="5730875" y="1371600"/>
            <a:ext cx="209550" cy="600075"/>
          </a:xfrm>
          <a:prstGeom prst="curvedLeftArrow">
            <a:avLst>
              <a:gd name="adj1" fmla="val 26131"/>
              <a:gd name="adj2" fmla="val 52248"/>
              <a:gd name="adj3" fmla="val 25000"/>
            </a:avLst>
          </a:prstGeom>
          <a:solidFill>
            <a:srgbClr val="FFFFFF"/>
          </a:solidFill>
          <a:ln w="25400">
            <a:solidFill>
              <a:srgbClr val="7F7F7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49" name="AutoShape 279">
            <a:extLst>
              <a:ext uri="{FF2B5EF4-FFF2-40B4-BE49-F238E27FC236}">
                <a16:creationId xmlns:a16="http://schemas.microsoft.com/office/drawing/2014/main" id="{A68889A2-3C9D-C0CA-DBD5-6172027FB1B4}"/>
              </a:ext>
            </a:extLst>
          </p:cNvPr>
          <p:cNvSpPr>
            <a:spLocks noChangeArrowheads="1"/>
          </p:cNvSpPr>
          <p:nvPr/>
        </p:nvSpPr>
        <p:spPr bwMode="auto">
          <a:xfrm>
            <a:off x="5730875" y="765175"/>
            <a:ext cx="209550" cy="600075"/>
          </a:xfrm>
          <a:prstGeom prst="curvedLeftArrow">
            <a:avLst>
              <a:gd name="adj1" fmla="val 26131"/>
              <a:gd name="adj2" fmla="val 52248"/>
              <a:gd name="adj3" fmla="val 25000"/>
            </a:avLst>
          </a:prstGeom>
          <a:solidFill>
            <a:srgbClr val="FFFFFF"/>
          </a:solidFill>
          <a:ln w="25400">
            <a:solidFill>
              <a:srgbClr val="7F7F7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50" name="AutoShape 280">
            <a:extLst>
              <a:ext uri="{FF2B5EF4-FFF2-40B4-BE49-F238E27FC236}">
                <a16:creationId xmlns:a16="http://schemas.microsoft.com/office/drawing/2014/main" id="{F4841E11-B60A-B3A5-6780-8ED68D544315}"/>
              </a:ext>
            </a:extLst>
          </p:cNvPr>
          <p:cNvSpPr>
            <a:spLocks noChangeArrowheads="1"/>
          </p:cNvSpPr>
          <p:nvPr/>
        </p:nvSpPr>
        <p:spPr bwMode="auto">
          <a:xfrm>
            <a:off x="5749925" y="3203575"/>
            <a:ext cx="209550" cy="550863"/>
          </a:xfrm>
          <a:prstGeom prst="curvedLeftArrow">
            <a:avLst>
              <a:gd name="adj1" fmla="val 23988"/>
              <a:gd name="adj2" fmla="val 47963"/>
              <a:gd name="adj3" fmla="val 25000"/>
            </a:avLst>
          </a:prstGeom>
          <a:solidFill>
            <a:srgbClr val="FFFFFF"/>
          </a:solidFill>
          <a:ln w="25400">
            <a:solidFill>
              <a:srgbClr val="7F7F7F"/>
            </a:solidFill>
            <a:miter lim="800000"/>
            <a:headEnd/>
            <a:tailEnd/>
          </a:ln>
        </p:spPr>
        <p:txBody>
          <a:bodyPr vert="horz" wrap="square" lIns="91440" tIns="45720" rIns="91440" bIns="45720" numCol="1" anchor="ctr" anchorCtr="0" compatLnSpc="1">
            <a:prstTxWarp prst="textNoShape">
              <a:avLst/>
            </a:prstTxWarp>
          </a:bodyPr>
          <a:lstStyle/>
          <a:p>
            <a:endParaRPr lang="ru-RU"/>
          </a:p>
        </p:txBody>
      </p:sp>
      <p:sp>
        <p:nvSpPr>
          <p:cNvPr id="51" name="Rectangle 57">
            <a:extLst>
              <a:ext uri="{FF2B5EF4-FFF2-40B4-BE49-F238E27FC236}">
                <a16:creationId xmlns:a16="http://schemas.microsoft.com/office/drawing/2014/main" id="{5C2334D2-5435-66A2-8727-1C031CBAC8E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2" name="Rectangle 66">
            <a:extLst>
              <a:ext uri="{FF2B5EF4-FFF2-40B4-BE49-F238E27FC236}">
                <a16:creationId xmlns:a16="http://schemas.microsoft.com/office/drawing/2014/main" id="{DEFC2DF3-9155-B019-7C83-4BEA57633043}"/>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418900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6C94D6B2-3423-37DB-6961-F413477AFD77}"/>
              </a:ext>
            </a:extLst>
          </p:cNvPr>
          <p:cNvPicPr>
            <a:picLocks noChangeAspect="1"/>
          </p:cNvPicPr>
          <p:nvPr/>
        </p:nvPicPr>
        <p:blipFill>
          <a:blip r:embed="rId2"/>
          <a:stretch>
            <a:fillRect/>
          </a:stretch>
        </p:blipFill>
        <p:spPr>
          <a:xfrm>
            <a:off x="358815" y="357784"/>
            <a:ext cx="7423963" cy="5702593"/>
          </a:xfrm>
          <a:prstGeom prst="rect">
            <a:avLst/>
          </a:prstGeom>
        </p:spPr>
      </p:pic>
    </p:spTree>
    <p:extLst>
      <p:ext uri="{BB962C8B-B14F-4D97-AF65-F5344CB8AC3E}">
        <p14:creationId xmlns:p14="http://schemas.microsoft.com/office/powerpoint/2010/main" val="119587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FC2306D5-544D-63DD-FE26-EA8E97555B51}"/>
              </a:ext>
            </a:extLst>
          </p:cNvPr>
          <p:cNvPicPr>
            <a:picLocks noChangeAspect="1"/>
          </p:cNvPicPr>
          <p:nvPr/>
        </p:nvPicPr>
        <p:blipFill>
          <a:blip r:embed="rId2"/>
          <a:stretch>
            <a:fillRect/>
          </a:stretch>
        </p:blipFill>
        <p:spPr>
          <a:xfrm>
            <a:off x="498213" y="190982"/>
            <a:ext cx="7951307" cy="6476036"/>
          </a:xfrm>
          <a:prstGeom prst="rect">
            <a:avLst/>
          </a:prstGeom>
        </p:spPr>
      </p:pic>
    </p:spTree>
    <p:extLst>
      <p:ext uri="{BB962C8B-B14F-4D97-AF65-F5344CB8AC3E}">
        <p14:creationId xmlns:p14="http://schemas.microsoft.com/office/powerpoint/2010/main" val="253815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83AED5-F396-524B-7E69-A2DF7507A84F}"/>
              </a:ext>
            </a:extLst>
          </p:cNvPr>
          <p:cNvSpPr>
            <a:spLocks noGrp="1"/>
          </p:cNvSpPr>
          <p:nvPr>
            <p:ph type="title"/>
          </p:nvPr>
        </p:nvSpPr>
        <p:spPr>
          <a:xfrm>
            <a:off x="625033" y="335665"/>
            <a:ext cx="8567946" cy="1617884"/>
          </a:xfrm>
        </p:spPr>
        <p:txBody>
          <a:bodyPr>
            <a:normAutofit fontScale="90000"/>
          </a:bodyPr>
          <a:lstStyle/>
          <a:p>
            <a:pPr>
              <a:lnSpc>
                <a:spcPts val="2100"/>
              </a:lnSpc>
              <a:spcAft>
                <a:spcPts val="900"/>
              </a:spcAft>
            </a:pPr>
            <a:r>
              <a:rPr lang="ru-RU" sz="2700" b="1" kern="180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Страхование крупного рогатого скота – правила и особенности</a:t>
            </a:r>
            <a:br>
              <a:rPr lang="ru-RU" sz="2700" kern="1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Страхование крупного рогатого скота происходит согласно установленным Правилам страхования животных.</a:t>
            </a:r>
            <a:br>
              <a:rPr lang="ru-RU" sz="2700" kern="1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Основные положения Правил состоят из определений и понятий, характеристики предмета страхования, описания возможного ущерба и перечня рисков. Кроме того, документ включает условия по договору страхования, варианты оплаты услуг, права и обязанности каждой из сторон, а также процедуру выплаты компенсации страхователю (выгодоприобретателю).</a:t>
            </a:r>
            <a:br>
              <a:rPr lang="ru-RU" sz="2700"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2700"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700" b="1"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Субъекты страхования сельскохозяйственных животных</a:t>
            </a:r>
            <a:br>
              <a:rPr lang="ru-RU" sz="2700" kern="100" dirty="0">
                <a:effectLst/>
                <a:latin typeface="Times New Roman" panose="02020603050405020304" pitchFamily="18" charset="0"/>
                <a:ea typeface="Calibri" panose="020F0502020204030204" pitchFamily="34" charset="0"/>
                <a:cs typeface="Times New Roman" panose="02020603050405020304" pitchFamily="18" charset="0"/>
              </a:rPr>
            </a:br>
            <a:r>
              <a:rPr lang="ru-RU" sz="2700"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Предметом страхования выступает крупный рогатый скот и только особи, принадлежащие к одному виду (всё стадо или отдельные особи из него).</a:t>
            </a:r>
            <a:br>
              <a:rPr lang="ru-RU" sz="27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425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836A717-0FA8-2263-13F1-AC9E09E6DF28}"/>
              </a:ext>
            </a:extLst>
          </p:cNvPr>
          <p:cNvPicPr>
            <a:picLocks noChangeAspect="1"/>
          </p:cNvPicPr>
          <p:nvPr/>
        </p:nvPicPr>
        <p:blipFill>
          <a:blip r:embed="rId2"/>
          <a:stretch>
            <a:fillRect/>
          </a:stretch>
        </p:blipFill>
        <p:spPr>
          <a:xfrm>
            <a:off x="349571" y="185195"/>
            <a:ext cx="7428616" cy="6366075"/>
          </a:xfrm>
          <a:prstGeom prst="rect">
            <a:avLst/>
          </a:prstGeom>
        </p:spPr>
      </p:pic>
    </p:spTree>
    <p:extLst>
      <p:ext uri="{BB962C8B-B14F-4D97-AF65-F5344CB8AC3E}">
        <p14:creationId xmlns:p14="http://schemas.microsoft.com/office/powerpoint/2010/main" val="3842728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95A41E6-38FC-D9EC-3365-CC25357A952B}"/>
              </a:ext>
            </a:extLst>
          </p:cNvPr>
          <p:cNvPicPr>
            <a:picLocks noChangeAspect="1"/>
          </p:cNvPicPr>
          <p:nvPr/>
        </p:nvPicPr>
        <p:blipFill>
          <a:blip r:embed="rId2"/>
          <a:stretch>
            <a:fillRect/>
          </a:stretch>
        </p:blipFill>
        <p:spPr>
          <a:xfrm>
            <a:off x="289367" y="358816"/>
            <a:ext cx="6748041" cy="6238754"/>
          </a:xfrm>
          <a:prstGeom prst="rect">
            <a:avLst/>
          </a:prstGeom>
        </p:spPr>
      </p:pic>
    </p:spTree>
    <p:extLst>
      <p:ext uri="{BB962C8B-B14F-4D97-AF65-F5344CB8AC3E}">
        <p14:creationId xmlns:p14="http://schemas.microsoft.com/office/powerpoint/2010/main" val="4030900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55BCE88-1055-94A9-4C64-DD4C279A8DB8}"/>
              </a:ext>
            </a:extLst>
          </p:cNvPr>
          <p:cNvPicPr>
            <a:picLocks noChangeAspect="1"/>
          </p:cNvPicPr>
          <p:nvPr/>
        </p:nvPicPr>
        <p:blipFill>
          <a:blip r:embed="rId2"/>
          <a:stretch>
            <a:fillRect/>
          </a:stretch>
        </p:blipFill>
        <p:spPr>
          <a:xfrm>
            <a:off x="533953" y="0"/>
            <a:ext cx="6769671" cy="6858000"/>
          </a:xfrm>
          <a:prstGeom prst="rect">
            <a:avLst/>
          </a:prstGeom>
        </p:spPr>
      </p:pic>
    </p:spTree>
    <p:extLst>
      <p:ext uri="{BB962C8B-B14F-4D97-AF65-F5344CB8AC3E}">
        <p14:creationId xmlns:p14="http://schemas.microsoft.com/office/powerpoint/2010/main" val="2877687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D64D2B-5A21-B37C-566F-F96613D7DE8F}"/>
              </a:ext>
            </a:extLst>
          </p:cNvPr>
          <p:cNvSpPr>
            <a:spLocks noGrp="1"/>
          </p:cNvSpPr>
          <p:nvPr>
            <p:ph type="title"/>
          </p:nvPr>
        </p:nvSpPr>
        <p:spPr>
          <a:xfrm>
            <a:off x="1302367" y="2368952"/>
            <a:ext cx="8596668" cy="1320800"/>
          </a:xfrm>
        </p:spPr>
        <p:txBody>
          <a:bodyPr/>
          <a:lstStyle/>
          <a:p>
            <a:r>
              <a:rPr lang="ru-RU" dirty="0"/>
              <a:t>Спасибо за внимание!</a:t>
            </a:r>
          </a:p>
        </p:txBody>
      </p:sp>
    </p:spTree>
    <p:extLst>
      <p:ext uri="{BB962C8B-B14F-4D97-AF65-F5344CB8AC3E}">
        <p14:creationId xmlns:p14="http://schemas.microsoft.com/office/powerpoint/2010/main" val="3268951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05" name="Group 2104">
            <a:extLst>
              <a:ext uri="{FF2B5EF4-FFF2-40B4-BE49-F238E27FC236}">
                <a16:creationId xmlns:a16="http://schemas.microsoft.com/office/drawing/2014/main" id="{4098A4C6-4FFB-4EF4-8317-8110224DBB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106" name="Straight Connector 2105">
              <a:extLst>
                <a:ext uri="{FF2B5EF4-FFF2-40B4-BE49-F238E27FC236}">
                  <a16:creationId xmlns:a16="http://schemas.microsoft.com/office/drawing/2014/main" id="{4A415072-93F3-4FDA-96B8-7DFD2874C5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07" name="Straight Connector 2106">
              <a:extLst>
                <a:ext uri="{FF2B5EF4-FFF2-40B4-BE49-F238E27FC236}">
                  <a16:creationId xmlns:a16="http://schemas.microsoft.com/office/drawing/2014/main" id="{D8C2D828-7FBF-4467-B527-793E0E978C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08" name="Rectangle 23">
              <a:extLst>
                <a:ext uri="{FF2B5EF4-FFF2-40B4-BE49-F238E27FC236}">
                  <a16:creationId xmlns:a16="http://schemas.microsoft.com/office/drawing/2014/main" id="{B9D10F1D-AB99-42AD-8720-CDF349959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a:p>
          </p:txBody>
        </p:sp>
        <p:sp>
          <p:nvSpPr>
            <p:cNvPr id="2109" name="Rectangle 25">
              <a:extLst>
                <a:ext uri="{FF2B5EF4-FFF2-40B4-BE49-F238E27FC236}">
                  <a16:creationId xmlns:a16="http://schemas.microsoft.com/office/drawing/2014/main" id="{5BF01F05-8464-452A-A278-4A40757B65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a:p>
          </p:txBody>
        </p:sp>
        <p:sp>
          <p:nvSpPr>
            <p:cNvPr id="2110" name="Isosceles Triangle 2109">
              <a:extLst>
                <a:ext uri="{FF2B5EF4-FFF2-40B4-BE49-F238E27FC236}">
                  <a16:creationId xmlns:a16="http://schemas.microsoft.com/office/drawing/2014/main" id="{FBCC0363-6CA5-4B64-A66F-478732557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a:p>
          </p:txBody>
        </p:sp>
        <p:sp>
          <p:nvSpPr>
            <p:cNvPr id="2111" name="Rectangle 27">
              <a:extLst>
                <a:ext uri="{FF2B5EF4-FFF2-40B4-BE49-F238E27FC236}">
                  <a16:creationId xmlns:a16="http://schemas.microsoft.com/office/drawing/2014/main" id="{CBACBAB2-7577-4339-B610-7245E449D3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a:p>
          </p:txBody>
        </p:sp>
        <p:sp>
          <p:nvSpPr>
            <p:cNvPr id="2112" name="Rectangle 28">
              <a:extLst>
                <a:ext uri="{FF2B5EF4-FFF2-40B4-BE49-F238E27FC236}">
                  <a16:creationId xmlns:a16="http://schemas.microsoft.com/office/drawing/2014/main" id="{DFCB19D4-D4D4-4AFD-9ECC-A6D0E4AE2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a:p>
          </p:txBody>
        </p:sp>
        <p:sp>
          <p:nvSpPr>
            <p:cNvPr id="2113" name="Rectangle 29">
              <a:extLst>
                <a:ext uri="{FF2B5EF4-FFF2-40B4-BE49-F238E27FC236}">
                  <a16:creationId xmlns:a16="http://schemas.microsoft.com/office/drawing/2014/main" id="{3B32E423-85B7-4B28-B5C3-AB63224A46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a:p>
          </p:txBody>
        </p:sp>
        <p:sp>
          <p:nvSpPr>
            <p:cNvPr id="2114" name="Isosceles Triangle 2113">
              <a:extLst>
                <a:ext uri="{FF2B5EF4-FFF2-40B4-BE49-F238E27FC236}">
                  <a16:creationId xmlns:a16="http://schemas.microsoft.com/office/drawing/2014/main" id="{3DC38A14-94ED-496F-851A-CA6A98898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a:p>
          </p:txBody>
        </p:sp>
        <p:sp>
          <p:nvSpPr>
            <p:cNvPr id="2115" name="Isosceles Triangle 2114">
              <a:extLst>
                <a:ext uri="{FF2B5EF4-FFF2-40B4-BE49-F238E27FC236}">
                  <a16:creationId xmlns:a16="http://schemas.microsoft.com/office/drawing/2014/main" id="{14E862E4-F307-4A50-A3A9-0A79FD36D0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a:p>
          </p:txBody>
        </p:sp>
      </p:grpSp>
      <p:sp useBgFill="1">
        <p:nvSpPr>
          <p:cNvPr id="2117" name="Rectangle 2116">
            <a:extLst>
              <a:ext uri="{FF2B5EF4-FFF2-40B4-BE49-F238E27FC236}">
                <a16:creationId xmlns:a16="http://schemas.microsoft.com/office/drawing/2014/main" id="{015E3E78-BF51-4607-86CE-A0299B88FE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9977C42C-417B-2457-6BDC-328C2208A2B3}"/>
              </a:ext>
            </a:extLst>
          </p:cNvPr>
          <p:cNvSpPr>
            <a:spLocks noGrp="1"/>
          </p:cNvSpPr>
          <p:nvPr>
            <p:ph type="title"/>
          </p:nvPr>
        </p:nvSpPr>
        <p:spPr>
          <a:xfrm>
            <a:off x="610769" y="4851470"/>
            <a:ext cx="5669280" cy="1646302"/>
          </a:xfrm>
        </p:spPr>
        <p:txBody>
          <a:bodyPr vert="horz" lIns="91440" tIns="45720" rIns="91440" bIns="45720" rtlCol="0" anchor="b">
            <a:normAutofit fontScale="90000"/>
          </a:bodyPr>
          <a:lstStyle/>
          <a:p>
            <a:pPr>
              <a:lnSpc>
                <a:spcPct val="90000"/>
              </a:lnSpc>
            </a:pPr>
            <a:r>
              <a:rPr lang="en-US" sz="3100" b="1" dirty="0"/>
              <a:t>В </a:t>
            </a:r>
            <a:r>
              <a:rPr lang="en-US" sz="3100" b="1" dirty="0" err="1"/>
              <a:t>большинстве</a:t>
            </a:r>
            <a:r>
              <a:rPr lang="en-US" sz="3100" b="1" dirty="0"/>
              <a:t> </a:t>
            </a:r>
            <a:r>
              <a:rPr lang="en-US" sz="3100" b="1" dirty="0" err="1"/>
              <a:t>случаев</a:t>
            </a:r>
            <a:r>
              <a:rPr lang="en-US" sz="3100" b="1" dirty="0"/>
              <a:t> </a:t>
            </a:r>
            <a:r>
              <a:rPr lang="en-US" sz="3100" b="1" dirty="0" err="1"/>
              <a:t>страхование</a:t>
            </a:r>
            <a:r>
              <a:rPr lang="en-US" sz="3100" b="1" dirty="0"/>
              <a:t> </a:t>
            </a:r>
            <a:r>
              <a:rPr lang="en-US" sz="3100" b="1" dirty="0" err="1"/>
              <a:t>скота</a:t>
            </a:r>
            <a:r>
              <a:rPr lang="en-US" sz="3100" b="1" dirty="0"/>
              <a:t> </a:t>
            </a:r>
            <a:r>
              <a:rPr lang="en-US" sz="3100" b="1" dirty="0" err="1"/>
              <a:t>осуществляется</a:t>
            </a:r>
            <a:r>
              <a:rPr lang="en-US" sz="3100" b="1" dirty="0"/>
              <a:t> с </a:t>
            </a:r>
            <a:r>
              <a:rPr lang="en-US" sz="3100" b="1" dirty="0" err="1"/>
              <a:t>учётом</a:t>
            </a:r>
            <a:r>
              <a:rPr lang="en-US" sz="3100" b="1" dirty="0"/>
              <a:t> </a:t>
            </a:r>
            <a:r>
              <a:rPr lang="en-US" sz="3100" b="1" dirty="0" err="1"/>
              <a:t>таких</a:t>
            </a:r>
            <a:r>
              <a:rPr lang="en-US" sz="3100" b="1" dirty="0"/>
              <a:t> </a:t>
            </a:r>
            <a:r>
              <a:rPr lang="en-US" sz="3100" b="1" dirty="0" err="1"/>
              <a:t>ограничений</a:t>
            </a:r>
            <a:r>
              <a:rPr lang="en-US" sz="3100" b="1" dirty="0"/>
              <a:t>:</a:t>
            </a:r>
            <a:br>
              <a:rPr lang="en-US" sz="3100" dirty="0"/>
            </a:br>
            <a:r>
              <a:rPr lang="en-US" sz="3100" dirty="0"/>
              <a:t>1. </a:t>
            </a:r>
            <a:r>
              <a:rPr lang="en-US" sz="3100" dirty="0" err="1"/>
              <a:t>Животное</a:t>
            </a:r>
            <a:r>
              <a:rPr lang="en-US" sz="3100" dirty="0"/>
              <a:t> </a:t>
            </a:r>
            <a:r>
              <a:rPr lang="en-US" sz="3100" dirty="0" err="1"/>
              <a:t>уже</a:t>
            </a:r>
            <a:r>
              <a:rPr lang="en-US" sz="3100" dirty="0"/>
              <a:t> </a:t>
            </a:r>
            <a:r>
              <a:rPr lang="en-US" sz="3100" dirty="0" err="1"/>
              <a:t>достигло</a:t>
            </a:r>
            <a:r>
              <a:rPr lang="en-US" sz="3100" dirty="0"/>
              <a:t> 6-месячного </a:t>
            </a:r>
            <a:r>
              <a:rPr lang="en-US" sz="3100" dirty="0" err="1"/>
              <a:t>возраста</a:t>
            </a:r>
            <a:r>
              <a:rPr lang="en-US" sz="3100" dirty="0"/>
              <a:t> и </a:t>
            </a:r>
            <a:r>
              <a:rPr lang="en-US" sz="3100" dirty="0" err="1"/>
              <a:t>ему</a:t>
            </a:r>
            <a:r>
              <a:rPr lang="en-US" sz="3100" dirty="0"/>
              <a:t> </a:t>
            </a:r>
            <a:r>
              <a:rPr lang="en-US" sz="3100" dirty="0" err="1"/>
              <a:t>не</a:t>
            </a:r>
            <a:r>
              <a:rPr lang="en-US" sz="3100" dirty="0"/>
              <a:t> </a:t>
            </a:r>
            <a:r>
              <a:rPr lang="en-US" sz="3100" dirty="0" err="1"/>
              <a:t>более</a:t>
            </a:r>
            <a:r>
              <a:rPr lang="en-US" sz="3100" dirty="0"/>
              <a:t> 7 </a:t>
            </a:r>
            <a:r>
              <a:rPr lang="en-US" sz="3100" dirty="0" err="1"/>
              <a:t>лет</a:t>
            </a:r>
            <a:r>
              <a:rPr lang="en-US" sz="3100" dirty="0"/>
              <a:t> («</a:t>
            </a:r>
            <a:r>
              <a:rPr lang="en-US" sz="3100" dirty="0" err="1"/>
              <a:t>Росгосстрах</a:t>
            </a:r>
            <a:r>
              <a:rPr lang="en-US" sz="3100" dirty="0"/>
              <a:t>»);</a:t>
            </a:r>
            <a:br>
              <a:rPr lang="en-US" sz="3100" dirty="0"/>
            </a:br>
            <a:r>
              <a:rPr lang="en-US" sz="3100" dirty="0"/>
              <a:t>2. </a:t>
            </a:r>
            <a:r>
              <a:rPr lang="en-US" sz="3100" dirty="0" err="1"/>
              <a:t>Особь</a:t>
            </a:r>
            <a:r>
              <a:rPr lang="en-US" sz="3100" dirty="0"/>
              <a:t> </a:t>
            </a:r>
            <a:r>
              <a:rPr lang="en-US" sz="3100" dirty="0" err="1"/>
              <a:t>не</a:t>
            </a:r>
            <a:r>
              <a:rPr lang="en-US" sz="3100" dirty="0"/>
              <a:t> </a:t>
            </a:r>
            <a:r>
              <a:rPr lang="en-US" sz="3100" dirty="0" err="1"/>
              <a:t>беременна</a:t>
            </a:r>
            <a:r>
              <a:rPr lang="en-US" sz="3100" dirty="0"/>
              <a:t>;</a:t>
            </a:r>
            <a:br>
              <a:rPr lang="en-US" sz="3100" dirty="0"/>
            </a:br>
            <a:r>
              <a:rPr lang="en-US" sz="3100" dirty="0"/>
              <a:t>3. </a:t>
            </a:r>
            <a:r>
              <a:rPr lang="en-US" sz="3100" dirty="0" err="1"/>
              <a:t>Животное</a:t>
            </a:r>
            <a:r>
              <a:rPr lang="en-US" sz="3100" dirty="0"/>
              <a:t> </a:t>
            </a:r>
            <a:r>
              <a:rPr lang="en-US" sz="3100" dirty="0" err="1"/>
              <a:t>здорово</a:t>
            </a:r>
            <a:r>
              <a:rPr lang="en-US" sz="3100" dirty="0"/>
              <a:t>;</a:t>
            </a:r>
            <a:br>
              <a:rPr lang="en-US" sz="3100" dirty="0"/>
            </a:br>
            <a:r>
              <a:rPr lang="en-US" sz="3100" dirty="0"/>
              <a:t>4. </a:t>
            </a:r>
            <a:r>
              <a:rPr lang="en-US" sz="3100" dirty="0" err="1"/>
              <a:t>Дополнительные</a:t>
            </a:r>
            <a:r>
              <a:rPr lang="en-US" sz="3100" dirty="0"/>
              <a:t> </a:t>
            </a:r>
            <a:r>
              <a:rPr lang="en-US" sz="3100" dirty="0" err="1"/>
              <a:t>условия</a:t>
            </a:r>
            <a:r>
              <a:rPr lang="en-US" sz="3100" dirty="0"/>
              <a:t>, </a:t>
            </a:r>
            <a:r>
              <a:rPr lang="en-US" sz="3100" dirty="0" err="1"/>
              <a:t>предусмотренные</a:t>
            </a:r>
            <a:r>
              <a:rPr lang="en-US" sz="3100" dirty="0"/>
              <a:t> </a:t>
            </a:r>
            <a:r>
              <a:rPr lang="en-US" sz="3100" dirty="0" err="1"/>
              <a:t>требованиями</a:t>
            </a:r>
            <a:r>
              <a:rPr lang="en-US" sz="3100" dirty="0"/>
              <a:t> СК.</a:t>
            </a:r>
            <a:br>
              <a:rPr lang="en-US" sz="3100" dirty="0"/>
            </a:br>
            <a:r>
              <a:rPr lang="en-US" sz="3100" dirty="0" err="1"/>
              <a:t>Страховщик</a:t>
            </a:r>
            <a:r>
              <a:rPr lang="en-US" sz="3100" dirty="0"/>
              <a:t> </a:t>
            </a:r>
            <a:r>
              <a:rPr lang="en-US" sz="3100" dirty="0" err="1"/>
              <a:t>также</a:t>
            </a:r>
            <a:r>
              <a:rPr lang="en-US" sz="3100" dirty="0"/>
              <a:t> </a:t>
            </a:r>
            <a:r>
              <a:rPr lang="en-US" sz="3100" dirty="0" err="1"/>
              <a:t>учитывает</a:t>
            </a:r>
            <a:r>
              <a:rPr lang="en-US" sz="3100" dirty="0"/>
              <a:t> </a:t>
            </a:r>
            <a:r>
              <a:rPr lang="en-US" sz="3100" dirty="0" err="1"/>
              <a:t>условия</a:t>
            </a:r>
            <a:r>
              <a:rPr lang="en-US" sz="3100" dirty="0"/>
              <a:t> </a:t>
            </a:r>
            <a:r>
              <a:rPr lang="en-US" sz="3100" dirty="0" err="1"/>
              <a:t>содержания</a:t>
            </a:r>
            <a:r>
              <a:rPr lang="en-US" sz="3100" dirty="0"/>
              <a:t> </a:t>
            </a:r>
            <a:r>
              <a:rPr lang="en-US" sz="3100" dirty="0" err="1"/>
              <a:t>животных</a:t>
            </a:r>
            <a:r>
              <a:rPr lang="en-US" sz="3100" dirty="0"/>
              <a:t> и </a:t>
            </a:r>
            <a:r>
              <a:rPr lang="en-US" sz="3100" dirty="0" err="1"/>
              <a:t>факт</a:t>
            </a:r>
            <a:r>
              <a:rPr lang="en-US" sz="3100" dirty="0"/>
              <a:t> </a:t>
            </a:r>
            <a:r>
              <a:rPr lang="en-US" sz="3100" dirty="0" err="1"/>
              <a:t>проведения</a:t>
            </a:r>
            <a:r>
              <a:rPr lang="en-US" sz="3100" dirty="0"/>
              <a:t> </a:t>
            </a:r>
            <a:r>
              <a:rPr lang="en-US" sz="3100" dirty="0" err="1"/>
              <a:t>вакцинаций</a:t>
            </a:r>
            <a:r>
              <a:rPr lang="en-US" sz="3100" dirty="0"/>
              <a:t>.</a:t>
            </a:r>
            <a:br>
              <a:rPr lang="en-US" sz="1400" dirty="0"/>
            </a:br>
            <a:endParaRPr lang="en-US" sz="1400" dirty="0"/>
          </a:p>
        </p:txBody>
      </p:sp>
      <p:pic>
        <p:nvPicPr>
          <p:cNvPr id="1034" name="Picture 10">
            <a:extLst>
              <a:ext uri="{FF2B5EF4-FFF2-40B4-BE49-F238E27FC236}">
                <a16:creationId xmlns:a16="http://schemas.microsoft.com/office/drawing/2014/main" id="{8E161BD0-80BD-60ED-D32C-5233883359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677" r="-2" b="25004"/>
          <a:stretch/>
        </p:blipFill>
        <p:spPr bwMode="auto">
          <a:xfrm>
            <a:off x="5883879" y="10"/>
            <a:ext cx="6304947" cy="2285990"/>
          </a:xfrm>
          <a:custGeom>
            <a:avLst/>
            <a:gdLst/>
            <a:ahLst/>
            <a:cxnLst/>
            <a:rect l="l" t="t" r="r" b="b"/>
            <a:pathLst>
              <a:path w="6304947" h="2286000">
                <a:moveTo>
                  <a:pt x="0" y="0"/>
                </a:moveTo>
                <a:lnTo>
                  <a:pt x="6304947" y="0"/>
                </a:lnTo>
                <a:lnTo>
                  <a:pt x="6304947" y="2286000"/>
                </a:lnTo>
                <a:lnTo>
                  <a:pt x="720670" y="228600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39BD31-3F6C-DAF0-858B-348E3301E9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919" r="2" b="18392"/>
          <a:stretch/>
        </p:blipFill>
        <p:spPr bwMode="auto">
          <a:xfrm>
            <a:off x="6604548" y="2286000"/>
            <a:ext cx="5584275" cy="2286000"/>
          </a:xfrm>
          <a:custGeom>
            <a:avLst/>
            <a:gdLst/>
            <a:ahLst/>
            <a:cxnLst/>
            <a:rect l="l" t="t" r="r" b="b"/>
            <a:pathLst>
              <a:path w="5584275" h="2286000">
                <a:moveTo>
                  <a:pt x="0" y="0"/>
                </a:moveTo>
                <a:lnTo>
                  <a:pt x="5584275" y="0"/>
                </a:lnTo>
                <a:lnTo>
                  <a:pt x="5584275" y="2286000"/>
                </a:lnTo>
                <a:lnTo>
                  <a:pt x="626046" y="2286000"/>
                </a:lnTo>
                <a:lnTo>
                  <a:pt x="692258" y="2195876"/>
                </a:ln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C4361E3-B639-0154-1DBC-E3844750E5E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269" r="-1" b="22833"/>
          <a:stretch/>
        </p:blipFill>
        <p:spPr bwMode="auto">
          <a:xfrm>
            <a:off x="5551112" y="4572000"/>
            <a:ext cx="6640888" cy="2286000"/>
          </a:xfrm>
          <a:custGeom>
            <a:avLst/>
            <a:gdLst/>
            <a:ahLst/>
            <a:cxnLst/>
            <a:rect l="l" t="t" r="r" b="b"/>
            <a:pathLst>
              <a:path w="6640888" h="2286000">
                <a:moveTo>
                  <a:pt x="1679482" y="0"/>
                </a:moveTo>
                <a:lnTo>
                  <a:pt x="6640888" y="0"/>
                </a:lnTo>
                <a:lnTo>
                  <a:pt x="6640888" y="2286000"/>
                </a:lnTo>
                <a:lnTo>
                  <a:pt x="0" y="2286000"/>
                </a:lnTo>
                <a:close/>
              </a:path>
            </a:pathLst>
          </a:custGeom>
          <a:noFill/>
          <a:extLst>
            <a:ext uri="{909E8E84-426E-40DD-AFC4-6F175D3DCCD1}">
              <a14:hiddenFill xmlns:a14="http://schemas.microsoft.com/office/drawing/2010/main">
                <a:solidFill>
                  <a:srgbClr val="FFFFFF"/>
                </a:solidFill>
              </a14:hiddenFill>
            </a:ext>
          </a:extLst>
        </p:spPr>
      </p:pic>
      <p:sp>
        <p:nvSpPr>
          <p:cNvPr id="2119" name="Isosceles Triangle 2118">
            <a:extLst>
              <a:ext uri="{FF2B5EF4-FFF2-40B4-BE49-F238E27FC236}">
                <a16:creationId xmlns:a16="http://schemas.microsoft.com/office/drawing/2014/main" id="{AFCFD6D8-B11A-4FF8-AA6D-F63F472A2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a:p>
        </p:txBody>
      </p:sp>
      <p:sp>
        <p:nvSpPr>
          <p:cNvPr id="2121" name="Freeform: Shape 2120">
            <a:extLst>
              <a:ext uri="{FF2B5EF4-FFF2-40B4-BE49-F238E27FC236}">
                <a16:creationId xmlns:a16="http://schemas.microsoft.com/office/drawing/2014/main" id="{8D8213AA-0208-457F-9CD6-78FE26795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7537" y="0"/>
            <a:ext cx="1886594" cy="6858000"/>
          </a:xfrm>
          <a:custGeom>
            <a:avLst/>
            <a:gdLst>
              <a:gd name="connsiteX0" fmla="*/ 332766 w 1886594"/>
              <a:gd name="connsiteY0" fmla="*/ 0 h 6858000"/>
              <a:gd name="connsiteX1" fmla="*/ 473666 w 1886594"/>
              <a:gd name="connsiteY1" fmla="*/ 0 h 6858000"/>
              <a:gd name="connsiteX2" fmla="*/ 1886594 w 1886594"/>
              <a:gd name="connsiteY2" fmla="*/ 4481876 h 6858000"/>
              <a:gd name="connsiteX3" fmla="*/ 140900 w 1886594"/>
              <a:gd name="connsiteY3" fmla="*/ 6858000 h 6858000"/>
              <a:gd name="connsiteX4" fmla="*/ 0 w 1886594"/>
              <a:gd name="connsiteY4" fmla="*/ 6858000 h 6858000"/>
              <a:gd name="connsiteX5" fmla="*/ 1745694 w 1886594"/>
              <a:gd name="connsiteY5" fmla="*/ 44818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6594" h="6858000">
                <a:moveTo>
                  <a:pt x="332766" y="0"/>
                </a:moveTo>
                <a:lnTo>
                  <a:pt x="473666" y="0"/>
                </a:lnTo>
                <a:lnTo>
                  <a:pt x="1886594" y="4481876"/>
                </a:lnTo>
                <a:lnTo>
                  <a:pt x="140900" y="6858000"/>
                </a:lnTo>
                <a:lnTo>
                  <a:pt x="0" y="6858000"/>
                </a:lnTo>
                <a:lnTo>
                  <a:pt x="1745694" y="448187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23" name="Rectangle 29">
            <a:extLst>
              <a:ext uri="{FF2B5EF4-FFF2-40B4-BE49-F238E27FC236}">
                <a16:creationId xmlns:a16="http://schemas.microsoft.com/office/drawing/2014/main" id="{99CDFA5B-0593-4946-8B2B-61B888895B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a:p>
        </p:txBody>
      </p:sp>
      <p:sp>
        <p:nvSpPr>
          <p:cNvPr id="2125" name="Isosceles Triangle 2124">
            <a:extLst>
              <a:ext uri="{FF2B5EF4-FFF2-40B4-BE49-F238E27FC236}">
                <a16:creationId xmlns:a16="http://schemas.microsoft.com/office/drawing/2014/main" id="{5BC01963-BAEA-42F8-A0A1-D5323FDF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a:p>
        </p:txBody>
      </p:sp>
      <p:cxnSp>
        <p:nvCxnSpPr>
          <p:cNvPr id="2127" name="Straight Connector 2126">
            <a:extLst>
              <a:ext uri="{FF2B5EF4-FFF2-40B4-BE49-F238E27FC236}">
                <a16:creationId xmlns:a16="http://schemas.microsoft.com/office/drawing/2014/main" id="{EB60E152-277A-4689-827B-214A55B3D5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29" name="Straight Connector 2128">
            <a:extLst>
              <a:ext uri="{FF2B5EF4-FFF2-40B4-BE49-F238E27FC236}">
                <a16:creationId xmlns:a16="http://schemas.microsoft.com/office/drawing/2014/main" id="{1993689F-A4B8-43C0-ADED-5E8C083DCA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31" name="Rectangle 23">
            <a:extLst>
              <a:ext uri="{FF2B5EF4-FFF2-40B4-BE49-F238E27FC236}">
                <a16:creationId xmlns:a16="http://schemas.microsoft.com/office/drawing/2014/main" id="{9A55474B-4D9C-4A4D-AC41-524963CDB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ru-RU"/>
          </a:p>
        </p:txBody>
      </p:sp>
    </p:spTree>
    <p:extLst>
      <p:ext uri="{BB962C8B-B14F-4D97-AF65-F5344CB8AC3E}">
        <p14:creationId xmlns:p14="http://schemas.microsoft.com/office/powerpoint/2010/main" val="234834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0BB87A-46C7-8F64-EA8D-5CAB8A473706}"/>
              </a:ext>
            </a:extLst>
          </p:cNvPr>
          <p:cNvSpPr>
            <a:spLocks noGrp="1"/>
          </p:cNvSpPr>
          <p:nvPr>
            <p:ph type="title"/>
          </p:nvPr>
        </p:nvSpPr>
        <p:spPr>
          <a:xfrm>
            <a:off x="654184" y="297084"/>
            <a:ext cx="8596668" cy="5061994"/>
          </a:xfrm>
        </p:spPr>
        <p:txBody>
          <a:bodyPr>
            <a:normAutofit fontScale="90000"/>
          </a:bodyPr>
          <a:lstStyle/>
          <a:p>
            <a:r>
              <a:rPr lang="ru-RU" sz="3200" b="1"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Договор страхования</a:t>
            </a:r>
            <a:br>
              <a:rPr lang="en-US" sz="3200" b="1"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3200" b="1"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3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ru-RU" sz="3200"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Внимание! Проследите, чтобы в договор обязательно был внесён пункт с указанием, какие происшествия не являются страховыми. К примеру, это может быть болезнь или падёж только одной особи, военные действия, отравления медицинскими препаратами и другое.</a:t>
            </a:r>
            <a:br>
              <a:rPr lang="ru-RU" sz="3200" kern="100" dirty="0">
                <a:effectLst/>
                <a:latin typeface="Times New Roman" panose="02020603050405020304" pitchFamily="18" charset="0"/>
                <a:ea typeface="Calibri" panose="020F0502020204030204" pitchFamily="34"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3800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B8FAFD-56B4-7053-A285-C263070C1264}"/>
              </a:ext>
            </a:extLst>
          </p:cNvPr>
          <p:cNvSpPr>
            <a:spLocks noGrp="1"/>
          </p:cNvSpPr>
          <p:nvPr>
            <p:ph type="title"/>
          </p:nvPr>
        </p:nvSpPr>
        <p:spPr>
          <a:xfrm>
            <a:off x="573162" y="250784"/>
            <a:ext cx="8596668" cy="1320800"/>
          </a:xfrm>
        </p:spPr>
        <p:txBody>
          <a:bodyPr>
            <a:noAutofit/>
          </a:bodyPr>
          <a:lstStyle/>
          <a:p>
            <a:pPr>
              <a:lnSpc>
                <a:spcPct val="107000"/>
              </a:lnSpc>
              <a:spcBef>
                <a:spcPts val="2250"/>
              </a:spcBef>
              <a:spcAft>
                <a:spcPts val="750"/>
              </a:spcAft>
            </a:pPr>
            <a:r>
              <a:rPr lang="ru-RU" sz="3200" b="1"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Тарифная ставка</a:t>
            </a:r>
            <a:br>
              <a:rPr lang="ru-RU" sz="3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ru-RU" sz="3200"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Базовая тарифная ставка, применяемая при страховании животных, может быть скорректирована страховщиком некими дополнительными коэффициентами, отвечающими показателям:</a:t>
            </a:r>
            <a:br>
              <a:rPr lang="ru-RU" sz="32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3200"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вида животного;</a:t>
            </a:r>
            <a:br>
              <a:rPr lang="ru-RU" sz="3200" kern="100" dirty="0">
                <a:solidFill>
                  <a:srgbClr val="171D23"/>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200" kern="100" dirty="0">
                <a:solidFill>
                  <a:srgbClr val="171D23"/>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3200"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общего поголовья;</a:t>
            </a:r>
            <a:br>
              <a:rPr lang="ru-RU" sz="3200" kern="100" dirty="0">
                <a:solidFill>
                  <a:srgbClr val="171D23"/>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200" kern="100" dirty="0">
                <a:solidFill>
                  <a:srgbClr val="171D23"/>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3200"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вида собственника – ФЛ или ЮЛ;</a:t>
            </a:r>
            <a:br>
              <a:rPr lang="ru-RU" sz="3200" kern="100" dirty="0">
                <a:solidFill>
                  <a:srgbClr val="171D23"/>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200" kern="100" dirty="0">
                <a:solidFill>
                  <a:srgbClr val="171D23"/>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3200"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совокупности рисков;</a:t>
            </a:r>
            <a:br>
              <a:rPr lang="ru-RU" sz="3200" kern="100" dirty="0">
                <a:solidFill>
                  <a:srgbClr val="171D23"/>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3200" kern="100" dirty="0">
                <a:solidFill>
                  <a:srgbClr val="171D23"/>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3200"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условий страховки (сроку действия, франшизе, способу оплаты взноса).</a:t>
            </a:r>
            <a:endParaRPr lang="ru-RU" sz="3200" kern="100" dirty="0">
              <a:solidFill>
                <a:srgbClr val="171D23"/>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132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BC4445-D618-B6B5-C9E9-A3496B527CA8}"/>
              </a:ext>
            </a:extLst>
          </p:cNvPr>
          <p:cNvSpPr>
            <a:spLocks noGrp="1"/>
          </p:cNvSpPr>
          <p:nvPr>
            <p:ph type="title"/>
          </p:nvPr>
        </p:nvSpPr>
        <p:spPr>
          <a:xfrm>
            <a:off x="631035" y="181337"/>
            <a:ext cx="8596668" cy="3730906"/>
          </a:xfrm>
        </p:spPr>
        <p:txBody>
          <a:bodyPr>
            <a:noAutofit/>
          </a:bodyPr>
          <a:lstStyle/>
          <a:p>
            <a:r>
              <a:rPr lang="ru-RU" b="1"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Это интересно: </a:t>
            </a:r>
            <a:br>
              <a:rPr lang="en-US"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kern="0" dirty="0">
                <a:solidFill>
                  <a:srgbClr val="171D23"/>
                </a:solidFill>
                <a:effectLst/>
                <a:latin typeface="Times New Roman" panose="02020603050405020304" pitchFamily="18" charset="0"/>
                <a:ea typeface="Times New Roman" panose="02020603050405020304" pitchFamily="18" charset="0"/>
                <a:cs typeface="Times New Roman" panose="02020603050405020304" pitchFamily="18" charset="0"/>
              </a:rPr>
              <a:t>Компенсация выплачивается только за финансовый ущерб от гибели животных, за утрату же их стоимости по иным причинам (кроме тех, что указаны в полисе) СК ответственности не несёт. Ещё одной особенностью страхования животных считается возможность пересмотра перечня рисков во время действия договора.</a:t>
            </a: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303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4D9CC0-A74D-4D98-50E9-1FD9182D52D1}"/>
              </a:ext>
            </a:extLst>
          </p:cNvPr>
          <p:cNvSpPr>
            <a:spLocks noGrp="1"/>
          </p:cNvSpPr>
          <p:nvPr>
            <p:ph type="title"/>
          </p:nvPr>
        </p:nvSpPr>
        <p:spPr>
          <a:xfrm>
            <a:off x="677334" y="378106"/>
            <a:ext cx="8596668" cy="4263341"/>
          </a:xfrm>
        </p:spPr>
        <p:txBody>
          <a:bodyPr>
            <a:noAutofit/>
          </a:bodyPr>
          <a:lstStyle/>
          <a:p>
            <a:r>
              <a:rPr lang="ru-RU" b="1" i="0" dirty="0">
                <a:solidFill>
                  <a:srgbClr val="2E3038"/>
                </a:solidFill>
                <a:effectLst/>
                <a:latin typeface="Times New Roman" panose="02020603050405020304" pitchFamily="18" charset="0"/>
                <a:cs typeface="Times New Roman" panose="02020603050405020304" pitchFamily="18" charset="0"/>
              </a:rPr>
              <a:t>Каких животных можно застраховать</a:t>
            </a:r>
            <a:r>
              <a:rPr lang="ru-RU" b="1" dirty="0">
                <a:solidFill>
                  <a:srgbClr val="2E3038"/>
                </a:solidFill>
                <a:latin typeface="Times New Roman" panose="02020603050405020304" pitchFamily="18" charset="0"/>
                <a:cs typeface="Times New Roman" panose="02020603050405020304" pitchFamily="18" charset="0"/>
              </a:rPr>
              <a:t>?</a:t>
            </a:r>
            <a:br>
              <a:rPr lang="en-US" b="1" i="0" dirty="0">
                <a:solidFill>
                  <a:srgbClr val="2E3038"/>
                </a:solidFill>
                <a:effectLst/>
                <a:latin typeface="Times New Roman" panose="02020603050405020304" pitchFamily="18" charset="0"/>
                <a:cs typeface="Times New Roman" panose="02020603050405020304" pitchFamily="18" charset="0"/>
              </a:rPr>
            </a:br>
            <a:br>
              <a:rPr lang="ru-RU" b="1" i="0" dirty="0">
                <a:solidFill>
                  <a:srgbClr val="2E3038"/>
                </a:solidFill>
                <a:effectLst/>
                <a:latin typeface="Times New Roman" panose="02020603050405020304" pitchFamily="18" charset="0"/>
                <a:cs typeface="Times New Roman" panose="02020603050405020304" pitchFamily="18" charset="0"/>
              </a:rPr>
            </a:br>
            <a:r>
              <a:rPr lang="ru-RU" b="0" dirty="0">
                <a:effectLst/>
                <a:latin typeface="Times New Roman" panose="02020603050405020304" pitchFamily="18" charset="0"/>
                <a:cs typeface="Times New Roman" panose="02020603050405020304" pitchFamily="18" charset="0"/>
              </a:rPr>
              <a:t>Крупный рогатый скот</a:t>
            </a:r>
            <a:br>
              <a:rPr lang="ru-RU" b="0" dirty="0">
                <a:effectLst/>
                <a:latin typeface="Times New Roman" panose="02020603050405020304" pitchFamily="18" charset="0"/>
                <a:cs typeface="Times New Roman" panose="02020603050405020304" pitchFamily="18" charset="0"/>
              </a:rPr>
            </a:br>
            <a:r>
              <a:rPr lang="ru-RU" b="0" dirty="0">
                <a:effectLst/>
                <a:latin typeface="Times New Roman" panose="02020603050405020304" pitchFamily="18" charset="0"/>
                <a:cs typeface="Times New Roman" panose="02020603050405020304" pitchFamily="18" charset="0"/>
              </a:rPr>
              <a:t>Мелкий рогатый скот (козы, овцы)</a:t>
            </a:r>
            <a:br>
              <a:rPr lang="ru-RU" b="0" dirty="0">
                <a:effectLst/>
                <a:latin typeface="Times New Roman" panose="02020603050405020304" pitchFamily="18" charset="0"/>
                <a:cs typeface="Times New Roman" panose="02020603050405020304" pitchFamily="18" charset="0"/>
              </a:rPr>
            </a:br>
            <a:r>
              <a:rPr lang="ru-RU" b="0" dirty="0">
                <a:effectLst/>
                <a:latin typeface="Times New Roman" panose="02020603050405020304" pitchFamily="18" charset="0"/>
                <a:cs typeface="Times New Roman" panose="02020603050405020304" pitchFamily="18" charset="0"/>
              </a:rPr>
              <a:t>Поголовье птицы (птицефабрики)</a:t>
            </a:r>
            <a:br>
              <a:rPr lang="ru-RU" b="0" dirty="0">
                <a:effectLst/>
                <a:latin typeface="Times New Roman" panose="02020603050405020304" pitchFamily="18" charset="0"/>
                <a:cs typeface="Times New Roman" panose="02020603050405020304" pitchFamily="18" charset="0"/>
              </a:rPr>
            </a:br>
            <a:r>
              <a:rPr lang="ru-RU" b="0" dirty="0">
                <a:effectLst/>
                <a:latin typeface="Times New Roman" panose="02020603050405020304" pitchFamily="18" charset="0"/>
                <a:cs typeface="Times New Roman" panose="02020603050405020304" pitchFamily="18" charset="0"/>
              </a:rPr>
              <a:t>Оленей, лошадей, мулов, верблюдов и другие виды животных</a:t>
            </a:r>
            <a:br>
              <a:rPr lang="ru-RU" sz="1600" b="0" dirty="0">
                <a:effectLst/>
              </a:rPr>
            </a:br>
            <a:endParaRPr lang="ru-RU"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6622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FDB47A-A9F6-BE93-4DB1-84F5ABFFB427}"/>
              </a:ext>
            </a:extLst>
          </p:cNvPr>
          <p:cNvSpPr>
            <a:spLocks noGrp="1"/>
          </p:cNvSpPr>
          <p:nvPr>
            <p:ph type="title"/>
          </p:nvPr>
        </p:nvSpPr>
        <p:spPr>
          <a:xfrm>
            <a:off x="793081" y="609600"/>
            <a:ext cx="8596668" cy="1320800"/>
          </a:xfrm>
        </p:spPr>
        <p:txBody>
          <a:bodyPr>
            <a:normAutofit fontScale="90000"/>
          </a:bodyPr>
          <a:lstStyle/>
          <a:p>
            <a:pPr algn="l"/>
            <a:r>
              <a:rPr lang="ru-RU" b="1" i="0" dirty="0">
                <a:solidFill>
                  <a:srgbClr val="2E3038"/>
                </a:solidFill>
                <a:effectLst/>
                <a:latin typeface="Ingo Stem"/>
              </a:rPr>
              <a:t>Какие риски входят в покрытие?</a:t>
            </a:r>
            <a:br>
              <a:rPr lang="ru-RU" b="1" i="0" dirty="0">
                <a:solidFill>
                  <a:srgbClr val="2E3038"/>
                </a:solidFill>
                <a:effectLst/>
                <a:latin typeface="Ingo Stem"/>
              </a:rPr>
            </a:br>
            <a:br>
              <a:rPr lang="ru-RU" b="1" i="0" dirty="0">
                <a:solidFill>
                  <a:srgbClr val="2E3038"/>
                </a:solidFill>
                <a:effectLst/>
                <a:latin typeface="Ingo Stem"/>
              </a:rPr>
            </a:br>
            <a:r>
              <a:rPr lang="ru-RU" b="0" dirty="0">
                <a:effectLst/>
              </a:rPr>
              <a:t>Болезни животных</a:t>
            </a:r>
            <a:br>
              <a:rPr lang="ru-RU" b="0" dirty="0">
                <a:effectLst/>
              </a:rPr>
            </a:br>
            <a:r>
              <a:rPr lang="ru-RU" b="0" dirty="0">
                <a:effectLst/>
              </a:rPr>
              <a:t>Воздействие опасных природных явлений и стихийных бедствий</a:t>
            </a:r>
            <a:br>
              <a:rPr lang="ru-RU" b="0" dirty="0">
                <a:effectLst/>
              </a:rPr>
            </a:br>
            <a:r>
              <a:rPr lang="ru-RU" b="0" dirty="0">
                <a:effectLst/>
              </a:rPr>
              <a:t>Нарушение электро-, тепло-, водоснабжения</a:t>
            </a:r>
            <a:br>
              <a:rPr lang="ru-RU" b="0" dirty="0">
                <a:effectLst/>
              </a:rPr>
            </a:br>
            <a:r>
              <a:rPr lang="ru-RU" b="0" dirty="0">
                <a:effectLst/>
              </a:rPr>
              <a:t>Пожар, взрыв, удар молнии</a:t>
            </a:r>
            <a:br>
              <a:rPr lang="ru-RU" b="0" dirty="0">
                <a:effectLst/>
              </a:rPr>
            </a:br>
            <a:r>
              <a:rPr lang="ru-RU" b="0" dirty="0">
                <a:effectLst/>
              </a:rPr>
              <a:t>Противоправные действия третьих лиц</a:t>
            </a:r>
            <a:br>
              <a:rPr lang="ru-RU" b="0" dirty="0">
                <a:effectLst/>
              </a:rPr>
            </a:br>
            <a:r>
              <a:rPr lang="ru-RU" b="0" dirty="0">
                <a:effectLst/>
              </a:rPr>
              <a:t>Несчастные случаи</a:t>
            </a:r>
          </a:p>
        </p:txBody>
      </p:sp>
    </p:spTree>
    <p:extLst>
      <p:ext uri="{BB962C8B-B14F-4D97-AF65-F5344CB8AC3E}">
        <p14:creationId xmlns:p14="http://schemas.microsoft.com/office/powerpoint/2010/main" val="427145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6AA174-544A-413A-E04B-963E757222BA}"/>
              </a:ext>
            </a:extLst>
          </p:cNvPr>
          <p:cNvSpPr>
            <a:spLocks noGrp="1"/>
          </p:cNvSpPr>
          <p:nvPr>
            <p:ph type="title"/>
          </p:nvPr>
        </p:nvSpPr>
        <p:spPr>
          <a:xfrm>
            <a:off x="538437" y="393540"/>
            <a:ext cx="9635710" cy="1320800"/>
          </a:xfrm>
        </p:spPr>
        <p:txBody>
          <a:bodyPr>
            <a:noAutofit/>
          </a:bodyPr>
          <a:lstStyle/>
          <a:p>
            <a:pPr algn="just">
              <a:spcBef>
                <a:spcPts val="1200"/>
              </a:spcBef>
              <a:spcAft>
                <a:spcPts val="1200"/>
              </a:spcAft>
            </a:pPr>
            <a:r>
              <a:rPr lang="ru-RU" sz="2400" b="1" i="0" dirty="0">
                <a:solidFill>
                  <a:schemeClr val="tx1"/>
                </a:solidFill>
                <a:effectLst/>
                <a:latin typeface="Times New Roman" panose="02020603050405020304" pitchFamily="18" charset="0"/>
                <a:cs typeface="Times New Roman" panose="02020603050405020304" pitchFamily="18" charset="0"/>
              </a:rPr>
              <a:t>	Учет расходов на страхование животных</a:t>
            </a:r>
            <a:br>
              <a:rPr lang="ru-RU" sz="2400" b="1" i="0" dirty="0">
                <a:solidFill>
                  <a:schemeClr val="tx1"/>
                </a:solidFill>
                <a:effectLst/>
                <a:latin typeface="Times New Roman" panose="02020603050405020304" pitchFamily="18" charset="0"/>
                <a:cs typeface="Times New Roman" panose="02020603050405020304" pitchFamily="18" charset="0"/>
              </a:rPr>
            </a:br>
            <a:r>
              <a:rPr lang="ru-RU" sz="2400" b="1" i="0" dirty="0">
                <a:solidFill>
                  <a:schemeClr val="tx1"/>
                </a:solidFill>
                <a:effectLst/>
                <a:latin typeface="Times New Roman" panose="02020603050405020304" pitchFamily="18" charset="0"/>
                <a:cs typeface="Times New Roman" panose="02020603050405020304" pitchFamily="18" charset="0"/>
              </a:rPr>
              <a:t>1. </a:t>
            </a:r>
            <a:r>
              <a:rPr lang="ru-RU" sz="24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Заключаем договор страхования</a:t>
            </a:r>
            <a:br>
              <a:rPr lang="ru-RU" sz="24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Договор страхования имущества, в том числе и животных, должен быть заключен в пользу лица, имеющего интерес в сохранении этого имущества (п. 1 ст. 930 </a:t>
            </a:r>
            <a:r>
              <a:rPr lang="ru-RU" sz="2400" u="sng"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Гражданского кодекса РФ</a:t>
            </a:r>
            <a:r>
              <a:rPr lang="ru-RU" sz="24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 этом заинтересована та организация, которая несет риск утраты или повреждения застрахованного имущества, то есть его собственник.</a:t>
            </a:r>
            <a:br>
              <a:rPr lang="ru-RU" sz="24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ru-RU" sz="24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4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Объектом страхования </a:t>
            </a:r>
            <a:r>
              <a:rPr lang="ru-RU" sz="24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данном случае будут имущественные интересы организации, связанные с владением, пользованием, распоряжением животными на случай их гибели и вынужденного убоя при транспортировке до места назначения.</a:t>
            </a:r>
            <a:br>
              <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24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4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Объем ответственности </a:t>
            </a:r>
            <a:r>
              <a:rPr lang="ru-RU" sz="24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это перечень конкретных событий, от последствий наступления которых и проводится страхование. Например, организация страхует животных на период их перевозки от железнодорожной станции до животноводческого комплекса. Здесь животные могут получить травмы при выгрузке или погрузке, а также от стихийного бедствия.</a:t>
            </a:r>
            <a:br>
              <a:rPr lang="ru-RU" sz="24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r>
              <a:rPr lang="ru-RU" sz="1800" kern="100" dirty="0">
                <a:effectLst/>
                <a:latin typeface="Calibri" panose="020F0502020204030204" pitchFamily="34" charset="0"/>
                <a:ea typeface="Calibri" panose="020F0502020204030204" pitchFamily="34" charset="0"/>
                <a:cs typeface="Times New Roman" panose="02020603050405020304" pitchFamily="18" charset="0"/>
              </a:rPr>
              <a:t>1.</a:t>
            </a:r>
            <a:endParaRPr lang="ru-RU" sz="2800" dirty="0"/>
          </a:p>
        </p:txBody>
      </p:sp>
    </p:spTree>
    <p:extLst>
      <p:ext uri="{BB962C8B-B14F-4D97-AF65-F5344CB8AC3E}">
        <p14:creationId xmlns:p14="http://schemas.microsoft.com/office/powerpoint/2010/main" val="2944962951"/>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416</TotalTime>
  <Words>1377</Words>
  <Application>Microsoft Office PowerPoint</Application>
  <PresentationFormat>Широкоэкранный</PresentationFormat>
  <Paragraphs>33</Paragraphs>
  <Slides>23</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23</vt:i4>
      </vt:variant>
    </vt:vector>
  </HeadingPairs>
  <TitlesOfParts>
    <vt:vector size="31" baseType="lpstr">
      <vt:lpstr>Arial</vt:lpstr>
      <vt:lpstr>Calibri</vt:lpstr>
      <vt:lpstr>Ingo Stem</vt:lpstr>
      <vt:lpstr>Roboto</vt:lpstr>
      <vt:lpstr>Times New Roman</vt:lpstr>
      <vt:lpstr>Trebuchet MS</vt:lpstr>
      <vt:lpstr>Wingdings 3</vt:lpstr>
      <vt:lpstr>Аспект</vt:lpstr>
      <vt:lpstr>Тема 15. Особенности бухгалтерского учета при агростраховании животных </vt:lpstr>
      <vt:lpstr>Страхование крупного рогатого скота – правила и особенности Страхование крупного рогатого скота происходит согласно установленным Правилам страхования животных. Основные положения Правил состоят из определений и понятий, характеристики предмета страхования, описания возможного ущерба и перечня рисков. Кроме того, документ включает условия по договору страхования, варианты оплаты услуг, права и обязанности каждой из сторон, а также процедуру выплаты компенсации страхователю (выгодоприобретателю).  Субъекты страхования сельскохозяйственных животных Предметом страхования выступает крупный рогатый скот и только особи, принадлежащие к одному виду (всё стадо или отдельные особи из него).  </vt:lpstr>
      <vt:lpstr>В большинстве случаев страхование скота осуществляется с учётом таких ограничений: 1. Животное уже достигло 6-месячного возраста и ему не более 7 лет («Росгосстрах»); 2. Особь не беременна; 3. Животное здорово; 4. Дополнительные условия, предусмотренные требованиями СК. Страховщик также учитывает условия содержания животных и факт проведения вакцинаций. </vt:lpstr>
      <vt:lpstr>Договор страхования   Внимание! Проследите, чтобы в договор обязательно был внесён пункт с указанием, какие происшествия не являются страховыми. К примеру, это может быть болезнь или падёж только одной особи, военные действия, отравления медицинскими препаратами и другое. </vt:lpstr>
      <vt:lpstr>Тарифная ставка Базовая тарифная ставка, применяемая при страховании животных, может быть скорректирована страховщиком некими дополнительными коэффициентами, отвечающими показателям: - вида животного; - общего поголовья; - вида собственника – ФЛ или ЮЛ; - совокупности рисков; - условий страховки (сроку действия, франшизе, способу оплаты взноса).</vt:lpstr>
      <vt:lpstr>Это интересно:  Компенсация выплачивается только за финансовый ущерб от гибели животных, за утрату же их стоимости по иным причинам (кроме тех, что указаны в полисе) СК ответственности не несёт. Ещё одной особенностью страхования животных считается возможность пересмотра перечня рисков во время действия договора. </vt:lpstr>
      <vt:lpstr>Каких животных можно застраховать?  Крупный рогатый скот Мелкий рогатый скот (козы, овцы) Поголовье птицы (птицефабрики) Оленей, лошадей, мулов, верблюдов и другие виды животных </vt:lpstr>
      <vt:lpstr>Какие риски входят в покрытие?  Болезни животных Воздействие опасных природных явлений и стихийных бедствий Нарушение электро-, тепло-, водоснабжения Пожар, взрыв, удар молнии Противоправные действия третьих лиц Несчастные случаи</vt:lpstr>
      <vt:lpstr> Учет расходов на страхование животных 1. Заключаем договор страхования  Договор страхования имущества, в том числе и животных, должен быть заключен в пользу лица, имеющего интерес в сохранении этого имущества (п. 1 ст. 930 Гражданского кодекса РФ). В этом заинтересована та организация, которая несет риск утраты или повреждения застрахованного имущества, то есть его собственник.  Объектом страхования в данном случае будут имущественные интересы организации, связанные с владением, пользованием, распоряжением животными на случай их гибели и вынужденного убоя при транспортировке до места назначения.  Объем ответственности – это перечень конкретных событий, от последствий наступления которых и проводится страхование. Например, организация страхует животных на период их перевозки от железнодорожной станции до животноводческого комплекса. Здесь животные могут получить травмы при выгрузке или погрузке, а также от стихийного бедствия.   1.</vt:lpstr>
      <vt:lpstr>Страховая сумма представляет собой величину, в пределах которой будет выплачено страховое возмещение (ст. 947 Гражданского кодекса РФ). Ее можно установить в пределах страховой стоимости животных, которая указана в документах на приобретение. Также по желанию организации страховая сумма может быть установлена в размере полной страховой стоимости животных или в определенной доле от их стоимости. </vt:lpstr>
      <vt:lpstr>Учет затрат на страхование В рассматриваемом случае договор страхования заключается на период транспортировки животных, который скорее всего не превысит двух недель. Поэтому страховая премия уплачивается единовременно. Расчеты со страховой компанией отражают на субсчете «Расчеты по имущественному и личному страхованию», который открывают к счету 76 «Расчеты с разными дебиторами и кредиторами». Это предусмотрено Планом счетов бухгалтерского учета, который утвержден приказом Минсельхоза России от 13 июня 2001 г. № 654 для организаций агропромышленного комплекса. Организации могут непосредственно применять и План счетов, который утвержден приказом Минфина России от 31 октября 2000 г. № 94н. </vt:lpstr>
      <vt:lpstr>В зависимости от цели использования приобретенных животных нужно отразить и сумму уплаченной страховой премии. Так, если приобретен молодняк животных, то сумму страховой премии относят в дебет счета 11 «Животные на выращивании и откорме». Когда приобретены взрослые животные, которые формируют основное стадо, то страховую премию относят в дебет субсчета «Приобретение взрослых животных», открываемого к счету 08 «Вложения во внеоборотные активы». То есть эта сумма будет включена в первоначальную стоимость основных средств в качестве иных затрат, непосредственно связанных с их приобретением (п. 7 и 8 ПБУ 6/01 «Учет основных средств»). </vt:lpstr>
      <vt:lpstr>НАЛОГОВЫЙ УЧЕТ Если сельскохозяйственная организация применяет общий режим налогообложения, то для учета затрат на страхование она применяет правила статьи 263 Налогового кодекса РФ Страхование животных на период их транспортировки считается добровольным видом страхования. Как и в бухгалтерском учете, в зависимости от цели использования животных затраты на страхование можно учесть на основании подпункта 3 пункта 1 статьи 263 Налогового кодекса РФ как расходы на страхование основных средств производственного назначения. А можно как расходы на добровольное страхование иного имущества, используемого при осуществлении деятельности, направленной на получение дохода (подп. 7 п. 1 ст. 263 Налогового кодекса РФ). </vt:lpstr>
      <vt:lpstr>Поскольку в данной ситуации срок действия договора страхования короткий, то в налоговом учете расходы признаются единовременно в размере фактических затрат в том отчетном (налоговом) периоде, в котором была перечислена сумма страховой премии (п. 6 ст. 272 Налогового кодекса РФ). Однако если договор действует более одного отчетного периода, расходы признают равномерно и пропорционально количеству календарных дней действия договора в каждом отчетном периоде. Аналогичные правила применяют, когда страховую премию уплачивают в рассрочку. </vt:lpstr>
      <vt:lpstr>РАСХОДЫ НА СТРАХОВАНИЕ ПРИ ЕСХН Организации, перешедшие на уплату единого сельхозналога, тоже имеют право признать в расходах затраты на страхование животных. На основании подпункта 7 пункта 2 статьи 346.5 Налогового кодекса РФ разрешено учитывать, в частности, расходы на добровольное страхование основных средств производственного назначения и иного имущества, которое используется при осуществлении деятельности, направленной на получение дохода. Признают их в том отчетном периоде, в котором соответствующая сумма была перечислена страховой компании (подп. 2 п. 5 ст. 346.5 Налогового кодекса РФ). </vt:lpstr>
      <vt:lpstr>А если наступил страховой случай? В бухгалтерском учете потери предварительно накапливают на счете 94 «Недостачи и потери от порчи ценностей» и затем списывают в дебет счета 91 «Прочие доходы и расходы» (п. 13 ПБУ 10/99 «Расходы организации»). Причем в дебет счета 94 суммы потерь списывают с соответствующих счетов, на которых была учтена стоимость животных. Сумму полученного страхового возмещения включают в состав прочих доходов (п. 9 ПБУ 9/99 «Доходы организации»). Для этого делают следующие записи:  ДЕБЕТ 76 КРЕДИТ 91 – отражена сумма страхового возмещения, подлежащая перечислению страховой компанией; ДЕБЕТ 51 КРЕДИТ 76 – поступила сумма страхового возмещения.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11. Анализ моделей бухгалтерского учета при осуществлении страховых операций  в сельском хозяйстве   </dc:title>
  <dc:creator>Регина Нуриева</dc:creator>
  <cp:lastModifiedBy>Регина Нуриева</cp:lastModifiedBy>
  <cp:revision>7</cp:revision>
  <dcterms:created xsi:type="dcterms:W3CDTF">2023-10-18T12:48:18Z</dcterms:created>
  <dcterms:modified xsi:type="dcterms:W3CDTF">2023-10-20T10:52:52Z</dcterms:modified>
</cp:coreProperties>
</file>