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CBDC07-16BA-4EF0-B7CB-FF1046606996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</dgm:pt>
    <dgm:pt modelId="{6108566F-593F-419B-A507-73429AAA8CDF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Понижение температуры </a:t>
          </a:r>
        </a:p>
      </dgm:t>
    </dgm:pt>
    <dgm:pt modelId="{EC7937B8-F793-4189-B2F1-E0EC04EE2A02}" type="parTrans" cxnId="{60C10785-9489-4CC7-85D2-6BEDEF18F73A}">
      <dgm:prSet/>
      <dgm:spPr/>
      <dgm:t>
        <a:bodyPr/>
        <a:lstStyle/>
        <a:p>
          <a:endParaRPr lang="ru-RU"/>
        </a:p>
      </dgm:t>
    </dgm:pt>
    <dgm:pt modelId="{92903008-F4F9-4B25-9962-287787FEE7E3}" type="sibTrans" cxnId="{60C10785-9489-4CC7-85D2-6BEDEF18F73A}">
      <dgm:prSet/>
      <dgm:spPr/>
      <dgm:t>
        <a:bodyPr/>
        <a:lstStyle/>
        <a:p>
          <a:endParaRPr lang="ru-RU"/>
        </a:p>
      </dgm:t>
    </dgm:pt>
    <dgm:pt modelId="{AA545467-B97D-4036-9B5C-657109D605D4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Повышение содержания сахаров, гидрофильных белков, моно- и олигосахаридов</a:t>
          </a:r>
        </a:p>
      </dgm:t>
    </dgm:pt>
    <dgm:pt modelId="{6B5AEFA3-ECEF-45A1-A4ED-73B2CA35D705}" type="parTrans" cxnId="{C9113A98-2E0E-4F74-80EA-89E9CAC660E6}">
      <dgm:prSet/>
      <dgm:spPr/>
      <dgm:t>
        <a:bodyPr/>
        <a:lstStyle/>
        <a:p>
          <a:endParaRPr lang="ru-RU"/>
        </a:p>
      </dgm:t>
    </dgm:pt>
    <dgm:pt modelId="{B85390EE-F283-4855-A21E-51D15186616F}" type="sibTrans" cxnId="{C9113A98-2E0E-4F74-80EA-89E9CAC660E6}">
      <dgm:prSet/>
      <dgm:spPr/>
      <dgm:t>
        <a:bodyPr/>
        <a:lstStyle/>
        <a:p>
          <a:endParaRPr lang="ru-RU"/>
        </a:p>
      </dgm:t>
    </dgm:pt>
    <dgm:pt modelId="{0CFA277F-8056-4441-BBEF-8AAF4EF8BC91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Снижение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оводненности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клеток</a:t>
          </a:r>
        </a:p>
      </dgm:t>
    </dgm:pt>
    <dgm:pt modelId="{A428887A-4689-4067-8765-9EF8CF0153F8}" type="parTrans" cxnId="{3137A9A4-82FB-44BC-BB1E-EC83BC1BDBDC}">
      <dgm:prSet/>
      <dgm:spPr/>
      <dgm:t>
        <a:bodyPr/>
        <a:lstStyle/>
        <a:p>
          <a:endParaRPr lang="ru-RU"/>
        </a:p>
      </dgm:t>
    </dgm:pt>
    <dgm:pt modelId="{71573CE8-01B3-48E4-A3B5-EFF52B5A59E5}" type="sibTrans" cxnId="{3137A9A4-82FB-44BC-BB1E-EC83BC1BDBDC}">
      <dgm:prSet/>
      <dgm:spPr/>
      <dgm:t>
        <a:bodyPr/>
        <a:lstStyle/>
        <a:p>
          <a:endParaRPr lang="ru-RU"/>
        </a:p>
      </dgm:t>
    </dgm:pt>
    <dgm:pt modelId="{369C22AB-7A94-43A5-9E2F-9408CEECA863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Увеличение количества полярных липидов </a:t>
          </a:r>
        </a:p>
      </dgm:t>
    </dgm:pt>
    <dgm:pt modelId="{2B9BE7B7-1AB9-48DA-A43A-5F3060E22CA7}" type="parTrans" cxnId="{78103207-D6DA-4EAD-86A1-BB3571A937D0}">
      <dgm:prSet/>
      <dgm:spPr/>
      <dgm:t>
        <a:bodyPr/>
        <a:lstStyle/>
        <a:p>
          <a:endParaRPr lang="ru-RU"/>
        </a:p>
      </dgm:t>
    </dgm:pt>
    <dgm:pt modelId="{7F85016F-E247-4481-B3D6-F60CB07F4C77}" type="sibTrans" cxnId="{78103207-D6DA-4EAD-86A1-BB3571A937D0}">
      <dgm:prSet/>
      <dgm:spPr/>
      <dgm:t>
        <a:bodyPr/>
        <a:lstStyle/>
        <a:p>
          <a:endParaRPr lang="ru-RU"/>
        </a:p>
      </dgm:t>
    </dgm:pt>
    <dgm:pt modelId="{F9E21637-A8A0-4ED9-AE58-72DF1BC7BB4F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Снижение насыщенности их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жирнокислотных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остатков</a:t>
          </a:r>
        </a:p>
      </dgm:t>
    </dgm:pt>
    <dgm:pt modelId="{AA7541FB-6B28-4F56-89E9-2AF53D6356DC}" type="parTrans" cxnId="{CD9C2B59-72BF-4A58-9A8C-F3DF877C5945}">
      <dgm:prSet/>
      <dgm:spPr/>
      <dgm:t>
        <a:bodyPr/>
        <a:lstStyle/>
        <a:p>
          <a:endParaRPr lang="ru-RU"/>
        </a:p>
      </dgm:t>
    </dgm:pt>
    <dgm:pt modelId="{4D0704C1-12EB-4BB9-B90C-61D11D93066B}" type="sibTrans" cxnId="{CD9C2B59-72BF-4A58-9A8C-F3DF877C5945}">
      <dgm:prSet/>
      <dgm:spPr/>
      <dgm:t>
        <a:bodyPr/>
        <a:lstStyle/>
        <a:p>
          <a:endParaRPr lang="ru-RU"/>
        </a:p>
      </dgm:t>
    </dgm:pt>
    <dgm:pt modelId="{18868C8A-F27E-494B-985B-DD63167F8DCC}">
      <dgm:prSet/>
      <dgm:spPr/>
    </dgm:pt>
    <dgm:pt modelId="{84EC761D-F5B1-4EC2-A196-0D46832EE626}" type="parTrans" cxnId="{CB76D18A-AD8C-4C93-905D-FA0A2BC57DF1}">
      <dgm:prSet/>
      <dgm:spPr/>
      <dgm:t>
        <a:bodyPr/>
        <a:lstStyle/>
        <a:p>
          <a:endParaRPr lang="ru-RU"/>
        </a:p>
      </dgm:t>
    </dgm:pt>
    <dgm:pt modelId="{C8E8931A-D059-47B0-8342-74211D1337B5}" type="sibTrans" cxnId="{CB76D18A-AD8C-4C93-905D-FA0A2BC57DF1}">
      <dgm:prSet/>
      <dgm:spPr/>
      <dgm:t>
        <a:bodyPr/>
        <a:lstStyle/>
        <a:p>
          <a:endParaRPr lang="ru-RU"/>
        </a:p>
      </dgm:t>
    </dgm:pt>
    <dgm:pt modelId="{5B12506D-02F2-4A90-9A15-7B6DE106B7DE}" type="pres">
      <dgm:prSet presAssocID="{0CCBDC07-16BA-4EF0-B7CB-FF1046606996}" presName="outerComposite" presStyleCnt="0">
        <dgm:presLayoutVars>
          <dgm:chMax val="5"/>
          <dgm:dir/>
          <dgm:resizeHandles val="exact"/>
        </dgm:presLayoutVars>
      </dgm:prSet>
      <dgm:spPr/>
    </dgm:pt>
    <dgm:pt modelId="{66128291-686C-42B5-9964-98C0354292ED}" type="pres">
      <dgm:prSet presAssocID="{0CCBDC07-16BA-4EF0-B7CB-FF1046606996}" presName="dummyMaxCanvas" presStyleCnt="0">
        <dgm:presLayoutVars/>
      </dgm:prSet>
      <dgm:spPr/>
    </dgm:pt>
    <dgm:pt modelId="{D2A0786E-C663-4607-8424-6D313936955C}" type="pres">
      <dgm:prSet presAssocID="{0CCBDC07-16BA-4EF0-B7CB-FF1046606996}" presName="FiveNodes_1" presStyleLbl="node1" presStyleIdx="0" presStyleCnt="5">
        <dgm:presLayoutVars>
          <dgm:bulletEnabled val="1"/>
        </dgm:presLayoutVars>
      </dgm:prSet>
      <dgm:spPr/>
    </dgm:pt>
    <dgm:pt modelId="{32FB3BA3-4A57-4713-BFB4-E942BA8565D8}" type="pres">
      <dgm:prSet presAssocID="{0CCBDC07-16BA-4EF0-B7CB-FF1046606996}" presName="FiveNodes_2" presStyleLbl="node1" presStyleIdx="1" presStyleCnt="5" custLinFactNeighborX="-318" custLinFactNeighborY="-2455">
        <dgm:presLayoutVars>
          <dgm:bulletEnabled val="1"/>
        </dgm:presLayoutVars>
      </dgm:prSet>
      <dgm:spPr/>
    </dgm:pt>
    <dgm:pt modelId="{E7601888-00D1-4100-B9C8-987C2C6FACF7}" type="pres">
      <dgm:prSet presAssocID="{0CCBDC07-16BA-4EF0-B7CB-FF1046606996}" presName="FiveNodes_3" presStyleLbl="node1" presStyleIdx="2" presStyleCnt="5">
        <dgm:presLayoutVars>
          <dgm:bulletEnabled val="1"/>
        </dgm:presLayoutVars>
      </dgm:prSet>
      <dgm:spPr/>
    </dgm:pt>
    <dgm:pt modelId="{75B03F0E-6FB2-4C8C-82B3-8596C3D89476}" type="pres">
      <dgm:prSet presAssocID="{0CCBDC07-16BA-4EF0-B7CB-FF1046606996}" presName="FiveNodes_4" presStyleLbl="node1" presStyleIdx="3" presStyleCnt="5">
        <dgm:presLayoutVars>
          <dgm:bulletEnabled val="1"/>
        </dgm:presLayoutVars>
      </dgm:prSet>
      <dgm:spPr/>
    </dgm:pt>
    <dgm:pt modelId="{0B2EB846-D1FF-4E9A-9400-EAABD94158D8}" type="pres">
      <dgm:prSet presAssocID="{0CCBDC07-16BA-4EF0-B7CB-FF1046606996}" presName="FiveNodes_5" presStyleLbl="node1" presStyleIdx="4" presStyleCnt="5">
        <dgm:presLayoutVars>
          <dgm:bulletEnabled val="1"/>
        </dgm:presLayoutVars>
      </dgm:prSet>
      <dgm:spPr/>
    </dgm:pt>
    <dgm:pt modelId="{B87D1017-25BA-4B71-87DA-7BC4527853F7}" type="pres">
      <dgm:prSet presAssocID="{0CCBDC07-16BA-4EF0-B7CB-FF1046606996}" presName="FiveConn_1-2" presStyleLbl="fgAccFollowNode1" presStyleIdx="0" presStyleCnt="4">
        <dgm:presLayoutVars>
          <dgm:bulletEnabled val="1"/>
        </dgm:presLayoutVars>
      </dgm:prSet>
      <dgm:spPr/>
    </dgm:pt>
    <dgm:pt modelId="{8817A854-3954-4079-BFEB-9A6E1BFB42CC}" type="pres">
      <dgm:prSet presAssocID="{0CCBDC07-16BA-4EF0-B7CB-FF1046606996}" presName="FiveConn_2-3" presStyleLbl="fgAccFollowNode1" presStyleIdx="1" presStyleCnt="4">
        <dgm:presLayoutVars>
          <dgm:bulletEnabled val="1"/>
        </dgm:presLayoutVars>
      </dgm:prSet>
      <dgm:spPr/>
    </dgm:pt>
    <dgm:pt modelId="{B988AEBE-1905-41B6-933F-E48B0E25DC13}" type="pres">
      <dgm:prSet presAssocID="{0CCBDC07-16BA-4EF0-B7CB-FF1046606996}" presName="FiveConn_3-4" presStyleLbl="fgAccFollowNode1" presStyleIdx="2" presStyleCnt="4">
        <dgm:presLayoutVars>
          <dgm:bulletEnabled val="1"/>
        </dgm:presLayoutVars>
      </dgm:prSet>
      <dgm:spPr/>
    </dgm:pt>
    <dgm:pt modelId="{606EB650-2C9D-4522-8A9E-EF04B245BD08}" type="pres">
      <dgm:prSet presAssocID="{0CCBDC07-16BA-4EF0-B7CB-FF1046606996}" presName="FiveConn_4-5" presStyleLbl="fgAccFollowNode1" presStyleIdx="3" presStyleCnt="4">
        <dgm:presLayoutVars>
          <dgm:bulletEnabled val="1"/>
        </dgm:presLayoutVars>
      </dgm:prSet>
      <dgm:spPr/>
    </dgm:pt>
    <dgm:pt modelId="{7ED53A62-4309-4F2D-8303-05EB26A5FA32}" type="pres">
      <dgm:prSet presAssocID="{0CCBDC07-16BA-4EF0-B7CB-FF1046606996}" presName="FiveNodes_1_text" presStyleLbl="node1" presStyleIdx="4" presStyleCnt="5">
        <dgm:presLayoutVars>
          <dgm:bulletEnabled val="1"/>
        </dgm:presLayoutVars>
      </dgm:prSet>
      <dgm:spPr/>
    </dgm:pt>
    <dgm:pt modelId="{A1E491D6-9BAA-4015-A67F-8292F8FE8267}" type="pres">
      <dgm:prSet presAssocID="{0CCBDC07-16BA-4EF0-B7CB-FF1046606996}" presName="FiveNodes_2_text" presStyleLbl="node1" presStyleIdx="4" presStyleCnt="5">
        <dgm:presLayoutVars>
          <dgm:bulletEnabled val="1"/>
        </dgm:presLayoutVars>
      </dgm:prSet>
      <dgm:spPr/>
    </dgm:pt>
    <dgm:pt modelId="{CEA7125A-A27C-4927-8C94-9BC3AA5EFA1D}" type="pres">
      <dgm:prSet presAssocID="{0CCBDC07-16BA-4EF0-B7CB-FF1046606996}" presName="FiveNodes_3_text" presStyleLbl="node1" presStyleIdx="4" presStyleCnt="5">
        <dgm:presLayoutVars>
          <dgm:bulletEnabled val="1"/>
        </dgm:presLayoutVars>
      </dgm:prSet>
      <dgm:spPr/>
    </dgm:pt>
    <dgm:pt modelId="{EB619819-28AE-4D12-925D-4116C80651ED}" type="pres">
      <dgm:prSet presAssocID="{0CCBDC07-16BA-4EF0-B7CB-FF1046606996}" presName="FiveNodes_4_text" presStyleLbl="node1" presStyleIdx="4" presStyleCnt="5">
        <dgm:presLayoutVars>
          <dgm:bulletEnabled val="1"/>
        </dgm:presLayoutVars>
      </dgm:prSet>
      <dgm:spPr/>
    </dgm:pt>
    <dgm:pt modelId="{F35BAC14-14E1-4DE0-8EA0-D08D3801CA72}" type="pres">
      <dgm:prSet presAssocID="{0CCBDC07-16BA-4EF0-B7CB-FF1046606996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78103207-D6DA-4EAD-86A1-BB3571A937D0}" srcId="{0CCBDC07-16BA-4EF0-B7CB-FF1046606996}" destId="{369C22AB-7A94-43A5-9E2F-9408CEECA863}" srcOrd="3" destOrd="0" parTransId="{2B9BE7B7-1AB9-48DA-A43A-5F3060E22CA7}" sibTransId="{7F85016F-E247-4481-B3D6-F60CB07F4C77}"/>
    <dgm:cxn modelId="{61982D09-C809-48A1-BC7E-561DE2D7BC93}" type="presOf" srcId="{0CFA277F-8056-4441-BBEF-8AAF4EF8BC91}" destId="{CEA7125A-A27C-4927-8C94-9BC3AA5EFA1D}" srcOrd="1" destOrd="0" presId="urn:microsoft.com/office/officeart/2005/8/layout/vProcess5"/>
    <dgm:cxn modelId="{96D6100C-F86B-4100-93ED-895658942D0D}" type="presOf" srcId="{F9E21637-A8A0-4ED9-AE58-72DF1BC7BB4F}" destId="{F35BAC14-14E1-4DE0-8EA0-D08D3801CA72}" srcOrd="1" destOrd="0" presId="urn:microsoft.com/office/officeart/2005/8/layout/vProcess5"/>
    <dgm:cxn modelId="{D1DFC93C-5396-46D9-AC97-ABB14002E94E}" type="presOf" srcId="{AA545467-B97D-4036-9B5C-657109D605D4}" destId="{32FB3BA3-4A57-4713-BFB4-E942BA8565D8}" srcOrd="0" destOrd="0" presId="urn:microsoft.com/office/officeart/2005/8/layout/vProcess5"/>
    <dgm:cxn modelId="{92FF673D-7589-4F6C-8D6F-971D25DC7B69}" type="presOf" srcId="{AA545467-B97D-4036-9B5C-657109D605D4}" destId="{A1E491D6-9BAA-4015-A67F-8292F8FE8267}" srcOrd="1" destOrd="0" presId="urn:microsoft.com/office/officeart/2005/8/layout/vProcess5"/>
    <dgm:cxn modelId="{787B185C-7AE4-4C35-8E4F-C37E5C7FD112}" type="presOf" srcId="{6108566F-593F-419B-A507-73429AAA8CDF}" destId="{7ED53A62-4309-4F2D-8303-05EB26A5FA32}" srcOrd="1" destOrd="0" presId="urn:microsoft.com/office/officeart/2005/8/layout/vProcess5"/>
    <dgm:cxn modelId="{60168542-D56F-4A22-8B68-7A14C158A4D8}" type="presOf" srcId="{369C22AB-7A94-43A5-9E2F-9408CEECA863}" destId="{75B03F0E-6FB2-4C8C-82B3-8596C3D89476}" srcOrd="0" destOrd="0" presId="urn:microsoft.com/office/officeart/2005/8/layout/vProcess5"/>
    <dgm:cxn modelId="{31A5816A-DA9E-43E5-8582-68EC08C56241}" type="presOf" srcId="{0CCBDC07-16BA-4EF0-B7CB-FF1046606996}" destId="{5B12506D-02F2-4A90-9A15-7B6DE106B7DE}" srcOrd="0" destOrd="0" presId="urn:microsoft.com/office/officeart/2005/8/layout/vProcess5"/>
    <dgm:cxn modelId="{CD9C2B59-72BF-4A58-9A8C-F3DF877C5945}" srcId="{0CCBDC07-16BA-4EF0-B7CB-FF1046606996}" destId="{F9E21637-A8A0-4ED9-AE58-72DF1BC7BB4F}" srcOrd="4" destOrd="0" parTransId="{AA7541FB-6B28-4F56-89E9-2AF53D6356DC}" sibTransId="{4D0704C1-12EB-4BB9-B90C-61D11D93066B}"/>
    <dgm:cxn modelId="{65C59E59-ED5A-4ECD-9B17-8C77406C1DD4}" type="presOf" srcId="{6108566F-593F-419B-A507-73429AAA8CDF}" destId="{D2A0786E-C663-4607-8424-6D313936955C}" srcOrd="0" destOrd="0" presId="urn:microsoft.com/office/officeart/2005/8/layout/vProcess5"/>
    <dgm:cxn modelId="{23311F7E-5FB9-4B1E-974E-FEC4190AEBD2}" type="presOf" srcId="{92903008-F4F9-4B25-9962-287787FEE7E3}" destId="{B87D1017-25BA-4B71-87DA-7BC4527853F7}" srcOrd="0" destOrd="0" presId="urn:microsoft.com/office/officeart/2005/8/layout/vProcess5"/>
    <dgm:cxn modelId="{60C10785-9489-4CC7-85D2-6BEDEF18F73A}" srcId="{0CCBDC07-16BA-4EF0-B7CB-FF1046606996}" destId="{6108566F-593F-419B-A507-73429AAA8CDF}" srcOrd="0" destOrd="0" parTransId="{EC7937B8-F793-4189-B2F1-E0EC04EE2A02}" sibTransId="{92903008-F4F9-4B25-9962-287787FEE7E3}"/>
    <dgm:cxn modelId="{69A26C87-A138-4115-BB26-85D05F72E3EE}" type="presOf" srcId="{71573CE8-01B3-48E4-A3B5-EFF52B5A59E5}" destId="{B988AEBE-1905-41B6-933F-E48B0E25DC13}" srcOrd="0" destOrd="0" presId="urn:microsoft.com/office/officeart/2005/8/layout/vProcess5"/>
    <dgm:cxn modelId="{CB76D18A-AD8C-4C93-905D-FA0A2BC57DF1}" srcId="{0CCBDC07-16BA-4EF0-B7CB-FF1046606996}" destId="{18868C8A-F27E-494B-985B-DD63167F8DCC}" srcOrd="5" destOrd="0" parTransId="{84EC761D-F5B1-4EC2-A196-0D46832EE626}" sibTransId="{C8E8931A-D059-47B0-8342-74211D1337B5}"/>
    <dgm:cxn modelId="{FB546B8C-13F6-454D-B5D3-443CC638B12C}" type="presOf" srcId="{7F85016F-E247-4481-B3D6-F60CB07F4C77}" destId="{606EB650-2C9D-4522-8A9E-EF04B245BD08}" srcOrd="0" destOrd="0" presId="urn:microsoft.com/office/officeart/2005/8/layout/vProcess5"/>
    <dgm:cxn modelId="{C9113A98-2E0E-4F74-80EA-89E9CAC660E6}" srcId="{0CCBDC07-16BA-4EF0-B7CB-FF1046606996}" destId="{AA545467-B97D-4036-9B5C-657109D605D4}" srcOrd="1" destOrd="0" parTransId="{6B5AEFA3-ECEF-45A1-A4ED-73B2CA35D705}" sibTransId="{B85390EE-F283-4855-A21E-51D15186616F}"/>
    <dgm:cxn modelId="{3CED7B9C-17DE-4E31-B548-20CBC636F179}" type="presOf" srcId="{F9E21637-A8A0-4ED9-AE58-72DF1BC7BB4F}" destId="{0B2EB846-D1FF-4E9A-9400-EAABD94158D8}" srcOrd="0" destOrd="0" presId="urn:microsoft.com/office/officeart/2005/8/layout/vProcess5"/>
    <dgm:cxn modelId="{3137A9A4-82FB-44BC-BB1E-EC83BC1BDBDC}" srcId="{0CCBDC07-16BA-4EF0-B7CB-FF1046606996}" destId="{0CFA277F-8056-4441-BBEF-8AAF4EF8BC91}" srcOrd="2" destOrd="0" parTransId="{A428887A-4689-4067-8765-9EF8CF0153F8}" sibTransId="{71573CE8-01B3-48E4-A3B5-EFF52B5A59E5}"/>
    <dgm:cxn modelId="{BCC6C3D7-FC62-4030-B8D5-26237C92C447}" type="presOf" srcId="{369C22AB-7A94-43A5-9E2F-9408CEECA863}" destId="{EB619819-28AE-4D12-925D-4116C80651ED}" srcOrd="1" destOrd="0" presId="urn:microsoft.com/office/officeart/2005/8/layout/vProcess5"/>
    <dgm:cxn modelId="{EA3A93E7-5C7B-467E-9B47-76212D957D44}" type="presOf" srcId="{B85390EE-F283-4855-A21E-51D15186616F}" destId="{8817A854-3954-4079-BFEB-9A6E1BFB42CC}" srcOrd="0" destOrd="0" presId="urn:microsoft.com/office/officeart/2005/8/layout/vProcess5"/>
    <dgm:cxn modelId="{81DE36F7-7CF8-4B58-BCA1-C0D6AF723DB0}" type="presOf" srcId="{0CFA277F-8056-4441-BBEF-8AAF4EF8BC91}" destId="{E7601888-00D1-4100-B9C8-987C2C6FACF7}" srcOrd="0" destOrd="0" presId="urn:microsoft.com/office/officeart/2005/8/layout/vProcess5"/>
    <dgm:cxn modelId="{115A2BF9-91AB-4894-A60F-5F900DA22BEB}" type="presParOf" srcId="{5B12506D-02F2-4A90-9A15-7B6DE106B7DE}" destId="{66128291-686C-42B5-9964-98C0354292ED}" srcOrd="0" destOrd="0" presId="urn:microsoft.com/office/officeart/2005/8/layout/vProcess5"/>
    <dgm:cxn modelId="{4618DF57-5927-45C1-9C06-B26B5030F807}" type="presParOf" srcId="{5B12506D-02F2-4A90-9A15-7B6DE106B7DE}" destId="{D2A0786E-C663-4607-8424-6D313936955C}" srcOrd="1" destOrd="0" presId="urn:microsoft.com/office/officeart/2005/8/layout/vProcess5"/>
    <dgm:cxn modelId="{489AAFFA-A7FB-4A1A-96EF-F349E28AF1B5}" type="presParOf" srcId="{5B12506D-02F2-4A90-9A15-7B6DE106B7DE}" destId="{32FB3BA3-4A57-4713-BFB4-E942BA8565D8}" srcOrd="2" destOrd="0" presId="urn:microsoft.com/office/officeart/2005/8/layout/vProcess5"/>
    <dgm:cxn modelId="{B6E42AFB-87F5-4D5A-8BDF-CFD1B8E3EEB4}" type="presParOf" srcId="{5B12506D-02F2-4A90-9A15-7B6DE106B7DE}" destId="{E7601888-00D1-4100-B9C8-987C2C6FACF7}" srcOrd="3" destOrd="0" presId="urn:microsoft.com/office/officeart/2005/8/layout/vProcess5"/>
    <dgm:cxn modelId="{AE330E99-07AC-4CC5-A66F-F1687DE2AD4F}" type="presParOf" srcId="{5B12506D-02F2-4A90-9A15-7B6DE106B7DE}" destId="{75B03F0E-6FB2-4C8C-82B3-8596C3D89476}" srcOrd="4" destOrd="0" presId="urn:microsoft.com/office/officeart/2005/8/layout/vProcess5"/>
    <dgm:cxn modelId="{49915F4F-DF49-46F8-93D3-AF4E28033327}" type="presParOf" srcId="{5B12506D-02F2-4A90-9A15-7B6DE106B7DE}" destId="{0B2EB846-D1FF-4E9A-9400-EAABD94158D8}" srcOrd="5" destOrd="0" presId="urn:microsoft.com/office/officeart/2005/8/layout/vProcess5"/>
    <dgm:cxn modelId="{29DC0D48-010C-4A8C-A7F1-1E22F8C28ED8}" type="presParOf" srcId="{5B12506D-02F2-4A90-9A15-7B6DE106B7DE}" destId="{B87D1017-25BA-4B71-87DA-7BC4527853F7}" srcOrd="6" destOrd="0" presId="urn:microsoft.com/office/officeart/2005/8/layout/vProcess5"/>
    <dgm:cxn modelId="{24AF41E8-789F-40D7-9F4C-C868B477BAFC}" type="presParOf" srcId="{5B12506D-02F2-4A90-9A15-7B6DE106B7DE}" destId="{8817A854-3954-4079-BFEB-9A6E1BFB42CC}" srcOrd="7" destOrd="0" presId="urn:microsoft.com/office/officeart/2005/8/layout/vProcess5"/>
    <dgm:cxn modelId="{74022D16-5E9F-4130-9644-DA5F34CE8007}" type="presParOf" srcId="{5B12506D-02F2-4A90-9A15-7B6DE106B7DE}" destId="{B988AEBE-1905-41B6-933F-E48B0E25DC13}" srcOrd="8" destOrd="0" presId="urn:microsoft.com/office/officeart/2005/8/layout/vProcess5"/>
    <dgm:cxn modelId="{2816F584-1701-4D66-920D-51818CC5B4D4}" type="presParOf" srcId="{5B12506D-02F2-4A90-9A15-7B6DE106B7DE}" destId="{606EB650-2C9D-4522-8A9E-EF04B245BD08}" srcOrd="9" destOrd="0" presId="urn:microsoft.com/office/officeart/2005/8/layout/vProcess5"/>
    <dgm:cxn modelId="{514C2FDC-D8C8-443B-9651-A111A01ACF41}" type="presParOf" srcId="{5B12506D-02F2-4A90-9A15-7B6DE106B7DE}" destId="{7ED53A62-4309-4F2D-8303-05EB26A5FA32}" srcOrd="10" destOrd="0" presId="urn:microsoft.com/office/officeart/2005/8/layout/vProcess5"/>
    <dgm:cxn modelId="{B837DB46-7E0E-4F56-8230-5DBC17AF4A54}" type="presParOf" srcId="{5B12506D-02F2-4A90-9A15-7B6DE106B7DE}" destId="{A1E491D6-9BAA-4015-A67F-8292F8FE8267}" srcOrd="11" destOrd="0" presId="urn:microsoft.com/office/officeart/2005/8/layout/vProcess5"/>
    <dgm:cxn modelId="{E1A03A49-559D-4330-9055-71949ADA2004}" type="presParOf" srcId="{5B12506D-02F2-4A90-9A15-7B6DE106B7DE}" destId="{CEA7125A-A27C-4927-8C94-9BC3AA5EFA1D}" srcOrd="12" destOrd="0" presId="urn:microsoft.com/office/officeart/2005/8/layout/vProcess5"/>
    <dgm:cxn modelId="{068C8FC1-2DAC-4614-BDC7-FE77AF4F4F53}" type="presParOf" srcId="{5B12506D-02F2-4A90-9A15-7B6DE106B7DE}" destId="{EB619819-28AE-4D12-925D-4116C80651ED}" srcOrd="13" destOrd="0" presId="urn:microsoft.com/office/officeart/2005/8/layout/vProcess5"/>
    <dgm:cxn modelId="{882D4D53-9622-447E-A6C1-BE0177EC271D}" type="presParOf" srcId="{5B12506D-02F2-4A90-9A15-7B6DE106B7DE}" destId="{F35BAC14-14E1-4DE0-8EA0-D08D3801CA7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0786E-C663-4607-8424-6D313936955C}">
      <dsp:nvSpPr>
        <dsp:cNvPr id="0" name=""/>
        <dsp:cNvSpPr/>
      </dsp:nvSpPr>
      <dsp:spPr>
        <a:xfrm>
          <a:off x="0" y="0"/>
          <a:ext cx="8842107" cy="114595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Понижение температуры </a:t>
          </a:r>
        </a:p>
      </dsp:txBody>
      <dsp:txXfrm>
        <a:off x="33564" y="33564"/>
        <a:ext cx="7471456" cy="1078826"/>
      </dsp:txXfrm>
    </dsp:sp>
    <dsp:sp modelId="{32FB3BA3-4A57-4713-BFB4-E942BA8565D8}">
      <dsp:nvSpPr>
        <dsp:cNvPr id="0" name=""/>
        <dsp:cNvSpPr/>
      </dsp:nvSpPr>
      <dsp:spPr>
        <a:xfrm>
          <a:off x="632169" y="1276981"/>
          <a:ext cx="8842107" cy="114595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Повышение содержания сахаров, гидрофильных белков, моно- и олигосахаридов</a:t>
          </a:r>
        </a:p>
      </dsp:txBody>
      <dsp:txXfrm>
        <a:off x="665733" y="1310545"/>
        <a:ext cx="7369821" cy="1078826"/>
      </dsp:txXfrm>
    </dsp:sp>
    <dsp:sp modelId="{E7601888-00D1-4100-B9C8-987C2C6FACF7}">
      <dsp:nvSpPr>
        <dsp:cNvPr id="0" name=""/>
        <dsp:cNvSpPr/>
      </dsp:nvSpPr>
      <dsp:spPr>
        <a:xfrm>
          <a:off x="1320574" y="2610228"/>
          <a:ext cx="8842107" cy="114595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Снижение </a:t>
          </a:r>
          <a:r>
            <a:rPr lang="ru-RU" sz="2500" kern="1200" dirty="0" err="1">
              <a:latin typeface="Arial" panose="020B0604020202020204" pitchFamily="34" charset="0"/>
              <a:cs typeface="Arial" panose="020B0604020202020204" pitchFamily="34" charset="0"/>
            </a:rPr>
            <a:t>оводненности</a:t>
          </a: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 клеток</a:t>
          </a:r>
        </a:p>
      </dsp:txBody>
      <dsp:txXfrm>
        <a:off x="1354138" y="2643792"/>
        <a:ext cx="7369821" cy="1078826"/>
      </dsp:txXfrm>
    </dsp:sp>
    <dsp:sp modelId="{75B03F0E-6FB2-4C8C-82B3-8596C3D89476}">
      <dsp:nvSpPr>
        <dsp:cNvPr id="0" name=""/>
        <dsp:cNvSpPr/>
      </dsp:nvSpPr>
      <dsp:spPr>
        <a:xfrm>
          <a:off x="1980861" y="3915343"/>
          <a:ext cx="8842107" cy="114595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Увеличение количества полярных липидов </a:t>
          </a:r>
        </a:p>
      </dsp:txBody>
      <dsp:txXfrm>
        <a:off x="2014425" y="3948907"/>
        <a:ext cx="7369821" cy="1078826"/>
      </dsp:txXfrm>
    </dsp:sp>
    <dsp:sp modelId="{0B2EB846-D1FF-4E9A-9400-EAABD94158D8}">
      <dsp:nvSpPr>
        <dsp:cNvPr id="0" name=""/>
        <dsp:cNvSpPr/>
      </dsp:nvSpPr>
      <dsp:spPr>
        <a:xfrm>
          <a:off x="2641148" y="5220457"/>
          <a:ext cx="8842107" cy="114595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Снижение насыщенности их </a:t>
          </a:r>
          <a:r>
            <a:rPr lang="ru-RU" sz="2500" kern="1200" dirty="0" err="1">
              <a:latin typeface="Arial" panose="020B0604020202020204" pitchFamily="34" charset="0"/>
              <a:cs typeface="Arial" panose="020B0604020202020204" pitchFamily="34" charset="0"/>
            </a:rPr>
            <a:t>жирнокислотных</a:t>
          </a: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 остатков</a:t>
          </a:r>
        </a:p>
      </dsp:txBody>
      <dsp:txXfrm>
        <a:off x="2674712" y="5254021"/>
        <a:ext cx="7369821" cy="1078826"/>
      </dsp:txXfrm>
    </dsp:sp>
    <dsp:sp modelId="{B87D1017-25BA-4B71-87DA-7BC4527853F7}">
      <dsp:nvSpPr>
        <dsp:cNvPr id="0" name=""/>
        <dsp:cNvSpPr/>
      </dsp:nvSpPr>
      <dsp:spPr>
        <a:xfrm>
          <a:off x="8097236" y="837183"/>
          <a:ext cx="744870" cy="74487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300" kern="1200"/>
        </a:p>
      </dsp:txBody>
      <dsp:txXfrm>
        <a:off x="8264832" y="837183"/>
        <a:ext cx="409678" cy="560515"/>
      </dsp:txXfrm>
    </dsp:sp>
    <dsp:sp modelId="{8817A854-3954-4079-BFEB-9A6E1BFB42CC}">
      <dsp:nvSpPr>
        <dsp:cNvPr id="0" name=""/>
        <dsp:cNvSpPr/>
      </dsp:nvSpPr>
      <dsp:spPr>
        <a:xfrm>
          <a:off x="8757524" y="2142297"/>
          <a:ext cx="744870" cy="74487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300" kern="1200"/>
        </a:p>
      </dsp:txBody>
      <dsp:txXfrm>
        <a:off x="8925120" y="2142297"/>
        <a:ext cx="409678" cy="560515"/>
      </dsp:txXfrm>
    </dsp:sp>
    <dsp:sp modelId="{B988AEBE-1905-41B6-933F-E48B0E25DC13}">
      <dsp:nvSpPr>
        <dsp:cNvPr id="0" name=""/>
        <dsp:cNvSpPr/>
      </dsp:nvSpPr>
      <dsp:spPr>
        <a:xfrm>
          <a:off x="9417811" y="3428312"/>
          <a:ext cx="744870" cy="74487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300" kern="1200"/>
        </a:p>
      </dsp:txBody>
      <dsp:txXfrm>
        <a:off x="9585407" y="3428312"/>
        <a:ext cx="409678" cy="560515"/>
      </dsp:txXfrm>
    </dsp:sp>
    <dsp:sp modelId="{606EB650-2C9D-4522-8A9E-EF04B245BD08}">
      <dsp:nvSpPr>
        <dsp:cNvPr id="0" name=""/>
        <dsp:cNvSpPr/>
      </dsp:nvSpPr>
      <dsp:spPr>
        <a:xfrm>
          <a:off x="10078098" y="4746160"/>
          <a:ext cx="744870" cy="74487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300" kern="1200"/>
        </a:p>
      </dsp:txBody>
      <dsp:txXfrm>
        <a:off x="10245694" y="4746160"/>
        <a:ext cx="409678" cy="560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A521C9-D117-437A-994B-DF3C27D91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A08E0C5-7DD0-401D-B314-09C5426BB9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0202B4-3CDF-42F9-B14E-0F38A2DB3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1F4-E174-4524-890C-EAE24A708D0E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D4A3CB-39AE-4FD4-8BA8-4A24D753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DC27EB-487A-48A2-A1D1-D513B855E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0CF8-0420-41D8-834A-F3EB160C6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7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A4C0C1-F850-433E-BEFC-B39EFE2E7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3E2EDC9-2361-4F77-AF4F-8977FD6BB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F81521-2E2C-4EF8-B512-DC03D3780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1F4-E174-4524-890C-EAE24A708D0E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2F1165-4005-414C-A81D-2266A13E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437291-5C8E-463D-BB4C-B5726674E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0CF8-0420-41D8-834A-F3EB160C6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340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7850545-92B8-42F9-BA91-55035BA9A4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75D890-B395-497E-BA5B-3121632D1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B1A0F7-4393-4887-B4DD-45F267749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1F4-E174-4524-890C-EAE24A708D0E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AC50A0-EE75-43DA-AB99-D9BC8C8A2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673D28-C8E0-4C48-AA37-B6262EE3E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0CF8-0420-41D8-834A-F3EB160C6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10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12D50E-3552-4F99-B6F7-8CD1118C1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D2D67D-9563-4377-8FB6-A238A74D7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1D8194-EF69-4118-8B50-1CDF76B96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1F4-E174-4524-890C-EAE24A708D0E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E1C58A-C4C9-4E6C-ADE5-B1D376A6D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40E812-FF51-40DB-B6F3-65F3FFA46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0CF8-0420-41D8-834A-F3EB160C6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57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143101-E1E5-4A46-A5EE-35B0B13C4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D270AF-2232-4A38-AB16-CD45E0AE9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BAF314-11B1-4344-BA6A-F49C11A62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1F4-E174-4524-890C-EAE24A708D0E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C53DF5-F96B-4D2D-8EB4-BE54445A2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E5F47F-FBA2-45F4-B64C-BA303B6C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0CF8-0420-41D8-834A-F3EB160C6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1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CE9CD0-7150-402E-8288-2F0347882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F1B004-0CE8-4191-A3D3-2D2C275DCA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5F42A7-E1B6-400A-A507-8B82A93D4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A1CBBE-F6B9-4687-AC6F-CE250A196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1F4-E174-4524-890C-EAE24A708D0E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E0DB82-1C8D-43ED-A590-751B8748A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363109-4D62-4290-9F7E-57160F73E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0CF8-0420-41D8-834A-F3EB160C6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390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4E8D39-8AAD-4E6E-BFE0-EB907BEB2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F4D13D-DFD2-4AB6-BA1F-29F50DAF7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5967C0E-6862-4D24-8B57-8BF38668C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B7C765F-2566-4714-B358-FEDB9BD697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65BD632-D83E-474F-B2BF-7453A399D8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128ABAB-3D70-4676-B38D-58E45E892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1F4-E174-4524-890C-EAE24A708D0E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39CBFCC-33AC-485F-8AF0-0F9C8628A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EEA9C7F-75C9-489B-884A-5E230BC1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0CF8-0420-41D8-834A-F3EB160C6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53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537A40-A3D9-4544-93FF-4F19DE9D4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A5120A9-09ED-4006-A2E9-11E33FFFA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1F4-E174-4524-890C-EAE24A708D0E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751DC0-53E3-4978-9003-E194D293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F578FC7-7F0E-436B-882F-94E234D5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0CF8-0420-41D8-834A-F3EB160C6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696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9AA2696-A323-469A-BC42-6C77140F8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1F4-E174-4524-890C-EAE24A708D0E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2F7CE4A-396E-4FE2-A0C7-C3AFE7E7E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8634950-0067-450C-98D1-452A6D189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0CF8-0420-41D8-834A-F3EB160C6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03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72BA36-8728-427E-85D3-3CC92654F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FC8C23-7BBA-48CF-B429-C83FE46F1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E2E023-5B8B-481D-A857-F3A0C201C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D1B975-FC6F-4755-908D-15FB9AB8D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1F4-E174-4524-890C-EAE24A708D0E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5B4C93-8774-4C39-843D-A8E0A7059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B0F1472-B5BB-4995-9710-A7B091061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0CF8-0420-41D8-834A-F3EB160C6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72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4EE61A-9963-42F4-85F6-84EC034E2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A852454-04BF-4B80-9AA5-89078B636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F6E6772-8733-4A57-9870-35EBE1521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6437F6-7A17-4BBB-8626-EE7D5BDF1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1F4-E174-4524-890C-EAE24A708D0E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F47209-DD5B-4EDB-9AEA-A2FA4D370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1D4685-5982-4130-A18D-ECA2DF411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0CF8-0420-41D8-834A-F3EB160C6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680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E94DD6-C32E-42F0-AA6C-FBE9EE27F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290943-6A98-4410-8F11-74A533FE9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A53CED-7784-4D31-8EB0-A539B39CC0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911F4-E174-4524-890C-EAE24A708D0E}" type="datetimeFigureOut">
              <a:rPr lang="ru-RU" smtClean="0"/>
              <a:t>01.03.2020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08ABA2-85A2-4436-BF7B-2A521F910E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37D3B9-95A6-4919-96F7-04562C1F8C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50CF8-0420-41D8-834A-F3EB160C6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75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opedia.org/11-44798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8439F4-3990-490F-B029-ADBBE1E4F2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Морозоустойчивость растений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695551A-602E-4B46-A72B-D20E97A8DE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Выполнила: студентка группы </a:t>
            </a:r>
          </a:p>
          <a:p>
            <a:pPr algn="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Б181-02 Дмитриева П.А.</a:t>
            </a:r>
          </a:p>
          <a:p>
            <a:pPr algn="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Проверила: проф. Пахомова В.М.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1D6E16-1981-4D1D-BA90-5BE6C8CE9A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7107" y="990600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79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DF748D-FB2D-414E-82B9-AB7F5886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Закаливание растений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6CB8B4-C2F8-4560-8A63-587C47F8E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Закаливание – постепенная подготовка растений к воздействию низких температур.</a:t>
            </a:r>
          </a:p>
          <a:p>
            <a:pPr marL="0" indent="0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Закаливание – обратимая физиологическая устойчивость к неблагоприятным воздействиям среды.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265C6B0-6EFF-496A-B7C3-4795BBE5F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212" y="4001294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231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F2E902-C92D-4497-9E23-0AE5603EF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255" y="154109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Первая фаза закаливания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805517-568A-4583-8426-983EB0F96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6" y="1280160"/>
            <a:ext cx="11254154" cy="5212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Проходит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 свету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несколько пониженных плю­совых температурах и умеренной влажно­сти. В эту фазу продолжается дальнейшее замедление, и даже полная остановка ростовых процессов. Особенное значение в развитии устойчивости растений к морозу в эту фа­зу имеет накопление веществ-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криопротекторов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выполняющих защитную функцию: сахарозы, моносахаридов, растворимых белков и др. В этих условиях образование сахаров в процессе фотосинтеза идет с достаточной интенсивно­стью. Вместе с тем пониженная температура сокращает их трату, как в процессе дыхания, так и в процессах роста.</a:t>
            </a:r>
          </a:p>
        </p:txBody>
      </p:sp>
    </p:spTree>
    <p:extLst>
      <p:ext uri="{BB962C8B-B14F-4D97-AF65-F5344CB8AC3E}">
        <p14:creationId xmlns:p14="http://schemas.microsoft.com/office/powerpoint/2010/main" val="3103991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991DFD-42EB-499C-940E-E3ED1214F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515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Вторая фаза закаливания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673CC4-5BEA-4D51-B39F-411973BFF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477019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Протекает при дальнейшем понижении температу­ры (около 0°С) и не требует света. В связи с этим для травянистых растений она может протекать и под снегом. В эту фазу происходит отток воды из клеток, а также перестройка структуры протопласта. Продолжается новообразование специфических, устойчивых к обезвоживанию белков.</a:t>
            </a:r>
          </a:p>
          <a:p>
            <a:pPr marL="0" indent="0">
              <a:buNone/>
            </a:pPr>
            <a:r>
              <a:rPr lang="ru-RU" b="1" dirty="0"/>
              <a:t>Действующие факторы</a:t>
            </a:r>
            <a:r>
              <a:rPr lang="ru-RU" dirty="0"/>
              <a:t>: обезвоживание, вызванное сближением молекул в цитозоле, низкая температура =</a:t>
            </a:r>
            <a:r>
              <a:rPr lang="en-US" dirty="0"/>
              <a:t>&gt;</a:t>
            </a:r>
            <a:r>
              <a:rPr lang="ru-RU" dirty="0"/>
              <a:t> происходит перестройка белков цитоплазмы, накопление низкомолекулярных водорастворимых белков</a:t>
            </a:r>
          </a:p>
        </p:txBody>
      </p:sp>
    </p:spTree>
    <p:extLst>
      <p:ext uri="{BB962C8B-B14F-4D97-AF65-F5344CB8AC3E}">
        <p14:creationId xmlns:p14="http://schemas.microsoft.com/office/powerpoint/2010/main" val="2496829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9805B5-7FC7-482D-BD29-103A8E9F2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5" y="379828"/>
            <a:ext cx="11029071" cy="57971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Перестройка цитоплазмы увеличивает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ее проницаемость воды и способствует быстрому оттоку воды в межклетники, что снижает опасность внутриклеточного образования льда.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Первая фаза закаливания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повышает морозоустойчивость с -5 до -12 градусов</a:t>
            </a:r>
          </a:p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Вторая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 -18…-20 у пшеницы, -20…-25 у ржи и т.д.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закаленных растений благодаря высо­кой концентрации клеточного сока, уменьшению содержания воды кристаллы льда образуются не в клетке, а в межклетниках. Количество образовавшегося в межклетниках льда у закаленных растений также значительно меньше.</a:t>
            </a:r>
          </a:p>
        </p:txBody>
      </p:sp>
    </p:spTree>
    <p:extLst>
      <p:ext uri="{BB962C8B-B14F-4D97-AF65-F5344CB8AC3E}">
        <p14:creationId xmlns:p14="http://schemas.microsoft.com/office/powerpoint/2010/main" val="2850538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74201E-2F1F-430F-99AC-D38C54966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Способы повышения морозоустойчивости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C1FED4-178F-41F0-BDD3-D58EB4F12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09822"/>
            <a:ext cx="12192000" cy="54301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Морозоустойчивость формируется в соответствии с генотипом в процессе онтогенеза под влиянием определенных условий внешней среды и связана с наступлением периода покоя, его глубиной и длительностью.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Основной путь решения: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1) селекция морозоустойчивых сортов растений,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2) агротехника конкретного вида растений (срок и способ посева и др.)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3) экономное расходование сахаров в течение зимы.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4) условия почвенного питания, особенно в осенний период (постоянное известкование, внесение калийно-фосфорных удобрений, тогда как избыточные азотные удобрения, способствуя процессам роста, делают растения озимых более чувствительными к морозам. наличие микроэлементов (кобальт, цинк, молибден, медь, ванадий и др.)).</a:t>
            </a:r>
          </a:p>
          <a:p>
            <a:pPr marL="0" indent="0">
              <a:buNone/>
            </a:pP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337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BA9E3B-62C8-4E12-AB25-092A36AE3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Список литературы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EF460B-F437-4CE2-804D-08E02ED5A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Физиология и биохимия сельскохозяйственных растений/Н. Н. Третьяков, Е. И. Кошкин, Н. М. Макрушин и др.; под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Н. Н. Третьякова. – М.: Колос, 200 – 640 с.: ил. – (Учебники и учеб. пособия для студентов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высш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учеб. заведений).</a:t>
            </a:r>
          </a:p>
          <a:p>
            <a:pPr marL="0" indent="0"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СтудопедиЯ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Морозоустойчивость растений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https://studopedia.org/11-44798.html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Электронный ресурс</a:t>
            </a:r>
          </a:p>
        </p:txBody>
      </p:sp>
    </p:spTree>
    <p:extLst>
      <p:ext uri="{BB962C8B-B14F-4D97-AF65-F5344CB8AC3E}">
        <p14:creationId xmlns:p14="http://schemas.microsoft.com/office/powerpoint/2010/main" val="147107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A73A62D-CAF3-431F-9086-7FC9ADB99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29" y="403224"/>
            <a:ext cx="11353800" cy="6186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u="sng" dirty="0">
                <a:latin typeface="Arial" panose="020B0604020202020204" pitchFamily="34" charset="0"/>
                <a:cs typeface="Arial" panose="020B0604020202020204" pitchFamily="34" charset="0"/>
              </a:rPr>
              <a:t>Морозоустойчивость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– способность растений переносить температуру ниже 0 градусов, низкие отрицательные температуры.</a:t>
            </a:r>
          </a:p>
          <a:p>
            <a:pPr marL="0" indent="0">
              <a:buNone/>
            </a:pP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Морозоустойчивые растения способны предотвращать или уменьшать действие низких отрицательных температур.</a:t>
            </a:r>
          </a:p>
        </p:txBody>
      </p:sp>
    </p:spTree>
    <p:extLst>
      <p:ext uri="{BB962C8B-B14F-4D97-AF65-F5344CB8AC3E}">
        <p14:creationId xmlns:p14="http://schemas.microsoft.com/office/powerpoint/2010/main" val="308096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884097-C7A6-4990-8824-9FA1222A5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65125"/>
            <a:ext cx="12192000" cy="1325563"/>
          </a:xfrm>
        </p:spPr>
        <p:txBody>
          <a:bodyPr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Процессы, происходящие при замерзании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5E2CA3-EA55-4801-8431-1E20109F7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77" y="1690688"/>
            <a:ext cx="11872452" cy="4931338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Образование льда в </a:t>
            </a:r>
            <a:r>
              <a:rPr lang="ru-RU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протопласте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клеток      коагуляция белков протоплазмы          образовавшиеся кристаллы повреждают клеточные структуры           </a:t>
            </a:r>
            <a:r>
              <a:rPr lang="ru-RU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Гибель клетки.</a:t>
            </a:r>
          </a:p>
          <a:p>
            <a:pPr marL="0" indent="0" algn="just">
              <a:buNone/>
            </a:pPr>
            <a:endParaRPr lang="ru-RU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ИТОГ: убитые растения после оттаивания теряют тургор, из их мясистых тканей вытекает вода</a:t>
            </a:r>
          </a:p>
          <a:p>
            <a:pPr marL="0" indent="0" algn="just">
              <a:buNone/>
            </a:pPr>
            <a:r>
              <a:rPr lang="ru-RU" dirty="0"/>
              <a:t>    </a:t>
            </a:r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7288927C-856E-4AC3-8DB8-60A70CAA183D}"/>
              </a:ext>
            </a:extLst>
          </p:cNvPr>
          <p:cNvSpPr/>
          <p:nvPr/>
        </p:nvSpPr>
        <p:spPr>
          <a:xfrm>
            <a:off x="7400135" y="2221086"/>
            <a:ext cx="970670" cy="492369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4982292-3CD4-44A2-B0D7-4BC0E629B8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3587" y="1687171"/>
            <a:ext cx="1091279" cy="61574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70402E8-FC32-46FD-AADD-846E8AE963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416" y="3121125"/>
            <a:ext cx="1091279" cy="6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79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9A9AA5-C0AD-4E1E-B6F8-0D9035653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729" y="365125"/>
            <a:ext cx="11857703" cy="1325563"/>
          </a:xfrm>
        </p:spPr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Причины вымерзания растений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286B01-BA30-4101-830A-C723D16F5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729" y="1825625"/>
            <a:ext cx="11857703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1)Чрезмерное обезвоживание клеток</a:t>
            </a:r>
          </a:p>
          <a:p>
            <a:pPr marL="0" indent="0">
              <a:buNone/>
            </a:pP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Образующийся лед оттягивает воду из клеток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 клеточный сок становится концентрированным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изменяется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среды.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441A5F7-D282-4A86-8C59-9461E4724F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837" y="3738563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590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31DD61-D004-4E4D-BF2E-3701FA339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Причины вымерзания растений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711ED3-E666-43EC-89C2-D9B0FBDAF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2)Сжатие клеток кристаллами льда</a:t>
            </a:r>
          </a:p>
          <a:p>
            <a:pPr marL="0" indent="0">
              <a:buNone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Образующиеся кристаллы льда вытесняют воздух из межклетников, поэтому замершие листья становятся прозрачными.</a:t>
            </a:r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5AB20CD-D718-4522-8EFA-61455C0B2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5866" y="3738352"/>
            <a:ext cx="2438611" cy="243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597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3A186-8FE9-4CE2-8497-B5868A4E5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Признаки поврежденного растения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96CD47-0791-4264-BD81-704830612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Имеют ошпаренный вид (при переносе в теплое место)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Утрачивают тургор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Листья быстро буреют и засыхают</a:t>
            </a:r>
          </a:p>
        </p:txBody>
      </p:sp>
    </p:spTree>
    <p:extLst>
      <p:ext uri="{BB962C8B-B14F-4D97-AF65-F5344CB8AC3E}">
        <p14:creationId xmlns:p14="http://schemas.microsoft.com/office/powerpoint/2010/main" val="258796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6C0EB6-CFDC-4EDA-B74B-D4D249DBF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8" y="2475279"/>
            <a:ext cx="12192000" cy="1325563"/>
          </a:xfrm>
        </p:spPr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Адаптация морозоустойчивых растений</a:t>
            </a:r>
          </a:p>
        </p:txBody>
      </p:sp>
    </p:spTree>
    <p:extLst>
      <p:ext uri="{BB962C8B-B14F-4D97-AF65-F5344CB8AC3E}">
        <p14:creationId xmlns:p14="http://schemas.microsoft.com/office/powerpoint/2010/main" val="165434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84C53CC-C955-44DD-838F-529E45CBC5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4309900"/>
              </p:ext>
            </p:extLst>
          </p:nvPr>
        </p:nvGraphicFramePr>
        <p:xfrm>
          <a:off x="534573" y="203200"/>
          <a:ext cx="11483256" cy="636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8825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9E858FC-7B3B-4A73-B704-F0F3AB8A0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309489"/>
            <a:ext cx="11296357" cy="62460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Сахара защищают белковые соединения от коагуляции при вымораживании; они образуют гидрофильные связи с белками цитоплазмы, предохраняя их от возможной денатурации, повышают осмотическое давление и снижают температуру замерзания цитозоля.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Сахара увеличивают водоудерживающую способность коллоидов протоплазмы клеток, связанная с коллоидами вода в виде гидратных оболочек биополимеров при низких температурах не замерзает и не транспортируется, оставаясь в клетке.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Гемицеллюлозы, выделяемые в клеточную стенку обволакивают растущие кристаллы льда, что предотвращает образование крупных кристаллов.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большинства растений возрастает синтез водорастворимых белков.</a:t>
            </a:r>
          </a:p>
        </p:txBody>
      </p:sp>
    </p:spTree>
    <p:extLst>
      <p:ext uri="{BB962C8B-B14F-4D97-AF65-F5344CB8AC3E}">
        <p14:creationId xmlns:p14="http://schemas.microsoft.com/office/powerpoint/2010/main" val="17982628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752</Words>
  <Application>Microsoft Office PowerPoint</Application>
  <PresentationFormat>Широкоэкранный</PresentationFormat>
  <Paragraphs>60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Морозоустойчивость растений</vt:lpstr>
      <vt:lpstr>Презентация PowerPoint</vt:lpstr>
      <vt:lpstr>Процессы, происходящие при замерзании</vt:lpstr>
      <vt:lpstr>Причины вымерзания растений</vt:lpstr>
      <vt:lpstr>Причины вымерзания растений</vt:lpstr>
      <vt:lpstr>Признаки поврежденного растения</vt:lpstr>
      <vt:lpstr>Адаптация морозоустойчивых растений</vt:lpstr>
      <vt:lpstr>Презентация PowerPoint</vt:lpstr>
      <vt:lpstr>Презентация PowerPoint</vt:lpstr>
      <vt:lpstr>Закаливание растений</vt:lpstr>
      <vt:lpstr>Первая фаза закаливания </vt:lpstr>
      <vt:lpstr>Вторая фаза закаливания</vt:lpstr>
      <vt:lpstr>Презентация PowerPoint</vt:lpstr>
      <vt:lpstr>Способы повышения морозоустойчивости </vt:lpstr>
      <vt:lpstr>Список литературы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Морозоустойчивость растений</dc:title>
  <dc:creator>Полина Дмитриева</dc:creator>
  <cp:lastModifiedBy>Полина Дмитриева</cp:lastModifiedBy>
  <cp:revision>20</cp:revision>
  <dcterms:created xsi:type="dcterms:W3CDTF">2020-02-20T16:39:53Z</dcterms:created>
  <dcterms:modified xsi:type="dcterms:W3CDTF">2020-03-01T17:08:14Z</dcterms:modified>
</cp:coreProperties>
</file>